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996" r:id="rId2"/>
    <p:sldMasterId id="2147484872" r:id="rId3"/>
  </p:sldMasterIdLst>
  <p:sldIdLst>
    <p:sldId id="257" r:id="rId4"/>
    <p:sldId id="263" r:id="rId5"/>
    <p:sldId id="364"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362"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63" r:id="rId40"/>
    <p:sldId id="296" r:id="rId41"/>
    <p:sldId id="297" r:id="rId42"/>
    <p:sldId id="298" r:id="rId43"/>
    <p:sldId id="299" r:id="rId44"/>
    <p:sldId id="300" r:id="rId45"/>
    <p:sldId id="301" r:id="rId46"/>
    <p:sldId id="302" r:id="rId47"/>
    <p:sldId id="303" r:id="rId48"/>
    <p:sldId id="369" r:id="rId49"/>
    <p:sldId id="368" r:id="rId50"/>
    <p:sldId id="371" r:id="rId51"/>
    <p:sldId id="372" r:id="rId5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CC"/>
    <a:srgbClr val="FF9900"/>
    <a:srgbClr val="669900"/>
    <a:srgbClr val="D6009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33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390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063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00CE44-BB9D-42C3-BFF3-9E03EDC48141}"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64262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8248F6-5EA5-4EE4-AA7A-DDEE10C5B15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36257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698F6A-F904-4529-A898-F6D81C1215C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68957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137D8C-CA4D-43E2-BE02-A632244B47FA}"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53515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7FB16E-97FE-4582-9552-32D867BB1EA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9127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E3EE41-8073-4316-86CA-FA43F99F10B5}"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05653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83A6BF-3DB4-48DB-A7B7-F1C42DFA5B8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82915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2DEF1-0DFA-45F9-A994-2405ECE25C8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09877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9855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6BE88D-6A7E-42B4-B5D5-92EAFB4D71D5}"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941971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3DE144-EFF1-4817-AD5C-2C29AD6B573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02816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2F6669-1838-4A4C-9D6A-8419B2C62A6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3667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B7DDC435-ADAB-40EB-B343-6F1F5721D9CF}"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8112487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0315A29A-AA03-49EF-8A2B-069329EB2BAF}"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214026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BC36DADF-F40C-430F-83EA-E8DE00C54B13}"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06957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6E4A5351-509D-4AF4-9B1A-C6860488A889}"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440262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srgbClr val="000000"/>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srgbClr val="000000"/>
              </a:solidFill>
            </a:endParaRPr>
          </a:p>
        </p:txBody>
      </p:sp>
      <p:sp>
        <p:nvSpPr>
          <p:cNvPr id="9" name="عنصر نائب لرقم الشريحة 8"/>
          <p:cNvSpPr>
            <a:spLocks noGrp="1"/>
          </p:cNvSpPr>
          <p:nvPr>
            <p:ph type="sldNum" sz="quarter" idx="12"/>
          </p:nvPr>
        </p:nvSpPr>
        <p:spPr/>
        <p:txBody>
          <a:bodyPr/>
          <a:lstStyle/>
          <a:p>
            <a:pPr>
              <a:defRPr/>
            </a:pPr>
            <a:fld id="{DED97935-751E-4802-9505-C65CA65EDA44}"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022550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srgbClr val="000000"/>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95C8FEB3-AEA3-4997-B6CD-9F92E19C37BE}"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2635613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srgbClr val="000000"/>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srgbClr val="000000"/>
              </a:solidFill>
            </a:endParaRPr>
          </a:p>
        </p:txBody>
      </p:sp>
      <p:sp>
        <p:nvSpPr>
          <p:cNvPr id="4" name="عنصر نائب لرقم الشريحة 3"/>
          <p:cNvSpPr>
            <a:spLocks noGrp="1"/>
          </p:cNvSpPr>
          <p:nvPr>
            <p:ph type="sldNum" sz="quarter" idx="12"/>
          </p:nvPr>
        </p:nvSpPr>
        <p:spPr/>
        <p:txBody>
          <a:bodyPr/>
          <a:lstStyle/>
          <a:p>
            <a:pPr>
              <a:defRPr/>
            </a:pPr>
            <a:fld id="{D922E6DC-7BF8-4A89-8AF1-00DB2BA17562}"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743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3"/>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53103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12806878-98F5-4F4C-870B-E75E3B16C626}"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01339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A34335BD-5B37-4CF0-8470-BD7E28D0670B}"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1119662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646A716E-3FE8-4EA5-BB65-679BA1F82AE6}"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1165347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AF6CD25D-8601-4066-8ABD-F5250F64DBBE}"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06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529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133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005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2732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114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8366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6293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EF365B96-E8DA-411E-8C37-0BFA03C63422}"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2169129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10/18/2024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980025872"/>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Autofit/>
          </a:bodyPr>
          <a:lstStyle/>
          <a:p>
            <a:r>
              <a:rPr lang="ar-IQ" sz="9600" b="1" dirty="0" smtClean="0">
                <a:solidFill>
                  <a:srgbClr val="FF0000"/>
                </a:solidFill>
              </a:rPr>
              <a:t>7</a:t>
            </a:r>
            <a:endParaRPr lang="ar-IQ" sz="9600" b="1" dirty="0">
              <a:solidFill>
                <a:srgbClr val="FF0000"/>
              </a:solidFill>
            </a:endParaRPr>
          </a:p>
        </p:txBody>
      </p:sp>
      <p:sp>
        <p:nvSpPr>
          <p:cNvPr id="3" name="Subtitle 2"/>
          <p:cNvSpPr>
            <a:spLocks noGrp="1"/>
          </p:cNvSpPr>
          <p:nvPr>
            <p:ph type="subTitle" idx="1"/>
          </p:nvPr>
        </p:nvSpPr>
        <p:spPr>
          <a:xfrm>
            <a:off x="251520" y="1905000"/>
            <a:ext cx="8640960" cy="4648200"/>
          </a:xfrm>
        </p:spPr>
        <p:txBody>
          <a:bodyPr>
            <a:normAutofit lnSpcReduction="10000"/>
          </a:bodyPr>
          <a:lstStyle/>
          <a:p>
            <a:r>
              <a:rPr lang="ar-IQ" sz="3600" b="1" dirty="0" smtClean="0">
                <a:solidFill>
                  <a:srgbClr val="002060"/>
                </a:solidFill>
                <a:latin typeface="Simplified Arabic" pitchFamily="18" charset="-78"/>
                <a:cs typeface="Simplified Arabic" pitchFamily="18" charset="-78"/>
              </a:rPr>
              <a:t>المحاضرة 7</a:t>
            </a:r>
          </a:p>
          <a:p>
            <a:r>
              <a:rPr lang="ar-IQ" sz="3600" b="1" dirty="0" smtClean="0">
                <a:solidFill>
                  <a:srgbClr val="00B050"/>
                </a:solidFill>
                <a:latin typeface="Simplified Arabic" pitchFamily="18" charset="-78"/>
                <a:cs typeface="Simplified Arabic" pitchFamily="18" charset="-78"/>
              </a:rPr>
              <a:t>العام الدراسي</a:t>
            </a:r>
          </a:p>
          <a:p>
            <a:r>
              <a:rPr lang="ar-IQ" sz="3600" b="1" dirty="0" smtClean="0">
                <a:solidFill>
                  <a:srgbClr val="00B050"/>
                </a:solidFill>
                <a:latin typeface="Simplified Arabic" pitchFamily="18" charset="-78"/>
                <a:cs typeface="Simplified Arabic" pitchFamily="18" charset="-78"/>
              </a:rPr>
              <a:t>2023 – 2024</a:t>
            </a:r>
          </a:p>
          <a:p>
            <a:r>
              <a:rPr lang="ar-IQ" sz="3600" b="1" dirty="0" smtClean="0">
                <a:solidFill>
                  <a:srgbClr val="00B050"/>
                </a:solidFill>
                <a:latin typeface="Simplified Arabic" pitchFamily="18" charset="-78"/>
                <a:cs typeface="Simplified Arabic" pitchFamily="18" charset="-78"/>
              </a:rPr>
              <a:t>الغضروفان الهلاليان وإصابتهما </a:t>
            </a:r>
          </a:p>
          <a:p>
            <a:pPr lvl="0"/>
            <a:r>
              <a:rPr lang="ar-IQ" sz="3600" b="1" dirty="0" smtClean="0">
                <a:solidFill>
                  <a:srgbClr val="C00000"/>
                </a:solidFill>
                <a:latin typeface="Simplified Arabic" pitchFamily="18" charset="-78"/>
                <a:cs typeface="Simplified Arabic" pitchFamily="18" charset="-78"/>
              </a:rPr>
              <a:t>المرحلة </a:t>
            </a:r>
            <a:r>
              <a:rPr lang="ar-IQ" sz="3600" b="1" dirty="0">
                <a:solidFill>
                  <a:srgbClr val="C00000"/>
                </a:solidFill>
                <a:latin typeface="Simplified Arabic" pitchFamily="18" charset="-78"/>
                <a:cs typeface="Simplified Arabic" pitchFamily="18" charset="-78"/>
              </a:rPr>
              <a:t>الثالثة </a:t>
            </a:r>
            <a:r>
              <a:rPr lang="ar-IQ" sz="3600" b="1" dirty="0" smtClean="0">
                <a:solidFill>
                  <a:srgbClr val="C00000"/>
                </a:solidFill>
                <a:latin typeface="Simplified Arabic" pitchFamily="18" charset="-78"/>
                <a:cs typeface="Simplified Arabic" pitchFamily="18" charset="-78"/>
              </a:rPr>
              <a:t>الدراسة الصباحية والمسائية </a:t>
            </a:r>
          </a:p>
          <a:p>
            <a:r>
              <a:rPr lang="ar-IQ" sz="4800" b="1" dirty="0" smtClean="0">
                <a:solidFill>
                  <a:srgbClr val="7030A0"/>
                </a:solidFill>
                <a:latin typeface="Simplified Arabic" pitchFamily="18" charset="-78"/>
                <a:cs typeface="Simplified Arabic" pitchFamily="18" charset="-78"/>
              </a:rPr>
              <a:t>مادة تأهيل الإصابات الرياضية</a:t>
            </a:r>
          </a:p>
          <a:p>
            <a:pPr marL="342900" lvl="0" indent="-342900"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fontAlgn="base">
              <a:lnSpc>
                <a:spcPct val="100000"/>
              </a:lnSpc>
              <a:spcBef>
                <a:spcPct val="20000"/>
              </a:spcBef>
              <a:spcAft>
                <a:spcPct val="0"/>
              </a:spcAft>
              <a:buFontTx/>
              <a:buChar char="•"/>
            </a:pPr>
            <a:r>
              <a:rPr lang="ar-IQ" altLang="ar-IQ" sz="3200"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dirty="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3554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115888"/>
            <a:ext cx="8229600" cy="64928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وظائف الغضاريف الهلالية </a:t>
            </a:r>
            <a:r>
              <a:rPr lang="ar-SA" altLang="ar-IQ" sz="3200" b="1" dirty="0" smtClean="0">
                <a:solidFill>
                  <a:srgbClr val="FF0000"/>
                </a:solidFill>
                <a:latin typeface="Simplified Arabic" pitchFamily="18" charset="-78"/>
                <a:cs typeface="Simplified Arabic" pitchFamily="18" charset="-78"/>
              </a:rPr>
              <a:t>: </a:t>
            </a:r>
            <a:r>
              <a:rPr lang="en-US" altLang="ar-IQ" sz="3200" b="1" dirty="0" smtClean="0">
                <a:solidFill>
                  <a:srgbClr val="FF0000"/>
                </a:solidFill>
                <a:latin typeface="Simplified Arabic" pitchFamily="18" charset="-78"/>
                <a:cs typeface="Simplified Arabic" pitchFamily="18" charset="-78"/>
              </a:rPr>
              <a:t>The Cartilage function</a:t>
            </a:r>
            <a:r>
              <a:rPr lang="ar-SA" altLang="ar-IQ" sz="3200" dirty="0" smtClean="0">
                <a:solidFill>
                  <a:srgbClr val="FF0000"/>
                </a:solidFill>
                <a:latin typeface="Simplified Arabic" pitchFamily="18" charset="-78"/>
                <a:cs typeface="Simplified Arabic" pitchFamily="18" charset="-78"/>
              </a:rPr>
              <a:t> </a:t>
            </a:r>
            <a:endParaRPr lang="en-US" altLang="ar-IQ" sz="3200" dirty="0" smtClean="0">
              <a:solidFill>
                <a:srgbClr val="FF0000"/>
              </a:solidFill>
              <a:latin typeface="Simplified Arabic" pitchFamily="18" charset="-78"/>
              <a:cs typeface="Simplified Arabic" pitchFamily="18" charset="-78"/>
            </a:endParaRPr>
          </a:p>
        </p:txBody>
      </p:sp>
      <p:sp>
        <p:nvSpPr>
          <p:cNvPr id="166915" name="Rectangle 3"/>
          <p:cNvSpPr>
            <a:spLocks noGrp="1" noChangeArrowheads="1"/>
          </p:cNvSpPr>
          <p:nvPr>
            <p:ph idx="1"/>
          </p:nvPr>
        </p:nvSpPr>
        <p:spPr>
          <a:xfrm>
            <a:off x="107950" y="836613"/>
            <a:ext cx="8856663" cy="5761037"/>
          </a:xfrm>
        </p:spPr>
        <p:txBody>
          <a:bodyPr/>
          <a:lstStyle/>
          <a:p>
            <a:pPr algn="just" eaLnBrk="1" hangingPunct="1">
              <a:lnSpc>
                <a:spcPct val="90000"/>
              </a:lnSpc>
            </a:pPr>
            <a:r>
              <a:rPr lang="ar-SA" altLang="ar-IQ" sz="4400" b="1" dirty="0" smtClean="0">
                <a:latin typeface="Simplified Arabic" pitchFamily="18" charset="-78"/>
                <a:cs typeface="Simplified Arabic" pitchFamily="18" charset="-78"/>
              </a:rPr>
              <a:t>ـ </a:t>
            </a:r>
            <a:r>
              <a:rPr lang="ar-SA" altLang="ar-IQ" sz="4400" b="1" dirty="0" smtClean="0">
                <a:solidFill>
                  <a:srgbClr val="FF0000"/>
                </a:solidFill>
                <a:latin typeface="Simplified Arabic" pitchFamily="18" charset="-78"/>
                <a:cs typeface="Simplified Arabic" pitchFamily="18" charset="-78"/>
              </a:rPr>
              <a:t>تعميق</a:t>
            </a:r>
            <a:r>
              <a:rPr lang="ar-SA" altLang="ar-IQ" sz="4400" b="1" dirty="0" smtClean="0">
                <a:latin typeface="Simplified Arabic" pitchFamily="18" charset="-78"/>
                <a:cs typeface="Simplified Arabic" pitchFamily="18" charset="-78"/>
              </a:rPr>
              <a:t> السطح العلوي للقمتي عظم </a:t>
            </a:r>
            <a:r>
              <a:rPr lang="ar-SA" altLang="ar-IQ" sz="4400" b="1" dirty="0" err="1" smtClean="0">
                <a:latin typeface="Simplified Arabic" pitchFamily="18" charset="-78"/>
                <a:cs typeface="Simplified Arabic" pitchFamily="18" charset="-78"/>
              </a:rPr>
              <a:t>الظنبوب</a:t>
            </a:r>
            <a:r>
              <a:rPr lang="ar-SA" altLang="ar-IQ" sz="4400" b="1" dirty="0" smtClean="0">
                <a:latin typeface="Simplified Arabic" pitchFamily="18" charset="-78"/>
                <a:cs typeface="Simplified Arabic" pitchFamily="18" charset="-78"/>
              </a:rPr>
              <a:t> (القصبة) </a:t>
            </a:r>
            <a:r>
              <a:rPr lang="en-US" altLang="ar-IQ" sz="4400" b="1" dirty="0" smtClean="0">
                <a:latin typeface="Simplified Arabic" pitchFamily="18" charset="-78"/>
                <a:cs typeface="Simplified Arabic" pitchFamily="18" charset="-78"/>
              </a:rPr>
              <a:t> Tibia</a:t>
            </a:r>
            <a:r>
              <a:rPr lang="ar-IQ" altLang="ar-IQ" sz="4400" b="1" dirty="0" smtClean="0">
                <a:latin typeface="Simplified Arabic" pitchFamily="18" charset="-78"/>
                <a:cs typeface="Simplified Arabic" pitchFamily="18" charset="-78"/>
              </a:rPr>
              <a:t> </a:t>
            </a:r>
            <a:r>
              <a:rPr lang="ar-SA" altLang="ar-IQ" sz="4400" b="1" dirty="0" smtClean="0">
                <a:latin typeface="Simplified Arabic" pitchFamily="18" charset="-78"/>
                <a:cs typeface="Simplified Arabic" pitchFamily="18" charset="-78"/>
              </a:rPr>
              <a:t>ليدور ويتزحلق عليها السطح السفلي للقمتي عظم الفخذ .</a:t>
            </a:r>
          </a:p>
          <a:p>
            <a:pPr algn="just" eaLnBrk="1" hangingPunct="1">
              <a:lnSpc>
                <a:spcPct val="90000"/>
              </a:lnSpc>
            </a:pPr>
            <a:r>
              <a:rPr lang="ar-SA" altLang="ar-IQ" sz="4400" b="1" dirty="0" smtClean="0">
                <a:latin typeface="Simplified Arabic" pitchFamily="18" charset="-78"/>
                <a:cs typeface="Simplified Arabic" pitchFamily="18" charset="-78"/>
              </a:rPr>
              <a:t>ـ </a:t>
            </a:r>
            <a:r>
              <a:rPr lang="ar-SA" altLang="ar-IQ" sz="4400" b="1" dirty="0" err="1" smtClean="0">
                <a:latin typeface="Simplified Arabic" pitchFamily="18" charset="-78"/>
                <a:cs typeface="Simplified Arabic" pitchFamily="18" charset="-78"/>
              </a:rPr>
              <a:t>الغضروفتان</a:t>
            </a:r>
            <a:r>
              <a:rPr lang="ar-SA" altLang="ar-IQ" sz="4400" b="1" dirty="0" smtClean="0">
                <a:latin typeface="Simplified Arabic" pitchFamily="18" charset="-78"/>
                <a:cs typeface="Simplified Arabic" pitchFamily="18" charset="-78"/>
              </a:rPr>
              <a:t> </a:t>
            </a:r>
            <a:r>
              <a:rPr lang="ar-SA" altLang="ar-IQ" sz="4400" b="1" dirty="0" smtClean="0">
                <a:solidFill>
                  <a:srgbClr val="FF0000"/>
                </a:solidFill>
                <a:latin typeface="Simplified Arabic" pitchFamily="18" charset="-78"/>
                <a:cs typeface="Simplified Arabic" pitchFamily="18" charset="-78"/>
              </a:rPr>
              <a:t>تملئان</a:t>
            </a:r>
            <a:r>
              <a:rPr lang="ar-SA" altLang="ar-IQ" sz="4400" b="1" dirty="0" smtClean="0">
                <a:latin typeface="Simplified Arabic" pitchFamily="18" charset="-78"/>
                <a:cs typeface="Simplified Arabic" pitchFamily="18" charset="-78"/>
              </a:rPr>
              <a:t> الفراغ في المفصل </a:t>
            </a:r>
            <a:endParaRPr lang="ar-IQ" altLang="ar-IQ" sz="4400" b="1" dirty="0" smtClean="0">
              <a:latin typeface="Simplified Arabic" pitchFamily="18" charset="-78"/>
              <a:cs typeface="Simplified Arabic" pitchFamily="18" charset="-78"/>
            </a:endParaRPr>
          </a:p>
          <a:p>
            <a:pPr algn="just" eaLnBrk="1" hangingPunct="1">
              <a:lnSpc>
                <a:spcPct val="90000"/>
              </a:lnSpc>
            </a:pPr>
            <a:r>
              <a:rPr lang="ar-SA" altLang="ar-IQ" sz="4400" b="1" dirty="0" smtClean="0">
                <a:latin typeface="Simplified Arabic" pitchFamily="18" charset="-78"/>
                <a:cs typeface="Simplified Arabic" pitchFamily="18" charset="-78"/>
              </a:rPr>
              <a:t>وهما يعملان </a:t>
            </a:r>
            <a:r>
              <a:rPr lang="ar-SA" altLang="ar-IQ" sz="4400" b="1" dirty="0" smtClean="0">
                <a:solidFill>
                  <a:srgbClr val="D60093"/>
                </a:solidFill>
                <a:latin typeface="Simplified Arabic" pitchFamily="18" charset="-78"/>
                <a:cs typeface="Simplified Arabic" pitchFamily="18" charset="-78"/>
              </a:rPr>
              <a:t>كوسادة</a:t>
            </a:r>
            <a:r>
              <a:rPr lang="ar-SA" altLang="ar-IQ" sz="4400" b="1" dirty="0" smtClean="0">
                <a:latin typeface="Simplified Arabic" pitchFamily="18" charset="-78"/>
                <a:cs typeface="Simplified Arabic" pitchFamily="18" charset="-78"/>
              </a:rPr>
              <a:t> في الثني والبسط التام .</a:t>
            </a:r>
          </a:p>
          <a:p>
            <a:pPr algn="just" eaLnBrk="1" hangingPunct="1">
              <a:lnSpc>
                <a:spcPct val="90000"/>
              </a:lnSpc>
            </a:pPr>
            <a:r>
              <a:rPr lang="ar-SA" altLang="ar-IQ" sz="4400" b="1" dirty="0" smtClean="0">
                <a:latin typeface="Simplified Arabic" pitchFamily="18" charset="-78"/>
                <a:cs typeface="Simplified Arabic" pitchFamily="18" charset="-78"/>
              </a:rPr>
              <a:t>ـ يعملان على </a:t>
            </a:r>
            <a:r>
              <a:rPr lang="ar-SA" altLang="ar-IQ" sz="4400" b="1" dirty="0" smtClean="0">
                <a:solidFill>
                  <a:srgbClr val="D60093"/>
                </a:solidFill>
                <a:latin typeface="Simplified Arabic" pitchFamily="18" charset="-78"/>
                <a:cs typeface="Simplified Arabic" pitchFamily="18" charset="-78"/>
              </a:rPr>
              <a:t>امتصاص</a:t>
            </a:r>
            <a:r>
              <a:rPr lang="ar-SA" altLang="ar-IQ" sz="4400" b="1" dirty="0" smtClean="0">
                <a:latin typeface="Simplified Arabic" pitchFamily="18" charset="-78"/>
                <a:cs typeface="Simplified Arabic" pitchFamily="18" charset="-78"/>
              </a:rPr>
              <a:t> الصدمات.</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38577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79388" y="115888"/>
            <a:ext cx="8785225" cy="649287"/>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إصابة تمزق الغضاريف الهلالية (</a:t>
            </a:r>
            <a:r>
              <a:rPr lang="ar-IQ" altLang="ar-IQ" sz="2800" b="1" dirty="0" err="1" smtClean="0">
                <a:solidFill>
                  <a:srgbClr val="FF0000"/>
                </a:solidFill>
                <a:latin typeface="Simplified Arabic" pitchFamily="18" charset="-78"/>
                <a:cs typeface="Simplified Arabic" pitchFamily="18" charset="-78"/>
              </a:rPr>
              <a:t>الكارتلج</a:t>
            </a:r>
            <a:r>
              <a:rPr lang="ar-IQ" altLang="ar-IQ" sz="2800" b="1" dirty="0" smtClean="0">
                <a:solidFill>
                  <a:srgbClr val="FF0000"/>
                </a:solidFill>
                <a:latin typeface="Simplified Arabic" pitchFamily="18" charset="-78"/>
                <a:cs typeface="Simplified Arabic" pitchFamily="18" charset="-78"/>
              </a:rPr>
              <a:t> </a:t>
            </a:r>
            <a:r>
              <a:rPr lang="en-US" altLang="ar-IQ" sz="2800" b="1" dirty="0" smtClean="0">
                <a:solidFill>
                  <a:srgbClr val="FF0000"/>
                </a:solidFill>
                <a:latin typeface="Simplified Arabic" pitchFamily="18" charset="-78"/>
                <a:cs typeface="Simplified Arabic" pitchFamily="18" charset="-78"/>
              </a:rPr>
              <a:t>Cartilage</a:t>
            </a:r>
            <a:r>
              <a:rPr lang="ar-IQ" altLang="ar-IQ" sz="4000" b="1" dirty="0" smtClean="0">
                <a:solidFill>
                  <a:srgbClr val="FF0000"/>
                </a:solidFill>
                <a:latin typeface="Simplified Arabic" pitchFamily="18" charset="-78"/>
                <a:cs typeface="Simplified Arabic" pitchFamily="18" charset="-78"/>
              </a:rPr>
              <a:t>) </a:t>
            </a:r>
            <a:endParaRPr lang="en-US" altLang="ar-IQ" sz="4000" b="1" dirty="0" smtClean="0">
              <a:solidFill>
                <a:srgbClr val="FF0000"/>
              </a:solidFill>
              <a:latin typeface="Simplified Arabic" pitchFamily="18" charset="-78"/>
              <a:cs typeface="Simplified Arabic" pitchFamily="18" charset="-78"/>
            </a:endParaRPr>
          </a:p>
        </p:txBody>
      </p:sp>
      <p:sp>
        <p:nvSpPr>
          <p:cNvPr id="167939" name="Rectangle 3"/>
          <p:cNvSpPr>
            <a:spLocks noGrp="1" noChangeArrowheads="1"/>
          </p:cNvSpPr>
          <p:nvPr>
            <p:ph idx="1"/>
          </p:nvPr>
        </p:nvSpPr>
        <p:spPr>
          <a:xfrm>
            <a:off x="107950" y="908050"/>
            <a:ext cx="8856663" cy="5761038"/>
          </a:xfrm>
        </p:spPr>
        <p:txBody>
          <a:bodyPr/>
          <a:lstStyle/>
          <a:p>
            <a:pPr algn="just" eaLnBrk="1" hangingPunct="1"/>
            <a:r>
              <a:rPr lang="ar-SA" altLang="ar-IQ" sz="2800" b="1" dirty="0" smtClean="0">
                <a:cs typeface="Simplified Arabic" pitchFamily="18" charset="-78"/>
              </a:rPr>
              <a:t>تُعد إصابة الغضاريف الهلالية من أكثر إصابات الركبة شيوعا خاصة للاعبي الأنشطة الرياضية التي تتطلب </a:t>
            </a:r>
            <a:r>
              <a:rPr lang="ar-SA" altLang="ar-IQ" sz="2800" b="1" u="sng" dirty="0" smtClean="0">
                <a:solidFill>
                  <a:srgbClr val="FF0000"/>
                </a:solidFill>
                <a:cs typeface="Simplified Arabic" pitchFamily="18" charset="-78"/>
              </a:rPr>
              <a:t>تغيير الاتجاه</a:t>
            </a:r>
            <a:r>
              <a:rPr lang="ar-SA" altLang="ar-IQ" sz="2800" b="1" dirty="0" smtClean="0">
                <a:solidFill>
                  <a:srgbClr val="FF0000"/>
                </a:solidFill>
                <a:cs typeface="Simplified Arabic" pitchFamily="18" charset="-78"/>
              </a:rPr>
              <a:t> أو </a:t>
            </a:r>
            <a:r>
              <a:rPr lang="ar-SA" altLang="ar-IQ" sz="2800" b="1" u="sng" dirty="0" smtClean="0">
                <a:solidFill>
                  <a:srgbClr val="FF0000"/>
                </a:solidFill>
                <a:cs typeface="Simplified Arabic" pitchFamily="18" charset="-78"/>
              </a:rPr>
              <a:t>الدوران المفاجئ</a:t>
            </a:r>
            <a:r>
              <a:rPr lang="ar-SA" altLang="ar-IQ" sz="2800" b="1" dirty="0" smtClean="0">
                <a:solidFill>
                  <a:srgbClr val="FF0000"/>
                </a:solidFill>
                <a:cs typeface="Simplified Arabic" pitchFamily="18" charset="-78"/>
              </a:rPr>
              <a:t> عند ال</a:t>
            </a:r>
            <a:r>
              <a:rPr lang="ar-IQ" altLang="ar-IQ" sz="2800" b="1" dirty="0" smtClean="0">
                <a:solidFill>
                  <a:srgbClr val="FF0000"/>
                </a:solidFill>
                <a:cs typeface="Simplified Arabic" pitchFamily="18" charset="-78"/>
              </a:rPr>
              <a:t>ركض</a:t>
            </a:r>
            <a:r>
              <a:rPr lang="ar-SA" altLang="ar-IQ" sz="2800" b="1" dirty="0" smtClean="0">
                <a:solidFill>
                  <a:srgbClr val="FF0000"/>
                </a:solidFill>
                <a:cs typeface="Simplified Arabic" pitchFamily="18" charset="-78"/>
              </a:rPr>
              <a:t> بسرعات عالية مثل المراوغة بكرة القدم</a:t>
            </a:r>
            <a:r>
              <a:rPr lang="ar-IQ" altLang="ar-IQ" sz="2800" b="1" dirty="0" smtClean="0">
                <a:solidFill>
                  <a:srgbClr val="FF0000"/>
                </a:solidFill>
                <a:cs typeface="Simplified Arabic" pitchFamily="18" charset="-78"/>
              </a:rPr>
              <a:t>.</a:t>
            </a:r>
          </a:p>
          <a:p>
            <a:pPr algn="just" eaLnBrk="1" hangingPunct="1"/>
            <a:r>
              <a:rPr lang="ar-SA" altLang="ar-IQ" sz="2800" b="1" dirty="0" smtClean="0">
                <a:solidFill>
                  <a:srgbClr val="FF0000"/>
                </a:solidFill>
                <a:cs typeface="Simplified Arabic" pitchFamily="18" charset="-78"/>
              </a:rPr>
              <a:t> </a:t>
            </a:r>
            <a:r>
              <a:rPr lang="ar-IQ" altLang="ar-IQ" sz="2800" b="1" dirty="0" smtClean="0">
                <a:solidFill>
                  <a:srgbClr val="FF0000"/>
                </a:solidFill>
                <a:cs typeface="Simplified Arabic" pitchFamily="18" charset="-78"/>
              </a:rPr>
              <a:t>(تعليل) </a:t>
            </a:r>
          </a:p>
          <a:p>
            <a:pPr algn="just" eaLnBrk="1" hangingPunct="1"/>
            <a:r>
              <a:rPr lang="ar-SA" altLang="ar-IQ" sz="2800" b="1" dirty="0" smtClean="0">
                <a:cs typeface="Simplified Arabic" pitchFamily="18" charset="-78"/>
              </a:rPr>
              <a:t>الغضروف </a:t>
            </a:r>
            <a:r>
              <a:rPr lang="ar-SA" altLang="ar-IQ" sz="2800" b="1" dirty="0" smtClean="0">
                <a:solidFill>
                  <a:srgbClr val="FF0000"/>
                </a:solidFill>
                <a:cs typeface="Simplified Arabic" pitchFamily="18" charset="-78"/>
              </a:rPr>
              <a:t>الإنسي</a:t>
            </a:r>
            <a:r>
              <a:rPr lang="ar-SA" altLang="ar-IQ" sz="2800" b="1" dirty="0" smtClean="0">
                <a:cs typeface="Simplified Arabic" pitchFamily="18" charset="-78"/>
              </a:rPr>
              <a:t> أكثر عرضة للإصابة من الغضروف الوحشي</a:t>
            </a:r>
            <a:r>
              <a:rPr lang="ar-IQ" altLang="ar-IQ" sz="2800" b="1" dirty="0" smtClean="0">
                <a:cs typeface="Simplified Arabic" pitchFamily="18" charset="-78"/>
              </a:rPr>
              <a:t>؟</a:t>
            </a:r>
            <a:r>
              <a:rPr lang="ar-SA" altLang="ar-IQ" sz="2800" b="1" dirty="0" smtClean="0">
                <a:cs typeface="Simplified Arabic" pitchFamily="18" charset="-78"/>
              </a:rPr>
              <a:t> </a:t>
            </a:r>
            <a:endParaRPr lang="ar-IQ" altLang="ar-IQ" sz="2800" b="1" dirty="0" smtClean="0">
              <a:cs typeface="Simplified Arabic" pitchFamily="18" charset="-78"/>
            </a:endParaRPr>
          </a:p>
          <a:p>
            <a:pPr algn="just" eaLnBrk="1" hangingPunct="1"/>
            <a:r>
              <a:rPr lang="ar-IQ" altLang="ar-IQ" sz="2800" b="1" dirty="0" smtClean="0">
                <a:solidFill>
                  <a:srgbClr val="FF0000"/>
                </a:solidFill>
                <a:cs typeface="Simplified Arabic" pitchFamily="18" charset="-78"/>
              </a:rPr>
              <a:t>(جواب)</a:t>
            </a:r>
            <a:r>
              <a:rPr lang="ar-SA" altLang="ar-IQ" b="1" dirty="0">
                <a:cs typeface="Simplified Arabic" pitchFamily="18" charset="-78"/>
              </a:rPr>
              <a:t> </a:t>
            </a:r>
            <a:r>
              <a:rPr lang="ar-SA" altLang="ar-IQ" b="1" dirty="0" smtClean="0">
                <a:cs typeface="Simplified Arabic" pitchFamily="18" charset="-78"/>
              </a:rPr>
              <a:t>وذلك</a:t>
            </a:r>
            <a:endParaRPr lang="ar-IQ" altLang="ar-IQ" sz="2800" b="1" dirty="0" smtClean="0">
              <a:solidFill>
                <a:srgbClr val="FF0000"/>
              </a:solidFill>
              <a:cs typeface="Simplified Arabic" pitchFamily="18" charset="-78"/>
            </a:endParaRPr>
          </a:p>
          <a:p>
            <a:pPr algn="just" eaLnBrk="1" hangingPunct="1"/>
            <a:r>
              <a:rPr lang="ar-SA" altLang="ar-IQ" sz="2800" b="1" dirty="0" smtClean="0">
                <a:cs typeface="Simplified Arabic" pitchFamily="18" charset="-78"/>
              </a:rPr>
              <a:t>لاتصال</a:t>
            </a:r>
            <a:r>
              <a:rPr lang="ar-IQ" altLang="ar-IQ" sz="2800" b="1" dirty="0" smtClean="0">
                <a:cs typeface="Simplified Arabic" pitchFamily="18" charset="-78"/>
              </a:rPr>
              <a:t> الغضروف</a:t>
            </a:r>
            <a:r>
              <a:rPr lang="ar-SA" altLang="ar-IQ" sz="2800" b="1" dirty="0" smtClean="0">
                <a:cs typeface="Simplified Arabic" pitchFamily="18" charset="-78"/>
              </a:rPr>
              <a:t> الإنسي بعظم القصبة والرباط </a:t>
            </a:r>
            <a:r>
              <a:rPr lang="ar-SA" altLang="ar-IQ" sz="2800" b="1" dirty="0" err="1" smtClean="0">
                <a:cs typeface="Simplified Arabic" pitchFamily="18" charset="-78"/>
              </a:rPr>
              <a:t>المحفظي</a:t>
            </a:r>
            <a:r>
              <a:rPr lang="ar-SA" altLang="ar-IQ" sz="2800" b="1" dirty="0" smtClean="0">
                <a:cs typeface="Simplified Arabic" pitchFamily="18" charset="-78"/>
              </a:rPr>
              <a:t> مما يقلل من حرية حركته بعكس الغضروف الوحشي والذي يكون أكثر حرية عند أداء الحركات المختلفة</a:t>
            </a:r>
            <a:r>
              <a:rPr lang="ar-IQ" altLang="ar-IQ" sz="2800" b="1" dirty="0" smtClean="0">
                <a:cs typeface="Simplified Arabic" pitchFamily="18" charset="-78"/>
              </a:rPr>
              <a:t>.</a:t>
            </a:r>
          </a:p>
          <a:p>
            <a:pPr algn="just" eaLnBrk="1" hangingPunct="1"/>
            <a:r>
              <a:rPr lang="ar-SA" altLang="ar-IQ" sz="2800" b="1" dirty="0" smtClean="0">
                <a:cs typeface="Simplified Arabic" pitchFamily="18" charset="-78"/>
              </a:rPr>
              <a:t>وغالبا ما يصاب الغضروف الإنسي مع إصابة الرباط الإنسي والرباط (الصليبي) الأمامي وهو ما يسمى </a:t>
            </a:r>
            <a:r>
              <a:rPr lang="ar-SA" altLang="ar-IQ" sz="2800" b="1" dirty="0" smtClean="0">
                <a:solidFill>
                  <a:srgbClr val="FF0000"/>
                </a:solidFill>
                <a:cs typeface="Simplified Arabic" pitchFamily="18" charset="-78"/>
              </a:rPr>
              <a:t>بالثلاثي الغير سعيد</a:t>
            </a:r>
            <a:r>
              <a:rPr lang="ar-SA" altLang="ar-IQ" sz="2800" b="1" dirty="0" smtClean="0">
                <a:cs typeface="Simplified Arabic" pitchFamily="18" charset="-78"/>
              </a:rPr>
              <a:t> وهي من أكثر الإصابات خطورة لمفصل الركبة. </a:t>
            </a:r>
            <a:endParaRPr lang="en-US" altLang="ar-IQ" sz="2800" b="1" dirty="0" smtClean="0">
              <a:cs typeface="Simplified Arabic" pitchFamily="18" charset="-78"/>
            </a:endParaRPr>
          </a:p>
        </p:txBody>
      </p:sp>
    </p:spTree>
    <p:extLst>
      <p:ext uri="{BB962C8B-B14F-4D97-AF65-F5344CB8AC3E}">
        <p14:creationId xmlns:p14="http://schemas.microsoft.com/office/powerpoint/2010/main" val="325414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74638"/>
            <a:ext cx="8229600" cy="561975"/>
          </a:xfrm>
        </p:spPr>
        <p:txBody>
          <a:bodyPr>
            <a:normAutofit/>
          </a:bodyPr>
          <a:lstStyle/>
          <a:p>
            <a:pPr algn="ctr" eaLnBrk="1" hangingPunct="1"/>
            <a:r>
              <a:rPr lang="ar-IQ" altLang="ar-IQ" sz="2400" b="1" dirty="0" smtClean="0">
                <a:solidFill>
                  <a:srgbClr val="FF0000"/>
                </a:solidFill>
                <a:latin typeface="Simplified Arabic" pitchFamily="18" charset="-78"/>
                <a:cs typeface="Simplified Arabic" pitchFamily="18" charset="-78"/>
              </a:rPr>
              <a:t>صورة توضح الغضروف الأنسي والرباط الأنسي والرباط الصليبي الأمامي</a:t>
            </a:r>
            <a:endParaRPr lang="en-US" altLang="ar-IQ" sz="2400" b="1" dirty="0" smtClean="0">
              <a:solidFill>
                <a:srgbClr val="FF0000"/>
              </a:solidFill>
              <a:latin typeface="Simplified Arabic" pitchFamily="18" charset="-78"/>
              <a:cs typeface="Simplified Arabic" pitchFamily="18" charset="-78"/>
            </a:endParaRPr>
          </a:p>
        </p:txBody>
      </p:sp>
      <p:pic>
        <p:nvPicPr>
          <p:cNvPr id="168963" name="Picture 3" descr="أربطة مفصل الركب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908050"/>
            <a:ext cx="8064500" cy="576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3505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7950" y="115888"/>
            <a:ext cx="8856663" cy="576262"/>
          </a:xfrm>
        </p:spPr>
        <p:txBody>
          <a:bodyPr>
            <a:noAutofit/>
          </a:bodyPr>
          <a:lstStyle/>
          <a:p>
            <a:pPr algn="ctr" eaLnBrk="1" hangingPunct="1"/>
            <a:r>
              <a:rPr lang="ar-SA" altLang="ar-IQ" sz="2400" b="1" dirty="0" smtClean="0">
                <a:solidFill>
                  <a:srgbClr val="FF0000"/>
                </a:solidFill>
                <a:latin typeface="Simplified Arabic" pitchFamily="18" charset="-78"/>
                <a:cs typeface="Simplified Arabic" pitchFamily="18" charset="-78"/>
              </a:rPr>
              <a:t>ميكانيكية إصابة </a:t>
            </a:r>
            <a:r>
              <a:rPr lang="ar-IQ" altLang="ar-IQ" sz="2400" b="1" dirty="0" smtClean="0">
                <a:solidFill>
                  <a:srgbClr val="FF0000"/>
                </a:solidFill>
                <a:latin typeface="Simplified Arabic" pitchFamily="18" charset="-78"/>
                <a:cs typeface="Simplified Arabic" pitchFamily="18" charset="-78"/>
              </a:rPr>
              <a:t>تمزق </a:t>
            </a:r>
            <a:r>
              <a:rPr lang="ar-SA" altLang="ar-IQ" sz="2400" b="1" dirty="0" smtClean="0">
                <a:solidFill>
                  <a:srgbClr val="FF0000"/>
                </a:solidFill>
                <a:latin typeface="Simplified Arabic" pitchFamily="18" charset="-78"/>
                <a:cs typeface="Simplified Arabic" pitchFamily="18" charset="-78"/>
              </a:rPr>
              <a:t>الغضروف الإنسي    </a:t>
            </a:r>
            <a:r>
              <a:rPr lang="en-US" altLang="ar-IQ" sz="2400" b="1" dirty="0" smtClean="0">
                <a:solidFill>
                  <a:srgbClr val="FF0000"/>
                </a:solidFill>
                <a:latin typeface="Simplified Arabic" pitchFamily="18" charset="-78"/>
                <a:cs typeface="Simplified Arabic" pitchFamily="18" charset="-78"/>
              </a:rPr>
              <a:t>Mechanism of Cartilage</a:t>
            </a:r>
            <a:r>
              <a:rPr lang="en-US" altLang="ar-IQ" sz="2400" dirty="0" smtClean="0">
                <a:solidFill>
                  <a:srgbClr val="FF0000"/>
                </a:solidFill>
                <a:latin typeface="Simplified Arabic" pitchFamily="18" charset="-78"/>
                <a:cs typeface="Simplified Arabic" pitchFamily="18" charset="-78"/>
              </a:rPr>
              <a:t> </a:t>
            </a:r>
          </a:p>
        </p:txBody>
      </p:sp>
      <p:sp>
        <p:nvSpPr>
          <p:cNvPr id="169987" name="Rectangle 3"/>
          <p:cNvSpPr>
            <a:spLocks noGrp="1" noChangeArrowheads="1"/>
          </p:cNvSpPr>
          <p:nvPr>
            <p:ph idx="1"/>
          </p:nvPr>
        </p:nvSpPr>
        <p:spPr>
          <a:xfrm>
            <a:off x="107950" y="908050"/>
            <a:ext cx="8856663" cy="5616575"/>
          </a:xfrm>
        </p:spPr>
        <p:txBody>
          <a:bodyPr/>
          <a:lstStyle/>
          <a:p>
            <a:pPr algn="just" eaLnBrk="1" hangingPunct="1">
              <a:lnSpc>
                <a:spcPct val="90000"/>
              </a:lnSpc>
            </a:pPr>
            <a:r>
              <a:rPr lang="ar-IQ" altLang="ar-IQ" b="1" dirty="0" smtClean="0">
                <a:solidFill>
                  <a:srgbClr val="D60093"/>
                </a:solidFill>
                <a:latin typeface="Simplified Arabic" pitchFamily="18" charset="-78"/>
                <a:cs typeface="Simplified Arabic" pitchFamily="18" charset="-78"/>
              </a:rPr>
              <a:t>س: ماهي ميكانيكية (آلية ) حدوث إصابة تمزق الغضروف الهلالي؟</a:t>
            </a:r>
          </a:p>
          <a:p>
            <a:pPr algn="just" eaLnBrk="1" hangingPunct="1">
              <a:lnSpc>
                <a:spcPct val="90000"/>
              </a:lnSpc>
            </a:pPr>
            <a:r>
              <a:rPr lang="ar-IQ" altLang="ar-IQ" b="1" dirty="0" smtClean="0">
                <a:latin typeface="Simplified Arabic" pitchFamily="18" charset="-78"/>
                <a:cs typeface="Simplified Arabic" pitchFamily="18" charset="-78"/>
              </a:rPr>
              <a:t>( </a:t>
            </a:r>
            <a:r>
              <a:rPr lang="ar-IQ" altLang="ar-IQ" b="1" dirty="0" smtClean="0">
                <a:solidFill>
                  <a:srgbClr val="FF33CC"/>
                </a:solidFill>
                <a:latin typeface="Simplified Arabic" pitchFamily="18" charset="-78"/>
                <a:cs typeface="Simplified Arabic" pitchFamily="18" charset="-78"/>
              </a:rPr>
              <a:t>الجواب</a:t>
            </a:r>
            <a:r>
              <a:rPr lang="ar-IQ" altLang="ar-IQ" b="1" dirty="0" smtClean="0">
                <a:latin typeface="Simplified Arabic" pitchFamily="18" charset="-78"/>
                <a:cs typeface="Simplified Arabic" pitchFamily="18" charset="-78"/>
              </a:rPr>
              <a:t> )</a:t>
            </a:r>
          </a:p>
          <a:p>
            <a:pPr algn="just" eaLnBrk="1" hangingPunct="1">
              <a:lnSpc>
                <a:spcPct val="90000"/>
              </a:lnSpc>
            </a:pPr>
            <a:r>
              <a:rPr lang="ar-SA" altLang="ar-IQ" b="1" dirty="0" smtClean="0">
                <a:latin typeface="Simplified Arabic" pitchFamily="18" charset="-78"/>
                <a:cs typeface="Simplified Arabic" pitchFamily="18" charset="-78"/>
              </a:rPr>
              <a:t>تحدث إصابة الغضروف الإنسي </a:t>
            </a:r>
            <a:r>
              <a:rPr lang="ar-SA" altLang="ar-IQ" b="1" dirty="0" smtClean="0">
                <a:solidFill>
                  <a:srgbClr val="FF0000"/>
                </a:solidFill>
                <a:latin typeface="Simplified Arabic" pitchFamily="18" charset="-78"/>
                <a:cs typeface="Simplified Arabic" pitchFamily="18" charset="-78"/>
              </a:rPr>
              <a:t>حينما</a:t>
            </a:r>
            <a:r>
              <a:rPr lang="ar-SA" altLang="ar-IQ" b="1" dirty="0" smtClean="0">
                <a:latin typeface="Simplified Arabic" pitchFamily="18" charset="-78"/>
                <a:cs typeface="Simplified Arabic" pitchFamily="18" charset="-78"/>
              </a:rPr>
              <a:t> </a:t>
            </a:r>
            <a:r>
              <a:rPr lang="ar-IQ" altLang="ar-IQ" b="1" dirty="0" smtClean="0">
                <a:latin typeface="Simplified Arabic" pitchFamily="18" charset="-78"/>
                <a:cs typeface="Simplified Arabic" pitchFamily="18" charset="-78"/>
              </a:rPr>
              <a:t>:</a:t>
            </a:r>
          </a:p>
          <a:p>
            <a:pPr algn="just" eaLnBrk="1" hangingPunct="1">
              <a:lnSpc>
                <a:spcPct val="90000"/>
              </a:lnSpc>
            </a:pPr>
            <a:r>
              <a:rPr lang="ar-IQ" altLang="ar-IQ" b="1" dirty="0" smtClean="0">
                <a:latin typeface="Simplified Arabic" pitchFamily="18" charset="-78"/>
                <a:cs typeface="Simplified Arabic" pitchFamily="18" charset="-78"/>
              </a:rPr>
              <a:t>- </a:t>
            </a:r>
            <a:r>
              <a:rPr lang="ar-SA" altLang="ar-IQ" b="1" u="sng" dirty="0" smtClean="0">
                <a:solidFill>
                  <a:srgbClr val="FF33CC"/>
                </a:solidFill>
                <a:latin typeface="Simplified Arabic" pitchFamily="18" charset="-78"/>
                <a:cs typeface="Simplified Arabic" pitchFamily="18" charset="-78"/>
              </a:rPr>
              <a:t>تدور</a:t>
            </a:r>
            <a:r>
              <a:rPr lang="ar-SA" altLang="ar-IQ" b="1" dirty="0" smtClean="0">
                <a:latin typeface="Simplified Arabic" pitchFamily="18" charset="-78"/>
                <a:cs typeface="Simplified Arabic" pitchFamily="18" charset="-78"/>
              </a:rPr>
              <a:t> عظم </a:t>
            </a:r>
            <a:r>
              <a:rPr lang="ar-SA" altLang="ar-IQ" b="1" dirty="0" err="1" smtClean="0">
                <a:latin typeface="Simplified Arabic" pitchFamily="18" charset="-78"/>
                <a:cs typeface="Simplified Arabic" pitchFamily="18" charset="-78"/>
              </a:rPr>
              <a:t>الضنبوب</a:t>
            </a:r>
            <a:r>
              <a:rPr lang="ar-IQ" altLang="ar-IQ" b="1" dirty="0" smtClean="0">
                <a:latin typeface="Simplified Arabic" pitchFamily="18" charset="-78"/>
                <a:cs typeface="Simplified Arabic" pitchFamily="18" charset="-78"/>
              </a:rPr>
              <a:t> (القصبة)</a:t>
            </a:r>
            <a:r>
              <a:rPr lang="ar-SA" altLang="ar-IQ" b="1" dirty="0" smtClean="0">
                <a:latin typeface="Simplified Arabic" pitchFamily="18" charset="-78"/>
                <a:cs typeface="Simplified Arabic" pitchFamily="18" charset="-78"/>
              </a:rPr>
              <a:t> للخارج بقوة أكثر بالنسبة لعظم الفخذ </a:t>
            </a:r>
            <a:r>
              <a:rPr lang="en-US" altLang="ar-IQ" b="1" dirty="0" smtClean="0">
                <a:latin typeface="Simplified Arabic" pitchFamily="18" charset="-78"/>
                <a:cs typeface="Simplified Arabic" pitchFamily="18" charset="-78"/>
              </a:rPr>
              <a:t>(femur) </a:t>
            </a:r>
            <a:r>
              <a:rPr lang="ar-SA" altLang="ar-IQ" b="1" dirty="0" smtClean="0">
                <a:latin typeface="Simplified Arabic" pitchFamily="18" charset="-78"/>
                <a:cs typeface="Simplified Arabic" pitchFamily="18" charset="-78"/>
              </a:rPr>
              <a:t>عندما تكون القدم مثبتة على الأرض (</a:t>
            </a:r>
            <a:r>
              <a:rPr lang="ar-IQ" altLang="ar-IQ" b="1" dirty="0" smtClean="0">
                <a:latin typeface="Simplified Arabic" pitchFamily="18" charset="-78"/>
                <a:cs typeface="Simplified Arabic" pitchFamily="18" charset="-78"/>
              </a:rPr>
              <a:t>دوران ولف المفصل</a:t>
            </a:r>
            <a:r>
              <a:rPr lang="ar-SA" altLang="ar-IQ" b="1" dirty="0" smtClean="0">
                <a:latin typeface="Simplified Arabic" pitchFamily="18" charset="-78"/>
                <a:cs typeface="Simplified Arabic" pitchFamily="18" charset="-78"/>
              </a:rPr>
              <a:t>)</a:t>
            </a:r>
            <a:r>
              <a:rPr lang="ar-IQ" altLang="ar-IQ" b="1" dirty="0" smtClean="0">
                <a:latin typeface="Simplified Arabic" pitchFamily="18" charset="-78"/>
                <a:cs typeface="Simplified Arabic" pitchFamily="18" charset="-78"/>
              </a:rPr>
              <a:t>.</a:t>
            </a:r>
          </a:p>
          <a:p>
            <a:pPr algn="just" eaLnBrk="1" hangingPunct="1">
              <a:lnSpc>
                <a:spcPct val="90000"/>
              </a:lnSpc>
            </a:pP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أو بواسطة </a:t>
            </a:r>
            <a:r>
              <a:rPr lang="ar-SA" altLang="ar-IQ" b="1" u="sng" dirty="0" smtClean="0">
                <a:solidFill>
                  <a:srgbClr val="FF33CC"/>
                </a:solidFill>
                <a:latin typeface="Simplified Arabic" pitchFamily="18" charset="-78"/>
                <a:cs typeface="Simplified Arabic" pitchFamily="18" charset="-78"/>
              </a:rPr>
              <a:t>ضربة</a:t>
            </a:r>
            <a:r>
              <a:rPr lang="ar-SA" altLang="ar-IQ" b="1" dirty="0" smtClean="0">
                <a:latin typeface="Simplified Arabic" pitchFamily="18" charset="-78"/>
                <a:cs typeface="Simplified Arabic" pitchFamily="18" charset="-78"/>
              </a:rPr>
              <a:t> على الناحية الوحشية لمفصل الركبة التي غالبا ما يؤدي إلى إطالة وتمزق الرباط الجانبي الإنسي وخلال ذلك تدفع ألياف الرباط بالغضروف الإنسي للخارج</a:t>
            </a:r>
            <a:r>
              <a:rPr lang="ar-IQ" altLang="ar-IQ" b="1" dirty="0" smtClean="0">
                <a:latin typeface="Simplified Arabic" pitchFamily="18" charset="-78"/>
                <a:cs typeface="Simplified Arabic" pitchFamily="18" charset="-78"/>
              </a:rPr>
              <a:t>.</a:t>
            </a:r>
          </a:p>
          <a:p>
            <a:pPr algn="just" eaLnBrk="1" hangingPunct="1">
              <a:lnSpc>
                <a:spcPct val="90000"/>
              </a:lnSpc>
            </a:pPr>
            <a:r>
              <a:rPr lang="ar-SA" altLang="ar-IQ" b="1" dirty="0" smtClean="0">
                <a:latin typeface="Simplified Arabic" pitchFamily="18" charset="-78"/>
                <a:cs typeface="Simplified Arabic" pitchFamily="18" charset="-78"/>
              </a:rPr>
              <a:t>وغالباً ما يشعر المصاب بألم شديد بالركبة وقد يكون هذا الألم داخل وخارج المفصل مع عدم القدرة على تحريك الركبة المصابة سواء للثني أو للمد مع وجود تورم داخل المفصل ومن الممكن سماع صوت قرقعة عالية.</a:t>
            </a:r>
            <a:r>
              <a:rPr lang="ar-SA"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932197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cs typeface="Simplified Arabic" pitchFamily="18" charset="-78"/>
              </a:rPr>
              <a:t>ميكانيكية إصابة تمزق الغضروف الهلالي الأنسي</a:t>
            </a:r>
            <a:endParaRPr lang="en-US" altLang="ar-IQ" sz="3200" b="1" dirty="0" smtClean="0">
              <a:solidFill>
                <a:srgbClr val="FF0000"/>
              </a:solidFill>
              <a:cs typeface="Simplified Arabic" pitchFamily="18" charset="-78"/>
            </a:endParaRPr>
          </a:p>
        </p:txBody>
      </p:sp>
      <p:sp>
        <p:nvSpPr>
          <p:cNvPr id="171011" name="Rectangle 3"/>
          <p:cNvSpPr>
            <a:spLocks noGrp="1" noChangeArrowheads="1"/>
          </p:cNvSpPr>
          <p:nvPr>
            <p:ph idx="1"/>
          </p:nvPr>
        </p:nvSpPr>
        <p:spPr>
          <a:xfrm>
            <a:off x="457200" y="1052513"/>
            <a:ext cx="8229600" cy="5545137"/>
          </a:xfrm>
        </p:spPr>
        <p:txBody>
          <a:bodyPr/>
          <a:lstStyle/>
          <a:p>
            <a:pPr eaLnBrk="1" hangingPunct="1"/>
            <a:endParaRPr lang="en-US" altLang="ar-IQ" smtClean="0"/>
          </a:p>
        </p:txBody>
      </p:sp>
      <p:sp>
        <p:nvSpPr>
          <p:cNvPr id="1710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ar-IQ" altLang="ar-IQ" b="1" smtClean="0">
              <a:solidFill>
                <a:srgbClr val="000000"/>
              </a:solidFill>
              <a:cs typeface="Simplified Arabic" pitchFamily="18" charset="-78"/>
            </a:endParaRPr>
          </a:p>
        </p:txBody>
      </p:sp>
      <p:graphicFrame>
        <p:nvGraphicFramePr>
          <p:cNvPr id="171013" name="Object 4"/>
          <p:cNvGraphicFramePr>
            <a:graphicFrameLocks noChangeAspect="1"/>
          </p:cNvGraphicFramePr>
          <p:nvPr/>
        </p:nvGraphicFramePr>
        <p:xfrm>
          <a:off x="611188" y="1268413"/>
          <a:ext cx="7921625" cy="5040312"/>
        </p:xfrm>
        <a:graphic>
          <a:graphicData uri="http://schemas.openxmlformats.org/presentationml/2006/ole">
            <mc:AlternateContent xmlns:mc="http://schemas.openxmlformats.org/markup-compatibility/2006">
              <mc:Choice xmlns:v="urn:schemas-microsoft-com:vml" Requires="v">
                <p:oleObj spid="_x0000_s1128" name="Bitmap Image" r:id="rId3" imgW="4695238" imgH="3333333" progId="Paint.Picture">
                  <p:embed/>
                </p:oleObj>
              </mc:Choice>
              <mc:Fallback>
                <p:oleObj name="Bitmap Image" r:id="rId3" imgW="4695238" imgH="33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68413"/>
                        <a:ext cx="79216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9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115888"/>
            <a:ext cx="8435975" cy="433387"/>
          </a:xfrm>
        </p:spPr>
        <p:txBody>
          <a:bodyPr>
            <a:normAutofit fontScale="90000"/>
          </a:bodyPr>
          <a:lstStyle/>
          <a:p>
            <a:pPr algn="ctr" eaLnBrk="1" hangingPunct="1"/>
            <a:r>
              <a:rPr lang="ar-IQ" altLang="ar-IQ" sz="2800" b="1" dirty="0" smtClean="0">
                <a:solidFill>
                  <a:srgbClr val="FF0000"/>
                </a:solidFill>
                <a:cs typeface="Simplified Arabic" pitchFamily="18" charset="-78"/>
              </a:rPr>
              <a:t>أعراض إصابة تمزق الغضروف الهلالي الأنسي</a:t>
            </a:r>
            <a:endParaRPr lang="en-US" altLang="ar-IQ" sz="2800" b="1" dirty="0" smtClean="0">
              <a:solidFill>
                <a:srgbClr val="FF0000"/>
              </a:solidFill>
              <a:cs typeface="Simplified Arabic" pitchFamily="18" charset="-78"/>
            </a:endParaRPr>
          </a:p>
        </p:txBody>
      </p:sp>
      <p:sp>
        <p:nvSpPr>
          <p:cNvPr id="172035" name="Rectangle 3"/>
          <p:cNvSpPr>
            <a:spLocks noGrp="1" noChangeArrowheads="1"/>
          </p:cNvSpPr>
          <p:nvPr>
            <p:ph idx="1"/>
          </p:nvPr>
        </p:nvSpPr>
        <p:spPr>
          <a:xfrm>
            <a:off x="179388" y="692150"/>
            <a:ext cx="8785225" cy="6049963"/>
          </a:xfrm>
        </p:spPr>
        <p:txBody>
          <a:bodyPr/>
          <a:lstStyle/>
          <a:p>
            <a:pPr algn="just" eaLnBrk="1" hangingPunct="1"/>
            <a:r>
              <a:rPr lang="ar-IQ" altLang="ar-IQ" sz="3600" b="1" dirty="0" smtClean="0">
                <a:latin typeface="Simplified Arabic" pitchFamily="18" charset="-78"/>
                <a:cs typeface="Simplified Arabic" pitchFamily="18" charset="-78"/>
              </a:rPr>
              <a:t>1.</a:t>
            </a:r>
            <a:r>
              <a:rPr lang="ar-IQ" altLang="ar-IQ" sz="3600" b="1" dirty="0" smtClean="0">
                <a:solidFill>
                  <a:srgbClr val="FF0000"/>
                </a:solidFill>
                <a:latin typeface="Simplified Arabic" pitchFamily="18" charset="-78"/>
                <a:cs typeface="Simplified Arabic" pitchFamily="18" charset="-78"/>
              </a:rPr>
              <a:t> ألم </a:t>
            </a:r>
            <a:r>
              <a:rPr lang="en-US" altLang="ar-IQ" sz="3600" b="1" dirty="0" smtClean="0">
                <a:latin typeface="Simplified Arabic" pitchFamily="18" charset="-78"/>
                <a:cs typeface="Simplified Arabic" pitchFamily="18" charset="-78"/>
              </a:rPr>
              <a:t>(pain)</a:t>
            </a:r>
            <a:r>
              <a:rPr lang="ar-IQ" altLang="ar-IQ" sz="3600" b="1" dirty="0" smtClean="0">
                <a:latin typeface="Simplified Arabic" pitchFamily="18" charset="-78"/>
                <a:cs typeface="Simplified Arabic" pitchFamily="18" charset="-78"/>
              </a:rPr>
              <a:t> شديد ولا يستطيع المصاب الوقوف أو المشي على المفصل عند حدوث الإصابة.</a:t>
            </a:r>
          </a:p>
          <a:p>
            <a:pPr algn="just" eaLnBrk="1" hangingPunct="1"/>
            <a:r>
              <a:rPr lang="ar-IQ" altLang="ar-IQ" sz="3600" b="1" dirty="0" smtClean="0">
                <a:latin typeface="Simplified Arabic" pitchFamily="18" charset="-78"/>
                <a:cs typeface="Simplified Arabic" pitchFamily="18" charset="-78"/>
              </a:rPr>
              <a:t>2. عدم القدرة على </a:t>
            </a:r>
            <a:r>
              <a:rPr lang="ar-IQ" altLang="ar-IQ" sz="3600" b="1" dirty="0" smtClean="0">
                <a:solidFill>
                  <a:srgbClr val="FF0000"/>
                </a:solidFill>
                <a:latin typeface="Simplified Arabic" pitchFamily="18" charset="-78"/>
                <a:cs typeface="Simplified Arabic" pitchFamily="18" charset="-78"/>
              </a:rPr>
              <a:t>بسط</a:t>
            </a:r>
            <a:r>
              <a:rPr lang="ar-IQ" altLang="ar-IQ" sz="3600" b="1" dirty="0" smtClean="0">
                <a:latin typeface="Simplified Arabic" pitchFamily="18" charset="-78"/>
                <a:cs typeface="Simplified Arabic" pitchFamily="18" charset="-78"/>
              </a:rPr>
              <a:t> (مد </a:t>
            </a:r>
            <a:r>
              <a:rPr lang="en-US" altLang="ar-IQ" sz="3600" b="1" dirty="0" smtClean="0">
                <a:latin typeface="Simplified Arabic" pitchFamily="18" charset="-78"/>
                <a:cs typeface="Simplified Arabic" pitchFamily="18" charset="-78"/>
              </a:rPr>
              <a:t>extension</a:t>
            </a:r>
            <a:r>
              <a:rPr lang="ar-IQ" altLang="ar-IQ" sz="3600" b="1" dirty="0" smtClean="0">
                <a:latin typeface="Simplified Arabic" pitchFamily="18" charset="-78"/>
                <a:cs typeface="Simplified Arabic" pitchFamily="18" charset="-78"/>
              </a:rPr>
              <a:t> ) المفصل.</a:t>
            </a:r>
          </a:p>
          <a:p>
            <a:pPr algn="just" eaLnBrk="1" hangingPunct="1"/>
            <a:r>
              <a:rPr lang="ar-IQ" altLang="ar-IQ" sz="3600" b="1" dirty="0" smtClean="0">
                <a:latin typeface="Simplified Arabic" pitchFamily="18" charset="-78"/>
                <a:cs typeface="Simplified Arabic" pitchFamily="18" charset="-78"/>
              </a:rPr>
              <a:t>3. </a:t>
            </a:r>
            <a:r>
              <a:rPr lang="ar-IQ" altLang="ar-IQ" sz="3600" b="1" dirty="0" smtClean="0">
                <a:solidFill>
                  <a:srgbClr val="FF0000"/>
                </a:solidFill>
                <a:latin typeface="Simplified Arabic" pitchFamily="18" charset="-78"/>
                <a:cs typeface="Simplified Arabic" pitchFamily="18" charset="-78"/>
              </a:rPr>
              <a:t>ورم و </a:t>
            </a:r>
            <a:r>
              <a:rPr lang="ar-IQ" altLang="ar-IQ" sz="3600" b="1" dirty="0" err="1" smtClean="0">
                <a:solidFill>
                  <a:srgbClr val="FF0000"/>
                </a:solidFill>
                <a:latin typeface="Simplified Arabic" pitchFamily="18" charset="-78"/>
                <a:cs typeface="Simplified Arabic" pitchFamily="18" charset="-78"/>
              </a:rPr>
              <a:t>أرتشاح</a:t>
            </a:r>
            <a:r>
              <a:rPr lang="ar-IQ" altLang="ar-IQ" sz="3600" b="1" dirty="0" smtClean="0">
                <a:solidFill>
                  <a:srgbClr val="FF0000"/>
                </a:solidFill>
                <a:latin typeface="Simplified Arabic" pitchFamily="18" charset="-78"/>
                <a:cs typeface="Simplified Arabic" pitchFamily="18" charset="-78"/>
              </a:rPr>
              <a:t> </a:t>
            </a:r>
            <a:r>
              <a:rPr lang="en-US" altLang="ar-IQ" sz="3600" b="1" dirty="0" smtClean="0">
                <a:latin typeface="Simplified Arabic" pitchFamily="18" charset="-78"/>
                <a:cs typeface="Simplified Arabic" pitchFamily="18" charset="-78"/>
              </a:rPr>
              <a:t>(oozing)</a:t>
            </a:r>
            <a:r>
              <a:rPr lang="ar-IQ" altLang="ar-IQ" sz="3600" b="1" dirty="0" smtClean="0">
                <a:latin typeface="Simplified Arabic" pitchFamily="18" charset="-78"/>
                <a:cs typeface="Simplified Arabic" pitchFamily="18" charset="-78"/>
              </a:rPr>
              <a:t> داخل المفصل.</a:t>
            </a:r>
          </a:p>
          <a:p>
            <a:pPr algn="just" eaLnBrk="1" hangingPunct="1"/>
            <a:r>
              <a:rPr lang="ar-IQ" altLang="ar-IQ" sz="3600" b="1" dirty="0" smtClean="0">
                <a:latin typeface="Simplified Arabic" pitchFamily="18" charset="-78"/>
                <a:cs typeface="Simplified Arabic" pitchFamily="18" charset="-78"/>
              </a:rPr>
              <a:t>4. </a:t>
            </a:r>
            <a:r>
              <a:rPr lang="ar-IQ" altLang="ar-IQ" sz="3600" b="1" dirty="0" smtClean="0">
                <a:solidFill>
                  <a:srgbClr val="FF0000"/>
                </a:solidFill>
                <a:latin typeface="Simplified Arabic" pitchFamily="18" charset="-78"/>
                <a:cs typeface="Simplified Arabic" pitchFamily="18" charset="-78"/>
              </a:rPr>
              <a:t>ضمور</a:t>
            </a:r>
            <a:r>
              <a:rPr lang="ar-IQ" altLang="ar-IQ" sz="3600" b="1" dirty="0" smtClean="0">
                <a:latin typeface="Simplified Arabic" pitchFamily="18" charset="-78"/>
                <a:cs typeface="Simplified Arabic" pitchFamily="18" charset="-78"/>
              </a:rPr>
              <a:t> العضلة ذات الرؤوس الأربعة الفخذية </a:t>
            </a:r>
            <a:r>
              <a:rPr lang="en-US" altLang="ar-IQ" sz="3600" b="1" dirty="0" smtClean="0">
                <a:latin typeface="Simplified Arabic" pitchFamily="18" charset="-78"/>
                <a:cs typeface="Simplified Arabic" pitchFamily="18" charset="-78"/>
              </a:rPr>
              <a:t>(quadriceps)</a:t>
            </a:r>
            <a:r>
              <a:rPr lang="ar-IQ" altLang="ar-IQ" sz="3600" b="1" dirty="0" smtClean="0">
                <a:latin typeface="Simplified Arabic" pitchFamily="18" charset="-78"/>
                <a:cs typeface="Simplified Arabic" pitchFamily="18" charset="-78"/>
              </a:rPr>
              <a:t> بعد فترة طويلة من الإصابة.</a:t>
            </a:r>
          </a:p>
          <a:p>
            <a:pPr algn="just" eaLnBrk="1" hangingPunct="1"/>
            <a:r>
              <a:rPr lang="ar-IQ" altLang="ar-IQ" sz="3600" b="1" dirty="0" smtClean="0">
                <a:latin typeface="Simplified Arabic" pitchFamily="18" charset="-78"/>
                <a:cs typeface="Simplified Arabic" pitchFamily="18" charset="-78"/>
              </a:rPr>
              <a:t>5. عدم </a:t>
            </a:r>
            <a:r>
              <a:rPr lang="ar-IQ" altLang="ar-IQ" sz="3600" b="1" dirty="0" smtClean="0">
                <a:solidFill>
                  <a:srgbClr val="FF0000"/>
                </a:solidFill>
                <a:latin typeface="Simplified Arabic" pitchFamily="18" charset="-78"/>
                <a:cs typeface="Simplified Arabic" pitchFamily="18" charset="-78"/>
              </a:rPr>
              <a:t>ثبات</a:t>
            </a:r>
            <a:r>
              <a:rPr lang="ar-IQ" altLang="ar-IQ" sz="3600" b="1" dirty="0" smtClean="0">
                <a:latin typeface="Simplified Arabic" pitchFamily="18" charset="-78"/>
                <a:cs typeface="Simplified Arabic" pitchFamily="18" charset="-78"/>
              </a:rPr>
              <a:t> المفصل وأقفال متكرر مع ألم </a:t>
            </a:r>
            <a:r>
              <a:rPr lang="en-US" altLang="ar-IQ" sz="3600" b="1" dirty="0" smtClean="0">
                <a:latin typeface="Simplified Arabic" pitchFamily="18" charset="-78"/>
                <a:cs typeface="Simplified Arabic" pitchFamily="18" charset="-78"/>
              </a:rPr>
              <a:t>(pain)</a:t>
            </a:r>
            <a:r>
              <a:rPr lang="ar-IQ" altLang="ar-IQ" sz="3600" b="1" dirty="0" smtClean="0">
                <a:latin typeface="Simplified Arabic" pitchFamily="18" charset="-78"/>
                <a:cs typeface="Simplified Arabic" pitchFamily="18" charset="-78"/>
              </a:rPr>
              <a:t> على خط المفصل الداخلي أو الخارجي. </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85743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115888"/>
            <a:ext cx="8964613" cy="1152525"/>
          </a:xfrm>
        </p:spPr>
        <p:txBody>
          <a:bodyPr/>
          <a:lstStyle/>
          <a:p>
            <a:pPr eaLnBrk="1" hangingPunct="1"/>
            <a:r>
              <a:rPr lang="ar-IQ" altLang="ar-IQ" sz="2400" b="1" dirty="0" smtClean="0">
                <a:solidFill>
                  <a:srgbClr val="FF0000"/>
                </a:solidFill>
                <a:latin typeface="Simplified Arabic" pitchFamily="18" charset="-78"/>
                <a:cs typeface="Simplified Arabic" pitchFamily="18" charset="-78"/>
              </a:rPr>
              <a:t>الوقاية والعلاج </a:t>
            </a:r>
            <a:r>
              <a:rPr lang="en-US" altLang="ar-IQ" sz="2400" b="1" dirty="0" smtClean="0">
                <a:solidFill>
                  <a:srgbClr val="FF0000"/>
                </a:solidFill>
                <a:latin typeface="Simplified Arabic" pitchFamily="18" charset="-78"/>
                <a:cs typeface="Simplified Arabic" pitchFamily="18" charset="-78"/>
              </a:rPr>
              <a:t>Therapeutic and Prophylaxis </a:t>
            </a:r>
            <a:r>
              <a:rPr lang="ar-IQ" altLang="ar-IQ" sz="2400" b="1" dirty="0" smtClean="0">
                <a:solidFill>
                  <a:srgbClr val="FF0000"/>
                </a:solidFill>
                <a:latin typeface="Simplified Arabic" pitchFamily="18" charset="-78"/>
                <a:cs typeface="Simplified Arabic" pitchFamily="18" charset="-78"/>
              </a:rPr>
              <a:t>من إصابة تمزق الغضروف الهلالي الأنسي</a:t>
            </a:r>
            <a:endParaRPr lang="en-US" altLang="ar-IQ" sz="2400" b="1" dirty="0" smtClean="0">
              <a:solidFill>
                <a:srgbClr val="FF0000"/>
              </a:solidFill>
              <a:latin typeface="Simplified Arabic" pitchFamily="18" charset="-78"/>
              <a:cs typeface="Simplified Arabic" pitchFamily="18" charset="-78"/>
            </a:endParaRPr>
          </a:p>
        </p:txBody>
      </p:sp>
      <p:sp>
        <p:nvSpPr>
          <p:cNvPr id="173059" name="Rectangle 3"/>
          <p:cNvSpPr>
            <a:spLocks noGrp="1" noChangeArrowheads="1"/>
          </p:cNvSpPr>
          <p:nvPr>
            <p:ph idx="1"/>
          </p:nvPr>
        </p:nvSpPr>
        <p:spPr>
          <a:xfrm>
            <a:off x="179388" y="1341438"/>
            <a:ext cx="8856662" cy="5400675"/>
          </a:xfrm>
        </p:spPr>
        <p:txBody>
          <a:bodyPr/>
          <a:lstStyle/>
          <a:p>
            <a:pPr algn="just" eaLnBrk="1" hangingPunct="1"/>
            <a:r>
              <a:rPr lang="ar-IQ" altLang="ar-IQ" b="1" dirty="0" smtClean="0">
                <a:solidFill>
                  <a:srgbClr val="9933FF"/>
                </a:solidFill>
                <a:latin typeface="Simplified Arabic" pitchFamily="18" charset="-78"/>
                <a:cs typeface="Simplified Arabic" pitchFamily="18" charset="-78"/>
              </a:rPr>
              <a:t>س: كيفية الوقاية من إصابة تمزق الغضروف الهلالي الأنسي؟</a:t>
            </a:r>
          </a:p>
          <a:p>
            <a:pPr algn="just" eaLnBrk="1" hangingPunct="1"/>
            <a:r>
              <a:rPr lang="ar-IQ" altLang="ar-IQ" b="1" dirty="0" smtClean="0">
                <a:solidFill>
                  <a:srgbClr val="FF0000"/>
                </a:solidFill>
                <a:latin typeface="Simplified Arabic" pitchFamily="18" charset="-78"/>
                <a:cs typeface="Simplified Arabic" pitchFamily="18" charset="-78"/>
              </a:rPr>
              <a:t>1. استخدام </a:t>
            </a:r>
            <a:r>
              <a:rPr lang="ar-IQ" altLang="ar-IQ" b="1" dirty="0" smtClean="0">
                <a:solidFill>
                  <a:srgbClr val="00B0F0"/>
                </a:solidFill>
                <a:latin typeface="Simplified Arabic" pitchFamily="18" charset="-78"/>
                <a:cs typeface="Simplified Arabic" pitchFamily="18" charset="-78"/>
              </a:rPr>
              <a:t>الأحذية الحديثة </a:t>
            </a:r>
            <a:r>
              <a:rPr lang="ar-IQ" altLang="ar-IQ" b="1" dirty="0" smtClean="0">
                <a:solidFill>
                  <a:srgbClr val="FF0000"/>
                </a:solidFill>
                <a:latin typeface="Simplified Arabic" pitchFamily="18" charset="-78"/>
                <a:cs typeface="Simplified Arabic" pitchFamily="18" charset="-78"/>
              </a:rPr>
              <a:t>والمناسبة لنوع النشاط الرياضي .</a:t>
            </a:r>
          </a:p>
          <a:p>
            <a:pPr algn="just" eaLnBrk="1" hangingPunct="1"/>
            <a:r>
              <a:rPr lang="ar-IQ" altLang="ar-IQ" b="1" dirty="0" smtClean="0">
                <a:solidFill>
                  <a:srgbClr val="FF0000"/>
                </a:solidFill>
                <a:latin typeface="Simplified Arabic" pitchFamily="18" charset="-78"/>
                <a:cs typeface="Simplified Arabic" pitchFamily="18" charset="-78"/>
              </a:rPr>
              <a:t>2. تجنب </a:t>
            </a:r>
            <a:r>
              <a:rPr lang="ar-IQ" altLang="ar-IQ" b="1" dirty="0" smtClean="0">
                <a:solidFill>
                  <a:srgbClr val="7030A0"/>
                </a:solidFill>
                <a:latin typeface="Simplified Arabic" pitchFamily="18" charset="-78"/>
                <a:cs typeface="Simplified Arabic" pitchFamily="18" charset="-78"/>
              </a:rPr>
              <a:t>اللعب الخشن </a:t>
            </a:r>
            <a:r>
              <a:rPr lang="ar-IQ" altLang="ar-IQ" b="1" dirty="0" smtClean="0">
                <a:solidFill>
                  <a:srgbClr val="FF0000"/>
                </a:solidFill>
                <a:latin typeface="Simplified Arabic" pitchFamily="18" charset="-78"/>
                <a:cs typeface="Simplified Arabic" pitchFamily="18" charset="-78"/>
              </a:rPr>
              <a:t>(التحلي بالروح الرياضية </a:t>
            </a:r>
            <a:r>
              <a:rPr lang="en-US" altLang="ar-IQ" b="1" dirty="0" smtClean="0">
                <a:solidFill>
                  <a:srgbClr val="FF0000"/>
                </a:solidFill>
                <a:latin typeface="Simplified Arabic" pitchFamily="18" charset="-78"/>
                <a:cs typeface="Simplified Arabic" pitchFamily="18" charset="-78"/>
              </a:rPr>
              <a:t>sportsmanship</a:t>
            </a:r>
            <a:r>
              <a:rPr lang="ar-IQ" altLang="ar-IQ" b="1" dirty="0" smtClean="0">
                <a:solidFill>
                  <a:srgbClr val="FF0000"/>
                </a:solidFill>
                <a:latin typeface="Simplified Arabic" pitchFamily="18" charset="-78"/>
                <a:cs typeface="Simplified Arabic" pitchFamily="18" charset="-78"/>
              </a:rPr>
              <a:t>) .</a:t>
            </a:r>
          </a:p>
          <a:p>
            <a:pPr algn="just" eaLnBrk="1" hangingPunct="1"/>
            <a:r>
              <a:rPr lang="ar-IQ" altLang="ar-IQ" b="1" dirty="0" smtClean="0">
                <a:solidFill>
                  <a:srgbClr val="FF0000"/>
                </a:solidFill>
                <a:latin typeface="Simplified Arabic" pitchFamily="18" charset="-78"/>
                <a:cs typeface="Simplified Arabic" pitchFamily="18" charset="-78"/>
              </a:rPr>
              <a:t>3. الأداء </a:t>
            </a:r>
            <a:r>
              <a:rPr lang="ar-IQ" altLang="ar-IQ" b="1" dirty="0" smtClean="0">
                <a:solidFill>
                  <a:srgbClr val="00B050"/>
                </a:solidFill>
                <a:latin typeface="Simplified Arabic" pitchFamily="18" charset="-78"/>
                <a:cs typeface="Simplified Arabic" pitchFamily="18" charset="-78"/>
              </a:rPr>
              <a:t>الصحيح لمهارات </a:t>
            </a:r>
            <a:r>
              <a:rPr lang="ar-IQ" altLang="ar-IQ" b="1" dirty="0" smtClean="0">
                <a:solidFill>
                  <a:srgbClr val="FF0000"/>
                </a:solidFill>
                <a:latin typeface="Simplified Arabic" pitchFamily="18" charset="-78"/>
                <a:cs typeface="Simplified Arabic" pitchFamily="18" charset="-78"/>
              </a:rPr>
              <a:t>ركل الكرة (في لعبة كرة القدم).</a:t>
            </a:r>
          </a:p>
          <a:p>
            <a:pPr algn="just" eaLnBrk="1" hangingPunct="1"/>
            <a:r>
              <a:rPr lang="ar-IQ" altLang="ar-IQ" b="1" dirty="0" smtClean="0">
                <a:solidFill>
                  <a:srgbClr val="FF0000"/>
                </a:solidFill>
                <a:latin typeface="Simplified Arabic" pitchFamily="18" charset="-78"/>
                <a:cs typeface="Simplified Arabic" pitchFamily="18" charset="-78"/>
              </a:rPr>
              <a:t>4. </a:t>
            </a:r>
            <a:r>
              <a:rPr lang="ar-IQ" altLang="ar-IQ" b="1" dirty="0" smtClean="0">
                <a:solidFill>
                  <a:srgbClr val="0070C0"/>
                </a:solidFill>
                <a:latin typeface="Simplified Arabic" pitchFamily="18" charset="-78"/>
                <a:cs typeface="Simplified Arabic" pitchFamily="18" charset="-78"/>
              </a:rPr>
              <a:t>الإحماء</a:t>
            </a:r>
            <a:r>
              <a:rPr lang="ar-IQ" altLang="ar-IQ" b="1" dirty="0" smtClean="0">
                <a:solidFill>
                  <a:srgbClr val="FF0000"/>
                </a:solidFill>
                <a:latin typeface="Simplified Arabic" pitchFamily="18" charset="-78"/>
                <a:cs typeface="Simplified Arabic" pitchFamily="18" charset="-78"/>
              </a:rPr>
              <a:t> </a:t>
            </a:r>
            <a:r>
              <a:rPr lang="en-US" altLang="ar-IQ" b="1" dirty="0" smtClean="0">
                <a:solidFill>
                  <a:srgbClr val="FF0000"/>
                </a:solidFill>
                <a:latin typeface="Simplified Arabic" pitchFamily="18" charset="-78"/>
                <a:cs typeface="Simplified Arabic" pitchFamily="18" charset="-78"/>
              </a:rPr>
              <a:t>(heating)</a:t>
            </a:r>
            <a:r>
              <a:rPr lang="ar-IQ" altLang="ar-IQ" b="1" dirty="0" smtClean="0">
                <a:solidFill>
                  <a:srgbClr val="FF0000"/>
                </a:solidFill>
                <a:latin typeface="Simplified Arabic" pitchFamily="18" charset="-78"/>
                <a:cs typeface="Simplified Arabic" pitchFamily="18" charset="-78"/>
              </a:rPr>
              <a:t> الجيد والكافي.</a:t>
            </a:r>
          </a:p>
          <a:p>
            <a:pPr algn="just" eaLnBrk="1" hangingPunct="1"/>
            <a:r>
              <a:rPr lang="ar-IQ" altLang="ar-IQ" b="1" dirty="0" smtClean="0">
                <a:solidFill>
                  <a:srgbClr val="FF0000"/>
                </a:solidFill>
                <a:latin typeface="Simplified Arabic" pitchFamily="18" charset="-78"/>
                <a:cs typeface="Simplified Arabic" pitchFamily="18" charset="-78"/>
              </a:rPr>
              <a:t>5. </a:t>
            </a:r>
            <a:r>
              <a:rPr lang="ar-IQ" altLang="ar-IQ" b="1" dirty="0" smtClean="0">
                <a:solidFill>
                  <a:srgbClr val="92D050"/>
                </a:solidFill>
                <a:latin typeface="Simplified Arabic" pitchFamily="18" charset="-78"/>
                <a:cs typeface="Simplified Arabic" pitchFamily="18" charset="-78"/>
              </a:rPr>
              <a:t>ملائمة أرضية </a:t>
            </a:r>
            <a:r>
              <a:rPr lang="en-US" altLang="ar-IQ" b="1" dirty="0" smtClean="0">
                <a:solidFill>
                  <a:srgbClr val="FF0000"/>
                </a:solidFill>
                <a:latin typeface="Simplified Arabic" pitchFamily="18" charset="-78"/>
                <a:cs typeface="Simplified Arabic" pitchFamily="18" charset="-78"/>
              </a:rPr>
              <a:t>(ground)</a:t>
            </a:r>
            <a:r>
              <a:rPr lang="ar-IQ" altLang="ar-IQ" b="1" dirty="0" smtClean="0">
                <a:solidFill>
                  <a:srgbClr val="FF0000"/>
                </a:solidFill>
                <a:latin typeface="Simplified Arabic" pitchFamily="18" charset="-78"/>
                <a:cs typeface="Simplified Arabic" pitchFamily="18" charset="-78"/>
              </a:rPr>
              <a:t> الملعب مع الأحذية المستخدمة.</a:t>
            </a:r>
            <a:endParaRPr lang="en-US" altLang="ar-IQ"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781115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7950" y="115888"/>
            <a:ext cx="8928100" cy="649287"/>
          </a:xfrm>
        </p:spPr>
        <p:txBody>
          <a:bodyPr/>
          <a:lstStyle/>
          <a:p>
            <a:pPr eaLnBrk="1" hangingPunct="1"/>
            <a:r>
              <a:rPr lang="ar-IQ" altLang="ar-IQ" sz="2800" b="1" dirty="0" smtClean="0">
                <a:solidFill>
                  <a:srgbClr val="FF0000"/>
                </a:solidFill>
              </a:rPr>
              <a:t>العلاج الطبي   </a:t>
            </a:r>
            <a:r>
              <a:rPr lang="en-US" altLang="ar-IQ" sz="2800" b="1" dirty="0" smtClean="0">
                <a:solidFill>
                  <a:srgbClr val="FF0000"/>
                </a:solidFill>
              </a:rPr>
              <a:t>Therapeutic Medical </a:t>
            </a:r>
            <a:r>
              <a:rPr lang="ar-IQ" altLang="ar-IQ" sz="2800" b="1" dirty="0" smtClean="0">
                <a:solidFill>
                  <a:srgbClr val="FF0000"/>
                </a:solidFill>
              </a:rPr>
              <a:t>لإصابة الغضروف الأنسي</a:t>
            </a:r>
            <a:endParaRPr lang="en-US" altLang="ar-IQ" sz="2800" b="1" dirty="0" smtClean="0">
              <a:solidFill>
                <a:srgbClr val="FF0000"/>
              </a:solidFill>
            </a:endParaRPr>
          </a:p>
        </p:txBody>
      </p:sp>
      <p:sp>
        <p:nvSpPr>
          <p:cNvPr id="174083" name="Rectangle 3"/>
          <p:cNvSpPr>
            <a:spLocks noGrp="1" noChangeArrowheads="1"/>
          </p:cNvSpPr>
          <p:nvPr>
            <p:ph idx="1"/>
          </p:nvPr>
        </p:nvSpPr>
        <p:spPr>
          <a:xfrm>
            <a:off x="107950" y="908050"/>
            <a:ext cx="8856663" cy="5834063"/>
          </a:xfrm>
        </p:spPr>
        <p:txBody>
          <a:bodyPr/>
          <a:lstStyle/>
          <a:p>
            <a:pPr algn="just" eaLnBrk="1" hangingPunct="1"/>
            <a:r>
              <a:rPr lang="ar-IQ" altLang="ar-IQ" sz="2800" b="1" dirty="0" smtClean="0">
                <a:latin typeface="Simplified Arabic" pitchFamily="18" charset="-78"/>
                <a:cs typeface="Simplified Arabic" pitchFamily="18" charset="-78"/>
              </a:rPr>
              <a:t>الغضاريف الهلالية خالية من الأوعية الدموية مثل باقي الغضاريف في الجسم، لهذا عند حدوث التمزق لا تشفى والعلاج هو:ـ</a:t>
            </a:r>
          </a:p>
          <a:p>
            <a:pPr algn="just" eaLnBrk="1" hangingPunct="1"/>
            <a:r>
              <a:rPr lang="ar-IQ" altLang="ar-IQ" sz="2800" b="1" dirty="0" smtClean="0">
                <a:solidFill>
                  <a:srgbClr val="FF33CC"/>
                </a:solidFill>
                <a:latin typeface="Simplified Arabic" pitchFamily="18" charset="-78"/>
                <a:cs typeface="Simplified Arabic" pitchFamily="18" charset="-78"/>
              </a:rPr>
              <a:t>استئصال الغضروف </a:t>
            </a:r>
            <a:r>
              <a:rPr lang="en-US" altLang="ar-IQ" sz="2800" b="1" dirty="0" smtClean="0">
                <a:solidFill>
                  <a:srgbClr val="FF33CC"/>
                </a:solidFill>
                <a:latin typeface="Simplified Arabic" pitchFamily="18" charset="-78"/>
                <a:cs typeface="Simplified Arabic" pitchFamily="18" charset="-78"/>
              </a:rPr>
              <a:t>extirpation of Cartilage</a:t>
            </a:r>
            <a:r>
              <a:rPr lang="ar-IQ" altLang="ar-IQ" sz="2800" b="1" dirty="0" smtClean="0">
                <a:solidFill>
                  <a:srgbClr val="FF33CC"/>
                </a:solidFill>
                <a:latin typeface="Simplified Arabic" pitchFamily="18" charset="-78"/>
                <a:cs typeface="Simplified Arabic" pitchFamily="18" charset="-78"/>
              </a:rPr>
              <a:t>.</a:t>
            </a:r>
          </a:p>
          <a:p>
            <a:pPr algn="just" eaLnBrk="1" hangingPunct="1"/>
            <a:r>
              <a:rPr lang="ar-IQ" altLang="ar-IQ" sz="2800" b="1" dirty="0" smtClean="0">
                <a:solidFill>
                  <a:srgbClr val="9933FF"/>
                </a:solidFill>
                <a:latin typeface="Simplified Arabic" pitchFamily="18" charset="-78"/>
                <a:cs typeface="Simplified Arabic" pitchFamily="18" charset="-78"/>
              </a:rPr>
              <a:t>الجبس </a:t>
            </a:r>
            <a:r>
              <a:rPr lang="en-US" altLang="ar-IQ" sz="2800" b="1" dirty="0" smtClean="0">
                <a:solidFill>
                  <a:srgbClr val="9933FF"/>
                </a:solidFill>
                <a:latin typeface="Simplified Arabic" pitchFamily="18" charset="-78"/>
                <a:cs typeface="Simplified Arabic" pitchFamily="18" charset="-78"/>
              </a:rPr>
              <a:t>(splint)</a:t>
            </a:r>
            <a:r>
              <a:rPr lang="ar-IQ" altLang="ar-IQ" sz="2800" b="1" dirty="0" smtClean="0">
                <a:solidFill>
                  <a:srgbClr val="9933FF"/>
                </a:solidFill>
                <a:latin typeface="Simplified Arabic" pitchFamily="18" charset="-78"/>
                <a:cs typeface="Simplified Arabic" pitchFamily="18" charset="-78"/>
              </a:rPr>
              <a:t>(لمدة أسبوعين).</a:t>
            </a:r>
          </a:p>
          <a:p>
            <a:pPr algn="just" eaLnBrk="1" hangingPunct="1"/>
            <a:r>
              <a:rPr lang="ar-IQ" altLang="ar-IQ" sz="2800" b="1" dirty="0" smtClean="0">
                <a:solidFill>
                  <a:srgbClr val="D60093"/>
                </a:solidFill>
                <a:latin typeface="Simplified Arabic" pitchFamily="18" charset="-78"/>
                <a:cs typeface="Simplified Arabic" pitchFamily="18" charset="-78"/>
              </a:rPr>
              <a:t>برنامج تأهيلي </a:t>
            </a:r>
            <a:r>
              <a:rPr lang="en-US" altLang="ar-IQ" sz="2800" b="1" dirty="0" smtClean="0">
                <a:solidFill>
                  <a:srgbClr val="D60093"/>
                </a:solidFill>
                <a:latin typeface="Simplified Arabic" pitchFamily="18" charset="-78"/>
                <a:cs typeface="Simplified Arabic" pitchFamily="18" charset="-78"/>
              </a:rPr>
              <a:t>(Rehabilitation)</a:t>
            </a:r>
            <a:r>
              <a:rPr lang="ar-IQ" altLang="ar-IQ" sz="2800" b="1" dirty="0" smtClean="0">
                <a:solidFill>
                  <a:srgbClr val="D60093"/>
                </a:solidFill>
                <a:latin typeface="Simplified Arabic" pitchFamily="18" charset="-78"/>
                <a:cs typeface="Simplified Arabic" pitchFamily="18" charset="-78"/>
              </a:rPr>
              <a:t> وعلاج طبيعي لتقوية عضلات الفخذ مثل العضلة الرباعية (الصورة التالية توضح) .</a:t>
            </a:r>
          </a:p>
          <a:p>
            <a:pPr algn="just" eaLnBrk="1" hangingPunct="1"/>
            <a:r>
              <a:rPr lang="ar-IQ" altLang="ar-IQ" sz="2800" b="1" dirty="0" smtClean="0">
                <a:solidFill>
                  <a:srgbClr val="33CC33"/>
                </a:solidFill>
                <a:latin typeface="Simplified Arabic" pitchFamily="18" charset="-78"/>
                <a:cs typeface="Simplified Arabic" pitchFamily="18" charset="-78"/>
              </a:rPr>
              <a:t>لبس أحذية تعلو (1سم) في الجهة المصابة.</a:t>
            </a:r>
          </a:p>
          <a:p>
            <a:pPr algn="just" eaLnBrk="1" hangingPunct="1"/>
            <a:r>
              <a:rPr lang="ar-IQ" altLang="ar-IQ" sz="2800" b="1" dirty="0" smtClean="0">
                <a:solidFill>
                  <a:srgbClr val="FF0000"/>
                </a:solidFill>
                <a:latin typeface="Simplified Arabic" pitchFamily="18" charset="-78"/>
                <a:cs typeface="Simplified Arabic" pitchFamily="18" charset="-78"/>
              </a:rPr>
              <a:t>يعود المصاب إلى:</a:t>
            </a:r>
          </a:p>
          <a:p>
            <a:pPr algn="just" eaLnBrk="1" hangingPunct="1"/>
            <a:r>
              <a:rPr lang="ar-IQ" altLang="ar-IQ" b="1" dirty="0">
                <a:solidFill>
                  <a:srgbClr val="FF9900"/>
                </a:solidFill>
                <a:latin typeface="Simplified Arabic" pitchFamily="18" charset="-78"/>
                <a:cs typeface="Simplified Arabic" pitchFamily="18" charset="-78"/>
              </a:rPr>
              <a:t>-</a:t>
            </a:r>
            <a:r>
              <a:rPr lang="ar-IQ" altLang="ar-IQ" sz="2800" b="1" dirty="0" smtClean="0">
                <a:solidFill>
                  <a:srgbClr val="FF9900"/>
                </a:solidFill>
                <a:latin typeface="Simplified Arabic" pitchFamily="18" charset="-78"/>
                <a:cs typeface="Simplified Arabic" pitchFamily="18" charset="-78"/>
              </a:rPr>
              <a:t> مزاولة أعماله بعد مرور (4 - 6 ) أسابيع من العملية الجراحية </a:t>
            </a:r>
          </a:p>
          <a:p>
            <a:pPr algn="just" eaLnBrk="1" hangingPunct="1"/>
            <a:r>
              <a:rPr lang="ar-IQ" altLang="ar-IQ" b="1" dirty="0" smtClean="0">
                <a:solidFill>
                  <a:srgbClr val="FF9900"/>
                </a:solidFill>
                <a:latin typeface="Simplified Arabic" pitchFamily="18" charset="-78"/>
                <a:cs typeface="Simplified Arabic" pitchFamily="18" charset="-78"/>
              </a:rPr>
              <a:t>- </a:t>
            </a:r>
            <a:r>
              <a:rPr lang="ar-IQ" altLang="ar-IQ" sz="2800" b="1" dirty="0" smtClean="0">
                <a:solidFill>
                  <a:srgbClr val="FF9900"/>
                </a:solidFill>
                <a:latin typeface="Simplified Arabic" pitchFamily="18" charset="-78"/>
                <a:cs typeface="Simplified Arabic" pitchFamily="18" charset="-78"/>
              </a:rPr>
              <a:t>وإلى الملاعب بعد مرور ( 3 - 6) أشهر.</a:t>
            </a:r>
            <a:endParaRPr lang="en-US" altLang="ar-IQ" sz="2800" b="1" dirty="0" smtClean="0">
              <a:solidFill>
                <a:srgbClr val="FF99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73221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4638"/>
            <a:ext cx="8229600" cy="633412"/>
          </a:xfrm>
        </p:spPr>
        <p:txBody>
          <a:bodyPr/>
          <a:lstStyle/>
          <a:p>
            <a:pPr algn="ctr" eaLnBrk="1" hangingPunct="1"/>
            <a:r>
              <a:rPr lang="ar-IQ" altLang="ar-IQ" sz="2800" b="1" dirty="0" smtClean="0">
                <a:solidFill>
                  <a:srgbClr val="FF0000"/>
                </a:solidFill>
              </a:rPr>
              <a:t>صورة توضح العضلة الرباعية الفخذية الأمامية</a:t>
            </a:r>
            <a:endParaRPr lang="en-US" altLang="ar-IQ" sz="2800" b="1" dirty="0" smtClean="0">
              <a:solidFill>
                <a:srgbClr val="FF0000"/>
              </a:solidFill>
            </a:endParaRPr>
          </a:p>
        </p:txBody>
      </p:sp>
      <p:sp>
        <p:nvSpPr>
          <p:cNvPr id="175107" name="Rectangle 3"/>
          <p:cNvSpPr>
            <a:spLocks noGrp="1" noChangeArrowheads="1"/>
          </p:cNvSpPr>
          <p:nvPr>
            <p:ph idx="1"/>
          </p:nvPr>
        </p:nvSpPr>
        <p:spPr>
          <a:xfrm>
            <a:off x="457200" y="1052513"/>
            <a:ext cx="8229600" cy="5472112"/>
          </a:xfrm>
        </p:spPr>
        <p:txBody>
          <a:bodyPr/>
          <a:lstStyle/>
          <a:p>
            <a:pPr eaLnBrk="1" hangingPunct="1">
              <a:buFontTx/>
              <a:buNone/>
            </a:pPr>
            <a:endParaRPr lang="en-US" altLang="ar-IQ" smtClean="0"/>
          </a:p>
        </p:txBody>
      </p:sp>
      <p:pic>
        <p:nvPicPr>
          <p:cNvPr id="175108" name="Picture 4" descr="العضلة الرباعي الفخذ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196975"/>
            <a:ext cx="47529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77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229600" cy="777875"/>
          </a:xfrm>
        </p:spPr>
        <p:txBody>
          <a:bodyPr/>
          <a:lstStyle/>
          <a:p>
            <a:pPr algn="ctr" eaLnBrk="1" hangingPunct="1"/>
            <a:r>
              <a:rPr lang="ar-IQ" altLang="ar-IQ" sz="3200" b="1" dirty="0" smtClean="0">
                <a:solidFill>
                  <a:srgbClr val="FF0000"/>
                </a:solidFill>
              </a:rPr>
              <a:t>صورة توضح العضلات الفخذية الخلفية وأوتارها</a:t>
            </a:r>
            <a:r>
              <a:rPr lang="ar-IQ" altLang="ar-IQ" dirty="0" smtClean="0">
                <a:solidFill>
                  <a:srgbClr val="FF0000"/>
                </a:solidFill>
              </a:rPr>
              <a:t> </a:t>
            </a:r>
            <a:endParaRPr lang="en-US" altLang="ar-IQ" dirty="0" smtClean="0">
              <a:solidFill>
                <a:srgbClr val="FF0000"/>
              </a:solidFill>
            </a:endParaRPr>
          </a:p>
        </p:txBody>
      </p:sp>
      <p:sp>
        <p:nvSpPr>
          <p:cNvPr id="176131" name="Rectangle 3"/>
          <p:cNvSpPr>
            <a:spLocks noGrp="1" noChangeArrowheads="1"/>
          </p:cNvSpPr>
          <p:nvPr>
            <p:ph idx="1"/>
          </p:nvPr>
        </p:nvSpPr>
        <p:spPr>
          <a:xfrm>
            <a:off x="457200" y="1125538"/>
            <a:ext cx="8229600" cy="5472112"/>
          </a:xfrm>
        </p:spPr>
        <p:txBody>
          <a:bodyPr/>
          <a:lstStyle/>
          <a:p>
            <a:pPr eaLnBrk="1" hangingPunct="1"/>
            <a:endParaRPr lang="en-US" altLang="ar-IQ" smtClean="0"/>
          </a:p>
        </p:txBody>
      </p:sp>
      <p:pic>
        <p:nvPicPr>
          <p:cNvPr id="176132" name="Picture 4" descr="العضلة الفخذية الخلف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79930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417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191663"/>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تكملة الفصل الثاني</a:t>
            </a:r>
            <a:br>
              <a:rPr lang="ar-IQ" b="1" dirty="0" smtClean="0">
                <a:solidFill>
                  <a:srgbClr val="FF0000"/>
                </a:solidFill>
                <a:latin typeface="Simplified Arabic" pitchFamily="18" charset="-78"/>
                <a:cs typeface="Simplified Arabic" pitchFamily="18" charset="-78"/>
              </a:rPr>
            </a:br>
            <a:r>
              <a:rPr lang="ar-IQ" b="1" dirty="0" smtClean="0">
                <a:solidFill>
                  <a:srgbClr val="FF0000"/>
                </a:solidFill>
                <a:latin typeface="Simplified Arabic" pitchFamily="18" charset="-78"/>
                <a:cs typeface="Simplified Arabic" pitchFamily="18" charset="-78"/>
              </a:rPr>
              <a:t>الجهاز الهيكلي (الجزء الخامس)</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67544" y="1916832"/>
            <a:ext cx="8280920" cy="4536503"/>
          </a:xfrm>
        </p:spPr>
        <p:txBody>
          <a:bodyPr>
            <a:normAutofit lnSpcReduction="10000"/>
          </a:bodyPr>
          <a:lstStyle/>
          <a:p>
            <a:pPr algn="ctr"/>
            <a:r>
              <a:rPr lang="ar-IQ" sz="3600" b="1" dirty="0" smtClean="0">
                <a:latin typeface="Simplified Arabic" pitchFamily="18" charset="-78"/>
                <a:cs typeface="Simplified Arabic" pitchFamily="18" charset="-78"/>
              </a:rPr>
              <a:t>وصلنا بالمحاضرة السابقة رقم ( </a:t>
            </a:r>
            <a:r>
              <a:rPr lang="ar-IQ" sz="3600" b="1" u="sng" dirty="0" smtClean="0">
                <a:solidFill>
                  <a:srgbClr val="9933FF"/>
                </a:solidFill>
                <a:latin typeface="Simplified Arabic" pitchFamily="18" charset="-78"/>
                <a:cs typeface="Simplified Arabic" pitchFamily="18" charset="-78"/>
              </a:rPr>
              <a:t>6</a:t>
            </a:r>
            <a:r>
              <a:rPr lang="ar-IQ" sz="3600" b="1" dirty="0" smtClean="0">
                <a:latin typeface="Simplified Arabic" pitchFamily="18" charset="-78"/>
                <a:cs typeface="Simplified Arabic" pitchFamily="18" charset="-78"/>
              </a:rPr>
              <a:t> ) إلى موضوع </a:t>
            </a:r>
          </a:p>
          <a:p>
            <a:pPr algn="ctr"/>
            <a:r>
              <a:rPr lang="ar-IQ" altLang="ar-IQ" sz="4800" b="1" kern="0" dirty="0">
                <a:solidFill>
                  <a:srgbClr val="FF33CC"/>
                </a:solidFill>
                <a:latin typeface="Simplified Arabic" pitchFamily="18" charset="-78"/>
                <a:ea typeface="+mj-ea"/>
                <a:cs typeface="Simplified Arabic" pitchFamily="18" charset="-78"/>
              </a:rPr>
              <a:t>ومن </a:t>
            </a:r>
            <a:r>
              <a:rPr lang="ar-SA" altLang="ar-IQ" sz="4800" b="1" kern="0" dirty="0">
                <a:solidFill>
                  <a:srgbClr val="FF33CC"/>
                </a:solidFill>
                <a:latin typeface="Simplified Arabic" pitchFamily="18" charset="-78"/>
                <a:ea typeface="+mj-ea"/>
                <a:cs typeface="Simplified Arabic" pitchFamily="18" charset="-78"/>
              </a:rPr>
              <a:t>الإصابات الشائعة لمفصل الركبة</a:t>
            </a:r>
            <a:r>
              <a:rPr lang="ar-IQ" altLang="ar-IQ" sz="4800" b="1" kern="0" dirty="0">
                <a:solidFill>
                  <a:srgbClr val="FF33CC"/>
                </a:solidFill>
                <a:latin typeface="Simplified Arabic" pitchFamily="18" charset="-78"/>
                <a:ea typeface="+mj-ea"/>
                <a:cs typeface="Simplified Arabic" pitchFamily="18" charset="-78"/>
              </a:rPr>
              <a:t> أيضاً</a:t>
            </a:r>
            <a:br>
              <a:rPr lang="ar-IQ" altLang="ar-IQ" sz="4800" b="1" kern="0" dirty="0">
                <a:solidFill>
                  <a:srgbClr val="FF33CC"/>
                </a:solidFill>
                <a:latin typeface="Simplified Arabic" pitchFamily="18" charset="-78"/>
                <a:ea typeface="+mj-ea"/>
                <a:cs typeface="Simplified Arabic" pitchFamily="18" charset="-78"/>
              </a:rPr>
            </a:br>
            <a:r>
              <a:rPr lang="ar-IQ" altLang="ar-IQ" sz="4800" b="1" kern="0" dirty="0">
                <a:solidFill>
                  <a:srgbClr val="FF33CC"/>
                </a:solidFill>
                <a:latin typeface="Simplified Arabic" pitchFamily="18" charset="-78"/>
                <a:ea typeface="+mj-ea"/>
                <a:cs typeface="Simplified Arabic" pitchFamily="18" charset="-78"/>
              </a:rPr>
              <a:t> 3ـ </a:t>
            </a:r>
            <a:r>
              <a:rPr lang="ar-SA" altLang="ar-IQ" sz="4800" b="1" kern="0" dirty="0">
                <a:solidFill>
                  <a:srgbClr val="FF33CC"/>
                </a:solidFill>
                <a:latin typeface="Simplified Arabic" pitchFamily="18" charset="-78"/>
                <a:ea typeface="+mj-ea"/>
                <a:cs typeface="Simplified Arabic" pitchFamily="18" charset="-78"/>
              </a:rPr>
              <a:t>الغضروفان </a:t>
            </a:r>
            <a:r>
              <a:rPr lang="ar-SA" altLang="ar-IQ" sz="4800" b="1" kern="0" dirty="0">
                <a:solidFill>
                  <a:srgbClr val="9933FF"/>
                </a:solidFill>
                <a:latin typeface="Simplified Arabic" pitchFamily="18" charset="-78"/>
                <a:ea typeface="+mj-ea"/>
                <a:cs typeface="Simplified Arabic" pitchFamily="18" charset="-78"/>
              </a:rPr>
              <a:t>الهلاليتان</a:t>
            </a:r>
            <a:r>
              <a:rPr lang="ar-SA" altLang="ar-IQ" sz="4800" b="1" kern="0" dirty="0">
                <a:solidFill>
                  <a:srgbClr val="FF33CC"/>
                </a:solidFill>
                <a:latin typeface="Simplified Arabic" pitchFamily="18" charset="-78"/>
                <a:ea typeface="+mj-ea"/>
                <a:cs typeface="Simplified Arabic" pitchFamily="18" charset="-78"/>
              </a:rPr>
              <a:t> وإصابتهما  </a:t>
            </a:r>
            <a:r>
              <a:rPr lang="en-US" altLang="ar-IQ" sz="4800" b="1" kern="0" dirty="0" smtClean="0">
                <a:solidFill>
                  <a:srgbClr val="FF33CC"/>
                </a:solidFill>
                <a:latin typeface="Simplified Arabic" pitchFamily="18" charset="-78"/>
                <a:ea typeface="+mj-ea"/>
                <a:cs typeface="Simplified Arabic" pitchFamily="18" charset="-78"/>
              </a:rPr>
              <a:t>Cartilage</a:t>
            </a:r>
            <a:endParaRPr lang="ar-IQ" altLang="ar-IQ" sz="4800" b="1" kern="0" dirty="0" smtClean="0">
              <a:solidFill>
                <a:srgbClr val="FF33CC"/>
              </a:solidFill>
              <a:latin typeface="Simplified Arabic" pitchFamily="18" charset="-78"/>
              <a:ea typeface="+mj-ea"/>
              <a:cs typeface="Simplified Arabic" pitchFamily="18" charset="-78"/>
            </a:endParaRPr>
          </a:p>
          <a:p>
            <a:pPr marL="0" lvl="0" indent="0" algn="ctr">
              <a:buNone/>
            </a:pPr>
            <a:r>
              <a:rPr lang="ar-IQ" sz="3600" b="1" dirty="0" smtClean="0">
                <a:solidFill>
                  <a:srgbClr val="00B050"/>
                </a:solidFill>
                <a:latin typeface="Simplified Arabic" pitchFamily="18" charset="-78"/>
                <a:cs typeface="Simplified Arabic" pitchFamily="18" charset="-78"/>
              </a:rPr>
              <a:t>الغضروفان </a:t>
            </a:r>
            <a:r>
              <a:rPr lang="ar-IQ" sz="3600" b="1" dirty="0">
                <a:solidFill>
                  <a:srgbClr val="00B050"/>
                </a:solidFill>
                <a:latin typeface="Simplified Arabic" pitchFamily="18" charset="-78"/>
                <a:cs typeface="Simplified Arabic" pitchFamily="18" charset="-78"/>
              </a:rPr>
              <a:t>الهلاليان وإصابتهما </a:t>
            </a:r>
            <a:endParaRPr lang="ar-IQ" sz="4800" b="1" dirty="0" smtClean="0">
              <a:solidFill>
                <a:srgbClr val="FF33CC"/>
              </a:solidFill>
              <a:latin typeface="Simplified Arabic" pitchFamily="18" charset="-78"/>
              <a:cs typeface="Simplified Arabic" pitchFamily="18" charset="-78"/>
            </a:endParaRPr>
          </a:p>
          <a:p>
            <a:pPr algn="ctr"/>
            <a:r>
              <a:rPr lang="ar-IQ" sz="3600" b="1" dirty="0" err="1" smtClean="0">
                <a:latin typeface="Simplified Arabic" pitchFamily="18" charset="-78"/>
                <a:cs typeface="Simplified Arabic" pitchFamily="18" charset="-78"/>
              </a:rPr>
              <a:t>أ.د</a:t>
            </a:r>
            <a:r>
              <a:rPr lang="ar-IQ" sz="3600" b="1" dirty="0" smtClean="0">
                <a:latin typeface="Simplified Arabic" pitchFamily="18" charset="-78"/>
                <a:cs typeface="Simplified Arabic" pitchFamily="18" charset="-78"/>
              </a:rPr>
              <a:t>. حسن هادي الهلالي</a:t>
            </a:r>
            <a:endParaRPr lang="en-US" sz="36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119221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15888"/>
            <a:ext cx="8229600" cy="433387"/>
          </a:xfrm>
        </p:spPr>
        <p:txBody>
          <a:bodyPr>
            <a:normAutofit fontScale="90000"/>
          </a:bodyPr>
          <a:lstStyle/>
          <a:p>
            <a:pPr algn="ctr" eaLnBrk="1" hangingPunct="1"/>
            <a:r>
              <a:rPr lang="ar-IQ" altLang="ar-IQ" sz="3600" b="1" dirty="0" smtClean="0">
                <a:solidFill>
                  <a:srgbClr val="FF0000"/>
                </a:solidFill>
                <a:latin typeface="Simplified Arabic" pitchFamily="18" charset="-78"/>
                <a:cs typeface="Simplified Arabic" pitchFamily="18" charset="-78"/>
              </a:rPr>
              <a:t>بعد العملية الجراحية يجب إجراء تمارين علاجية </a:t>
            </a:r>
            <a:endParaRPr lang="en-US" altLang="ar-IQ" sz="3600" b="1" dirty="0" smtClean="0">
              <a:solidFill>
                <a:srgbClr val="FF0000"/>
              </a:solidFill>
              <a:latin typeface="Simplified Arabic" pitchFamily="18" charset="-78"/>
              <a:cs typeface="Simplified Arabic" pitchFamily="18" charset="-78"/>
            </a:endParaRPr>
          </a:p>
        </p:txBody>
      </p:sp>
      <p:sp>
        <p:nvSpPr>
          <p:cNvPr id="177155" name="Rectangle 3"/>
          <p:cNvSpPr>
            <a:spLocks noGrp="1" noChangeArrowheads="1"/>
          </p:cNvSpPr>
          <p:nvPr>
            <p:ph idx="1"/>
          </p:nvPr>
        </p:nvSpPr>
        <p:spPr>
          <a:xfrm>
            <a:off x="179388" y="836613"/>
            <a:ext cx="8785225" cy="5905500"/>
          </a:xfrm>
        </p:spPr>
        <p:txBody>
          <a:bodyPr>
            <a:normAutofit/>
          </a:bodyPr>
          <a:lstStyle/>
          <a:p>
            <a:pPr algn="just" eaLnBrk="1" hangingPunct="1">
              <a:lnSpc>
                <a:spcPct val="80000"/>
              </a:lnSpc>
            </a:pPr>
            <a:r>
              <a:rPr lang="ar-IQ" altLang="ar-IQ" sz="2800" b="1" dirty="0" smtClean="0">
                <a:solidFill>
                  <a:srgbClr val="FF0000"/>
                </a:solidFill>
                <a:latin typeface="Simplified Arabic" pitchFamily="18" charset="-78"/>
                <a:cs typeface="Simplified Arabic" pitchFamily="18" charset="-78"/>
              </a:rPr>
              <a:t>س: عرف التمارين التأهيلية؟</a:t>
            </a:r>
          </a:p>
          <a:p>
            <a:pPr algn="just" eaLnBrk="1" hangingPunct="1">
              <a:lnSpc>
                <a:spcPct val="80000"/>
              </a:lnSpc>
            </a:pPr>
            <a:r>
              <a:rPr lang="ar-IQ" altLang="ar-IQ" sz="2800" b="1" dirty="0" smtClean="0">
                <a:solidFill>
                  <a:srgbClr val="669900"/>
                </a:solidFill>
                <a:latin typeface="Simplified Arabic" pitchFamily="18" charset="-78"/>
                <a:cs typeface="Simplified Arabic" pitchFamily="18" charset="-78"/>
              </a:rPr>
              <a:t>(وهي حركات رياضية متدرجة الصعوبة بحسب قابلية المصاب هدفها علاجي تقويمي لإعادة الجزء المصاب إلى حالته الطبيعية).</a:t>
            </a:r>
          </a:p>
          <a:p>
            <a:pPr algn="just">
              <a:lnSpc>
                <a:spcPct val="80000"/>
              </a:lnSpc>
            </a:pPr>
            <a:r>
              <a:rPr lang="ar-IQ" altLang="ar-IQ" b="1" dirty="0">
                <a:solidFill>
                  <a:srgbClr val="9933FF"/>
                </a:solidFill>
                <a:latin typeface="Simplified Arabic" pitchFamily="18" charset="-78"/>
                <a:cs typeface="Simplified Arabic" pitchFamily="18" charset="-78"/>
              </a:rPr>
              <a:t>تمارين تأهيلية </a:t>
            </a:r>
            <a:r>
              <a:rPr lang="en-US" altLang="ar-IQ" b="1" dirty="0">
                <a:solidFill>
                  <a:srgbClr val="9933FF"/>
                </a:solidFill>
                <a:latin typeface="Simplified Arabic" pitchFamily="18" charset="-78"/>
                <a:cs typeface="Simplified Arabic" pitchFamily="18" charset="-78"/>
              </a:rPr>
              <a:t>(Rehabilitation) </a:t>
            </a:r>
            <a:r>
              <a:rPr lang="ar-IQ" altLang="ar-IQ" b="1" dirty="0">
                <a:solidFill>
                  <a:srgbClr val="9933FF"/>
                </a:solidFill>
                <a:latin typeface="Simplified Arabic" pitchFamily="18" charset="-78"/>
                <a:cs typeface="Simplified Arabic" pitchFamily="18" charset="-78"/>
              </a:rPr>
              <a:t>(التمرينات العلاجية </a:t>
            </a:r>
            <a:r>
              <a:rPr lang="en-US" altLang="ar-IQ" b="1" dirty="0">
                <a:solidFill>
                  <a:srgbClr val="9933FF"/>
                </a:solidFill>
                <a:latin typeface="Simplified Arabic" pitchFamily="18" charset="-78"/>
                <a:cs typeface="Simplified Arabic" pitchFamily="18" charset="-78"/>
              </a:rPr>
              <a:t>Exercises Therapeutic</a:t>
            </a:r>
            <a:r>
              <a:rPr lang="ar-IQ" altLang="ar-IQ" b="1" dirty="0">
                <a:solidFill>
                  <a:srgbClr val="9933FF"/>
                </a:solidFill>
                <a:latin typeface="Simplified Arabic" pitchFamily="18" charset="-78"/>
                <a:cs typeface="Simplified Arabic" pitchFamily="18" charset="-78"/>
              </a:rPr>
              <a:t>)</a:t>
            </a:r>
            <a:r>
              <a:rPr lang="ar-IQ" altLang="ar-IQ" b="1" dirty="0">
                <a:solidFill>
                  <a:srgbClr val="9933FF"/>
                </a:solidFill>
                <a:latin typeface="Simplified Arabic" pitchFamily="18" charset="-78"/>
                <a:cs typeface="Simplified Arabic" pitchFamily="18" charset="-78"/>
                <a:sym typeface="Symbol" pitchFamily="18" charset="2"/>
                <a:hlinkClick r:id="" action="ppaction://noaction"/>
              </a:rPr>
              <a:t></a:t>
            </a:r>
            <a:r>
              <a:rPr lang="ar-IQ" altLang="ar-IQ" b="1" dirty="0">
                <a:solidFill>
                  <a:srgbClr val="9933FF"/>
                </a:solidFill>
                <a:latin typeface="Simplified Arabic" pitchFamily="18" charset="-78"/>
                <a:cs typeface="Simplified Arabic" pitchFamily="18" charset="-78"/>
              </a:rPr>
              <a:t>التمرينات العلاجية </a:t>
            </a:r>
            <a:endParaRPr lang="ar-IQ" altLang="ar-IQ" sz="2800" b="1" dirty="0" smtClean="0">
              <a:solidFill>
                <a:srgbClr val="669900"/>
              </a:solidFill>
              <a:latin typeface="Simplified Arabic" pitchFamily="18" charset="-78"/>
              <a:cs typeface="Simplified Arabic" pitchFamily="18" charset="-78"/>
              <a:sym typeface="Symbol" pitchFamily="18" charset="2"/>
            </a:endParaRPr>
          </a:p>
          <a:p>
            <a:pPr algn="just" eaLnBrk="1" hangingPunct="1">
              <a:lnSpc>
                <a:spcPct val="80000"/>
              </a:lnSpc>
            </a:pPr>
            <a:r>
              <a:rPr lang="ar-IQ" altLang="ar-IQ" sz="2800" b="1" dirty="0" smtClean="0">
                <a:latin typeface="Simplified Arabic" pitchFamily="18" charset="-78"/>
                <a:cs typeface="Simplified Arabic" pitchFamily="18" charset="-78"/>
              </a:rPr>
              <a:t>1. تمارين ثابتة بعد اليوم الأول للعملية لتقوية عضلات الفخذ في الجهة المصابة.</a:t>
            </a:r>
          </a:p>
          <a:p>
            <a:pPr algn="just" eaLnBrk="1" hangingPunct="1">
              <a:lnSpc>
                <a:spcPct val="80000"/>
              </a:lnSpc>
            </a:pPr>
            <a:r>
              <a:rPr lang="ar-IQ" altLang="ar-IQ" sz="2800" b="1" dirty="0" smtClean="0">
                <a:latin typeface="Simplified Arabic" pitchFamily="18" charset="-78"/>
                <a:cs typeface="Simplified Arabic" pitchFamily="18" charset="-78"/>
              </a:rPr>
              <a:t>2. تدريبات للمفصل (رفع الساق، دوائر بالساق الممدودة.. ) بعد أسبوع.</a:t>
            </a:r>
          </a:p>
          <a:p>
            <a:pPr algn="just" eaLnBrk="1" hangingPunct="1">
              <a:lnSpc>
                <a:spcPct val="80000"/>
              </a:lnSpc>
            </a:pPr>
            <a:r>
              <a:rPr lang="ar-IQ" altLang="ar-IQ" sz="2800" b="1" dirty="0" smtClean="0">
                <a:latin typeface="Simplified Arabic" pitchFamily="18" charset="-78"/>
                <a:cs typeface="Simplified Arabic" pitchFamily="18" charset="-78"/>
              </a:rPr>
              <a:t>3. تمارين متدرجة الشدة ضد مقاومة بعد (3) أسابيع.</a:t>
            </a:r>
          </a:p>
          <a:p>
            <a:pPr algn="just" eaLnBrk="1" hangingPunct="1">
              <a:lnSpc>
                <a:spcPct val="80000"/>
              </a:lnSpc>
            </a:pPr>
            <a:r>
              <a:rPr lang="ar-IQ" altLang="ar-IQ" sz="2800" b="1" dirty="0" smtClean="0">
                <a:latin typeface="Simplified Arabic" pitchFamily="18" charset="-78"/>
                <a:cs typeface="Simplified Arabic" pitchFamily="18" charset="-78"/>
              </a:rPr>
              <a:t>4. دراجة ثابتة (بطيئة).</a:t>
            </a:r>
          </a:p>
          <a:p>
            <a:pPr algn="just" eaLnBrk="1" hangingPunct="1">
              <a:lnSpc>
                <a:spcPct val="80000"/>
              </a:lnSpc>
            </a:pPr>
            <a:r>
              <a:rPr lang="ar-IQ" altLang="ar-IQ" sz="2800" b="1" dirty="0" smtClean="0">
                <a:latin typeface="Simplified Arabic" pitchFamily="18" charset="-78"/>
                <a:cs typeface="Simplified Arabic" pitchFamily="18" charset="-78"/>
              </a:rPr>
              <a:t>5. تمارين قوة بعد ( 5 - 6 ) أسابيع للأطراف السفلى.</a:t>
            </a:r>
          </a:p>
          <a:p>
            <a:pPr algn="just" eaLnBrk="1" hangingPunct="1">
              <a:lnSpc>
                <a:spcPct val="80000"/>
              </a:lnSpc>
            </a:pPr>
            <a:r>
              <a:rPr lang="ar-IQ" altLang="ar-IQ" sz="2800" b="1" dirty="0" smtClean="0">
                <a:latin typeface="Simplified Arabic" pitchFamily="18" charset="-78"/>
                <a:cs typeface="Simplified Arabic" pitchFamily="18" charset="-78"/>
              </a:rPr>
              <a:t>6. بعد ثلاث أشهر مشي وقفز والمشاركة في بعض الألعاب (سباحة، دراجات).</a:t>
            </a:r>
            <a:r>
              <a:rPr lang="ar-SA" altLang="ar-IQ" sz="2800" b="1" dirty="0" smtClean="0">
                <a:latin typeface="Simplified Arabic" pitchFamily="18" charset="-78"/>
                <a:cs typeface="Simplified Arabic" pitchFamily="18" charset="-78"/>
                <a:sym typeface="Symbol" pitchFamily="18" charset="2"/>
                <a:hlinkClick r:id="" action="ppaction://noaction"/>
              </a:rPr>
              <a:t></a:t>
            </a:r>
            <a:endParaRPr lang="en-US" altLang="ar-IQ" sz="2800" b="1" dirty="0" smtClean="0">
              <a:latin typeface="Simplified Arabic" pitchFamily="18" charset="-78"/>
              <a:cs typeface="Simplified Arabic" pitchFamily="18" charset="-78"/>
              <a:sym typeface="Symbol" pitchFamily="18" charset="2"/>
            </a:endParaRPr>
          </a:p>
        </p:txBody>
      </p:sp>
    </p:spTree>
    <p:extLst>
      <p:ext uri="{BB962C8B-B14F-4D97-AF65-F5344CB8AC3E}">
        <p14:creationId xmlns:p14="http://schemas.microsoft.com/office/powerpoint/2010/main" val="1232387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r>
              <a:rPr lang="ar-IQ" b="1" dirty="0" smtClean="0">
                <a:solidFill>
                  <a:srgbClr val="FF0000"/>
                </a:solidFill>
                <a:latin typeface="Simplified Arabic" pitchFamily="18" charset="-78"/>
                <a:cs typeface="Simplified Arabic" pitchFamily="18" charset="-78"/>
              </a:rPr>
              <a:t>محور جديد من محاور المحاضرة</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196752"/>
            <a:ext cx="7886700" cy="5544616"/>
          </a:xfrm>
        </p:spPr>
        <p:txBody>
          <a:bodyPr/>
          <a:lstStyle/>
          <a:p>
            <a:pPr marL="0" indent="0" algn="ctr">
              <a:buNone/>
            </a:pPr>
            <a:r>
              <a:rPr lang="ar-SA" altLang="ar-IQ" sz="8800" b="1" dirty="0">
                <a:solidFill>
                  <a:srgbClr val="FF0000"/>
                </a:solidFill>
                <a:latin typeface="Simplified Arabic" pitchFamily="18" charset="-78"/>
                <a:ea typeface="+mj-ea"/>
                <a:cs typeface="Simplified Arabic" pitchFamily="18" charset="-78"/>
              </a:rPr>
              <a:t>الخلع </a:t>
            </a:r>
            <a:r>
              <a:rPr lang="ar-SA" altLang="ar-IQ" sz="8800" b="1" dirty="0" smtClean="0">
                <a:solidFill>
                  <a:srgbClr val="FF0000"/>
                </a:solidFill>
                <a:latin typeface="Simplified Arabic" pitchFamily="18" charset="-78"/>
                <a:ea typeface="+mj-ea"/>
                <a:cs typeface="Simplified Arabic" pitchFamily="18" charset="-78"/>
              </a:rPr>
              <a:t>وأنواعه</a:t>
            </a:r>
            <a:endParaRPr lang="ar-IQ" altLang="ar-IQ" sz="8800" b="1" dirty="0" smtClean="0">
              <a:solidFill>
                <a:srgbClr val="FF0000"/>
              </a:solidFill>
              <a:latin typeface="Simplified Arabic" pitchFamily="18" charset="-78"/>
              <a:ea typeface="+mj-ea"/>
              <a:cs typeface="Simplified Arabic" pitchFamily="18" charset="-78"/>
            </a:endParaRPr>
          </a:p>
          <a:p>
            <a:pPr marL="0" indent="0" algn="ctr">
              <a:buNone/>
            </a:pPr>
            <a:r>
              <a:rPr lang="en-US" altLang="ar-IQ" sz="8800" b="1" dirty="0" smtClean="0">
                <a:solidFill>
                  <a:srgbClr val="FF0000"/>
                </a:solidFill>
                <a:latin typeface="Simplified Arabic" pitchFamily="18" charset="-78"/>
                <a:ea typeface="+mj-ea"/>
                <a:cs typeface="Simplified Arabic" pitchFamily="18" charset="-78"/>
              </a:rPr>
              <a:t>Dislocation</a:t>
            </a:r>
            <a:endParaRPr lang="ar-IQ" altLang="ar-IQ" sz="8800" b="1" dirty="0" smtClean="0">
              <a:solidFill>
                <a:srgbClr val="FF0000"/>
              </a:solidFill>
              <a:latin typeface="Simplified Arabic" pitchFamily="18" charset="-78"/>
              <a:ea typeface="+mj-ea"/>
              <a:cs typeface="Simplified Arabic" pitchFamily="18" charset="-78"/>
            </a:endParaRPr>
          </a:p>
          <a:p>
            <a:pPr marL="0" indent="0">
              <a:buNone/>
            </a:pPr>
            <a:endParaRPr lang="ar-IQ" dirty="0"/>
          </a:p>
        </p:txBody>
      </p:sp>
    </p:spTree>
    <p:extLst>
      <p:ext uri="{BB962C8B-B14F-4D97-AF65-F5344CB8AC3E}">
        <p14:creationId xmlns:p14="http://schemas.microsoft.com/office/powerpoint/2010/main" val="399188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88913"/>
            <a:ext cx="8229600" cy="503237"/>
          </a:xfrm>
        </p:spPr>
        <p:txBody>
          <a:bodyPr>
            <a:normAutofit fontScale="90000"/>
          </a:bodyPr>
          <a:lstStyle/>
          <a:p>
            <a:pPr algn="ctr" eaLnBrk="1" hangingPunct="1"/>
            <a:r>
              <a:rPr lang="ar-SA" altLang="ar-IQ" sz="3200" b="1" dirty="0" smtClean="0">
                <a:solidFill>
                  <a:srgbClr val="FF0000"/>
                </a:solidFill>
                <a:latin typeface="Simplified Arabic" pitchFamily="18" charset="-78"/>
                <a:cs typeface="Simplified Arabic" pitchFamily="18" charset="-78"/>
              </a:rPr>
              <a:t>الخلع وأنواعه   </a:t>
            </a:r>
            <a:r>
              <a:rPr lang="en-US" altLang="ar-IQ" sz="3200" b="1" dirty="0" smtClean="0">
                <a:solidFill>
                  <a:srgbClr val="FF0000"/>
                </a:solidFill>
                <a:latin typeface="Simplified Arabic" pitchFamily="18" charset="-78"/>
                <a:cs typeface="Simplified Arabic" pitchFamily="18" charset="-78"/>
              </a:rPr>
              <a:t>Dislocation</a:t>
            </a:r>
          </a:p>
        </p:txBody>
      </p:sp>
      <p:sp>
        <p:nvSpPr>
          <p:cNvPr id="178179" name="Rectangle 3"/>
          <p:cNvSpPr>
            <a:spLocks noGrp="1" noChangeArrowheads="1"/>
          </p:cNvSpPr>
          <p:nvPr>
            <p:ph idx="1"/>
          </p:nvPr>
        </p:nvSpPr>
        <p:spPr>
          <a:xfrm>
            <a:off x="179388" y="836613"/>
            <a:ext cx="8785225" cy="5688012"/>
          </a:xfrm>
        </p:spPr>
        <p:txBody>
          <a:bodyPr>
            <a:normAutofit fontScale="92500" lnSpcReduction="20000"/>
          </a:bodyPr>
          <a:lstStyle/>
          <a:p>
            <a:pPr algn="ctr" eaLnBrk="1" hangingPunct="1"/>
            <a:r>
              <a:rPr lang="ar-IQ" altLang="ar-IQ" sz="3600" b="1" dirty="0" smtClean="0">
                <a:solidFill>
                  <a:srgbClr val="9933FF"/>
                </a:solidFill>
                <a:cs typeface="Simplified Arabic" pitchFamily="18" charset="-78"/>
              </a:rPr>
              <a:t>س: </a:t>
            </a:r>
            <a:r>
              <a:rPr lang="ar-IQ" altLang="ar-IQ" sz="3600" b="1" smtClean="0">
                <a:solidFill>
                  <a:srgbClr val="9933FF"/>
                </a:solidFill>
                <a:cs typeface="Simplified Arabic" pitchFamily="18" charset="-78"/>
              </a:rPr>
              <a:t>عرف الخلع بشكل عام؟</a:t>
            </a:r>
            <a:endParaRPr lang="ar-IQ" altLang="ar-IQ" sz="3600" b="1" dirty="0" smtClean="0">
              <a:solidFill>
                <a:srgbClr val="9933FF"/>
              </a:solidFill>
              <a:cs typeface="Simplified Arabic" pitchFamily="18" charset="-78"/>
            </a:endParaRPr>
          </a:p>
          <a:p>
            <a:pPr marL="0" indent="0" algn="just" eaLnBrk="1" hangingPunct="1">
              <a:buNone/>
            </a:pPr>
            <a:r>
              <a:rPr lang="ar-SA" altLang="ar-IQ" sz="3600" b="1" dirty="0" smtClean="0">
                <a:solidFill>
                  <a:srgbClr val="FF0000"/>
                </a:solidFill>
                <a:cs typeface="Simplified Arabic" pitchFamily="18" charset="-78"/>
              </a:rPr>
              <a:t>تعريف</a:t>
            </a:r>
            <a:r>
              <a:rPr lang="ar-IQ" altLang="ar-IQ" sz="3600" b="1" dirty="0" smtClean="0">
                <a:cs typeface="Simplified Arabic" pitchFamily="18" charset="-78"/>
              </a:rPr>
              <a:t> الخلع</a:t>
            </a:r>
            <a:r>
              <a:rPr lang="ar-IQ" altLang="ar-IQ" sz="3600" b="1" dirty="0">
                <a:cs typeface="Simplified Arabic" pitchFamily="18" charset="-78"/>
              </a:rPr>
              <a:t> </a:t>
            </a:r>
            <a:r>
              <a:rPr lang="ar-IQ" altLang="ar-IQ" sz="3600" b="1" dirty="0" smtClean="0">
                <a:cs typeface="Simplified Arabic" pitchFamily="18" charset="-78"/>
              </a:rPr>
              <a:t>:</a:t>
            </a:r>
            <a:r>
              <a:rPr lang="ar-SA" altLang="ar-IQ" sz="3600" b="1" dirty="0" smtClean="0">
                <a:cs typeface="Simplified Arabic" pitchFamily="18" charset="-78"/>
              </a:rPr>
              <a:t> </a:t>
            </a:r>
            <a:endParaRPr lang="ar-IQ" altLang="ar-IQ" sz="3600" b="1" dirty="0" smtClean="0">
              <a:cs typeface="Simplified Arabic" pitchFamily="18" charset="-78"/>
            </a:endParaRPr>
          </a:p>
          <a:p>
            <a:pPr algn="just" eaLnBrk="1" hangingPunct="1"/>
            <a:r>
              <a:rPr lang="ar-IQ" altLang="ar-IQ" sz="3600" b="1" dirty="0" smtClean="0">
                <a:solidFill>
                  <a:srgbClr val="FF9900"/>
                </a:solidFill>
                <a:cs typeface="Simplified Arabic" pitchFamily="18" charset="-78"/>
              </a:rPr>
              <a:t>هو </a:t>
            </a:r>
            <a:r>
              <a:rPr lang="ar-SA" altLang="ar-IQ" sz="3600" b="1" dirty="0" smtClean="0">
                <a:solidFill>
                  <a:srgbClr val="FF9900"/>
                </a:solidFill>
                <a:cs typeface="Simplified Arabic" pitchFamily="18" charset="-78"/>
              </a:rPr>
              <a:t>خروج أو انتقال إحدى العظام المكونة للمفصل بعيدا عن مكانها الطبيعي وبقائها في هذا الوضع </a:t>
            </a:r>
          </a:p>
          <a:p>
            <a:pPr algn="just" eaLnBrk="1" hangingPunct="1"/>
            <a:r>
              <a:rPr lang="ar-SA" altLang="ar-IQ" sz="3600" b="1" dirty="0" smtClean="0">
                <a:solidFill>
                  <a:srgbClr val="9933FF"/>
                </a:solidFill>
                <a:cs typeface="Simplified Arabic" pitchFamily="18" charset="-78"/>
              </a:rPr>
              <a:t>ويكون ذلك نتيجة شدة </a:t>
            </a:r>
            <a:endParaRPr lang="ar-IQ" altLang="ar-IQ" sz="3600" b="1" dirty="0" smtClean="0">
              <a:solidFill>
                <a:srgbClr val="9933FF"/>
              </a:solidFill>
              <a:cs typeface="Simplified Arabic" pitchFamily="18" charset="-78"/>
            </a:endParaRPr>
          </a:p>
          <a:p>
            <a:pPr algn="just" eaLnBrk="1" hangingPunct="1"/>
            <a:r>
              <a:rPr lang="ar-IQ" altLang="ar-IQ" sz="3600" b="1" dirty="0" smtClean="0">
                <a:cs typeface="Simplified Arabic" pitchFamily="18" charset="-78"/>
              </a:rPr>
              <a:t>- </a:t>
            </a:r>
            <a:r>
              <a:rPr lang="ar-SA" altLang="ar-IQ" sz="3600" b="1" dirty="0" smtClean="0">
                <a:cs typeface="Simplified Arabic" pitchFamily="18" charset="-78"/>
              </a:rPr>
              <a:t>مباشرة </a:t>
            </a:r>
          </a:p>
          <a:p>
            <a:pPr algn="just" eaLnBrk="1" hangingPunct="1"/>
            <a:r>
              <a:rPr lang="ar-IQ" altLang="ar-IQ" sz="3600" b="1" dirty="0" smtClean="0">
                <a:cs typeface="Simplified Arabic" pitchFamily="18" charset="-78"/>
              </a:rPr>
              <a:t>- </a:t>
            </a:r>
            <a:r>
              <a:rPr lang="ar-SA" altLang="ar-IQ" sz="3600" b="1" dirty="0" smtClean="0">
                <a:cs typeface="Simplified Arabic" pitchFamily="18" charset="-78"/>
              </a:rPr>
              <a:t>أو غير مباشرة </a:t>
            </a:r>
          </a:p>
          <a:p>
            <a:pPr algn="just" eaLnBrk="1" hangingPunct="1"/>
            <a:r>
              <a:rPr lang="ar-SA" altLang="ar-IQ" sz="3600" b="1" dirty="0" smtClean="0">
                <a:solidFill>
                  <a:srgbClr val="9933FF"/>
                </a:solidFill>
                <a:cs typeface="Simplified Arabic" pitchFamily="18" charset="-78"/>
              </a:rPr>
              <a:t>وأكثر المفاصل عرضة للخلع هي</a:t>
            </a:r>
            <a:r>
              <a:rPr lang="ar-IQ" altLang="ar-IQ" sz="3600" b="1" dirty="0" smtClean="0">
                <a:solidFill>
                  <a:srgbClr val="9933FF"/>
                </a:solidFill>
                <a:cs typeface="Simplified Arabic" pitchFamily="18" charset="-78"/>
              </a:rPr>
              <a:t>:</a:t>
            </a:r>
          </a:p>
          <a:p>
            <a:pPr algn="just" eaLnBrk="1" hangingPunct="1"/>
            <a:r>
              <a:rPr lang="ar-IQ" altLang="ar-IQ" sz="3600" b="1" dirty="0">
                <a:cs typeface="Simplified Arabic" pitchFamily="18" charset="-78"/>
              </a:rPr>
              <a:t>-</a:t>
            </a:r>
            <a:r>
              <a:rPr lang="ar-SA" altLang="ar-IQ" sz="3600" b="1" dirty="0" smtClean="0">
                <a:cs typeface="Simplified Arabic" pitchFamily="18" charset="-78"/>
              </a:rPr>
              <a:t> الكتف</a:t>
            </a:r>
            <a:endParaRPr lang="ar-IQ" altLang="ar-IQ" sz="3600" b="1" dirty="0" smtClean="0">
              <a:cs typeface="Simplified Arabic" pitchFamily="18" charset="-78"/>
            </a:endParaRPr>
          </a:p>
          <a:p>
            <a:pPr algn="just" eaLnBrk="1" hangingPunct="1"/>
            <a:r>
              <a:rPr lang="ar-IQ" altLang="ar-IQ" sz="3600" b="1" dirty="0" smtClean="0">
                <a:cs typeface="Simplified Arabic" pitchFamily="18" charset="-78"/>
              </a:rPr>
              <a:t>- </a:t>
            </a:r>
            <a:r>
              <a:rPr lang="ar-SA" altLang="ar-IQ" sz="3600" b="1" dirty="0" smtClean="0">
                <a:cs typeface="Simplified Arabic" pitchFamily="18" charset="-78"/>
              </a:rPr>
              <a:t>المرفق </a:t>
            </a:r>
            <a:endParaRPr lang="ar-IQ" altLang="ar-IQ" sz="3600" b="1" dirty="0" smtClean="0">
              <a:cs typeface="Simplified Arabic" pitchFamily="18" charset="-78"/>
            </a:endParaRPr>
          </a:p>
          <a:p>
            <a:pPr algn="just" eaLnBrk="1" hangingPunct="1"/>
            <a:r>
              <a:rPr lang="ar-IQ" altLang="ar-IQ" sz="3600" b="1" dirty="0" smtClean="0">
                <a:cs typeface="Simplified Arabic" pitchFamily="18" charset="-78"/>
              </a:rPr>
              <a:t>- </a:t>
            </a:r>
            <a:r>
              <a:rPr lang="ar-SA" altLang="ar-IQ" sz="3600" b="1" dirty="0" smtClean="0">
                <a:cs typeface="Simplified Arabic" pitchFamily="18" charset="-78"/>
              </a:rPr>
              <a:t>الإبهام </a:t>
            </a:r>
            <a:endParaRPr lang="ar-IQ" altLang="ar-IQ" sz="3600" b="1" dirty="0" smtClean="0">
              <a:cs typeface="Simplified Arabic" pitchFamily="18" charset="-78"/>
            </a:endParaRPr>
          </a:p>
          <a:p>
            <a:pPr algn="just" eaLnBrk="1" hangingPunct="1"/>
            <a:r>
              <a:rPr lang="ar-IQ" altLang="ar-IQ" sz="3600" b="1" dirty="0" smtClean="0">
                <a:cs typeface="Simplified Arabic" pitchFamily="18" charset="-78"/>
              </a:rPr>
              <a:t>- </a:t>
            </a:r>
            <a:r>
              <a:rPr lang="ar-SA" altLang="ar-IQ" sz="3600" b="1" dirty="0" smtClean="0">
                <a:cs typeface="Simplified Arabic" pitchFamily="18" charset="-78"/>
              </a:rPr>
              <a:t>الأصابع.</a:t>
            </a:r>
            <a:endParaRPr lang="en-US" altLang="ar-IQ" sz="3600" b="1" dirty="0" smtClean="0">
              <a:cs typeface="Simplified Arabic" pitchFamily="18" charset="-78"/>
            </a:endParaRPr>
          </a:p>
        </p:txBody>
      </p:sp>
    </p:spTree>
    <p:extLst>
      <p:ext uri="{BB962C8B-B14F-4D97-AF65-F5344CB8AC3E}">
        <p14:creationId xmlns:p14="http://schemas.microsoft.com/office/powerpoint/2010/main" val="3146252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633412"/>
          </a:xfrm>
        </p:spPr>
        <p:txBody>
          <a:bodyPr/>
          <a:lstStyle/>
          <a:p>
            <a:pPr algn="ctr" eaLnBrk="1" hangingPunct="1"/>
            <a:r>
              <a:rPr lang="ar-IQ" altLang="ar-IQ" sz="2800" b="1" dirty="0" smtClean="0">
                <a:solidFill>
                  <a:srgbClr val="FF0000"/>
                </a:solidFill>
                <a:latin typeface="Simplified Arabic" pitchFamily="18" charset="-78"/>
                <a:cs typeface="Simplified Arabic" pitchFamily="18" charset="-78"/>
              </a:rPr>
              <a:t>أنواع الخلع   </a:t>
            </a:r>
            <a:r>
              <a:rPr lang="en-US" altLang="ar-IQ" sz="2800" b="1" dirty="0" smtClean="0">
                <a:solidFill>
                  <a:srgbClr val="FF0000"/>
                </a:solidFill>
                <a:latin typeface="Simplified Arabic" pitchFamily="18" charset="-78"/>
                <a:cs typeface="Simplified Arabic" pitchFamily="18" charset="-78"/>
              </a:rPr>
              <a:t>The Dislocation  types </a:t>
            </a:r>
            <a:r>
              <a:rPr lang="ar-IQ" altLang="ar-IQ" sz="2800" b="1" dirty="0" smtClean="0">
                <a:solidFill>
                  <a:srgbClr val="FF0000"/>
                </a:solidFill>
                <a:latin typeface="Simplified Arabic" pitchFamily="18" charset="-78"/>
                <a:cs typeface="Simplified Arabic" pitchFamily="18" charset="-78"/>
              </a:rPr>
              <a:t> ( بشكل عام )</a:t>
            </a:r>
            <a:endParaRPr lang="en-US" altLang="ar-IQ" sz="2800" b="1" dirty="0" smtClean="0">
              <a:solidFill>
                <a:srgbClr val="FF0000"/>
              </a:solidFill>
              <a:latin typeface="Simplified Arabic" pitchFamily="18" charset="-78"/>
              <a:cs typeface="Simplified Arabic" pitchFamily="18" charset="-78"/>
            </a:endParaRPr>
          </a:p>
        </p:txBody>
      </p:sp>
      <p:sp>
        <p:nvSpPr>
          <p:cNvPr id="179203" name="Rectangle 3"/>
          <p:cNvSpPr>
            <a:spLocks noGrp="1" noChangeArrowheads="1"/>
          </p:cNvSpPr>
          <p:nvPr>
            <p:ph idx="1"/>
          </p:nvPr>
        </p:nvSpPr>
        <p:spPr>
          <a:xfrm>
            <a:off x="179512" y="1052513"/>
            <a:ext cx="8713663" cy="5545137"/>
          </a:xfrm>
        </p:spPr>
        <p:txBody>
          <a:bodyPr>
            <a:normAutofit lnSpcReduction="10000"/>
          </a:bodyPr>
          <a:lstStyle/>
          <a:p>
            <a:pPr marL="0" indent="0" algn="just" eaLnBrk="1" hangingPunct="1">
              <a:buNone/>
            </a:pPr>
            <a:r>
              <a:rPr lang="ar-IQ" altLang="ar-IQ" sz="4000" b="1" dirty="0" smtClean="0">
                <a:solidFill>
                  <a:srgbClr val="FF0000"/>
                </a:solidFill>
                <a:latin typeface="Simplified Arabic" pitchFamily="18" charset="-78"/>
                <a:cs typeface="Simplified Arabic" pitchFamily="18" charset="-78"/>
              </a:rPr>
              <a:t>س: عدد ووضح أنواع الخلع بشكل </a:t>
            </a:r>
            <a:r>
              <a:rPr lang="ar-IQ" altLang="ar-IQ" sz="4000" b="1" u="sng" dirty="0" smtClean="0">
                <a:solidFill>
                  <a:srgbClr val="FF0000"/>
                </a:solidFill>
                <a:latin typeface="Simplified Arabic" pitchFamily="18" charset="-78"/>
                <a:cs typeface="Simplified Arabic" pitchFamily="18" charset="-78"/>
              </a:rPr>
              <a:t>عام</a:t>
            </a:r>
            <a:r>
              <a:rPr lang="ar-IQ" altLang="ar-IQ" sz="4000" b="1" dirty="0" smtClean="0">
                <a:solidFill>
                  <a:srgbClr val="FF0000"/>
                </a:solidFill>
                <a:latin typeface="Simplified Arabic" pitchFamily="18" charset="-78"/>
                <a:cs typeface="Simplified Arabic" pitchFamily="18" charset="-78"/>
              </a:rPr>
              <a:t>؟</a:t>
            </a:r>
          </a:p>
          <a:p>
            <a:pPr algn="ctr" eaLnBrk="1" hangingPunct="1"/>
            <a:r>
              <a:rPr lang="ar-IQ" altLang="ar-IQ" sz="4000" b="1" dirty="0">
                <a:solidFill>
                  <a:srgbClr val="FF0000"/>
                </a:solidFill>
                <a:latin typeface="Simplified Arabic" pitchFamily="18" charset="-78"/>
                <a:cs typeface="Simplified Arabic" pitchFamily="18" charset="-78"/>
              </a:rPr>
              <a:t>1</a:t>
            </a:r>
            <a:r>
              <a:rPr lang="ar-IQ" altLang="ar-IQ" sz="4000" b="1" dirty="0" smtClean="0">
                <a:solidFill>
                  <a:srgbClr val="FF0000"/>
                </a:solidFill>
                <a:latin typeface="Simplified Arabic" pitchFamily="18" charset="-78"/>
                <a:cs typeface="Simplified Arabic" pitchFamily="18" charset="-78"/>
              </a:rPr>
              <a:t>. الخلع الجزئي: </a:t>
            </a:r>
          </a:p>
          <a:p>
            <a:pPr algn="just" eaLnBrk="1" hangingPunct="1"/>
            <a:r>
              <a:rPr lang="ar-IQ" altLang="ar-IQ" sz="4000" b="1" dirty="0" smtClean="0">
                <a:solidFill>
                  <a:srgbClr val="9933FF"/>
                </a:solidFill>
                <a:latin typeface="Simplified Arabic" pitchFamily="18" charset="-78"/>
                <a:cs typeface="Simplified Arabic" pitchFamily="18" charset="-78"/>
              </a:rPr>
              <a:t>خروج العظم من مكانه جزئياً بحيث يبقى قسم من سطحه مواجهاً لسطح العظم الآخر.</a:t>
            </a:r>
          </a:p>
          <a:p>
            <a:pPr algn="ctr" eaLnBrk="1" hangingPunct="1"/>
            <a:r>
              <a:rPr lang="ar-IQ" altLang="ar-IQ" sz="4000" b="1" dirty="0" smtClean="0">
                <a:solidFill>
                  <a:srgbClr val="FF0000"/>
                </a:solidFill>
                <a:latin typeface="Simplified Arabic" pitchFamily="18" charset="-78"/>
                <a:cs typeface="Simplified Arabic" pitchFamily="18" charset="-78"/>
              </a:rPr>
              <a:t>2. الخلع الكلـي: </a:t>
            </a:r>
          </a:p>
          <a:p>
            <a:pPr algn="just" eaLnBrk="1" hangingPunct="1"/>
            <a:r>
              <a:rPr lang="ar-IQ" altLang="ar-IQ" sz="4000" b="1" dirty="0" smtClean="0">
                <a:solidFill>
                  <a:srgbClr val="9933FF"/>
                </a:solidFill>
                <a:latin typeface="Simplified Arabic" pitchFamily="18" charset="-78"/>
                <a:cs typeface="Simplified Arabic" pitchFamily="18" charset="-78"/>
              </a:rPr>
              <a:t>خروج العظم من مكانه كلياً بحيث سطحه لا يلامس سطح العظم المقابل له.</a:t>
            </a:r>
          </a:p>
          <a:p>
            <a:pPr algn="just" eaLnBrk="1" hangingPunct="1"/>
            <a:r>
              <a:rPr lang="ar-IQ" altLang="ar-IQ" sz="4000" b="1" dirty="0" smtClean="0">
                <a:solidFill>
                  <a:srgbClr val="FF33CC"/>
                </a:solidFill>
                <a:latin typeface="Simplified Arabic" pitchFamily="18" charset="-78"/>
                <a:cs typeface="Simplified Arabic" pitchFamily="18" charset="-78"/>
              </a:rPr>
              <a:t>أكثر المفاصل عرضة للإصابة بالخلع أصابع الطرف العلوي ثم مفصل الكتف بالدرجة الثانية.</a:t>
            </a:r>
            <a:endParaRPr lang="en-US" altLang="ar-IQ" sz="4000" b="1" dirty="0" smtClean="0">
              <a:solidFill>
                <a:srgbClr val="FF33CC"/>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21630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74638"/>
            <a:ext cx="8229600" cy="706437"/>
          </a:xfrm>
        </p:spPr>
        <p:txBody>
          <a:bodyPr>
            <a:normAutofit/>
          </a:bodyPr>
          <a:lstStyle/>
          <a:p>
            <a:pPr algn="ctr"/>
            <a:r>
              <a:rPr lang="ar-IQ" altLang="ar-IQ" sz="3200" b="1" dirty="0" smtClean="0">
                <a:solidFill>
                  <a:srgbClr val="FF0000"/>
                </a:solidFill>
                <a:latin typeface="Simplified Arabic" pitchFamily="18" charset="-78"/>
                <a:cs typeface="Simplified Arabic" pitchFamily="18" charset="-78"/>
              </a:rPr>
              <a:t>أعراض الخلع    </a:t>
            </a:r>
            <a:r>
              <a:rPr lang="en-US" altLang="ar-IQ" sz="3200" b="1" dirty="0" smtClean="0">
                <a:solidFill>
                  <a:srgbClr val="FF0000"/>
                </a:solidFill>
                <a:latin typeface="Simplified Arabic" pitchFamily="18" charset="-78"/>
                <a:cs typeface="Simplified Arabic" pitchFamily="18" charset="-78"/>
              </a:rPr>
              <a:t>Symptoms</a:t>
            </a:r>
          </a:p>
        </p:txBody>
      </p:sp>
      <p:sp>
        <p:nvSpPr>
          <p:cNvPr id="180227" name="Rectangle 3"/>
          <p:cNvSpPr>
            <a:spLocks noGrp="1" noChangeArrowheads="1"/>
          </p:cNvSpPr>
          <p:nvPr>
            <p:ph idx="1"/>
          </p:nvPr>
        </p:nvSpPr>
        <p:spPr>
          <a:xfrm>
            <a:off x="179388" y="981075"/>
            <a:ext cx="8785225" cy="5472113"/>
          </a:xfrm>
        </p:spPr>
        <p:txBody>
          <a:bodyPr/>
          <a:lstStyle/>
          <a:p>
            <a:pPr algn="just" eaLnBrk="1" hangingPunct="1"/>
            <a:r>
              <a:rPr lang="ar-IQ" altLang="ar-IQ" sz="4000" b="1" dirty="0" smtClean="0"/>
              <a:t> 1. </a:t>
            </a:r>
            <a:r>
              <a:rPr lang="ar-IQ" altLang="ar-IQ" sz="4000" b="1" dirty="0" smtClean="0">
                <a:solidFill>
                  <a:srgbClr val="FF0000"/>
                </a:solidFill>
              </a:rPr>
              <a:t>ورم</a:t>
            </a:r>
            <a:r>
              <a:rPr lang="ar-IQ" altLang="ar-IQ" sz="4000" b="1" dirty="0" smtClean="0"/>
              <a:t> مع ألم شديد عند الضغط على المفصل أو عند الحركة.</a:t>
            </a:r>
          </a:p>
          <a:p>
            <a:pPr algn="just" eaLnBrk="1" hangingPunct="1"/>
            <a:r>
              <a:rPr lang="ar-IQ" altLang="ar-IQ" sz="4000" b="1" dirty="0" smtClean="0"/>
              <a:t> 2. </a:t>
            </a:r>
            <a:r>
              <a:rPr lang="ar-IQ" altLang="ar-IQ" sz="4000" b="1" dirty="0" smtClean="0">
                <a:solidFill>
                  <a:srgbClr val="FF0000"/>
                </a:solidFill>
              </a:rPr>
              <a:t>تشوه</a:t>
            </a:r>
            <a:r>
              <a:rPr lang="ar-IQ" altLang="ar-IQ" sz="4000" b="1" dirty="0" smtClean="0"/>
              <a:t> وتغير شكل المفصل (بسبب خروج العظم من مكانه الطبيعي).</a:t>
            </a:r>
          </a:p>
          <a:p>
            <a:pPr algn="just" eaLnBrk="1" hangingPunct="1"/>
            <a:r>
              <a:rPr lang="ar-IQ" altLang="ar-IQ" sz="4000" b="1" dirty="0" smtClean="0"/>
              <a:t> 3. فقدان </a:t>
            </a:r>
            <a:r>
              <a:rPr lang="ar-IQ" altLang="ar-IQ" sz="4000" b="1" dirty="0" smtClean="0">
                <a:solidFill>
                  <a:srgbClr val="FF0000"/>
                </a:solidFill>
              </a:rPr>
              <a:t>وظيفة</a:t>
            </a:r>
            <a:r>
              <a:rPr lang="ar-IQ" altLang="ar-IQ" sz="4000" b="1" dirty="0" smtClean="0"/>
              <a:t> المفصل الطبيعية (الحركة).</a:t>
            </a:r>
          </a:p>
          <a:p>
            <a:pPr algn="just" eaLnBrk="1" hangingPunct="1"/>
            <a:r>
              <a:rPr lang="ar-IQ" altLang="ar-IQ" sz="4000" b="1" dirty="0" smtClean="0"/>
              <a:t> 4. يُصاحب الخلع أحياناً </a:t>
            </a:r>
            <a:r>
              <a:rPr lang="ar-IQ" altLang="ar-IQ" sz="4000" b="1" dirty="0" smtClean="0">
                <a:solidFill>
                  <a:srgbClr val="FF0000"/>
                </a:solidFill>
              </a:rPr>
              <a:t>كسور</a:t>
            </a:r>
            <a:r>
              <a:rPr lang="ar-IQ" altLang="ar-IQ" sz="4000" b="1" dirty="0" smtClean="0"/>
              <a:t> في نهايات العظام المتقابلة.</a:t>
            </a:r>
            <a:endParaRPr lang="en-US" altLang="ar-IQ" sz="4000" b="1" dirty="0" smtClean="0"/>
          </a:p>
        </p:txBody>
      </p:sp>
    </p:spTree>
    <p:extLst>
      <p:ext uri="{BB962C8B-B14F-4D97-AF65-F5344CB8AC3E}">
        <p14:creationId xmlns:p14="http://schemas.microsoft.com/office/powerpoint/2010/main" val="367792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706437"/>
          </a:xfrm>
        </p:spPr>
        <p:txBody>
          <a:bodyPr/>
          <a:lstStyle/>
          <a:p>
            <a:pPr algn="ctr"/>
            <a:r>
              <a:rPr lang="ar-SA" altLang="ar-IQ" sz="3200" b="1" dirty="0" smtClean="0">
                <a:solidFill>
                  <a:srgbClr val="FF0000"/>
                </a:solidFill>
              </a:rPr>
              <a:t>إسعاف </a:t>
            </a:r>
            <a:r>
              <a:rPr lang="ar-IQ" altLang="ar-IQ" sz="3200" b="1" dirty="0" smtClean="0">
                <a:solidFill>
                  <a:srgbClr val="FF0000"/>
                </a:solidFill>
              </a:rPr>
              <a:t>الخلع   </a:t>
            </a:r>
            <a:r>
              <a:rPr lang="en-US" altLang="ar-IQ" sz="3200" b="1" dirty="0" smtClean="0">
                <a:solidFill>
                  <a:srgbClr val="FF0000"/>
                </a:solidFill>
              </a:rPr>
              <a:t>First </a:t>
            </a:r>
            <a:r>
              <a:rPr lang="en-US" altLang="ar-IQ" sz="3200" b="1" dirty="0">
                <a:solidFill>
                  <a:srgbClr val="FF0000"/>
                </a:solidFill>
              </a:rPr>
              <a:t>aid</a:t>
            </a:r>
            <a:r>
              <a:rPr lang="ar-IQ" altLang="ar-IQ" sz="3200" b="1" dirty="0">
                <a:solidFill>
                  <a:srgbClr val="FF0000"/>
                </a:solidFill>
              </a:rPr>
              <a:t> </a:t>
            </a:r>
            <a:endParaRPr lang="en-US" altLang="ar-IQ" sz="3200" b="1" dirty="0" smtClean="0">
              <a:solidFill>
                <a:srgbClr val="FF0000"/>
              </a:solidFill>
            </a:endParaRPr>
          </a:p>
        </p:txBody>
      </p:sp>
      <p:sp>
        <p:nvSpPr>
          <p:cNvPr id="181251" name="Rectangle 3"/>
          <p:cNvSpPr>
            <a:spLocks noGrp="1" noChangeArrowheads="1"/>
          </p:cNvSpPr>
          <p:nvPr>
            <p:ph idx="1"/>
          </p:nvPr>
        </p:nvSpPr>
        <p:spPr>
          <a:xfrm>
            <a:off x="179388" y="1052513"/>
            <a:ext cx="8856662" cy="5472112"/>
          </a:xfrm>
        </p:spPr>
        <p:txBody>
          <a:bodyPr/>
          <a:lstStyle/>
          <a:p>
            <a:pPr algn="just" eaLnBrk="1" hangingPunct="1"/>
            <a:r>
              <a:rPr lang="ar-SA" altLang="ar-IQ" sz="4400" b="1" dirty="0" smtClean="0">
                <a:cs typeface="Simplified Arabic" pitchFamily="18" charset="-78"/>
              </a:rPr>
              <a:t>يثبت المفصل المصاب في وضع مريح </a:t>
            </a:r>
          </a:p>
          <a:p>
            <a:pPr algn="just" eaLnBrk="1" hangingPunct="1"/>
            <a:r>
              <a:rPr lang="ar-SA" altLang="ar-IQ" sz="4400" b="1" dirty="0" smtClean="0">
                <a:cs typeface="Simplified Arabic" pitchFamily="18" charset="-78"/>
              </a:rPr>
              <a:t>على أن توضع وسادة أو بطانية ملفوفة على موضع الخلع ( إذا كان المفصل كبيرا ) حتى لا تتصادم عظمتا المفصل أثناء نقل المصاب فتسبب له ألماً شديدا</a:t>
            </a:r>
            <a:r>
              <a:rPr lang="ar-IQ" altLang="ar-IQ" sz="4400" b="1" dirty="0" smtClean="0">
                <a:cs typeface="Simplified Arabic" pitchFamily="18" charset="-78"/>
              </a:rPr>
              <a:t>ً.</a:t>
            </a:r>
            <a:endParaRPr lang="en-US" altLang="ar-IQ" sz="4400" b="1" dirty="0" smtClean="0">
              <a:cs typeface="Simplified Arabic" pitchFamily="18" charset="-78"/>
            </a:endParaRPr>
          </a:p>
        </p:txBody>
      </p:sp>
    </p:spTree>
    <p:extLst>
      <p:ext uri="{BB962C8B-B14F-4D97-AF65-F5344CB8AC3E}">
        <p14:creationId xmlns:p14="http://schemas.microsoft.com/office/powerpoint/2010/main" val="1120352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274638"/>
            <a:ext cx="8229600" cy="706437"/>
          </a:xfrm>
        </p:spPr>
        <p:txBody>
          <a:bodyPr/>
          <a:lstStyle/>
          <a:p>
            <a:pPr algn="ctr"/>
            <a:r>
              <a:rPr lang="ar-IQ" altLang="ar-IQ" sz="3200" b="1" dirty="0" smtClean="0">
                <a:solidFill>
                  <a:srgbClr val="FF0000"/>
                </a:solidFill>
              </a:rPr>
              <a:t>علاج الخلع   </a:t>
            </a:r>
            <a:r>
              <a:rPr lang="en-US" altLang="ar-IQ" sz="3200" b="1" dirty="0" smtClean="0">
                <a:solidFill>
                  <a:srgbClr val="FF0000"/>
                </a:solidFill>
              </a:rPr>
              <a:t>Therapeutic</a:t>
            </a:r>
          </a:p>
        </p:txBody>
      </p:sp>
      <p:sp>
        <p:nvSpPr>
          <p:cNvPr id="182275" name="Rectangle 3"/>
          <p:cNvSpPr>
            <a:spLocks noGrp="1" noChangeArrowheads="1"/>
          </p:cNvSpPr>
          <p:nvPr>
            <p:ph idx="1"/>
          </p:nvPr>
        </p:nvSpPr>
        <p:spPr>
          <a:xfrm>
            <a:off x="179512" y="1125538"/>
            <a:ext cx="8712968" cy="5399087"/>
          </a:xfrm>
        </p:spPr>
        <p:txBody>
          <a:bodyPr/>
          <a:lstStyle/>
          <a:p>
            <a:pPr algn="just" eaLnBrk="1" hangingPunct="1"/>
            <a:r>
              <a:rPr lang="en-US" altLang="ar-IQ" sz="5400" b="1" dirty="0" smtClean="0">
                <a:latin typeface="Simplified Arabic" pitchFamily="18" charset="-78"/>
                <a:cs typeface="Simplified Arabic" pitchFamily="18" charset="-78"/>
              </a:rPr>
              <a:t> </a:t>
            </a:r>
            <a:r>
              <a:rPr lang="ar-IQ" altLang="ar-IQ" sz="5400" b="1" dirty="0" smtClean="0">
                <a:latin typeface="Simplified Arabic" pitchFamily="18" charset="-78"/>
                <a:cs typeface="Simplified Arabic" pitchFamily="18" charset="-78"/>
              </a:rPr>
              <a:t>1. </a:t>
            </a:r>
            <a:r>
              <a:rPr lang="ar-IQ" altLang="ar-IQ" sz="5400" b="1" dirty="0" smtClean="0">
                <a:solidFill>
                  <a:srgbClr val="FF33CC"/>
                </a:solidFill>
                <a:latin typeface="Simplified Arabic" pitchFamily="18" charset="-78"/>
                <a:cs typeface="Simplified Arabic" pitchFamily="18" charset="-78"/>
              </a:rPr>
              <a:t>إرجاع</a:t>
            </a:r>
            <a:r>
              <a:rPr lang="ar-IQ" altLang="ar-IQ" sz="5400" b="1" dirty="0" smtClean="0">
                <a:latin typeface="Simplified Arabic" pitchFamily="18" charset="-78"/>
                <a:cs typeface="Simplified Arabic" pitchFamily="18" charset="-78"/>
              </a:rPr>
              <a:t> المفصل المصاب إلى وضعه الطبيعي.</a:t>
            </a:r>
            <a:endParaRPr lang="en-US" altLang="ar-IQ" sz="5400" b="1" dirty="0" smtClean="0">
              <a:latin typeface="Simplified Arabic" pitchFamily="18" charset="-78"/>
              <a:cs typeface="Simplified Arabic" pitchFamily="18" charset="-78"/>
            </a:endParaRPr>
          </a:p>
          <a:p>
            <a:pPr algn="just" eaLnBrk="1" hangingPunct="1"/>
            <a:r>
              <a:rPr lang="ar-IQ" altLang="ar-IQ" sz="5400" b="1" dirty="0" smtClean="0">
                <a:latin typeface="Simplified Arabic" pitchFamily="18" charset="-78"/>
                <a:cs typeface="Simplified Arabic" pitchFamily="18" charset="-78"/>
              </a:rPr>
              <a:t>2. </a:t>
            </a:r>
            <a:r>
              <a:rPr lang="ar-IQ" altLang="ar-IQ" sz="5400" b="1" dirty="0" smtClean="0">
                <a:solidFill>
                  <a:srgbClr val="9933FF"/>
                </a:solidFill>
                <a:latin typeface="Simplified Arabic" pitchFamily="18" charset="-78"/>
                <a:cs typeface="Simplified Arabic" pitchFamily="18" charset="-78"/>
              </a:rPr>
              <a:t>تثبيت</a:t>
            </a:r>
            <a:r>
              <a:rPr lang="ar-IQ" altLang="ar-IQ" sz="5400" b="1" dirty="0" smtClean="0">
                <a:latin typeface="Simplified Arabic" pitchFamily="18" charset="-78"/>
                <a:cs typeface="Simplified Arabic" pitchFamily="18" charset="-78"/>
              </a:rPr>
              <a:t> الطرف المصاب حسب نوعية المفصل ولمدة (2-3) أسابيع.</a:t>
            </a:r>
          </a:p>
          <a:p>
            <a:pPr algn="just" eaLnBrk="1" hangingPunct="1"/>
            <a:r>
              <a:rPr lang="ar-IQ" altLang="ar-IQ" sz="5400" b="1" dirty="0" smtClean="0">
                <a:latin typeface="Simplified Arabic" pitchFamily="18" charset="-78"/>
                <a:cs typeface="Simplified Arabic" pitchFamily="18" charset="-78"/>
              </a:rPr>
              <a:t> 3. عدم </a:t>
            </a:r>
            <a:r>
              <a:rPr lang="ar-IQ" altLang="ar-IQ" sz="5400" b="1" dirty="0" smtClean="0">
                <a:solidFill>
                  <a:srgbClr val="D60093"/>
                </a:solidFill>
                <a:latin typeface="Simplified Arabic" pitchFamily="18" charset="-78"/>
                <a:cs typeface="Simplified Arabic" pitchFamily="18" charset="-78"/>
              </a:rPr>
              <a:t>تحريك</a:t>
            </a:r>
            <a:r>
              <a:rPr lang="ar-IQ" altLang="ar-IQ" sz="5400" b="1" dirty="0" smtClean="0">
                <a:latin typeface="Simplified Arabic" pitchFamily="18" charset="-78"/>
                <a:cs typeface="Simplified Arabic" pitchFamily="18" charset="-78"/>
              </a:rPr>
              <a:t> المفصل المصاب.</a:t>
            </a:r>
          </a:p>
          <a:p>
            <a:pPr algn="just" eaLnBrk="1" hangingPunct="1"/>
            <a:endParaRPr lang="en-US" altLang="ar-IQ" sz="5400" b="1" dirty="0" smtClean="0"/>
          </a:p>
        </p:txBody>
      </p:sp>
    </p:spTree>
    <p:extLst>
      <p:ext uri="{BB962C8B-B14F-4D97-AF65-F5344CB8AC3E}">
        <p14:creationId xmlns:p14="http://schemas.microsoft.com/office/powerpoint/2010/main" val="3653891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4638"/>
            <a:ext cx="8229600" cy="634082"/>
          </a:xfrm>
        </p:spPr>
        <p:txBody>
          <a:bodyPr>
            <a:normAutofit/>
          </a:bodyPr>
          <a:lstStyle/>
          <a:p>
            <a:pPr eaLnBrk="1" hangingPunct="1"/>
            <a:r>
              <a:rPr lang="ar-SA" altLang="ar-IQ" sz="2400" b="1" dirty="0" smtClean="0">
                <a:solidFill>
                  <a:srgbClr val="FF0000"/>
                </a:solidFill>
                <a:latin typeface="Simplified Arabic" pitchFamily="18" charset="-78"/>
                <a:cs typeface="Simplified Arabic" pitchFamily="18" charset="-78"/>
              </a:rPr>
              <a:t>العلاج الطبيعي</a:t>
            </a:r>
            <a:r>
              <a:rPr lang="ar-IQ" altLang="ar-IQ" sz="2400" b="1" dirty="0" smtClean="0">
                <a:solidFill>
                  <a:srgbClr val="FF0000"/>
                </a:solidFill>
                <a:latin typeface="Simplified Arabic" pitchFamily="18" charset="-78"/>
                <a:cs typeface="Simplified Arabic" pitchFamily="18" charset="-78"/>
              </a:rPr>
              <a:t> والتأهيل</a:t>
            </a:r>
            <a:r>
              <a:rPr lang="ar-SA" altLang="ar-IQ" sz="2400" b="1" dirty="0" smtClean="0">
                <a:solidFill>
                  <a:srgbClr val="FF0000"/>
                </a:solidFill>
                <a:latin typeface="Simplified Arabic" pitchFamily="18" charset="-78"/>
                <a:cs typeface="Simplified Arabic" pitchFamily="18" charset="-78"/>
              </a:rPr>
              <a:t> للخلع  </a:t>
            </a:r>
            <a:r>
              <a:rPr lang="en-US" altLang="ar-IQ" sz="2400" b="1" dirty="0" smtClean="0">
                <a:solidFill>
                  <a:srgbClr val="FF0000"/>
                </a:solidFill>
                <a:latin typeface="Simplified Arabic" pitchFamily="18" charset="-78"/>
                <a:cs typeface="Simplified Arabic" pitchFamily="18" charset="-78"/>
              </a:rPr>
              <a:t>Natural therapy and Rehabilitation</a:t>
            </a:r>
          </a:p>
        </p:txBody>
      </p:sp>
      <p:sp>
        <p:nvSpPr>
          <p:cNvPr id="183299" name="Rectangle 3"/>
          <p:cNvSpPr>
            <a:spLocks noGrp="1" noChangeArrowheads="1"/>
          </p:cNvSpPr>
          <p:nvPr>
            <p:ph idx="1"/>
          </p:nvPr>
        </p:nvSpPr>
        <p:spPr>
          <a:xfrm>
            <a:off x="179388" y="1124744"/>
            <a:ext cx="8785225" cy="5617369"/>
          </a:xfrm>
        </p:spPr>
        <p:txBody>
          <a:bodyPr/>
          <a:lstStyle/>
          <a:p>
            <a:pPr algn="just" eaLnBrk="1" hangingPunct="1"/>
            <a:r>
              <a:rPr lang="ar-SA" altLang="ar-IQ" sz="3600" b="1" dirty="0" smtClean="0">
                <a:cs typeface="Simplified Arabic" pitchFamily="18" charset="-78"/>
              </a:rPr>
              <a:t>يوصى بعد ذلك </a:t>
            </a:r>
            <a:r>
              <a:rPr lang="ar-IQ" altLang="ar-IQ" sz="3600" b="1" dirty="0" smtClean="0">
                <a:cs typeface="Simplified Arabic" pitchFamily="18" charset="-78"/>
              </a:rPr>
              <a:t>جلسات </a:t>
            </a:r>
            <a:r>
              <a:rPr lang="ar-IQ" altLang="ar-IQ" sz="3600" b="1" dirty="0" smtClean="0">
                <a:solidFill>
                  <a:srgbClr val="9933FF"/>
                </a:solidFill>
                <a:cs typeface="Simplified Arabic" pitchFamily="18" charset="-78"/>
              </a:rPr>
              <a:t>أشعة قصيرة</a:t>
            </a:r>
            <a:r>
              <a:rPr lang="ar-SA" altLang="ar-IQ" sz="3600" b="1" dirty="0" smtClean="0">
                <a:solidFill>
                  <a:srgbClr val="9933FF"/>
                </a:solidFill>
                <a:cs typeface="Simplified Arabic" pitchFamily="18" charset="-78"/>
              </a:rPr>
              <a:t> </a:t>
            </a:r>
            <a:r>
              <a:rPr lang="ar-SA" altLang="ar-IQ" sz="3600" b="1" dirty="0" smtClean="0">
                <a:cs typeface="Simplified Arabic" pitchFamily="18" charset="-78"/>
              </a:rPr>
              <a:t>وعمل </a:t>
            </a:r>
            <a:r>
              <a:rPr lang="ar-SA" altLang="ar-IQ" sz="3600" b="1" dirty="0" smtClean="0">
                <a:solidFill>
                  <a:srgbClr val="9933FF"/>
                </a:solidFill>
                <a:cs typeface="Simplified Arabic" pitchFamily="18" charset="-78"/>
              </a:rPr>
              <a:t>تدليك</a:t>
            </a:r>
            <a:r>
              <a:rPr lang="ar-SA" altLang="ar-IQ" sz="3600" b="1" dirty="0" smtClean="0">
                <a:cs typeface="Simplified Arabic" pitchFamily="18" charset="-78"/>
              </a:rPr>
              <a:t> خفيف </a:t>
            </a:r>
            <a:r>
              <a:rPr lang="ar-IQ" altLang="ar-IQ" sz="3600" b="1" dirty="0" smtClean="0">
                <a:cs typeface="Simplified Arabic" pitchFamily="18" charset="-78"/>
              </a:rPr>
              <a:t>للمنطقة المجاورة.</a:t>
            </a:r>
          </a:p>
          <a:p>
            <a:pPr algn="just" eaLnBrk="1" hangingPunct="1"/>
            <a:r>
              <a:rPr lang="ar-SA" altLang="ar-IQ" sz="3600" b="1" dirty="0" smtClean="0">
                <a:cs typeface="Simplified Arabic" pitchFamily="18" charset="-78"/>
              </a:rPr>
              <a:t>وبعد بضعه أيام أو بعد زوال الورم والالتهاب يتدرج العلاج بالتمرينات </a:t>
            </a:r>
            <a:r>
              <a:rPr lang="ar-IQ" altLang="ar-IQ" sz="3600" b="1" dirty="0" smtClean="0">
                <a:cs typeface="Simplified Arabic" pitchFamily="18" charset="-78"/>
              </a:rPr>
              <a:t>متدرجة </a:t>
            </a:r>
            <a:r>
              <a:rPr lang="ar-IQ" altLang="ar-IQ" sz="3600" b="1" dirty="0" smtClean="0">
                <a:solidFill>
                  <a:srgbClr val="9933FF"/>
                </a:solidFill>
                <a:cs typeface="Simplified Arabic" pitchFamily="18" charset="-78"/>
              </a:rPr>
              <a:t>لتقوية</a:t>
            </a:r>
            <a:r>
              <a:rPr lang="ar-IQ" altLang="ar-IQ" sz="3600" b="1" dirty="0" smtClean="0">
                <a:cs typeface="Simplified Arabic" pitchFamily="18" charset="-78"/>
              </a:rPr>
              <a:t> أربطة المفصل والعضلات المحيطة </a:t>
            </a:r>
            <a:endParaRPr lang="ar-SA" altLang="ar-IQ" sz="3600" b="1" dirty="0" smtClean="0">
              <a:cs typeface="Simplified Arabic" pitchFamily="18" charset="-78"/>
            </a:endParaRPr>
          </a:p>
          <a:p>
            <a:pPr algn="just" eaLnBrk="1" hangingPunct="1"/>
            <a:r>
              <a:rPr lang="ar-SA" altLang="ar-IQ" sz="3600" b="1" dirty="0" smtClean="0">
                <a:cs typeface="Simplified Arabic" pitchFamily="18" charset="-78"/>
              </a:rPr>
              <a:t>وان تكون الحركات في البداية في </a:t>
            </a:r>
            <a:r>
              <a:rPr lang="ar-SA" altLang="ar-IQ" sz="3600" b="1" dirty="0" smtClean="0">
                <a:solidFill>
                  <a:srgbClr val="9933FF"/>
                </a:solidFill>
                <a:cs typeface="Simplified Arabic" pitchFamily="18" charset="-78"/>
              </a:rPr>
              <a:t>مدى</a:t>
            </a:r>
            <a:r>
              <a:rPr lang="ar-SA" altLang="ar-IQ" sz="3600" b="1" dirty="0" smtClean="0">
                <a:cs typeface="Simplified Arabic" pitchFamily="18" charset="-78"/>
              </a:rPr>
              <a:t> بسيط والى حدود الشعور بالألم ثم تستمر التمرينات على مدى أوسع لتقوية ومرونة المفصل.</a:t>
            </a:r>
            <a:endParaRPr lang="en-US" altLang="ar-IQ" sz="3600" b="1" dirty="0" smtClean="0">
              <a:cs typeface="Simplified Arabic" pitchFamily="18" charset="-78"/>
            </a:endParaRPr>
          </a:p>
        </p:txBody>
      </p:sp>
    </p:spTree>
    <p:extLst>
      <p:ext uri="{BB962C8B-B14F-4D97-AF65-F5344CB8AC3E}">
        <p14:creationId xmlns:p14="http://schemas.microsoft.com/office/powerpoint/2010/main" val="1614374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79388" y="115888"/>
            <a:ext cx="8856662" cy="504825"/>
          </a:xfrm>
        </p:spPr>
        <p:txBody>
          <a:bodyPr>
            <a:normAutofit fontScale="90000"/>
          </a:bodyPr>
          <a:lstStyle/>
          <a:p>
            <a:pPr algn="ctr" eaLnBrk="1" hangingPunct="1"/>
            <a:r>
              <a:rPr lang="ar-IQ" altLang="ar-IQ" sz="3200" b="1" dirty="0" smtClean="0">
                <a:solidFill>
                  <a:srgbClr val="FF0000"/>
                </a:solidFill>
                <a:latin typeface="Simplified Arabic" pitchFamily="18" charset="-78"/>
                <a:cs typeface="Simplified Arabic" pitchFamily="18" charset="-78"/>
              </a:rPr>
              <a:t>مفصل الكتف (المنكب) </a:t>
            </a:r>
            <a:r>
              <a:rPr lang="ar-SA" altLang="ar-IQ" sz="3200" b="1" dirty="0" smtClean="0">
                <a:solidFill>
                  <a:srgbClr val="FF0000"/>
                </a:solidFill>
                <a:latin typeface="Simplified Arabic" pitchFamily="18" charset="-78"/>
                <a:cs typeface="Simplified Arabic" pitchFamily="18" charset="-78"/>
              </a:rPr>
              <a:t>وإصاباته </a:t>
            </a:r>
            <a:r>
              <a:rPr lang="en-US" altLang="ar-IQ" sz="3200" b="1" dirty="0" smtClean="0">
                <a:solidFill>
                  <a:srgbClr val="FF0000"/>
                </a:solidFill>
                <a:latin typeface="Simplified Arabic" pitchFamily="18" charset="-78"/>
                <a:cs typeface="Simplified Arabic" pitchFamily="18" charset="-78"/>
              </a:rPr>
              <a:t>Shoulder Joint</a:t>
            </a:r>
          </a:p>
        </p:txBody>
      </p:sp>
      <p:sp>
        <p:nvSpPr>
          <p:cNvPr id="184323" name="Rectangle 3"/>
          <p:cNvSpPr>
            <a:spLocks noGrp="1" noChangeArrowheads="1"/>
          </p:cNvSpPr>
          <p:nvPr>
            <p:ph idx="1"/>
          </p:nvPr>
        </p:nvSpPr>
        <p:spPr>
          <a:xfrm>
            <a:off x="179388" y="765175"/>
            <a:ext cx="8785225" cy="5976938"/>
          </a:xfrm>
        </p:spPr>
        <p:txBody>
          <a:bodyPr>
            <a:normAutofit fontScale="92500" lnSpcReduction="10000"/>
          </a:bodyPr>
          <a:lstStyle/>
          <a:p>
            <a:pPr algn="just" eaLnBrk="1" hangingPunct="1"/>
            <a:r>
              <a:rPr lang="ar-IQ" altLang="ar-IQ" sz="4000" b="1" dirty="0" smtClean="0">
                <a:latin typeface="Simplified Arabic" pitchFamily="18" charset="-78"/>
                <a:cs typeface="Simplified Arabic" pitchFamily="18" charset="-78"/>
              </a:rPr>
              <a:t>هذا المفصل من نوع الكرة والحق </a:t>
            </a:r>
            <a:r>
              <a:rPr lang="en-US" altLang="ar-IQ" sz="4000" b="1" dirty="0" smtClean="0">
                <a:latin typeface="Simplified Arabic" pitchFamily="18" charset="-78"/>
                <a:cs typeface="Simplified Arabic" pitchFamily="18" charset="-78"/>
              </a:rPr>
              <a:t>Ball and socket joint </a:t>
            </a:r>
            <a:r>
              <a:rPr lang="ar-IQ" altLang="ar-IQ" sz="4000" b="1" dirty="0" smtClean="0">
                <a:latin typeface="Simplified Arabic" pitchFamily="18" charset="-78"/>
                <a:cs typeface="Simplified Arabic" pitchFamily="18" charset="-78"/>
              </a:rPr>
              <a:t>(الوقب) النموذجي (مفصل كروي حقي) </a:t>
            </a:r>
          </a:p>
          <a:p>
            <a:pPr algn="just" eaLnBrk="1" hangingPunct="1"/>
            <a:r>
              <a:rPr lang="ar-IQ" altLang="ar-IQ" sz="4000" b="1" dirty="0" smtClean="0">
                <a:latin typeface="Simplified Arabic" pitchFamily="18" charset="-78"/>
                <a:cs typeface="Simplified Arabic" pitchFamily="18" charset="-78"/>
              </a:rPr>
              <a:t>لذا تتم الحركات فيه بحرية إلى جميع الجهات ، </a:t>
            </a:r>
          </a:p>
          <a:p>
            <a:pPr algn="just"/>
            <a:r>
              <a:rPr lang="ar-IQ" altLang="ar-IQ" sz="4000" b="1" dirty="0" smtClean="0">
                <a:latin typeface="Simplified Arabic" pitchFamily="18" charset="-78"/>
                <a:cs typeface="Simplified Arabic" pitchFamily="18" charset="-78"/>
              </a:rPr>
              <a:t>إن رأس عظم العضد المحدب هو أقل بقليل من نصف كرة ويرتبط بالحفرة الحقانية المقعرة الضحلة العمق لعظم الكتف (إن تحدب رأس عظم العضد أكبر من تقعر الحفرة الحقانية).</a:t>
            </a:r>
          </a:p>
          <a:p>
            <a:pPr algn="just"/>
            <a:r>
              <a:rPr lang="ar-IQ" altLang="ar-IQ" sz="4000" b="1" dirty="0" smtClean="0">
                <a:solidFill>
                  <a:srgbClr val="FF33CC"/>
                </a:solidFill>
                <a:latin typeface="Simplified Arabic" pitchFamily="18" charset="-78"/>
                <a:cs typeface="Simplified Arabic" pitchFamily="18" charset="-78"/>
              </a:rPr>
              <a:t>( تعليل )</a:t>
            </a:r>
          </a:p>
          <a:p>
            <a:pPr algn="just"/>
            <a:r>
              <a:rPr lang="ar-IQ" altLang="ar-IQ" sz="4000" b="1" dirty="0" smtClean="0">
                <a:latin typeface="Simplified Arabic" pitchFamily="18" charset="-78"/>
                <a:cs typeface="Simplified Arabic" pitchFamily="18" charset="-78"/>
              </a:rPr>
              <a:t>إن </a:t>
            </a:r>
            <a:r>
              <a:rPr lang="ar-IQ" altLang="ar-IQ" sz="4000" b="1" dirty="0">
                <a:latin typeface="Simplified Arabic" pitchFamily="18" charset="-78"/>
                <a:cs typeface="Simplified Arabic" pitchFamily="18" charset="-78"/>
              </a:rPr>
              <a:t>مفصل الكتف يُعد مفصل مفصلاً ضعيفاً وذو استقرار وثبات أقل مما هو في مفصل الورك </a:t>
            </a:r>
            <a:r>
              <a:rPr lang="ar-IQ" altLang="ar-IQ" sz="4000" b="1" dirty="0">
                <a:solidFill>
                  <a:srgbClr val="9933FF"/>
                </a:solidFill>
                <a:latin typeface="Simplified Arabic" pitchFamily="18" charset="-78"/>
                <a:cs typeface="Simplified Arabic" pitchFamily="18" charset="-78"/>
              </a:rPr>
              <a:t>بسبب</a:t>
            </a:r>
            <a:r>
              <a:rPr lang="ar-IQ" altLang="ar-IQ" sz="4000" b="1" dirty="0">
                <a:latin typeface="Simplified Arabic" pitchFamily="18" charset="-78"/>
                <a:cs typeface="Simplified Arabic" pitchFamily="18" charset="-78"/>
              </a:rPr>
              <a:t> :ـ</a:t>
            </a:r>
            <a:r>
              <a:rPr lang="en-US" altLang="ar-IQ" sz="4000" b="1" dirty="0" smtClean="0">
                <a:latin typeface="Simplified Arabic" pitchFamily="18" charset="-78"/>
                <a:cs typeface="Simplified Arabic" pitchFamily="18" charset="-78"/>
              </a:rPr>
              <a:t> </a:t>
            </a:r>
            <a:endParaRPr lang="ar-IQ" altLang="ar-IQ" sz="4000" b="1" dirty="0" smtClean="0">
              <a:latin typeface="Simplified Arabic" pitchFamily="18" charset="-78"/>
              <a:cs typeface="Simplified Arabic" pitchFamily="18" charset="-78"/>
            </a:endParaRPr>
          </a:p>
          <a:p>
            <a:pPr algn="just"/>
            <a:r>
              <a:rPr lang="ar-IQ" altLang="ar-IQ" sz="4000" b="1" dirty="0" smtClean="0">
                <a:solidFill>
                  <a:srgbClr val="FF33CC"/>
                </a:solidFill>
                <a:latin typeface="Simplified Arabic" pitchFamily="18" charset="-78"/>
                <a:cs typeface="Simplified Arabic" pitchFamily="18" charset="-78"/>
              </a:rPr>
              <a:t>(الجواب )</a:t>
            </a:r>
            <a:endParaRPr lang="en-US" altLang="ar-IQ" sz="4000" b="1" dirty="0" smtClean="0">
              <a:solidFill>
                <a:srgbClr val="FF33CC"/>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97624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79388" y="115888"/>
            <a:ext cx="8785225" cy="865187"/>
          </a:xfrm>
        </p:spPr>
        <p:txBody>
          <a:bodyPr/>
          <a:lstStyle/>
          <a:p>
            <a:pPr eaLnBrk="1" hangingPunct="1"/>
            <a:r>
              <a:rPr lang="ar-IQ" altLang="ar-IQ" sz="2400" b="1" dirty="0" smtClean="0">
                <a:solidFill>
                  <a:srgbClr val="FF0000"/>
                </a:solidFill>
                <a:cs typeface="Simplified Arabic" pitchFamily="18" charset="-78"/>
              </a:rPr>
              <a:t>(تعليل) إن مفصل الكتف</a:t>
            </a:r>
            <a:r>
              <a:rPr lang="en-US" altLang="ar-IQ" sz="2400" b="1" dirty="0" smtClean="0">
                <a:solidFill>
                  <a:srgbClr val="FF0000"/>
                </a:solidFill>
                <a:cs typeface="Simplified Arabic" pitchFamily="18" charset="-78"/>
              </a:rPr>
              <a:t> </a:t>
            </a:r>
            <a:r>
              <a:rPr lang="ar-IQ" altLang="ar-IQ" sz="2400" b="1" dirty="0" smtClean="0">
                <a:solidFill>
                  <a:srgbClr val="FF0000"/>
                </a:solidFill>
                <a:cs typeface="Simplified Arabic" pitchFamily="18" charset="-78"/>
              </a:rPr>
              <a:t>يُعد مفصل مفصلاً ضعيفاً وذو استقرار وثبات أقل مما هو في مفصل الورك بسبب :ـ</a:t>
            </a:r>
            <a:endParaRPr lang="en-US" altLang="ar-IQ" sz="2400" b="1" dirty="0" smtClean="0">
              <a:solidFill>
                <a:srgbClr val="FF0000"/>
              </a:solidFill>
              <a:cs typeface="Simplified Arabic" pitchFamily="18" charset="-78"/>
            </a:endParaRPr>
          </a:p>
        </p:txBody>
      </p:sp>
      <p:sp>
        <p:nvSpPr>
          <p:cNvPr id="185347" name="Rectangle 3"/>
          <p:cNvSpPr>
            <a:spLocks noGrp="1" noChangeArrowheads="1"/>
          </p:cNvSpPr>
          <p:nvPr>
            <p:ph idx="1"/>
          </p:nvPr>
        </p:nvSpPr>
        <p:spPr>
          <a:xfrm>
            <a:off x="179388" y="1125538"/>
            <a:ext cx="8785225" cy="5616575"/>
          </a:xfrm>
        </p:spPr>
        <p:txBody>
          <a:bodyPr/>
          <a:lstStyle/>
          <a:p>
            <a:pPr algn="just" eaLnBrk="1" hangingPunct="1"/>
            <a:r>
              <a:rPr lang="ar-IQ" altLang="ar-IQ" b="1" dirty="0" smtClean="0">
                <a:solidFill>
                  <a:srgbClr val="9933FF"/>
                </a:solidFill>
                <a:cs typeface="Simplified Arabic" pitchFamily="18" charset="-78"/>
              </a:rPr>
              <a:t>( الجواب )</a:t>
            </a:r>
          </a:p>
          <a:p>
            <a:pPr algn="just" eaLnBrk="1" hangingPunct="1"/>
            <a:r>
              <a:rPr lang="ar-IQ" altLang="ar-IQ" b="1" dirty="0" smtClean="0">
                <a:cs typeface="Simplified Arabic" pitchFamily="18" charset="-78"/>
              </a:rPr>
              <a:t>ـ إن المحفظة التي تُحيط به من الخارج تتصل برأس عظم العضد وبحافة الحفرة الحقانية </a:t>
            </a:r>
            <a:r>
              <a:rPr lang="ar-IQ" altLang="ar-IQ" b="1" dirty="0" smtClean="0">
                <a:solidFill>
                  <a:srgbClr val="9933FF"/>
                </a:solidFill>
                <a:cs typeface="Simplified Arabic" pitchFamily="18" charset="-78"/>
              </a:rPr>
              <a:t>اتصالاً رخواً </a:t>
            </a:r>
            <a:r>
              <a:rPr lang="ar-IQ" altLang="ar-IQ" b="1" dirty="0" smtClean="0">
                <a:cs typeface="Simplified Arabic" pitchFamily="18" charset="-78"/>
              </a:rPr>
              <a:t>وغير مشدود ويتدلى قسماً منها أسفل المفصل من جهته الإنسية مقابل جسم عظم العضد بحوالي (1سم). </a:t>
            </a:r>
          </a:p>
          <a:p>
            <a:pPr algn="just" eaLnBrk="1" hangingPunct="1"/>
            <a:r>
              <a:rPr lang="ar-IQ" altLang="ar-IQ" b="1" dirty="0" smtClean="0">
                <a:cs typeface="Simplified Arabic" pitchFamily="18" charset="-78"/>
              </a:rPr>
              <a:t>ـ </a:t>
            </a:r>
            <a:r>
              <a:rPr lang="ar-IQ" altLang="ar-IQ" b="1" dirty="0" smtClean="0">
                <a:solidFill>
                  <a:srgbClr val="9933FF"/>
                </a:solidFill>
                <a:cs typeface="Simplified Arabic" pitchFamily="18" charset="-78"/>
              </a:rPr>
              <a:t>الأربطة</a:t>
            </a:r>
            <a:r>
              <a:rPr lang="ar-IQ" altLang="ar-IQ" b="1" dirty="0" smtClean="0">
                <a:cs typeface="Simplified Arabic" pitchFamily="18" charset="-78"/>
              </a:rPr>
              <a:t> حول هذا المفصل هي الأخرى غير مشدودة وضعيفة نسبياً.</a:t>
            </a:r>
          </a:p>
          <a:p>
            <a:pPr algn="just" eaLnBrk="1" hangingPunct="1"/>
            <a:r>
              <a:rPr lang="ar-IQ" altLang="ar-IQ" b="1" dirty="0" smtClean="0">
                <a:cs typeface="Simplified Arabic" pitchFamily="18" charset="-78"/>
              </a:rPr>
              <a:t>ـ ثبات واستقرار المفصل يعتمد كلياً على </a:t>
            </a:r>
            <a:r>
              <a:rPr lang="ar-IQ" altLang="ar-IQ" b="1" dirty="0" smtClean="0">
                <a:solidFill>
                  <a:srgbClr val="9933FF"/>
                </a:solidFill>
                <a:cs typeface="Simplified Arabic" pitchFamily="18" charset="-78"/>
              </a:rPr>
              <a:t>العضلات المحيطة </a:t>
            </a:r>
            <a:r>
              <a:rPr lang="ar-IQ" altLang="ar-IQ" b="1" dirty="0" smtClean="0">
                <a:cs typeface="Simplified Arabic" pitchFamily="18" charset="-78"/>
              </a:rPr>
              <a:t>به لتسمح له بالحركة غير المقيدة لدرجة كبيرة ولا يعتمد على </a:t>
            </a:r>
            <a:r>
              <a:rPr lang="ar-IQ" altLang="ar-IQ" b="1" dirty="0" smtClean="0">
                <a:solidFill>
                  <a:srgbClr val="9933FF"/>
                </a:solidFill>
                <a:cs typeface="Simplified Arabic" pitchFamily="18" charset="-78"/>
              </a:rPr>
              <a:t>العظام</a:t>
            </a:r>
            <a:r>
              <a:rPr lang="ar-IQ" altLang="ar-IQ" b="1" dirty="0" smtClean="0">
                <a:cs typeface="Simplified Arabic" pitchFamily="18" charset="-78"/>
              </a:rPr>
              <a:t> </a:t>
            </a:r>
            <a:r>
              <a:rPr lang="ar-IQ" altLang="ar-IQ" b="1" dirty="0" err="1" smtClean="0">
                <a:cs typeface="Simplified Arabic" pitchFamily="18" charset="-78"/>
              </a:rPr>
              <a:t>المتمفصلة</a:t>
            </a:r>
            <a:r>
              <a:rPr lang="ar-IQ" altLang="ar-IQ" b="1" dirty="0" smtClean="0">
                <a:cs typeface="Simplified Arabic" pitchFamily="18" charset="-78"/>
              </a:rPr>
              <a:t> والأربطة.</a:t>
            </a:r>
            <a:endParaRPr lang="en-US" altLang="ar-IQ" b="1" dirty="0" smtClean="0">
              <a:cs typeface="Simplified Arabic" pitchFamily="18" charset="-78"/>
            </a:endParaRPr>
          </a:p>
        </p:txBody>
      </p:sp>
    </p:spTree>
    <p:extLst>
      <p:ext uri="{BB962C8B-B14F-4D97-AF65-F5344CB8AC3E}">
        <p14:creationId xmlns:p14="http://schemas.microsoft.com/office/powerpoint/2010/main" val="39005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Autofit/>
          </a:bodyPr>
          <a:lstStyle/>
          <a:p>
            <a:r>
              <a:rPr lang="ar-IQ" sz="3600" b="1" dirty="0" smtClean="0">
                <a:solidFill>
                  <a:srgbClr val="FF0000"/>
                </a:solidFill>
                <a:latin typeface="Simplified Arabic" pitchFamily="18" charset="-78"/>
                <a:cs typeface="Simplified Arabic" pitchFamily="18" charset="-78"/>
              </a:rPr>
              <a:t>محاور المحاضرة السابعة الرئيسة</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23528" y="1268760"/>
            <a:ext cx="8496944" cy="5328592"/>
          </a:xfrm>
        </p:spPr>
        <p:txBody>
          <a:bodyPr>
            <a:normAutofit/>
          </a:bodyPr>
          <a:lstStyle/>
          <a:p>
            <a:r>
              <a:rPr lang="ar-IQ" sz="3600" b="1" dirty="0" smtClean="0">
                <a:solidFill>
                  <a:srgbClr val="9933FF"/>
                </a:solidFill>
                <a:latin typeface="Simplified Arabic" pitchFamily="18" charset="-78"/>
                <a:cs typeface="Simplified Arabic" pitchFamily="18" charset="-78"/>
              </a:rPr>
              <a:t>أولاً :</a:t>
            </a:r>
            <a:r>
              <a:rPr lang="ar-IQ" altLang="ar-IQ" sz="3600" b="1" dirty="0">
                <a:solidFill>
                  <a:srgbClr val="9933FF"/>
                </a:solidFill>
                <a:latin typeface="Simplified Arabic" pitchFamily="18" charset="-78"/>
                <a:cs typeface="Simplified Arabic" pitchFamily="18" charset="-78"/>
              </a:rPr>
              <a:t> </a:t>
            </a:r>
            <a:r>
              <a:rPr lang="ar-SA" altLang="ar-IQ" sz="3600" b="1" dirty="0" smtClean="0">
                <a:solidFill>
                  <a:srgbClr val="9933FF"/>
                </a:solidFill>
                <a:latin typeface="Simplified Arabic" pitchFamily="18" charset="-78"/>
                <a:cs typeface="Simplified Arabic" pitchFamily="18" charset="-78"/>
              </a:rPr>
              <a:t>الغضروفان </a:t>
            </a:r>
            <a:r>
              <a:rPr lang="ar-SA" altLang="ar-IQ" sz="3600" b="1" dirty="0">
                <a:solidFill>
                  <a:srgbClr val="9933FF"/>
                </a:solidFill>
                <a:latin typeface="Simplified Arabic" pitchFamily="18" charset="-78"/>
                <a:cs typeface="Simplified Arabic" pitchFamily="18" charset="-78"/>
              </a:rPr>
              <a:t>الهلاليتان وإصابتهما </a:t>
            </a:r>
            <a:r>
              <a:rPr lang="en-US" altLang="ar-IQ" sz="3600" b="1" dirty="0">
                <a:solidFill>
                  <a:srgbClr val="9933FF"/>
                </a:solidFill>
                <a:latin typeface="Simplified Arabic" pitchFamily="18" charset="-78"/>
                <a:cs typeface="Simplified Arabic" pitchFamily="18" charset="-78"/>
              </a:rPr>
              <a:t>Cartilage</a:t>
            </a:r>
            <a:endParaRPr lang="ar-IQ" sz="3600" b="1" dirty="0">
              <a:solidFill>
                <a:srgbClr val="9933FF"/>
              </a:solidFill>
              <a:latin typeface="Simplified Arabic" pitchFamily="18" charset="-78"/>
              <a:cs typeface="Simplified Arabic" pitchFamily="18" charset="-78"/>
            </a:endParaRPr>
          </a:p>
          <a:p>
            <a:r>
              <a:rPr lang="ar-IQ" sz="3600" b="1" dirty="0" smtClean="0">
                <a:solidFill>
                  <a:srgbClr val="FF33CC"/>
                </a:solidFill>
                <a:latin typeface="Simplified Arabic" pitchFamily="18" charset="-78"/>
                <a:cs typeface="Simplified Arabic" pitchFamily="18" charset="-78"/>
              </a:rPr>
              <a:t>ثانيا : الخلع العام وخلع مفصل الكتف</a:t>
            </a:r>
          </a:p>
          <a:p>
            <a:r>
              <a:rPr lang="ar-IQ" sz="3600" b="1" dirty="0" smtClean="0">
                <a:solidFill>
                  <a:srgbClr val="D60093"/>
                </a:solidFill>
                <a:latin typeface="Simplified Arabic" pitchFamily="18" charset="-78"/>
                <a:cs typeface="Simplified Arabic" pitchFamily="18" charset="-78"/>
              </a:rPr>
              <a:t>ثالثاً : </a:t>
            </a:r>
            <a:r>
              <a:rPr lang="ar-IQ" altLang="ar-IQ" sz="3600" b="1" dirty="0" smtClean="0">
                <a:solidFill>
                  <a:srgbClr val="D60093"/>
                </a:solidFill>
                <a:latin typeface="Simplified Arabic" pitchFamily="18" charset="-78"/>
                <a:ea typeface="+mj-ea"/>
                <a:cs typeface="Simplified Arabic" pitchFamily="18" charset="-78"/>
              </a:rPr>
              <a:t>إصابات </a:t>
            </a:r>
            <a:r>
              <a:rPr lang="ar-IQ" altLang="ar-IQ" sz="3600" b="1" dirty="0">
                <a:solidFill>
                  <a:srgbClr val="D60093"/>
                </a:solidFill>
                <a:latin typeface="Simplified Arabic" pitchFamily="18" charset="-78"/>
                <a:ea typeface="+mj-ea"/>
                <a:cs typeface="Simplified Arabic" pitchFamily="18" charset="-78"/>
              </a:rPr>
              <a:t>كاحل القدم  </a:t>
            </a:r>
            <a:r>
              <a:rPr lang="en-US" altLang="ar-IQ" sz="3600" b="1" dirty="0">
                <a:solidFill>
                  <a:srgbClr val="D60093"/>
                </a:solidFill>
                <a:latin typeface="Simplified Arabic" pitchFamily="18" charset="-78"/>
                <a:ea typeface="+mj-ea"/>
                <a:cs typeface="Simplified Arabic" pitchFamily="18" charset="-78"/>
              </a:rPr>
              <a:t>Foot Injury</a:t>
            </a:r>
            <a:r>
              <a:rPr lang="ar-IQ" altLang="ar-IQ" sz="3600" b="1" dirty="0">
                <a:solidFill>
                  <a:srgbClr val="D60093"/>
                </a:solidFill>
                <a:latin typeface="Simplified Arabic" pitchFamily="18" charset="-78"/>
                <a:ea typeface="+mj-ea"/>
                <a:cs typeface="Simplified Arabic" pitchFamily="18" charset="-78"/>
              </a:rPr>
              <a:t> </a:t>
            </a:r>
            <a:endParaRPr lang="ar-IQ" altLang="ar-IQ" sz="3600" b="1" dirty="0" smtClean="0">
              <a:solidFill>
                <a:srgbClr val="D60093"/>
              </a:solidFill>
              <a:latin typeface="Simplified Arabic" pitchFamily="18" charset="-78"/>
              <a:ea typeface="+mj-ea"/>
              <a:cs typeface="Simplified Arabic" pitchFamily="18" charset="-78"/>
            </a:endParaRPr>
          </a:p>
          <a:p>
            <a:r>
              <a:rPr lang="ar-IQ" sz="3600" b="1" dirty="0" smtClean="0">
                <a:solidFill>
                  <a:srgbClr val="D60093"/>
                </a:solidFill>
                <a:latin typeface="Simplified Arabic" pitchFamily="18" charset="-78"/>
                <a:ea typeface="+mj-ea"/>
                <a:cs typeface="Simplified Arabic" pitchFamily="18" charset="-78"/>
              </a:rPr>
              <a:t>رابعاً : </a:t>
            </a:r>
            <a:r>
              <a:rPr lang="ar-IQ" altLang="ar-IQ" sz="3600" b="1" dirty="0" smtClean="0">
                <a:solidFill>
                  <a:srgbClr val="FF0000"/>
                </a:solidFill>
                <a:latin typeface="Simplified Arabic" pitchFamily="18" charset="-78"/>
                <a:ea typeface="+mj-ea"/>
                <a:cs typeface="Simplified Arabic" pitchFamily="18" charset="-78"/>
              </a:rPr>
              <a:t>الأربطة   </a:t>
            </a:r>
            <a:r>
              <a:rPr lang="en-US" altLang="ar-IQ" sz="3600" b="1" dirty="0" smtClean="0">
                <a:solidFill>
                  <a:srgbClr val="FF0000"/>
                </a:solidFill>
                <a:latin typeface="Simplified Arabic" pitchFamily="18" charset="-78"/>
                <a:ea typeface="+mj-ea"/>
                <a:cs typeface="Simplified Arabic" pitchFamily="18" charset="-78"/>
              </a:rPr>
              <a:t> </a:t>
            </a:r>
            <a:r>
              <a:rPr lang="en-US" altLang="ar-IQ" sz="3600" b="1" dirty="0">
                <a:solidFill>
                  <a:srgbClr val="FF0000"/>
                </a:solidFill>
                <a:latin typeface="Simplified Arabic" pitchFamily="18" charset="-78"/>
                <a:ea typeface="+mj-ea"/>
                <a:cs typeface="Simplified Arabic" pitchFamily="18" charset="-78"/>
              </a:rPr>
              <a:t>ligaments</a:t>
            </a:r>
            <a:r>
              <a:rPr lang="en-US" altLang="ar-IQ" sz="3600" dirty="0">
                <a:solidFill>
                  <a:srgbClr val="FF0000"/>
                </a:solidFill>
                <a:latin typeface="Simplified Arabic" pitchFamily="18" charset="-78"/>
                <a:ea typeface="+mj-ea"/>
                <a:cs typeface="Simplified Arabic" pitchFamily="18" charset="-78"/>
              </a:rPr>
              <a:t> </a:t>
            </a:r>
            <a:endParaRPr lang="ar-IQ" sz="3600" b="1" dirty="0">
              <a:solidFill>
                <a:srgbClr val="D60093"/>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8541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cs typeface="Simplified Arabic" pitchFamily="18" charset="-78"/>
              </a:rPr>
              <a:t>صورة توضح أربطة مفصل الكتف</a:t>
            </a:r>
            <a:endParaRPr lang="en-US" altLang="ar-IQ" sz="3200" b="1" dirty="0" smtClean="0">
              <a:solidFill>
                <a:srgbClr val="FF0000"/>
              </a:solidFill>
              <a:cs typeface="Simplified Arabic" pitchFamily="18" charset="-78"/>
            </a:endParaRPr>
          </a:p>
        </p:txBody>
      </p:sp>
      <p:pic>
        <p:nvPicPr>
          <p:cNvPr id="186371" name="Picture 4" descr="رباطات الكتف"/>
          <p:cNvPicPr>
            <a:picLocks noGrp="1" noChangeAspect="1" noChangeArrowheads="1"/>
          </p:cNvPicPr>
          <p:nvPr>
            <p:ph type="body" idx="1"/>
          </p:nvPr>
        </p:nvPicPr>
        <p:blipFill>
          <a:blip r:embed="rId2">
            <a:lum bright="12000"/>
            <a:extLst>
              <a:ext uri="{28A0092B-C50C-407E-A947-70E740481C1C}">
                <a14:useLocalDpi xmlns:a14="http://schemas.microsoft.com/office/drawing/2010/main" val="0"/>
              </a:ext>
            </a:extLst>
          </a:blip>
          <a:srcRect/>
          <a:stretch>
            <a:fillRect/>
          </a:stretch>
        </p:blipFill>
        <p:spPr>
          <a:xfrm>
            <a:off x="1187450" y="1196975"/>
            <a:ext cx="6769100"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581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274638"/>
            <a:ext cx="8229600" cy="777875"/>
          </a:xfrm>
        </p:spPr>
        <p:txBody>
          <a:bodyPr/>
          <a:lstStyle/>
          <a:p>
            <a:pPr eaLnBrk="1" hangingPunct="1"/>
            <a:r>
              <a:rPr lang="ar-IQ" altLang="ar-IQ" sz="2800" b="1" dirty="0" smtClean="0">
                <a:solidFill>
                  <a:srgbClr val="FF0000"/>
                </a:solidFill>
                <a:cs typeface="Simplified Arabic" pitchFamily="18" charset="-78"/>
              </a:rPr>
              <a:t>صورة توضح بعض العضلات الداعمة لمفصل الكتف</a:t>
            </a:r>
            <a:endParaRPr lang="en-US" altLang="ar-IQ" sz="2800" b="1" dirty="0" smtClean="0">
              <a:solidFill>
                <a:srgbClr val="FF0000"/>
              </a:solidFill>
              <a:cs typeface="Simplified Arabic" pitchFamily="18" charset="-78"/>
            </a:endParaRPr>
          </a:p>
        </p:txBody>
      </p:sp>
      <p:sp>
        <p:nvSpPr>
          <p:cNvPr id="187395" name="Rectangle 3"/>
          <p:cNvSpPr>
            <a:spLocks noGrp="1" noChangeArrowheads="1"/>
          </p:cNvSpPr>
          <p:nvPr>
            <p:ph idx="1"/>
          </p:nvPr>
        </p:nvSpPr>
        <p:spPr>
          <a:xfrm>
            <a:off x="457200" y="1125538"/>
            <a:ext cx="8229600" cy="5399087"/>
          </a:xfrm>
        </p:spPr>
        <p:txBody>
          <a:bodyPr/>
          <a:lstStyle/>
          <a:p>
            <a:pPr eaLnBrk="1" hangingPunct="1"/>
            <a:endParaRPr lang="en-US" altLang="ar-IQ" smtClean="0"/>
          </a:p>
        </p:txBody>
      </p:sp>
      <p:pic>
        <p:nvPicPr>
          <p:cNvPr id="187396" name="Picture 4" descr="مفصل الكت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640873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641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274638"/>
            <a:ext cx="8229600" cy="850900"/>
          </a:xfrm>
        </p:spPr>
        <p:txBody>
          <a:bodyPr/>
          <a:lstStyle/>
          <a:p>
            <a:pPr eaLnBrk="1" hangingPunct="1"/>
            <a:r>
              <a:rPr lang="ar-IQ" altLang="ar-IQ" sz="2800" b="1" dirty="0" smtClean="0">
                <a:solidFill>
                  <a:srgbClr val="FF0000"/>
                </a:solidFill>
              </a:rPr>
              <a:t>صورة توضح العضلات والأوتار الداعمة لمفصل الكتف</a:t>
            </a:r>
            <a:endParaRPr lang="en-US" altLang="ar-IQ" sz="2800" b="1" dirty="0" smtClean="0">
              <a:solidFill>
                <a:srgbClr val="FF0000"/>
              </a:solidFill>
            </a:endParaRPr>
          </a:p>
        </p:txBody>
      </p:sp>
      <p:sp>
        <p:nvSpPr>
          <p:cNvPr id="188419" name="Rectangle 3"/>
          <p:cNvSpPr>
            <a:spLocks noGrp="1" noChangeArrowheads="1"/>
          </p:cNvSpPr>
          <p:nvPr>
            <p:ph idx="1"/>
          </p:nvPr>
        </p:nvSpPr>
        <p:spPr>
          <a:xfrm>
            <a:off x="468313" y="1125538"/>
            <a:ext cx="8229600" cy="5461000"/>
          </a:xfrm>
        </p:spPr>
        <p:txBody>
          <a:bodyPr/>
          <a:lstStyle/>
          <a:p>
            <a:pPr eaLnBrk="1" hangingPunct="1"/>
            <a:endParaRPr lang="en-US" altLang="ar-IQ" smtClean="0"/>
          </a:p>
        </p:txBody>
      </p:sp>
      <p:pic>
        <p:nvPicPr>
          <p:cNvPr id="188420" name="Picture 4" descr="ytz1o8xdgae442jl4ztzgrfe3cepkg7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727392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236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cs typeface="Simplified Arabic" pitchFamily="18" charset="-78"/>
              </a:rPr>
              <a:t>صورة توضح الأوتار الداعمة لمفصل الكتف</a:t>
            </a:r>
            <a:endParaRPr lang="en-US" altLang="ar-IQ" sz="3200" b="1" dirty="0" smtClean="0">
              <a:solidFill>
                <a:srgbClr val="FF0000"/>
              </a:solidFill>
              <a:cs typeface="Simplified Arabic" pitchFamily="18" charset="-78"/>
            </a:endParaRPr>
          </a:p>
        </p:txBody>
      </p:sp>
      <p:sp>
        <p:nvSpPr>
          <p:cNvPr id="189443" name="Rectangle 3"/>
          <p:cNvSpPr>
            <a:spLocks noGrp="1" noChangeArrowheads="1"/>
          </p:cNvSpPr>
          <p:nvPr>
            <p:ph idx="1"/>
          </p:nvPr>
        </p:nvSpPr>
        <p:spPr>
          <a:xfrm>
            <a:off x="457200" y="1052513"/>
            <a:ext cx="8229600" cy="5545137"/>
          </a:xfrm>
        </p:spPr>
        <p:txBody>
          <a:bodyPr/>
          <a:lstStyle/>
          <a:p>
            <a:pPr eaLnBrk="1" hangingPunct="1"/>
            <a:endParaRPr lang="en-US" altLang="ar-IQ" smtClean="0"/>
          </a:p>
        </p:txBody>
      </p:sp>
      <p:pic>
        <p:nvPicPr>
          <p:cNvPr id="189444" name="Picture 4"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6975"/>
            <a:ext cx="748823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491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74638"/>
            <a:ext cx="8229600" cy="633412"/>
          </a:xfrm>
        </p:spPr>
        <p:txBody>
          <a:bodyPr/>
          <a:lstStyle/>
          <a:p>
            <a:pPr eaLnBrk="1" hangingPunct="1"/>
            <a:r>
              <a:rPr lang="ar-IQ" altLang="ar-IQ" sz="3200" b="1" smtClean="0">
                <a:cs typeface="Simplified Arabic" pitchFamily="18" charset="-78"/>
              </a:rPr>
              <a:t>صورة توضح عضلات الطرف العلوي</a:t>
            </a:r>
            <a:endParaRPr lang="en-US" altLang="ar-IQ" sz="3200" b="1" smtClean="0">
              <a:cs typeface="Simplified Arabic" pitchFamily="18" charset="-78"/>
            </a:endParaRPr>
          </a:p>
        </p:txBody>
      </p:sp>
      <p:sp>
        <p:nvSpPr>
          <p:cNvPr id="190467" name="Rectangle 3"/>
          <p:cNvSpPr>
            <a:spLocks noGrp="1" noChangeArrowheads="1"/>
          </p:cNvSpPr>
          <p:nvPr>
            <p:ph idx="1"/>
          </p:nvPr>
        </p:nvSpPr>
        <p:spPr>
          <a:xfrm>
            <a:off x="457200" y="981075"/>
            <a:ext cx="8229600" cy="5616575"/>
          </a:xfrm>
        </p:spPr>
        <p:txBody>
          <a:bodyPr/>
          <a:lstStyle/>
          <a:p>
            <a:pPr eaLnBrk="1" hangingPunct="1"/>
            <a:endParaRPr lang="en-US" altLang="ar-IQ" smtClean="0"/>
          </a:p>
        </p:txBody>
      </p:sp>
      <p:pic>
        <p:nvPicPr>
          <p:cNvPr id="190468" name="Picture 4" descr="chest_mus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52513"/>
            <a:ext cx="72723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335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79388" y="115888"/>
            <a:ext cx="8856662" cy="504825"/>
          </a:xfrm>
        </p:spPr>
        <p:txBody>
          <a:bodyPr/>
          <a:lstStyle/>
          <a:p>
            <a:pPr eaLnBrk="1" hangingPunct="1"/>
            <a:r>
              <a:rPr lang="ar-IQ" altLang="ar-IQ" sz="2800" b="1" dirty="0" smtClean="0">
                <a:solidFill>
                  <a:srgbClr val="FF0000"/>
                </a:solidFill>
                <a:cs typeface="Simplified Arabic" pitchFamily="18" charset="-78"/>
              </a:rPr>
              <a:t>إصابة خلع مفصل الكتف   </a:t>
            </a:r>
            <a:r>
              <a:rPr lang="en-US" altLang="ar-IQ" sz="2800" b="1" dirty="0" smtClean="0">
                <a:solidFill>
                  <a:srgbClr val="FF0000"/>
                </a:solidFill>
                <a:cs typeface="Simplified Arabic" pitchFamily="18" charset="-78"/>
              </a:rPr>
              <a:t>Shoulder Joint Dislocation</a:t>
            </a:r>
          </a:p>
        </p:txBody>
      </p:sp>
      <p:sp>
        <p:nvSpPr>
          <p:cNvPr id="191491" name="Rectangle 3"/>
          <p:cNvSpPr>
            <a:spLocks noGrp="1" noChangeArrowheads="1"/>
          </p:cNvSpPr>
          <p:nvPr>
            <p:ph idx="1"/>
          </p:nvPr>
        </p:nvSpPr>
        <p:spPr>
          <a:xfrm>
            <a:off x="107950" y="765175"/>
            <a:ext cx="8928100" cy="5759450"/>
          </a:xfrm>
        </p:spPr>
        <p:txBody>
          <a:bodyPr/>
          <a:lstStyle/>
          <a:p>
            <a:pPr algn="just" eaLnBrk="1" hangingPunct="1"/>
            <a:r>
              <a:rPr lang="ar-SA" altLang="ar-IQ" sz="4000" b="1" dirty="0" smtClean="0">
                <a:cs typeface="Simplified Arabic" pitchFamily="18" charset="-78"/>
              </a:rPr>
              <a:t>يتعرض الكتف للعديد من الإصابات التي تتسبب في حدوث خلعه وهناك عدد يشكو من </a:t>
            </a:r>
            <a:r>
              <a:rPr lang="ar-IQ" altLang="ar-IQ" sz="4000" b="1" dirty="0" smtClean="0">
                <a:cs typeface="Simplified Arabic" pitchFamily="18" charset="-78"/>
              </a:rPr>
              <a:t>ا</a:t>
            </a:r>
            <a:r>
              <a:rPr lang="ar-SA" altLang="ar-IQ" sz="4000" b="1" dirty="0" smtClean="0">
                <a:cs typeface="Simplified Arabic" pitchFamily="18" charset="-78"/>
              </a:rPr>
              <a:t>لخلع الخلقي لمفصل الكتف ولكنه نادر جدا.</a:t>
            </a:r>
            <a:endParaRPr lang="ar-IQ" altLang="ar-IQ" sz="4000" b="1" dirty="0" smtClean="0">
              <a:cs typeface="Simplified Arabic" pitchFamily="18" charset="-78"/>
            </a:endParaRPr>
          </a:p>
          <a:p>
            <a:pPr algn="just" eaLnBrk="1" hangingPunct="1"/>
            <a:r>
              <a:rPr lang="ar-IQ" altLang="ar-IQ" sz="4000" b="1" dirty="0" smtClean="0">
                <a:solidFill>
                  <a:srgbClr val="9933FF"/>
                </a:solidFill>
                <a:cs typeface="Simplified Arabic" pitchFamily="18" charset="-78"/>
              </a:rPr>
              <a:t>س: عرف خلع مفصل الكتف؟</a:t>
            </a:r>
          </a:p>
          <a:p>
            <a:pPr algn="ctr" eaLnBrk="1" hangingPunct="1"/>
            <a:r>
              <a:rPr lang="ar-IQ" altLang="ar-IQ" sz="4000" b="1" dirty="0" smtClean="0">
                <a:solidFill>
                  <a:srgbClr val="FF0000"/>
                </a:solidFill>
                <a:cs typeface="Simplified Arabic" pitchFamily="18" charset="-78"/>
              </a:rPr>
              <a:t>( تعريف خلع مفصل الكتف</a:t>
            </a:r>
            <a:r>
              <a:rPr lang="ar-IQ" altLang="ar-IQ" sz="4000" b="1" dirty="0" smtClean="0">
                <a:cs typeface="Simplified Arabic" pitchFamily="18" charset="-78"/>
              </a:rPr>
              <a:t>) </a:t>
            </a:r>
            <a:endParaRPr lang="ar-SA" altLang="ar-IQ" sz="4000" b="1" dirty="0" smtClean="0">
              <a:cs typeface="Simplified Arabic" pitchFamily="18" charset="-78"/>
            </a:endParaRPr>
          </a:p>
          <a:p>
            <a:pPr algn="just" eaLnBrk="1" hangingPunct="1"/>
            <a:r>
              <a:rPr lang="ar-SA" altLang="ar-IQ" sz="4000" b="1" dirty="0" smtClean="0">
                <a:cs typeface="Simplified Arabic" pitchFamily="18" charset="-78"/>
              </a:rPr>
              <a:t>يقصد به خروج رأس </a:t>
            </a:r>
            <a:r>
              <a:rPr lang="ar-SA" altLang="ar-IQ" sz="4000" b="1" dirty="0" smtClean="0">
                <a:solidFill>
                  <a:srgbClr val="9933FF"/>
                </a:solidFill>
                <a:cs typeface="Simplified Arabic" pitchFamily="18" charset="-78"/>
              </a:rPr>
              <a:t>عظم العضد </a:t>
            </a:r>
            <a:r>
              <a:rPr lang="en-US" altLang="ar-IQ" sz="4000" b="1" dirty="0" err="1" smtClean="0">
                <a:cs typeface="Simplified Arabic" pitchFamily="18" charset="-78"/>
              </a:rPr>
              <a:t>Humerus</a:t>
            </a:r>
            <a:r>
              <a:rPr lang="en-US" altLang="ar-IQ" sz="4000" b="1" dirty="0" smtClean="0">
                <a:cs typeface="Simplified Arabic" pitchFamily="18" charset="-78"/>
              </a:rPr>
              <a:t>  </a:t>
            </a:r>
            <a:r>
              <a:rPr lang="ar-IQ" altLang="ar-IQ" sz="4000" b="1" dirty="0" smtClean="0">
                <a:cs typeface="Simplified Arabic" pitchFamily="18" charset="-78"/>
              </a:rPr>
              <a:t> </a:t>
            </a:r>
            <a:r>
              <a:rPr lang="ar-SA" altLang="ar-IQ" sz="4000" b="1" dirty="0" smtClean="0">
                <a:cs typeface="Simplified Arabic" pitchFamily="18" charset="-78"/>
              </a:rPr>
              <a:t>من مكانه الطبيعي (</a:t>
            </a:r>
            <a:r>
              <a:rPr lang="ar-IQ" altLang="ar-IQ" sz="4000" b="1" dirty="0" smtClean="0">
                <a:cs typeface="Simplified Arabic" pitchFamily="18" charset="-78"/>
              </a:rPr>
              <a:t>الحفرة الحقانية لمفصل الكتف وذلك بسبب قابليته الحركية إلى جميع الاتجاهات</a:t>
            </a:r>
            <a:r>
              <a:rPr lang="ar-SA" altLang="ar-IQ" sz="4000" b="1" dirty="0" smtClean="0">
                <a:cs typeface="Simplified Arabic" pitchFamily="18" charset="-78"/>
              </a:rPr>
              <a:t>).</a:t>
            </a:r>
            <a:r>
              <a:rPr lang="en-US" altLang="ar-IQ" dirty="0" smtClean="0"/>
              <a:t> </a:t>
            </a:r>
          </a:p>
        </p:txBody>
      </p:sp>
    </p:spTree>
    <p:extLst>
      <p:ext uri="{BB962C8B-B14F-4D97-AF65-F5344CB8AC3E}">
        <p14:creationId xmlns:p14="http://schemas.microsoft.com/office/powerpoint/2010/main" val="3039383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15888"/>
            <a:ext cx="8229600" cy="504825"/>
          </a:xfrm>
        </p:spPr>
        <p:txBody>
          <a:bodyPr/>
          <a:lstStyle/>
          <a:p>
            <a:pPr eaLnBrk="1" hangingPunct="1"/>
            <a:r>
              <a:rPr lang="ar-IQ" altLang="ar-IQ" sz="2800" b="1" dirty="0" smtClean="0">
                <a:solidFill>
                  <a:srgbClr val="FF0000"/>
                </a:solidFill>
                <a:cs typeface="Simplified Arabic" pitchFamily="18" charset="-78"/>
              </a:rPr>
              <a:t>ميكانيكية إصابة </a:t>
            </a:r>
            <a:r>
              <a:rPr lang="en-US" altLang="ar-IQ" sz="2800" b="1" dirty="0" smtClean="0">
                <a:solidFill>
                  <a:srgbClr val="FF0000"/>
                </a:solidFill>
                <a:cs typeface="Simplified Arabic" pitchFamily="18" charset="-78"/>
              </a:rPr>
              <a:t>Mechanism </a:t>
            </a:r>
            <a:r>
              <a:rPr lang="ar-IQ" altLang="ar-IQ" sz="2800" b="1" dirty="0" smtClean="0">
                <a:solidFill>
                  <a:srgbClr val="FF0000"/>
                </a:solidFill>
                <a:cs typeface="Simplified Arabic" pitchFamily="18" charset="-78"/>
              </a:rPr>
              <a:t> خلع مفصل الكتف</a:t>
            </a:r>
            <a:endParaRPr lang="en-US" altLang="ar-IQ" sz="2800" b="1" dirty="0" smtClean="0">
              <a:solidFill>
                <a:srgbClr val="FF0000"/>
              </a:solidFill>
              <a:cs typeface="Simplified Arabic" pitchFamily="18" charset="-78"/>
            </a:endParaRPr>
          </a:p>
        </p:txBody>
      </p:sp>
      <p:sp>
        <p:nvSpPr>
          <p:cNvPr id="192515" name="Rectangle 3"/>
          <p:cNvSpPr>
            <a:spLocks noGrp="1" noChangeArrowheads="1"/>
          </p:cNvSpPr>
          <p:nvPr>
            <p:ph idx="1"/>
          </p:nvPr>
        </p:nvSpPr>
        <p:spPr>
          <a:xfrm>
            <a:off x="179388" y="692150"/>
            <a:ext cx="8964612" cy="6049963"/>
          </a:xfrm>
        </p:spPr>
        <p:txBody>
          <a:bodyPr>
            <a:normAutofit lnSpcReduction="10000"/>
          </a:bodyPr>
          <a:lstStyle/>
          <a:p>
            <a:pPr algn="just" eaLnBrk="1" hangingPunct="1">
              <a:lnSpc>
                <a:spcPct val="90000"/>
              </a:lnSpc>
            </a:pPr>
            <a:r>
              <a:rPr lang="ar-IQ" altLang="ar-IQ" sz="3600" b="1" dirty="0" smtClean="0">
                <a:solidFill>
                  <a:srgbClr val="9933FF"/>
                </a:solidFill>
                <a:latin typeface="Simplified Arabic" pitchFamily="18" charset="-78"/>
                <a:cs typeface="Simplified Arabic" pitchFamily="18" charset="-78"/>
              </a:rPr>
              <a:t>س: ماهي ميكانيكية إصابة خلع مفصل الكتف؟</a:t>
            </a:r>
          </a:p>
          <a:p>
            <a:pPr algn="just" eaLnBrk="1" hangingPunct="1">
              <a:lnSpc>
                <a:spcPct val="90000"/>
              </a:lnSpc>
            </a:pPr>
            <a:r>
              <a:rPr lang="ar-IQ" altLang="ar-IQ" sz="3600" b="1" dirty="0" smtClean="0">
                <a:solidFill>
                  <a:srgbClr val="FF9900"/>
                </a:solidFill>
                <a:latin typeface="Simplified Arabic" pitchFamily="18" charset="-78"/>
                <a:cs typeface="Simplified Arabic" pitchFamily="18" charset="-78"/>
              </a:rPr>
              <a:t>إن الأمر الذي يتسبب في خلع هذا المفصل هو:</a:t>
            </a:r>
          </a:p>
          <a:p>
            <a:pPr algn="just" eaLnBrk="1" hangingPunct="1">
              <a:lnSpc>
                <a:spcPct val="90000"/>
              </a:lnSpc>
            </a:pPr>
            <a:r>
              <a:rPr lang="ar-IQ" altLang="ar-IQ" sz="3600" b="1" dirty="0" smtClean="0">
                <a:solidFill>
                  <a:srgbClr val="FF9900"/>
                </a:solidFill>
                <a:latin typeface="Simplified Arabic" pitchFamily="18" charset="-78"/>
                <a:cs typeface="Simplified Arabic" pitchFamily="18" charset="-78"/>
              </a:rPr>
              <a:t>- تحديد </a:t>
            </a:r>
            <a:r>
              <a:rPr lang="ar-IQ" altLang="ar-IQ" sz="3600" b="1" u="sng" dirty="0" smtClean="0">
                <a:solidFill>
                  <a:srgbClr val="9933FF"/>
                </a:solidFill>
                <a:latin typeface="Simplified Arabic" pitchFamily="18" charset="-78"/>
                <a:cs typeface="Simplified Arabic" pitchFamily="18" charset="-78"/>
              </a:rPr>
              <a:t>حركات</a:t>
            </a:r>
            <a:r>
              <a:rPr lang="ar-IQ" altLang="ar-IQ" sz="3600" b="1" dirty="0" smtClean="0">
                <a:solidFill>
                  <a:srgbClr val="FF9900"/>
                </a:solidFill>
                <a:latin typeface="Simplified Arabic" pitchFamily="18" charset="-78"/>
                <a:cs typeface="Simplified Arabic" pitchFamily="18" charset="-78"/>
              </a:rPr>
              <a:t> عظم العضد بسبب السطح المفصلي لرأس العضد وموضعه بالنسبة للنتوء </a:t>
            </a:r>
            <a:r>
              <a:rPr lang="ar-IQ" altLang="ar-IQ" sz="3600" b="1" dirty="0" err="1" smtClean="0">
                <a:solidFill>
                  <a:srgbClr val="FF9900"/>
                </a:solidFill>
                <a:latin typeface="Simplified Arabic" pitchFamily="18" charset="-78"/>
                <a:cs typeface="Simplified Arabic" pitchFamily="18" charset="-78"/>
              </a:rPr>
              <a:t>الأخرومي</a:t>
            </a:r>
            <a:r>
              <a:rPr lang="ar-IQ" altLang="ar-IQ" sz="3600" b="1" dirty="0" smtClean="0">
                <a:solidFill>
                  <a:srgbClr val="FF9900"/>
                </a:solidFill>
                <a:latin typeface="Simplified Arabic" pitchFamily="18" charset="-78"/>
                <a:cs typeface="Simplified Arabic" pitchFamily="18" charset="-78"/>
              </a:rPr>
              <a:t> والرباط </a:t>
            </a:r>
            <a:r>
              <a:rPr lang="ar-IQ" altLang="ar-IQ" sz="3600" b="1" dirty="0" err="1" smtClean="0">
                <a:solidFill>
                  <a:srgbClr val="FF9900"/>
                </a:solidFill>
                <a:latin typeface="Simplified Arabic" pitchFamily="18" charset="-78"/>
                <a:cs typeface="Simplified Arabic" pitchFamily="18" charset="-78"/>
              </a:rPr>
              <a:t>الغرابي</a:t>
            </a:r>
            <a:r>
              <a:rPr lang="ar-IQ" altLang="ar-IQ" sz="3600" b="1" dirty="0" smtClean="0">
                <a:solidFill>
                  <a:srgbClr val="FF9900"/>
                </a:solidFill>
                <a:latin typeface="Simplified Arabic" pitchFamily="18" charset="-78"/>
                <a:cs typeface="Simplified Arabic" pitchFamily="18" charset="-78"/>
              </a:rPr>
              <a:t> العضدي.</a:t>
            </a:r>
          </a:p>
          <a:p>
            <a:pPr algn="just" eaLnBrk="1" hangingPunct="1">
              <a:lnSpc>
                <a:spcPct val="90000"/>
              </a:lnSpc>
            </a:pPr>
            <a:r>
              <a:rPr lang="ar-IQ" altLang="ar-IQ" sz="3600" b="1" dirty="0" smtClean="0">
                <a:solidFill>
                  <a:srgbClr val="33CC33"/>
                </a:solidFill>
                <a:latin typeface="Simplified Arabic" pitchFamily="18" charset="-78"/>
                <a:cs typeface="Simplified Arabic" pitchFamily="18" charset="-78"/>
              </a:rPr>
              <a:t>إضافة إلى الشد </a:t>
            </a:r>
            <a:r>
              <a:rPr lang="ar-IQ" altLang="ar-IQ" sz="3600" b="1" u="sng" dirty="0" smtClean="0">
                <a:solidFill>
                  <a:srgbClr val="9933FF"/>
                </a:solidFill>
                <a:latin typeface="Simplified Arabic" pitchFamily="18" charset="-78"/>
                <a:cs typeface="Simplified Arabic" pitchFamily="18" charset="-78"/>
              </a:rPr>
              <a:t>الضعيف</a:t>
            </a:r>
            <a:r>
              <a:rPr lang="ar-IQ" altLang="ar-IQ" sz="3600" b="1" dirty="0" smtClean="0">
                <a:solidFill>
                  <a:srgbClr val="33CC33"/>
                </a:solidFill>
                <a:latin typeface="Simplified Arabic" pitchFamily="18" charset="-78"/>
                <a:cs typeface="Simplified Arabic" pitchFamily="18" charset="-78"/>
              </a:rPr>
              <a:t> في الأربطة والعضلات المحيطة.</a:t>
            </a:r>
          </a:p>
          <a:p>
            <a:pPr algn="just" eaLnBrk="1" hangingPunct="1">
              <a:lnSpc>
                <a:spcPct val="90000"/>
              </a:lnSpc>
            </a:pPr>
            <a:r>
              <a:rPr lang="ar-IQ" altLang="ar-IQ" sz="3600" b="1" dirty="0" smtClean="0">
                <a:solidFill>
                  <a:srgbClr val="FF33CC"/>
                </a:solidFill>
                <a:latin typeface="Simplified Arabic" pitchFamily="18" charset="-78"/>
                <a:cs typeface="Simplified Arabic" pitchFamily="18" charset="-78"/>
              </a:rPr>
              <a:t>فعندما تصل حافة السطح المفصلي لرأس عظم العضد حافة الجوف الحقاني لعظم الكتف تحدد مدى الحركة تماماً وتؤدي أي محاولة أخرى للحركة إلى خلع المفصل.</a:t>
            </a:r>
          </a:p>
          <a:p>
            <a:pPr algn="just" eaLnBrk="1" hangingPunct="1">
              <a:lnSpc>
                <a:spcPct val="90000"/>
              </a:lnSpc>
            </a:pPr>
            <a:r>
              <a:rPr lang="ar-SA" altLang="ar-IQ" sz="3600" b="1" dirty="0" smtClean="0">
                <a:solidFill>
                  <a:srgbClr val="9933FF"/>
                </a:solidFill>
                <a:latin typeface="Simplified Arabic" pitchFamily="18" charset="-78"/>
                <a:cs typeface="Simplified Arabic" pitchFamily="18" charset="-78"/>
              </a:rPr>
              <a:t>ونتيجة هذا الخلع يتغير شكل الكتف حيث نلاحظ غياب رأس العضد من مكانه الخارجي وتتقيد حركته ويشعر المصاب بتنميل وخد</a:t>
            </a:r>
            <a:r>
              <a:rPr lang="ar-IQ" altLang="ar-IQ" sz="3600" b="1" dirty="0" smtClean="0">
                <a:solidFill>
                  <a:srgbClr val="9933FF"/>
                </a:solidFill>
                <a:latin typeface="Simplified Arabic" pitchFamily="18" charset="-78"/>
                <a:cs typeface="Simplified Arabic" pitchFamily="18" charset="-78"/>
              </a:rPr>
              <a:t>ر.</a:t>
            </a:r>
            <a:endParaRPr lang="en-US" altLang="ar-IQ" sz="3600" b="1" dirty="0" smtClean="0">
              <a:solidFill>
                <a:srgbClr val="9933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582403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87607"/>
          </a:xfrm>
        </p:spPr>
        <p:txBody>
          <a:bodyPr>
            <a:normAutofit fontScale="90000"/>
          </a:bodyPr>
          <a:lstStyle/>
          <a:p>
            <a:pPr marL="228600" lvl="0" indent="-228600">
              <a:spcBef>
                <a:spcPts val="1000"/>
              </a:spcBef>
            </a:pPr>
            <a:r>
              <a:rPr lang="ar-IQ" altLang="ar-IQ" b="1" dirty="0">
                <a:solidFill>
                  <a:srgbClr val="FF0000"/>
                </a:solidFill>
                <a:latin typeface="Simplified Arabic" pitchFamily="18" charset="-78"/>
                <a:ea typeface="+mn-ea"/>
                <a:cs typeface="Simplified Arabic" pitchFamily="18" charset="-78"/>
              </a:rPr>
              <a:t>س: ماهي أنواع خلع مفصل </a:t>
            </a:r>
            <a:r>
              <a:rPr lang="ar-IQ" altLang="ar-IQ" b="1" u="sng" dirty="0">
                <a:solidFill>
                  <a:srgbClr val="FF0000"/>
                </a:solidFill>
                <a:latin typeface="Simplified Arabic" pitchFamily="18" charset="-78"/>
                <a:ea typeface="+mn-ea"/>
                <a:cs typeface="Simplified Arabic" pitchFamily="18" charset="-78"/>
              </a:rPr>
              <a:t>الكتف</a:t>
            </a:r>
            <a:r>
              <a:rPr lang="ar-IQ" altLang="ar-IQ" b="1" dirty="0" smtClean="0">
                <a:solidFill>
                  <a:srgbClr val="FF0000"/>
                </a:solidFill>
                <a:latin typeface="Simplified Arabic" pitchFamily="18" charset="-78"/>
                <a:ea typeface="+mn-ea"/>
                <a:cs typeface="Simplified Arabic" pitchFamily="18" charset="-78"/>
              </a:rPr>
              <a:t>؟</a:t>
            </a:r>
            <a:endParaRPr lang="ar-IQ" dirty="0"/>
          </a:p>
        </p:txBody>
      </p:sp>
      <p:sp>
        <p:nvSpPr>
          <p:cNvPr id="3" name="عنصر نائب للمحتوى 2"/>
          <p:cNvSpPr>
            <a:spLocks noGrp="1"/>
          </p:cNvSpPr>
          <p:nvPr>
            <p:ph idx="1"/>
          </p:nvPr>
        </p:nvSpPr>
        <p:spPr>
          <a:xfrm>
            <a:off x="628650" y="1268760"/>
            <a:ext cx="7886700" cy="5328592"/>
          </a:xfrm>
        </p:spPr>
        <p:txBody>
          <a:bodyPr>
            <a:normAutofit/>
          </a:bodyPr>
          <a:lstStyle/>
          <a:p>
            <a:pPr lvl="0" algn="just"/>
            <a:r>
              <a:rPr lang="ar-IQ" altLang="ar-IQ" sz="5400" b="1" dirty="0">
                <a:solidFill>
                  <a:srgbClr val="9933FF"/>
                </a:solidFill>
                <a:latin typeface="Simplified Arabic" pitchFamily="18" charset="-78"/>
                <a:cs typeface="Simplified Arabic" pitchFamily="18" charset="-78"/>
              </a:rPr>
              <a:t>أولاً ـ الخلع </a:t>
            </a:r>
            <a:r>
              <a:rPr lang="ar-IQ" altLang="ar-IQ" sz="5400" b="1" dirty="0" smtClean="0">
                <a:solidFill>
                  <a:srgbClr val="9933FF"/>
                </a:solidFill>
                <a:latin typeface="Simplified Arabic" pitchFamily="18" charset="-78"/>
                <a:cs typeface="Simplified Arabic" pitchFamily="18" charset="-78"/>
              </a:rPr>
              <a:t>الأمامي.</a:t>
            </a:r>
          </a:p>
          <a:p>
            <a:pPr lvl="0" algn="just"/>
            <a:r>
              <a:rPr lang="ar-IQ" altLang="ar-IQ" sz="5400" b="1" dirty="0" smtClean="0">
                <a:solidFill>
                  <a:srgbClr val="9933FF"/>
                </a:solidFill>
                <a:latin typeface="Simplified Arabic" pitchFamily="18" charset="-78"/>
                <a:ea typeface="+mj-ea"/>
                <a:cs typeface="Simplified Arabic" pitchFamily="18" charset="-78"/>
              </a:rPr>
              <a:t>ثانياً </a:t>
            </a:r>
            <a:r>
              <a:rPr lang="ar-IQ" altLang="ar-IQ" sz="5400" b="1" dirty="0">
                <a:solidFill>
                  <a:srgbClr val="9933FF"/>
                </a:solidFill>
                <a:latin typeface="Simplified Arabic" pitchFamily="18" charset="-78"/>
                <a:ea typeface="+mj-ea"/>
                <a:cs typeface="Simplified Arabic" pitchFamily="18" charset="-78"/>
              </a:rPr>
              <a:t>ـ الخلع </a:t>
            </a:r>
            <a:r>
              <a:rPr lang="ar-IQ" altLang="ar-IQ" sz="5400" b="1" dirty="0" smtClean="0">
                <a:solidFill>
                  <a:srgbClr val="9933FF"/>
                </a:solidFill>
                <a:latin typeface="Simplified Arabic" pitchFamily="18" charset="-78"/>
                <a:ea typeface="+mj-ea"/>
                <a:cs typeface="Simplified Arabic" pitchFamily="18" charset="-78"/>
              </a:rPr>
              <a:t>السفلي</a:t>
            </a:r>
            <a:r>
              <a:rPr lang="ar-IQ" altLang="ar-IQ" sz="5400" b="1" dirty="0">
                <a:solidFill>
                  <a:srgbClr val="9933FF"/>
                </a:solidFill>
                <a:latin typeface="Simplified Arabic" pitchFamily="18" charset="-78"/>
                <a:ea typeface="+mj-ea"/>
                <a:cs typeface="Simplified Arabic" pitchFamily="18" charset="-78"/>
              </a:rPr>
              <a:t>.</a:t>
            </a:r>
            <a:endParaRPr lang="ar-IQ" sz="5400" dirty="0">
              <a:solidFill>
                <a:srgbClr val="9933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35257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115888"/>
            <a:ext cx="8229600" cy="576262"/>
          </a:xfrm>
        </p:spPr>
        <p:txBody>
          <a:bodyPr>
            <a:normAutofit fontScale="90000"/>
          </a:bodyPr>
          <a:lstStyle/>
          <a:p>
            <a:pPr algn="ctr" eaLnBrk="1" hangingPunct="1"/>
            <a:r>
              <a:rPr lang="ar-IQ" altLang="ar-IQ" b="1" dirty="0" smtClean="0">
                <a:solidFill>
                  <a:srgbClr val="FF0000"/>
                </a:solidFill>
              </a:rPr>
              <a:t>أنواع خلع مفصل الكتف</a:t>
            </a:r>
            <a:r>
              <a:rPr lang="ar-IQ" altLang="ar-IQ" dirty="0" smtClean="0">
                <a:solidFill>
                  <a:srgbClr val="FF0000"/>
                </a:solidFill>
              </a:rPr>
              <a:t> </a:t>
            </a:r>
            <a:endParaRPr lang="en-US" altLang="ar-IQ" dirty="0" smtClean="0">
              <a:solidFill>
                <a:srgbClr val="FF0000"/>
              </a:solidFill>
            </a:endParaRPr>
          </a:p>
        </p:txBody>
      </p:sp>
      <p:sp>
        <p:nvSpPr>
          <p:cNvPr id="193539" name="Rectangle 3"/>
          <p:cNvSpPr>
            <a:spLocks noGrp="1" noChangeArrowheads="1"/>
          </p:cNvSpPr>
          <p:nvPr>
            <p:ph idx="1"/>
          </p:nvPr>
        </p:nvSpPr>
        <p:spPr>
          <a:xfrm>
            <a:off x="107950" y="908050"/>
            <a:ext cx="8856663" cy="5616575"/>
          </a:xfrm>
        </p:spPr>
        <p:txBody>
          <a:bodyPr/>
          <a:lstStyle/>
          <a:p>
            <a:pPr algn="just" eaLnBrk="1" hangingPunct="1"/>
            <a:r>
              <a:rPr lang="ar-IQ" altLang="ar-IQ" sz="4400" b="1" dirty="0" smtClean="0">
                <a:solidFill>
                  <a:srgbClr val="FF0000"/>
                </a:solidFill>
                <a:latin typeface="Simplified Arabic" pitchFamily="18" charset="-78"/>
                <a:cs typeface="Simplified Arabic" pitchFamily="18" charset="-78"/>
              </a:rPr>
              <a:t>س: عدد ووضح أنواع خلع مفصل الكتف؟</a:t>
            </a:r>
          </a:p>
          <a:p>
            <a:pPr algn="just" eaLnBrk="1" hangingPunct="1"/>
            <a:r>
              <a:rPr lang="ar-IQ" altLang="ar-IQ" sz="4400" b="1" dirty="0" smtClean="0">
                <a:solidFill>
                  <a:srgbClr val="9933FF"/>
                </a:solidFill>
                <a:latin typeface="Simplified Arabic" pitchFamily="18" charset="-78"/>
                <a:cs typeface="Simplified Arabic" pitchFamily="18" charset="-78"/>
              </a:rPr>
              <a:t>هناك نوعان من خلع مفصل الكتف هما :ـ</a:t>
            </a:r>
          </a:p>
          <a:p>
            <a:pPr algn="just" eaLnBrk="1" hangingPunct="1"/>
            <a:r>
              <a:rPr lang="ar-IQ" altLang="ar-IQ" sz="4400" b="1" dirty="0" smtClean="0">
                <a:solidFill>
                  <a:srgbClr val="FF0000"/>
                </a:solidFill>
                <a:latin typeface="Simplified Arabic" pitchFamily="18" charset="-78"/>
                <a:cs typeface="Simplified Arabic" pitchFamily="18" charset="-78"/>
              </a:rPr>
              <a:t>أولاً ـ الخلع الأمامي  </a:t>
            </a:r>
            <a:r>
              <a:rPr lang="en-US" altLang="ar-IQ" sz="4400" b="1" dirty="0" smtClean="0">
                <a:solidFill>
                  <a:srgbClr val="FF0000"/>
                </a:solidFill>
                <a:latin typeface="Simplified Arabic" pitchFamily="18" charset="-78"/>
                <a:cs typeface="Simplified Arabic" pitchFamily="18" charset="-78"/>
              </a:rPr>
              <a:t>Front Dislocation</a:t>
            </a:r>
            <a:endParaRPr lang="ar-IQ" altLang="ar-IQ" sz="4400" b="1" dirty="0" smtClean="0">
              <a:solidFill>
                <a:srgbClr val="FF0000"/>
              </a:solidFill>
              <a:latin typeface="Simplified Arabic" pitchFamily="18" charset="-78"/>
              <a:cs typeface="Simplified Arabic" pitchFamily="18" charset="-78"/>
            </a:endParaRPr>
          </a:p>
          <a:p>
            <a:pPr algn="just" eaLnBrk="1" hangingPunct="1"/>
            <a:r>
              <a:rPr lang="ar-IQ" altLang="ar-IQ" sz="4400" b="1" dirty="0" smtClean="0">
                <a:latin typeface="Simplified Arabic" pitchFamily="18" charset="-78"/>
                <a:cs typeface="Simplified Arabic" pitchFamily="18" charset="-78"/>
              </a:rPr>
              <a:t>يحدث عندما يكون الذراع في وضع </a:t>
            </a:r>
            <a:r>
              <a:rPr lang="ar-IQ" altLang="ar-IQ" sz="4400" b="1" u="sng" dirty="0" smtClean="0">
                <a:solidFill>
                  <a:srgbClr val="9933FF"/>
                </a:solidFill>
                <a:latin typeface="Simplified Arabic" pitchFamily="18" charset="-78"/>
                <a:cs typeface="Simplified Arabic" pitchFamily="18" charset="-78"/>
              </a:rPr>
              <a:t>الإبعاد</a:t>
            </a:r>
            <a:r>
              <a:rPr lang="ar-IQ" altLang="ar-IQ" sz="4400" b="1" dirty="0" smtClean="0">
                <a:latin typeface="Simplified Arabic" pitchFamily="18" charset="-78"/>
                <a:cs typeface="Simplified Arabic" pitchFamily="18" charset="-78"/>
              </a:rPr>
              <a:t> و</a:t>
            </a:r>
            <a:r>
              <a:rPr lang="ar-IQ" altLang="ar-IQ" sz="4400" b="1" u="sng" dirty="0" smtClean="0">
                <a:solidFill>
                  <a:srgbClr val="FF33CC"/>
                </a:solidFill>
                <a:latin typeface="Simplified Arabic" pitchFamily="18" charset="-78"/>
                <a:cs typeface="Simplified Arabic" pitchFamily="18" charset="-78"/>
              </a:rPr>
              <a:t>بدوران</a:t>
            </a:r>
            <a:r>
              <a:rPr lang="ar-IQ" altLang="ar-IQ" sz="4400" b="1" dirty="0" smtClean="0">
                <a:latin typeface="Simplified Arabic" pitchFamily="18" charset="-78"/>
                <a:cs typeface="Simplified Arabic" pitchFamily="18" charset="-78"/>
              </a:rPr>
              <a:t> نتيجة شدة خارجية أكبر من تحمل المفصل تدفع رأس عظم العضد بقوة من محفظة المفصل باتجاه أمامي ليستقر تحت النتوء </a:t>
            </a:r>
            <a:r>
              <a:rPr lang="ar-IQ" altLang="ar-IQ" sz="4400" b="1" dirty="0" err="1" smtClean="0">
                <a:latin typeface="Simplified Arabic" pitchFamily="18" charset="-78"/>
                <a:cs typeface="Simplified Arabic" pitchFamily="18" charset="-78"/>
              </a:rPr>
              <a:t>الغرابي</a:t>
            </a:r>
            <a:r>
              <a:rPr lang="ar-IQ" altLang="ar-IQ" sz="4400" b="1" dirty="0" smtClean="0">
                <a:latin typeface="Simplified Arabic" pitchFamily="18" charset="-78"/>
                <a:cs typeface="Simplified Arabic" pitchFamily="18" charset="-78"/>
              </a:rPr>
              <a:t>.</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235262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79388" y="115888"/>
            <a:ext cx="8856662" cy="576262"/>
          </a:xfrm>
        </p:spPr>
        <p:txBody>
          <a:bodyPr/>
          <a:lstStyle/>
          <a:p>
            <a:pPr algn="ctr" eaLnBrk="1" hangingPunct="1"/>
            <a:r>
              <a:rPr lang="ar-IQ" altLang="ar-IQ" sz="3200" b="1" dirty="0" smtClean="0">
                <a:solidFill>
                  <a:srgbClr val="FF0000"/>
                </a:solidFill>
                <a:latin typeface="Simplified Arabic" pitchFamily="18" charset="-78"/>
                <a:cs typeface="Simplified Arabic" pitchFamily="18" charset="-78"/>
              </a:rPr>
              <a:t>أعراض </a:t>
            </a:r>
            <a:r>
              <a:rPr lang="en-US" altLang="ar-IQ" sz="3200" b="1" dirty="0" smtClean="0">
                <a:solidFill>
                  <a:srgbClr val="FF0000"/>
                </a:solidFill>
                <a:latin typeface="Simplified Arabic" pitchFamily="18" charset="-78"/>
                <a:cs typeface="Simplified Arabic" pitchFamily="18" charset="-78"/>
              </a:rPr>
              <a:t>Symptoms </a:t>
            </a:r>
            <a:r>
              <a:rPr lang="ar-IQ" altLang="ar-IQ" sz="3200" b="1" dirty="0" smtClean="0">
                <a:solidFill>
                  <a:srgbClr val="FF0000"/>
                </a:solidFill>
                <a:latin typeface="Simplified Arabic" pitchFamily="18" charset="-78"/>
                <a:cs typeface="Simplified Arabic" pitchFamily="18" charset="-78"/>
              </a:rPr>
              <a:t> خلع مفصل الكتف الأمامي</a:t>
            </a:r>
            <a:endParaRPr lang="en-US" altLang="ar-IQ" sz="3200" b="1" dirty="0" smtClean="0">
              <a:solidFill>
                <a:srgbClr val="FF0000"/>
              </a:solidFill>
              <a:latin typeface="Simplified Arabic" pitchFamily="18" charset="-78"/>
              <a:cs typeface="Simplified Arabic" pitchFamily="18" charset="-78"/>
            </a:endParaRPr>
          </a:p>
        </p:txBody>
      </p:sp>
      <p:sp>
        <p:nvSpPr>
          <p:cNvPr id="194563" name="Rectangle 3"/>
          <p:cNvSpPr>
            <a:spLocks noGrp="1" noChangeArrowheads="1"/>
          </p:cNvSpPr>
          <p:nvPr>
            <p:ph idx="1"/>
          </p:nvPr>
        </p:nvSpPr>
        <p:spPr>
          <a:xfrm>
            <a:off x="107950" y="765175"/>
            <a:ext cx="8928100" cy="5759450"/>
          </a:xfrm>
        </p:spPr>
        <p:txBody>
          <a:bodyPr/>
          <a:lstStyle/>
          <a:p>
            <a:pPr algn="just" eaLnBrk="1" hangingPunct="1"/>
            <a:r>
              <a:rPr lang="ar-IQ" altLang="ar-IQ" b="1" dirty="0" smtClean="0">
                <a:solidFill>
                  <a:srgbClr val="FF33CC"/>
                </a:solidFill>
                <a:latin typeface="Simplified Arabic" pitchFamily="18" charset="-78"/>
                <a:cs typeface="Simplified Arabic" pitchFamily="18" charset="-78"/>
              </a:rPr>
              <a:t>س: ماهي أعراض خلع مفصل الكتف الأمامي؟</a:t>
            </a:r>
          </a:p>
          <a:p>
            <a:pPr algn="just" eaLnBrk="1" hangingPunct="1"/>
            <a:r>
              <a:rPr lang="ar-IQ" altLang="ar-IQ" b="1" dirty="0">
                <a:latin typeface="Simplified Arabic" pitchFamily="18" charset="-78"/>
                <a:cs typeface="Simplified Arabic" pitchFamily="18" charset="-78"/>
              </a:rPr>
              <a:t>1</a:t>
            </a:r>
            <a:r>
              <a:rPr lang="ar-IQ" altLang="ar-IQ" b="1" dirty="0" smtClean="0">
                <a:latin typeface="Simplified Arabic" pitchFamily="18" charset="-78"/>
                <a:cs typeface="Simplified Arabic" pitchFamily="18" charset="-78"/>
              </a:rPr>
              <a:t>. </a:t>
            </a:r>
            <a:r>
              <a:rPr lang="ar-IQ" altLang="ar-IQ" b="1" u="sng" dirty="0" smtClean="0">
                <a:solidFill>
                  <a:srgbClr val="9933FF"/>
                </a:solidFill>
                <a:latin typeface="Simplified Arabic" pitchFamily="18" charset="-78"/>
                <a:cs typeface="Simplified Arabic" pitchFamily="18" charset="-78"/>
              </a:rPr>
              <a:t>تمزق</a:t>
            </a:r>
            <a:r>
              <a:rPr lang="ar-IQ" altLang="ar-IQ" b="1" dirty="0" smtClean="0">
                <a:latin typeface="Simplified Arabic" pitchFamily="18" charset="-78"/>
                <a:cs typeface="Simplified Arabic" pitchFamily="18" charset="-78"/>
              </a:rPr>
              <a:t> شديد في محفظة المفصل وسحب وانقطاع عدد من أربطة المفصل.</a:t>
            </a:r>
          </a:p>
          <a:p>
            <a:pPr algn="just" eaLnBrk="1" hangingPunct="1"/>
            <a:r>
              <a:rPr lang="ar-IQ" altLang="ar-IQ" b="1" dirty="0" smtClean="0">
                <a:latin typeface="Simplified Arabic" pitchFamily="18" charset="-78"/>
                <a:cs typeface="Simplified Arabic" pitchFamily="18" charset="-78"/>
              </a:rPr>
              <a:t>2. اختفاء </a:t>
            </a:r>
            <a:r>
              <a:rPr lang="ar-IQ" altLang="ar-IQ" b="1" u="sng" dirty="0" smtClean="0">
                <a:solidFill>
                  <a:srgbClr val="9933FF"/>
                </a:solidFill>
                <a:latin typeface="Simplified Arabic" pitchFamily="18" charset="-78"/>
                <a:cs typeface="Simplified Arabic" pitchFamily="18" charset="-78"/>
              </a:rPr>
              <a:t>الانحناء الطبيعي </a:t>
            </a:r>
            <a:r>
              <a:rPr lang="ar-IQ" altLang="ar-IQ" b="1" dirty="0" smtClean="0">
                <a:latin typeface="Simplified Arabic" pitchFamily="18" charset="-78"/>
                <a:cs typeface="Simplified Arabic" pitchFamily="18" charset="-78"/>
              </a:rPr>
              <a:t>لمنطقة الكتف بالمقارنة مع الجهة المقابلة.</a:t>
            </a:r>
          </a:p>
          <a:p>
            <a:pPr algn="just" eaLnBrk="1" hangingPunct="1"/>
            <a:r>
              <a:rPr lang="ar-IQ" altLang="ar-IQ" b="1" dirty="0" smtClean="0">
                <a:latin typeface="Simplified Arabic" pitchFamily="18" charset="-78"/>
                <a:cs typeface="Simplified Arabic" pitchFamily="18" charset="-78"/>
              </a:rPr>
              <a:t>3. رأس عظم العضد </a:t>
            </a:r>
            <a:r>
              <a:rPr lang="en-US" altLang="ar-IQ" b="1" dirty="0" smtClean="0">
                <a:latin typeface="Simplified Arabic" pitchFamily="18" charset="-78"/>
                <a:cs typeface="Simplified Arabic" pitchFamily="18" charset="-78"/>
              </a:rPr>
              <a:t>(</a:t>
            </a:r>
            <a:r>
              <a:rPr lang="en-US" altLang="ar-IQ" b="1" dirty="0" err="1" smtClean="0">
                <a:latin typeface="Simplified Arabic" pitchFamily="18" charset="-78"/>
                <a:cs typeface="Simplified Arabic" pitchFamily="18" charset="-78"/>
              </a:rPr>
              <a:t>humerus</a:t>
            </a:r>
            <a:r>
              <a:rPr lang="en-US" altLang="ar-IQ" b="1" dirty="0" smtClean="0">
                <a:latin typeface="Simplified Arabic" pitchFamily="18" charset="-78"/>
                <a:cs typeface="Simplified Arabic" pitchFamily="18" charset="-78"/>
              </a:rPr>
              <a:t>)</a:t>
            </a:r>
            <a:r>
              <a:rPr lang="ar-IQ" altLang="ar-IQ" b="1" dirty="0" smtClean="0">
                <a:latin typeface="Simplified Arabic" pitchFamily="18" charset="-78"/>
                <a:cs typeface="Simplified Arabic" pitchFamily="18" charset="-78"/>
              </a:rPr>
              <a:t> يمكن تحسسه </a:t>
            </a:r>
            <a:r>
              <a:rPr lang="ar-IQ" altLang="ar-IQ" b="1" u="sng" dirty="0" smtClean="0">
                <a:solidFill>
                  <a:srgbClr val="9933FF"/>
                </a:solidFill>
                <a:latin typeface="Simplified Arabic" pitchFamily="18" charset="-78"/>
                <a:cs typeface="Simplified Arabic" pitchFamily="18" charset="-78"/>
              </a:rPr>
              <a:t>تحت الإبط</a:t>
            </a:r>
            <a:r>
              <a:rPr lang="ar-IQ" altLang="ar-IQ" b="1" dirty="0" smtClean="0">
                <a:latin typeface="Simplified Arabic" pitchFamily="18" charset="-78"/>
                <a:cs typeface="Simplified Arabic" pitchFamily="18" charset="-78"/>
              </a:rPr>
              <a:t>.</a:t>
            </a:r>
          </a:p>
          <a:p>
            <a:pPr algn="just" eaLnBrk="1" hangingPunct="1"/>
            <a:r>
              <a:rPr lang="ar-IQ" altLang="ar-IQ" b="1" dirty="0" smtClean="0">
                <a:latin typeface="Simplified Arabic" pitchFamily="18" charset="-78"/>
                <a:cs typeface="Simplified Arabic" pitchFamily="18" charset="-78"/>
              </a:rPr>
              <a:t>4. بعد فترة من الإصابة يحدث </a:t>
            </a:r>
            <a:r>
              <a:rPr lang="ar-IQ" altLang="ar-IQ" b="1" u="sng" dirty="0" smtClean="0">
                <a:solidFill>
                  <a:srgbClr val="9933FF"/>
                </a:solidFill>
                <a:latin typeface="Simplified Arabic" pitchFamily="18" charset="-78"/>
                <a:cs typeface="Simplified Arabic" pitchFamily="18" charset="-78"/>
              </a:rPr>
              <a:t>تورم</a:t>
            </a:r>
            <a:r>
              <a:rPr lang="ar-IQ" altLang="ar-IQ" b="1" dirty="0" smtClean="0">
                <a:latin typeface="Simplified Arabic" pitchFamily="18" charset="-78"/>
                <a:cs typeface="Simplified Arabic" pitchFamily="18" charset="-78"/>
              </a:rPr>
              <a:t> شديد مع تلون المنطقة باللون الأحمر أو الأزرق نتيجة النزف.</a:t>
            </a:r>
          </a:p>
          <a:p>
            <a:pPr algn="just" eaLnBrk="1" hangingPunct="1"/>
            <a:r>
              <a:rPr lang="ar-IQ" altLang="ar-IQ" b="1" dirty="0" smtClean="0">
                <a:latin typeface="Simplified Arabic" pitchFamily="18" charset="-78"/>
                <a:cs typeface="Simplified Arabic" pitchFamily="18" charset="-78"/>
              </a:rPr>
              <a:t>5. فقدان </a:t>
            </a:r>
            <a:r>
              <a:rPr lang="ar-IQ" altLang="ar-IQ" b="1" u="sng" dirty="0" smtClean="0">
                <a:solidFill>
                  <a:srgbClr val="9933FF"/>
                </a:solidFill>
                <a:latin typeface="Simplified Arabic" pitchFamily="18" charset="-78"/>
                <a:cs typeface="Simplified Arabic" pitchFamily="18" charset="-78"/>
              </a:rPr>
              <a:t>الوظيفة</a:t>
            </a:r>
            <a:r>
              <a:rPr lang="ar-IQ" altLang="ar-IQ" b="1" dirty="0" smtClean="0">
                <a:latin typeface="Simplified Arabic" pitchFamily="18" charset="-78"/>
                <a:cs typeface="Simplified Arabic" pitchFamily="18" charset="-78"/>
              </a:rPr>
              <a:t> الطبيعية للمفصل عند الحركة.</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43406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79388" y="115888"/>
            <a:ext cx="8856662" cy="115252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ومن </a:t>
            </a:r>
            <a:r>
              <a:rPr lang="ar-SA" altLang="ar-IQ" sz="3200" b="1" dirty="0" smtClean="0">
                <a:solidFill>
                  <a:srgbClr val="FF0000"/>
                </a:solidFill>
                <a:latin typeface="Simplified Arabic" pitchFamily="18" charset="-78"/>
                <a:cs typeface="Simplified Arabic" pitchFamily="18" charset="-78"/>
              </a:rPr>
              <a:t>الإصابات الشائعة لمفصل الركبة</a:t>
            </a:r>
            <a:r>
              <a:rPr lang="ar-IQ" altLang="ar-IQ" sz="3200" b="1" dirty="0" smtClean="0">
                <a:solidFill>
                  <a:srgbClr val="FF0000"/>
                </a:solidFill>
                <a:latin typeface="Simplified Arabic" pitchFamily="18" charset="-78"/>
                <a:cs typeface="Simplified Arabic" pitchFamily="18" charset="-78"/>
              </a:rPr>
              <a:t> أيضاً</a:t>
            </a:r>
            <a:br>
              <a:rPr lang="ar-IQ" altLang="ar-IQ" sz="3200" b="1" dirty="0" smtClean="0">
                <a:solidFill>
                  <a:srgbClr val="FF0000"/>
                </a:solidFill>
                <a:latin typeface="Simplified Arabic" pitchFamily="18" charset="-78"/>
                <a:cs typeface="Simplified Arabic" pitchFamily="18" charset="-78"/>
              </a:rPr>
            </a:br>
            <a:r>
              <a:rPr lang="ar-IQ" altLang="ar-IQ" sz="3200" b="1" dirty="0" smtClean="0">
                <a:solidFill>
                  <a:srgbClr val="FF0000"/>
                </a:solidFill>
                <a:latin typeface="Simplified Arabic" pitchFamily="18" charset="-78"/>
                <a:cs typeface="Simplified Arabic" pitchFamily="18" charset="-78"/>
              </a:rPr>
              <a:t> 3ـ </a:t>
            </a:r>
            <a:r>
              <a:rPr lang="ar-SA" altLang="ar-IQ" sz="3200" b="1" dirty="0" smtClean="0">
                <a:solidFill>
                  <a:srgbClr val="FF0000"/>
                </a:solidFill>
                <a:latin typeface="Simplified Arabic" pitchFamily="18" charset="-78"/>
                <a:cs typeface="Simplified Arabic" pitchFamily="18" charset="-78"/>
              </a:rPr>
              <a:t>الغضروفان الهلاليتان وإصابتهما  </a:t>
            </a:r>
            <a:r>
              <a:rPr lang="en-US" altLang="ar-IQ" sz="3200" b="1" dirty="0" smtClean="0">
                <a:solidFill>
                  <a:srgbClr val="FF0000"/>
                </a:solidFill>
                <a:latin typeface="Simplified Arabic" pitchFamily="18" charset="-78"/>
                <a:cs typeface="Simplified Arabic" pitchFamily="18" charset="-78"/>
              </a:rPr>
              <a:t>Cartilage</a:t>
            </a:r>
          </a:p>
        </p:txBody>
      </p:sp>
      <p:sp>
        <p:nvSpPr>
          <p:cNvPr id="161795" name="Rectangle 3"/>
          <p:cNvSpPr>
            <a:spLocks noGrp="1" noChangeArrowheads="1"/>
          </p:cNvSpPr>
          <p:nvPr>
            <p:ph idx="1"/>
          </p:nvPr>
        </p:nvSpPr>
        <p:spPr>
          <a:xfrm>
            <a:off x="179388" y="1412875"/>
            <a:ext cx="8856662" cy="5329238"/>
          </a:xfrm>
        </p:spPr>
        <p:txBody>
          <a:bodyPr/>
          <a:lstStyle/>
          <a:p>
            <a:pPr algn="just" eaLnBrk="1" hangingPunct="1"/>
            <a:r>
              <a:rPr lang="ar-IQ" altLang="ar-IQ" sz="3600" b="1" dirty="0" smtClean="0">
                <a:latin typeface="Simplified Arabic" pitchFamily="18" charset="-78"/>
                <a:cs typeface="Simplified Arabic" pitchFamily="18" charset="-78"/>
              </a:rPr>
              <a:t>إلى هنا انتهت المحاضرة رقم ( 5 )</a:t>
            </a:r>
          </a:p>
          <a:p>
            <a:pPr algn="just" eaLnBrk="1" hangingPunct="1"/>
            <a:r>
              <a:rPr lang="ar-IQ" altLang="ar-IQ" sz="3600" b="1" dirty="0" smtClean="0">
                <a:latin typeface="Simplified Arabic" pitchFamily="18" charset="-78"/>
                <a:cs typeface="Simplified Arabic" pitchFamily="18" charset="-78"/>
              </a:rPr>
              <a:t>الجزء الثالث من الفصل الثاني </a:t>
            </a:r>
          </a:p>
          <a:p>
            <a:pPr algn="just" eaLnBrk="1" hangingPunct="1"/>
            <a:r>
              <a:rPr lang="ar-IQ" altLang="ar-IQ" sz="3600" b="1" dirty="0" smtClean="0">
                <a:latin typeface="Simplified Arabic" pitchFamily="18" charset="-78"/>
                <a:cs typeface="Simplified Arabic" pitchFamily="18" charset="-78"/>
              </a:rPr>
              <a:t>( الجهاز الهيكلي وإصاباته )</a:t>
            </a:r>
          </a:p>
          <a:p>
            <a:pPr algn="just" eaLnBrk="1" hangingPunct="1"/>
            <a:r>
              <a:rPr lang="ar-IQ" altLang="ar-IQ" sz="3600" b="1" dirty="0" smtClean="0">
                <a:latin typeface="Simplified Arabic" pitchFamily="18" charset="-78"/>
                <a:cs typeface="Simplified Arabic" pitchFamily="18" charset="-78"/>
              </a:rPr>
              <a:t>نكمل المحاضرة القادمة رقم ( 6 ) </a:t>
            </a:r>
          </a:p>
          <a:p>
            <a:pPr algn="just" eaLnBrk="1" hangingPunct="1"/>
            <a:r>
              <a:rPr lang="ar-IQ" altLang="ar-IQ" sz="3600" b="1" dirty="0" smtClean="0">
                <a:latin typeface="Simplified Arabic" pitchFamily="18" charset="-78"/>
                <a:cs typeface="Simplified Arabic" pitchFamily="18" charset="-78"/>
              </a:rPr>
              <a:t>من موضوع</a:t>
            </a:r>
          </a:p>
          <a:p>
            <a:pPr algn="just" eaLnBrk="1" hangingPunct="1"/>
            <a:r>
              <a:rPr lang="ar-IQ" altLang="ar-IQ" sz="3600" b="1" dirty="0" smtClean="0">
                <a:latin typeface="Simplified Arabic" pitchFamily="18" charset="-78"/>
                <a:cs typeface="Simplified Arabic" pitchFamily="18" charset="-78"/>
              </a:rPr>
              <a:t> </a:t>
            </a:r>
            <a:r>
              <a:rPr lang="ar-IQ" altLang="ar-IQ" sz="3600" b="1" dirty="0" smtClean="0">
                <a:solidFill>
                  <a:srgbClr val="FF0000"/>
                </a:solidFill>
                <a:latin typeface="Simplified Arabic" pitchFamily="18" charset="-78"/>
                <a:ea typeface="+mj-ea"/>
                <a:cs typeface="Simplified Arabic" pitchFamily="18" charset="-78"/>
              </a:rPr>
              <a:t> </a:t>
            </a:r>
            <a:r>
              <a:rPr lang="ar-IQ" altLang="ar-IQ" sz="3600" b="1" dirty="0">
                <a:solidFill>
                  <a:srgbClr val="FF0000"/>
                </a:solidFill>
                <a:latin typeface="Simplified Arabic" pitchFamily="18" charset="-78"/>
                <a:ea typeface="+mj-ea"/>
                <a:cs typeface="Simplified Arabic" pitchFamily="18" charset="-78"/>
              </a:rPr>
              <a:t>3ـ </a:t>
            </a:r>
            <a:r>
              <a:rPr lang="ar-SA" altLang="ar-IQ" sz="3600" b="1" dirty="0">
                <a:solidFill>
                  <a:srgbClr val="FF0000"/>
                </a:solidFill>
                <a:latin typeface="Simplified Arabic" pitchFamily="18" charset="-78"/>
                <a:ea typeface="+mj-ea"/>
                <a:cs typeface="Simplified Arabic" pitchFamily="18" charset="-78"/>
              </a:rPr>
              <a:t>الغضروفان الهلاليتان وإصابتهما  </a:t>
            </a:r>
            <a:r>
              <a:rPr lang="en-US" altLang="ar-IQ" sz="3600" b="1" dirty="0">
                <a:solidFill>
                  <a:srgbClr val="FF0000"/>
                </a:solidFill>
                <a:latin typeface="Simplified Arabic" pitchFamily="18" charset="-78"/>
                <a:ea typeface="+mj-ea"/>
                <a:cs typeface="Simplified Arabic" pitchFamily="18" charset="-78"/>
              </a:rPr>
              <a:t>Cartilage</a:t>
            </a:r>
            <a:endParaRPr lang="ar-IQ" altLang="ar-IQ" sz="3600" b="1" dirty="0" smtClean="0">
              <a:latin typeface="Simplified Arabic" pitchFamily="18" charset="-78"/>
              <a:cs typeface="Simplified Arabic" pitchFamily="18" charset="-78"/>
            </a:endParaRPr>
          </a:p>
          <a:p>
            <a:pPr algn="just" eaLnBrk="1" hangingPunct="1"/>
            <a:r>
              <a:rPr lang="ar-IQ" altLang="ar-IQ" sz="3600" b="1" dirty="0" err="1" smtClean="0">
                <a:latin typeface="Simplified Arabic" pitchFamily="18" charset="-78"/>
                <a:cs typeface="Simplified Arabic" pitchFamily="18" charset="-78"/>
              </a:rPr>
              <a:t>أ.د</a:t>
            </a:r>
            <a:r>
              <a:rPr lang="ar-IQ" altLang="ar-IQ" sz="3600" b="1" dirty="0" smtClean="0">
                <a:latin typeface="Simplified Arabic" pitchFamily="18" charset="-78"/>
                <a:cs typeface="Simplified Arabic" pitchFamily="18" charset="-78"/>
              </a:rPr>
              <a:t>. حسن هادي الهلالي</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606176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79512" y="365129"/>
            <a:ext cx="8712968" cy="1325563"/>
          </a:xfrm>
        </p:spPr>
        <p:txBody>
          <a:bodyPr/>
          <a:lstStyle/>
          <a:p>
            <a:pPr algn="ctr" eaLnBrk="1" hangingPunct="1"/>
            <a:r>
              <a:rPr lang="ar-IQ" altLang="ar-IQ" sz="2800" b="1" dirty="0" smtClean="0">
                <a:solidFill>
                  <a:srgbClr val="FF0000"/>
                </a:solidFill>
                <a:latin typeface="Simplified Arabic" pitchFamily="18" charset="-78"/>
                <a:cs typeface="Simplified Arabic" pitchFamily="18" charset="-78"/>
              </a:rPr>
              <a:t>الإسعاف والعلاج لإصابة خلع مفصل الكتف </a:t>
            </a:r>
            <a:r>
              <a:rPr lang="ar-IQ" altLang="ar-IQ" sz="2800" b="1" u="sng" dirty="0" smtClean="0">
                <a:solidFill>
                  <a:srgbClr val="FF0000"/>
                </a:solidFill>
                <a:latin typeface="Simplified Arabic" pitchFamily="18" charset="-78"/>
                <a:cs typeface="Simplified Arabic" pitchFamily="18" charset="-78"/>
              </a:rPr>
              <a:t>الأمامي</a:t>
            </a:r>
            <a:r>
              <a:rPr lang="ar-IQ" altLang="ar-IQ" sz="2800" b="1" dirty="0" smtClean="0">
                <a:solidFill>
                  <a:srgbClr val="FF0000"/>
                </a:solidFill>
                <a:latin typeface="Simplified Arabic" pitchFamily="18" charset="-78"/>
                <a:cs typeface="Simplified Arabic" pitchFamily="18" charset="-78"/>
              </a:rPr>
              <a:t/>
            </a:r>
            <a:br>
              <a:rPr lang="ar-IQ" altLang="ar-IQ" sz="2800" b="1" dirty="0" smtClean="0">
                <a:solidFill>
                  <a:srgbClr val="FF0000"/>
                </a:solidFill>
                <a:latin typeface="Simplified Arabic" pitchFamily="18" charset="-78"/>
                <a:cs typeface="Simplified Arabic" pitchFamily="18" charset="-78"/>
              </a:rPr>
            </a:br>
            <a:r>
              <a:rPr lang="ar-IQ" altLang="ar-IQ" sz="2800" b="1" dirty="0" smtClean="0">
                <a:solidFill>
                  <a:srgbClr val="FF0000"/>
                </a:solidFill>
                <a:latin typeface="Simplified Arabic" pitchFamily="18" charset="-78"/>
                <a:cs typeface="Simplified Arabic" pitchFamily="18" charset="-78"/>
              </a:rPr>
              <a:t> </a:t>
            </a:r>
            <a:r>
              <a:rPr lang="en-US" altLang="ar-IQ" sz="2800" b="1" dirty="0" smtClean="0">
                <a:solidFill>
                  <a:srgbClr val="FF0000"/>
                </a:solidFill>
                <a:latin typeface="Simplified Arabic" pitchFamily="18" charset="-78"/>
                <a:cs typeface="Simplified Arabic" pitchFamily="18" charset="-78"/>
              </a:rPr>
              <a:t>Therapeutic and First aid</a:t>
            </a:r>
            <a:r>
              <a:rPr lang="en-US" altLang="ar-IQ" sz="4000" dirty="0" smtClean="0">
                <a:solidFill>
                  <a:srgbClr val="FF0000"/>
                </a:solidFill>
                <a:latin typeface="Simplified Arabic" pitchFamily="18" charset="-78"/>
                <a:cs typeface="Simplified Arabic" pitchFamily="18" charset="-78"/>
              </a:rPr>
              <a:t> </a:t>
            </a:r>
          </a:p>
        </p:txBody>
      </p:sp>
      <p:sp>
        <p:nvSpPr>
          <p:cNvPr id="195587" name="Rectangle 3"/>
          <p:cNvSpPr>
            <a:spLocks noGrp="1" noChangeArrowheads="1"/>
          </p:cNvSpPr>
          <p:nvPr>
            <p:ph idx="1"/>
          </p:nvPr>
        </p:nvSpPr>
        <p:spPr/>
        <p:txBody>
          <a:bodyPr/>
          <a:lstStyle/>
          <a:p>
            <a:pPr eaLnBrk="1" hangingPunct="1"/>
            <a:r>
              <a:rPr lang="ar-IQ" altLang="ar-IQ" sz="4800" b="1" smtClean="0">
                <a:cs typeface="Simplified Arabic" pitchFamily="18" charset="-78"/>
              </a:rPr>
              <a:t>1. أجراء الإسعافات الأولية.</a:t>
            </a:r>
          </a:p>
          <a:p>
            <a:pPr eaLnBrk="1" hangingPunct="1"/>
            <a:r>
              <a:rPr lang="ar-IQ" altLang="ar-IQ" sz="4800" b="1" smtClean="0">
                <a:cs typeface="Simplified Arabic" pitchFamily="18" charset="-78"/>
              </a:rPr>
              <a:t>2. فحص شعاعي </a:t>
            </a:r>
            <a:r>
              <a:rPr lang="en-US" altLang="ar-IQ" sz="4800" b="1" smtClean="0">
                <a:cs typeface="Simplified Arabic" pitchFamily="18" charset="-78"/>
              </a:rPr>
              <a:t>(x-rays)</a:t>
            </a:r>
            <a:r>
              <a:rPr lang="ar-IQ" altLang="ar-IQ" sz="4800" b="1" smtClean="0">
                <a:cs typeface="Simplified Arabic" pitchFamily="18" charset="-78"/>
              </a:rPr>
              <a:t>.</a:t>
            </a:r>
          </a:p>
          <a:p>
            <a:pPr eaLnBrk="1" hangingPunct="1"/>
            <a:r>
              <a:rPr lang="ar-IQ" altLang="ar-IQ" sz="4800" b="1" smtClean="0">
                <a:cs typeface="Simplified Arabic" pitchFamily="18" charset="-78"/>
              </a:rPr>
              <a:t>3. إرجاع العظم إلى مكانه.</a:t>
            </a:r>
          </a:p>
          <a:p>
            <a:pPr eaLnBrk="1" hangingPunct="1"/>
            <a:r>
              <a:rPr lang="ar-IQ" altLang="ar-IQ" sz="4800" b="1" smtClean="0">
                <a:cs typeface="Simplified Arabic" pitchFamily="18" charset="-78"/>
              </a:rPr>
              <a:t>4. تثبيت المفصل لحين اختفاء الألم.</a:t>
            </a:r>
            <a:endParaRPr lang="en-US" altLang="ar-IQ" sz="4800" b="1" smtClean="0">
              <a:cs typeface="Simplified Arabic" pitchFamily="18" charset="-78"/>
            </a:endParaRPr>
          </a:p>
        </p:txBody>
      </p:sp>
    </p:spTree>
    <p:extLst>
      <p:ext uri="{BB962C8B-B14F-4D97-AF65-F5344CB8AC3E}">
        <p14:creationId xmlns:p14="http://schemas.microsoft.com/office/powerpoint/2010/main" val="195849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274638"/>
            <a:ext cx="8229600" cy="993775"/>
          </a:xfrm>
        </p:spPr>
        <p:txBody>
          <a:bodyPr/>
          <a:lstStyle/>
          <a:p>
            <a:pPr eaLnBrk="1" hangingPunct="1"/>
            <a:r>
              <a:rPr lang="ar-IQ" altLang="ar-IQ" sz="2800" b="1" dirty="0" smtClean="0">
                <a:solidFill>
                  <a:srgbClr val="FF0000"/>
                </a:solidFill>
                <a:cs typeface="Simplified Arabic" pitchFamily="18" charset="-78"/>
              </a:rPr>
              <a:t>النوع الثاني لخلع مفصل </a:t>
            </a:r>
            <a:r>
              <a:rPr lang="ar-IQ" altLang="ar-IQ" sz="2800" b="1" u="sng" dirty="0" smtClean="0">
                <a:solidFill>
                  <a:srgbClr val="FF0000"/>
                </a:solidFill>
                <a:cs typeface="Simplified Arabic" pitchFamily="18" charset="-78"/>
              </a:rPr>
              <a:t>الكتف</a:t>
            </a:r>
            <a:r>
              <a:rPr lang="ar-IQ" altLang="ar-IQ" sz="2800" b="1" dirty="0" smtClean="0">
                <a:solidFill>
                  <a:srgbClr val="FF0000"/>
                </a:solidFill>
                <a:cs typeface="Simplified Arabic" pitchFamily="18" charset="-78"/>
              </a:rPr>
              <a:t/>
            </a:r>
            <a:br>
              <a:rPr lang="ar-IQ" altLang="ar-IQ" sz="2800" b="1" dirty="0" smtClean="0">
                <a:solidFill>
                  <a:srgbClr val="FF0000"/>
                </a:solidFill>
                <a:cs typeface="Simplified Arabic" pitchFamily="18" charset="-78"/>
              </a:rPr>
            </a:br>
            <a:r>
              <a:rPr lang="ar-IQ" altLang="ar-IQ" sz="2800" b="1" dirty="0" smtClean="0">
                <a:solidFill>
                  <a:srgbClr val="FF0000"/>
                </a:solidFill>
                <a:cs typeface="Simplified Arabic" pitchFamily="18" charset="-78"/>
              </a:rPr>
              <a:t>ثانياً ـ الخلع </a:t>
            </a:r>
            <a:r>
              <a:rPr lang="ar-IQ" altLang="ar-IQ" sz="2800" b="1" u="sng" dirty="0" smtClean="0">
                <a:solidFill>
                  <a:srgbClr val="9933FF"/>
                </a:solidFill>
                <a:cs typeface="Simplified Arabic" pitchFamily="18" charset="-78"/>
              </a:rPr>
              <a:t>السفلي</a:t>
            </a:r>
            <a:r>
              <a:rPr lang="ar-IQ" altLang="ar-IQ" sz="2800" b="1" dirty="0" smtClean="0">
                <a:solidFill>
                  <a:srgbClr val="FF0000"/>
                </a:solidFill>
                <a:cs typeface="Simplified Arabic" pitchFamily="18" charset="-78"/>
              </a:rPr>
              <a:t>  </a:t>
            </a:r>
            <a:r>
              <a:rPr lang="en-US" altLang="ar-IQ" sz="2800" b="1" dirty="0" smtClean="0">
                <a:solidFill>
                  <a:srgbClr val="FF0000"/>
                </a:solidFill>
                <a:cs typeface="Simplified Arabic" pitchFamily="18" charset="-78"/>
              </a:rPr>
              <a:t>Lower Dislocation</a:t>
            </a:r>
          </a:p>
        </p:txBody>
      </p:sp>
      <p:sp>
        <p:nvSpPr>
          <p:cNvPr id="196611" name="Rectangle 3"/>
          <p:cNvSpPr>
            <a:spLocks noGrp="1" noChangeArrowheads="1"/>
          </p:cNvSpPr>
          <p:nvPr>
            <p:ph idx="1"/>
          </p:nvPr>
        </p:nvSpPr>
        <p:spPr>
          <a:xfrm>
            <a:off x="457200" y="1341438"/>
            <a:ext cx="8507413" cy="5183187"/>
          </a:xfrm>
        </p:spPr>
        <p:txBody>
          <a:bodyPr/>
          <a:lstStyle/>
          <a:p>
            <a:pPr algn="just" eaLnBrk="1" hangingPunct="1"/>
            <a:r>
              <a:rPr lang="ar-IQ" altLang="ar-IQ" sz="4800" b="1" dirty="0" smtClean="0">
                <a:cs typeface="Simplified Arabic" pitchFamily="18" charset="-78"/>
              </a:rPr>
              <a:t>يَحدث هذا الخلع نتيجة </a:t>
            </a:r>
            <a:r>
              <a:rPr lang="ar-IQ" altLang="ar-IQ" sz="4800" b="1" u="sng" dirty="0" smtClean="0">
                <a:solidFill>
                  <a:srgbClr val="9933FF"/>
                </a:solidFill>
                <a:cs typeface="Simplified Arabic" pitchFamily="18" charset="-78"/>
              </a:rPr>
              <a:t>إبعاد</a:t>
            </a:r>
            <a:r>
              <a:rPr lang="ar-IQ" altLang="ar-IQ" sz="4800" b="1" dirty="0" smtClean="0">
                <a:cs typeface="Simplified Arabic" pitchFamily="18" charset="-78"/>
              </a:rPr>
              <a:t> الذراع بصورة أكبر من تحمل المفصل </a:t>
            </a:r>
          </a:p>
          <a:p>
            <a:pPr algn="just" eaLnBrk="1" hangingPunct="1"/>
            <a:r>
              <a:rPr lang="ar-IQ" altLang="ar-IQ" sz="4800" b="1" dirty="0" smtClean="0">
                <a:cs typeface="Simplified Arabic" pitchFamily="18" charset="-78"/>
              </a:rPr>
              <a:t>مما يؤدي إلى خروج رأس عظم العضد من مكانه إلى منطقة تحت الحفرة الحُقية للوح الكتف </a:t>
            </a:r>
            <a:r>
              <a:rPr lang="en-US" altLang="ar-IQ" sz="4800" b="1" dirty="0" smtClean="0">
                <a:cs typeface="Simplified Arabic" pitchFamily="18" charset="-78"/>
              </a:rPr>
              <a:t>(shoulder blade)</a:t>
            </a:r>
            <a:r>
              <a:rPr lang="ar-IQ" altLang="ar-IQ" sz="4800" b="1" dirty="0" smtClean="0">
                <a:cs typeface="Simplified Arabic" pitchFamily="18" charset="-78"/>
              </a:rPr>
              <a:t>.</a:t>
            </a:r>
            <a:endParaRPr lang="en-US" altLang="ar-IQ" sz="4800" b="1" dirty="0" smtClean="0">
              <a:cs typeface="Simplified Arabic" pitchFamily="18" charset="-78"/>
            </a:endParaRPr>
          </a:p>
        </p:txBody>
      </p:sp>
    </p:spTree>
    <p:extLst>
      <p:ext uri="{BB962C8B-B14F-4D97-AF65-F5344CB8AC3E}">
        <p14:creationId xmlns:p14="http://schemas.microsoft.com/office/powerpoint/2010/main" val="1017599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229600" cy="633412"/>
          </a:xfrm>
        </p:spPr>
        <p:txBody>
          <a:bodyPr/>
          <a:lstStyle/>
          <a:p>
            <a:pPr eaLnBrk="1" hangingPunct="1"/>
            <a:r>
              <a:rPr lang="ar-IQ" altLang="ar-IQ" sz="2800" b="1" dirty="0" smtClean="0">
                <a:solidFill>
                  <a:srgbClr val="FF0000"/>
                </a:solidFill>
              </a:rPr>
              <a:t>أعراض  </a:t>
            </a:r>
            <a:r>
              <a:rPr lang="en-US" altLang="ar-IQ" sz="2800" b="1" dirty="0" smtClean="0">
                <a:solidFill>
                  <a:srgbClr val="FF0000"/>
                </a:solidFill>
              </a:rPr>
              <a:t>  Symptoms </a:t>
            </a:r>
            <a:r>
              <a:rPr lang="ar-IQ" altLang="ar-IQ" sz="2800" b="1" dirty="0" smtClean="0">
                <a:solidFill>
                  <a:srgbClr val="FF0000"/>
                </a:solidFill>
              </a:rPr>
              <a:t>إصابة الخلع </a:t>
            </a:r>
            <a:r>
              <a:rPr lang="ar-IQ" altLang="ar-IQ" sz="2800" b="1" u="sng" dirty="0" smtClean="0">
                <a:solidFill>
                  <a:srgbClr val="9933FF"/>
                </a:solidFill>
              </a:rPr>
              <a:t>السفلي </a:t>
            </a:r>
            <a:r>
              <a:rPr lang="ar-IQ" altLang="ar-IQ" sz="2800" b="1" dirty="0" smtClean="0">
                <a:solidFill>
                  <a:srgbClr val="FF0000"/>
                </a:solidFill>
              </a:rPr>
              <a:t>لمفصل الكتف</a:t>
            </a:r>
            <a:endParaRPr lang="en-US" altLang="ar-IQ" sz="2800" b="1" dirty="0" smtClean="0">
              <a:solidFill>
                <a:srgbClr val="FF0000"/>
              </a:solidFill>
            </a:endParaRPr>
          </a:p>
        </p:txBody>
      </p:sp>
      <p:sp>
        <p:nvSpPr>
          <p:cNvPr id="197635" name="Rectangle 3"/>
          <p:cNvSpPr>
            <a:spLocks noGrp="1" noChangeArrowheads="1"/>
          </p:cNvSpPr>
          <p:nvPr>
            <p:ph idx="1"/>
          </p:nvPr>
        </p:nvSpPr>
        <p:spPr>
          <a:xfrm>
            <a:off x="179388" y="1125538"/>
            <a:ext cx="8785225" cy="5616575"/>
          </a:xfrm>
        </p:spPr>
        <p:txBody>
          <a:bodyPr/>
          <a:lstStyle/>
          <a:p>
            <a:pPr algn="just" eaLnBrk="1" hangingPunct="1"/>
            <a:r>
              <a:rPr lang="ar-IQ" altLang="ar-IQ" sz="4400" b="1" smtClean="0">
                <a:latin typeface="Simplified Arabic" pitchFamily="18" charset="-78"/>
                <a:cs typeface="Simplified Arabic" pitchFamily="18" charset="-78"/>
              </a:rPr>
              <a:t> 1. تمزق الجزء السفلي من محفظة المفصل وانقطاع عدد من أوتار العضلات المحيطة.</a:t>
            </a:r>
          </a:p>
          <a:p>
            <a:pPr algn="just" eaLnBrk="1" hangingPunct="1"/>
            <a:r>
              <a:rPr lang="ar-IQ" altLang="ar-IQ" sz="4400" b="1" smtClean="0">
                <a:latin typeface="Simplified Arabic" pitchFamily="18" charset="-78"/>
                <a:cs typeface="Simplified Arabic" pitchFamily="18" charset="-78"/>
              </a:rPr>
              <a:t> 2. نزف شديد.</a:t>
            </a:r>
          </a:p>
          <a:p>
            <a:pPr algn="just" eaLnBrk="1" hangingPunct="1"/>
            <a:r>
              <a:rPr lang="ar-IQ" altLang="ar-IQ" sz="4400" b="1" smtClean="0">
                <a:latin typeface="Simplified Arabic" pitchFamily="18" charset="-78"/>
                <a:cs typeface="Simplified Arabic" pitchFamily="18" charset="-78"/>
              </a:rPr>
              <a:t> 3. يبدو الطرف العلوي أطول مما هو عليه.</a:t>
            </a:r>
            <a:endParaRPr lang="en-US" altLang="ar-IQ" sz="4400" b="1"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996179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79388" y="115888"/>
            <a:ext cx="8785225" cy="936625"/>
          </a:xfrm>
        </p:spPr>
        <p:txBody>
          <a:bodyPr>
            <a:normAutofit fontScale="90000"/>
          </a:bodyPr>
          <a:lstStyle/>
          <a:p>
            <a:pPr eaLnBrk="1" hangingPunct="1"/>
            <a:r>
              <a:rPr lang="ar-IQ" altLang="ar-IQ" sz="3200" b="1" smtClean="0">
                <a:solidFill>
                  <a:srgbClr val="FF0000"/>
                </a:solidFill>
                <a:latin typeface="Simplified Arabic" pitchFamily="18" charset="-78"/>
                <a:cs typeface="Simplified Arabic" pitchFamily="18" charset="-78"/>
              </a:rPr>
              <a:t>الإسعاف والعلاج </a:t>
            </a:r>
            <a:r>
              <a:rPr lang="en-US" altLang="ar-IQ" sz="3200" b="1" smtClean="0">
                <a:solidFill>
                  <a:srgbClr val="FF0000"/>
                </a:solidFill>
                <a:latin typeface="Simplified Arabic" pitchFamily="18" charset="-78"/>
                <a:cs typeface="Simplified Arabic" pitchFamily="18" charset="-78"/>
              </a:rPr>
              <a:t>Therapeutic and First aid </a:t>
            </a:r>
            <a:r>
              <a:rPr lang="ar-IQ" altLang="ar-IQ" sz="3200" b="1" smtClean="0">
                <a:solidFill>
                  <a:srgbClr val="FF0000"/>
                </a:solidFill>
                <a:latin typeface="Simplified Arabic" pitchFamily="18" charset="-78"/>
                <a:cs typeface="Simplified Arabic" pitchFamily="18" charset="-78"/>
              </a:rPr>
              <a:t> لإصابة الخلع السفلي لمفصل الكتف</a:t>
            </a:r>
            <a:endParaRPr lang="en-US" altLang="ar-IQ" sz="3200" b="1" smtClean="0">
              <a:solidFill>
                <a:srgbClr val="FF0000"/>
              </a:solidFill>
              <a:latin typeface="Simplified Arabic" pitchFamily="18" charset="-78"/>
              <a:cs typeface="Simplified Arabic" pitchFamily="18" charset="-78"/>
            </a:endParaRPr>
          </a:p>
        </p:txBody>
      </p:sp>
      <p:sp>
        <p:nvSpPr>
          <p:cNvPr id="198659" name="Rectangle 3"/>
          <p:cNvSpPr>
            <a:spLocks noGrp="1" noChangeArrowheads="1"/>
          </p:cNvSpPr>
          <p:nvPr>
            <p:ph idx="1"/>
          </p:nvPr>
        </p:nvSpPr>
        <p:spPr>
          <a:xfrm>
            <a:off x="107950" y="1196975"/>
            <a:ext cx="8928100" cy="5256213"/>
          </a:xfrm>
        </p:spPr>
        <p:txBody>
          <a:bodyPr>
            <a:normAutofit fontScale="92500"/>
          </a:bodyPr>
          <a:lstStyle/>
          <a:p>
            <a:pPr algn="just" eaLnBrk="1" hangingPunct="1"/>
            <a:r>
              <a:rPr lang="ar-IQ" altLang="ar-IQ" sz="4400" b="1" dirty="0" smtClean="0">
                <a:cs typeface="Simplified Arabic" pitchFamily="18" charset="-78"/>
              </a:rPr>
              <a:t>ـ إرجاع العظم إلى مكانه بسحب الذراع نحو الخارج وإلى الأعلى .</a:t>
            </a:r>
          </a:p>
          <a:p>
            <a:pPr algn="just" eaLnBrk="1" hangingPunct="1"/>
            <a:r>
              <a:rPr lang="ar-IQ" altLang="ar-IQ" sz="4400" b="1" dirty="0" smtClean="0">
                <a:solidFill>
                  <a:srgbClr val="FF9900"/>
                </a:solidFill>
                <a:cs typeface="Simplified Arabic" pitchFamily="18" charset="-78"/>
              </a:rPr>
              <a:t>ـ(تعليل)</a:t>
            </a:r>
          </a:p>
          <a:p>
            <a:pPr algn="just" eaLnBrk="1" hangingPunct="1"/>
            <a:r>
              <a:rPr lang="ar-IQ" altLang="ar-IQ" sz="4400" b="1" dirty="0" smtClean="0">
                <a:cs typeface="Simplified Arabic" pitchFamily="18" charset="-78"/>
              </a:rPr>
              <a:t> </a:t>
            </a:r>
            <a:r>
              <a:rPr lang="ar-IQ" altLang="ar-IQ" sz="4400" b="1" dirty="0" smtClean="0">
                <a:solidFill>
                  <a:srgbClr val="9933FF"/>
                </a:solidFill>
                <a:cs typeface="Simplified Arabic" pitchFamily="18" charset="-78"/>
              </a:rPr>
              <a:t>يتكرر الخلع الأمامي </a:t>
            </a:r>
            <a:r>
              <a:rPr lang="ar-IQ" altLang="ar-IQ" sz="4400" b="1" dirty="0" smtClean="0">
                <a:cs typeface="Simplified Arabic" pitchFamily="18" charset="-78"/>
              </a:rPr>
              <a:t>للكتف بنسبة (</a:t>
            </a:r>
            <a:r>
              <a:rPr lang="ar-IQ" altLang="ar-IQ" sz="4400" b="1" u="sng" dirty="0" smtClean="0">
                <a:solidFill>
                  <a:srgbClr val="9933FF"/>
                </a:solidFill>
                <a:cs typeface="Simplified Arabic" pitchFamily="18" charset="-78"/>
              </a:rPr>
              <a:t>80%</a:t>
            </a:r>
            <a:r>
              <a:rPr lang="ar-IQ" altLang="ar-IQ" sz="4400" b="1" dirty="0" smtClean="0">
                <a:cs typeface="Simplified Arabic" pitchFamily="18" charset="-78"/>
              </a:rPr>
              <a:t>) للأعمار اقل من (20) سنة </a:t>
            </a:r>
          </a:p>
          <a:p>
            <a:pPr algn="just" eaLnBrk="1" hangingPunct="1"/>
            <a:r>
              <a:rPr lang="ar-IQ" altLang="ar-IQ" sz="4400" b="1" dirty="0" smtClean="0">
                <a:solidFill>
                  <a:srgbClr val="FF9900"/>
                </a:solidFill>
                <a:cs typeface="Simplified Arabic" pitchFamily="18" charset="-78"/>
              </a:rPr>
              <a:t>(الجواب)</a:t>
            </a:r>
          </a:p>
          <a:p>
            <a:pPr algn="just" eaLnBrk="1" hangingPunct="1"/>
            <a:r>
              <a:rPr lang="ar-IQ" altLang="ar-IQ" sz="4400" b="1" dirty="0" smtClean="0">
                <a:cs typeface="Simplified Arabic" pitchFamily="18" charset="-78"/>
              </a:rPr>
              <a:t>يعود السبب إلى </a:t>
            </a:r>
            <a:r>
              <a:rPr lang="ar-IQ" altLang="ar-IQ" sz="4400" b="1" u="sng" dirty="0" smtClean="0">
                <a:solidFill>
                  <a:srgbClr val="9933FF"/>
                </a:solidFill>
                <a:cs typeface="Simplified Arabic" pitchFamily="18" charset="-78"/>
              </a:rPr>
              <a:t>ضعف</a:t>
            </a:r>
            <a:r>
              <a:rPr lang="ar-IQ" altLang="ar-IQ" sz="4400" b="1" dirty="0" smtClean="0">
                <a:cs typeface="Simplified Arabic" pitchFamily="18" charset="-78"/>
              </a:rPr>
              <a:t> المحفظة المفصلية والأربطة وأوتار العضلات التي تتصل برأس عظم العضد.</a:t>
            </a:r>
            <a:endParaRPr lang="en-US" altLang="ar-IQ" sz="4400" b="1" dirty="0" smtClean="0">
              <a:cs typeface="Simplified Arabic" pitchFamily="18" charset="-78"/>
            </a:endParaRPr>
          </a:p>
        </p:txBody>
      </p:sp>
    </p:spTree>
    <p:extLst>
      <p:ext uri="{BB962C8B-B14F-4D97-AF65-F5344CB8AC3E}">
        <p14:creationId xmlns:p14="http://schemas.microsoft.com/office/powerpoint/2010/main" val="1990171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07950" y="115888"/>
            <a:ext cx="8928100" cy="720725"/>
          </a:xfrm>
        </p:spPr>
        <p:txBody>
          <a:bodyPr/>
          <a:lstStyle/>
          <a:p>
            <a:pPr eaLnBrk="1" hangingPunct="1"/>
            <a:r>
              <a:rPr lang="ar-IQ" altLang="ar-IQ" sz="2800" b="1" dirty="0" smtClean="0">
                <a:solidFill>
                  <a:srgbClr val="FF0000"/>
                </a:solidFill>
                <a:cs typeface="Simplified Arabic" pitchFamily="18" charset="-78"/>
              </a:rPr>
              <a:t>مضاعفات </a:t>
            </a:r>
            <a:r>
              <a:rPr lang="en-US" altLang="ar-IQ" sz="2800" b="1" dirty="0" smtClean="0">
                <a:solidFill>
                  <a:srgbClr val="FF0000"/>
                </a:solidFill>
                <a:cs typeface="Simplified Arabic" pitchFamily="18" charset="-78"/>
              </a:rPr>
              <a:t>Complications </a:t>
            </a:r>
            <a:r>
              <a:rPr lang="ar-IQ" altLang="ar-IQ" sz="2800" b="1" dirty="0" smtClean="0">
                <a:solidFill>
                  <a:srgbClr val="FF0000"/>
                </a:solidFill>
                <a:cs typeface="Simplified Arabic" pitchFamily="18" charset="-78"/>
              </a:rPr>
              <a:t> إصابة خلع مفصل الكتف السفلي</a:t>
            </a:r>
            <a:endParaRPr lang="en-US" altLang="ar-IQ" sz="2800" b="1" dirty="0" smtClean="0">
              <a:solidFill>
                <a:srgbClr val="FF0000"/>
              </a:solidFill>
              <a:cs typeface="Simplified Arabic" pitchFamily="18" charset="-78"/>
            </a:endParaRPr>
          </a:p>
        </p:txBody>
      </p:sp>
      <p:sp>
        <p:nvSpPr>
          <p:cNvPr id="199683" name="Rectangle 3"/>
          <p:cNvSpPr>
            <a:spLocks noGrp="1" noChangeArrowheads="1"/>
          </p:cNvSpPr>
          <p:nvPr>
            <p:ph idx="1"/>
          </p:nvPr>
        </p:nvSpPr>
        <p:spPr>
          <a:xfrm>
            <a:off x="179388" y="908050"/>
            <a:ext cx="8785225" cy="5834063"/>
          </a:xfrm>
        </p:spPr>
        <p:txBody>
          <a:bodyPr/>
          <a:lstStyle/>
          <a:p>
            <a:pPr algn="just" eaLnBrk="1" hangingPunct="1"/>
            <a:r>
              <a:rPr lang="ar-IQ" altLang="ar-IQ" sz="6000" b="1" dirty="0" smtClean="0">
                <a:cs typeface="Simplified Arabic" pitchFamily="18" charset="-78"/>
              </a:rPr>
              <a:t>التهاب المفصل المزمن </a:t>
            </a:r>
          </a:p>
          <a:p>
            <a:pPr algn="just" eaLnBrk="1" hangingPunct="1"/>
            <a:r>
              <a:rPr lang="ar-IQ" altLang="ar-IQ" sz="6000" b="1" dirty="0" smtClean="0">
                <a:cs typeface="Simplified Arabic" pitchFamily="18" charset="-78"/>
              </a:rPr>
              <a:t>ويمكن إرجاع العظم بواسطة سحب الذراع في حالة الأبعاد مع دوران الذراع قليلاً للداخل والخارج مع إسناد الإبط.</a:t>
            </a:r>
            <a:endParaRPr lang="en-US" altLang="ar-IQ" sz="6000" b="1" dirty="0" smtClean="0">
              <a:cs typeface="Simplified Arabic" pitchFamily="18" charset="-78"/>
            </a:endParaRPr>
          </a:p>
        </p:txBody>
      </p:sp>
    </p:spTree>
    <p:extLst>
      <p:ext uri="{BB962C8B-B14F-4D97-AF65-F5344CB8AC3E}">
        <p14:creationId xmlns:p14="http://schemas.microsoft.com/office/powerpoint/2010/main" val="1923935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115888"/>
            <a:ext cx="8229600" cy="504825"/>
          </a:xfrm>
        </p:spPr>
        <p:txBody>
          <a:bodyPr/>
          <a:lstStyle/>
          <a:p>
            <a:pPr eaLnBrk="1" hangingPunct="1"/>
            <a:r>
              <a:rPr lang="ar-IQ" altLang="ar-IQ" sz="2800" b="1" dirty="0" smtClean="0">
                <a:solidFill>
                  <a:srgbClr val="FF0000"/>
                </a:solidFill>
                <a:cs typeface="Simplified Arabic" pitchFamily="18" charset="-78"/>
              </a:rPr>
              <a:t>العلاج التأهيلي </a:t>
            </a:r>
            <a:r>
              <a:rPr lang="ar-SA" altLang="ar-IQ" sz="2800" b="1" dirty="0" smtClean="0">
                <a:solidFill>
                  <a:srgbClr val="FF0000"/>
                </a:solidFill>
                <a:cs typeface="Simplified Arabic" pitchFamily="18" charset="-78"/>
              </a:rPr>
              <a:t>لخلع مفصل الكتف</a:t>
            </a:r>
            <a:r>
              <a:rPr lang="ar-IQ" altLang="ar-IQ" sz="2800" b="1" dirty="0" smtClean="0">
                <a:solidFill>
                  <a:srgbClr val="FF0000"/>
                </a:solidFill>
                <a:cs typeface="Simplified Arabic" pitchFamily="18" charset="-78"/>
              </a:rPr>
              <a:t>  </a:t>
            </a:r>
            <a:r>
              <a:rPr lang="en-US" altLang="ar-IQ" sz="2800" b="1" dirty="0" smtClean="0">
                <a:solidFill>
                  <a:srgbClr val="FF0000"/>
                </a:solidFill>
                <a:cs typeface="Simplified Arabic" pitchFamily="18" charset="-78"/>
              </a:rPr>
              <a:t>Rehabilitation</a:t>
            </a:r>
          </a:p>
        </p:txBody>
      </p:sp>
      <p:sp>
        <p:nvSpPr>
          <p:cNvPr id="200707" name="Rectangle 3"/>
          <p:cNvSpPr>
            <a:spLocks noGrp="1" noChangeArrowheads="1"/>
          </p:cNvSpPr>
          <p:nvPr>
            <p:ph idx="1"/>
          </p:nvPr>
        </p:nvSpPr>
        <p:spPr>
          <a:xfrm>
            <a:off x="179388" y="836613"/>
            <a:ext cx="8785225" cy="5905500"/>
          </a:xfrm>
        </p:spPr>
        <p:txBody>
          <a:bodyPr/>
          <a:lstStyle/>
          <a:p>
            <a:pPr algn="just" eaLnBrk="1" hangingPunct="1"/>
            <a:r>
              <a:rPr lang="ar-SA" altLang="ar-IQ" b="1" dirty="0" smtClean="0">
                <a:cs typeface="Simplified Arabic" pitchFamily="18" charset="-78"/>
              </a:rPr>
              <a:t>عند وضع برامج إعادة التأهيل لخلع مفصل الكتف يجب أن يهدف إلى</a:t>
            </a:r>
            <a:r>
              <a:rPr lang="ar-IQ" altLang="ar-IQ" b="1" dirty="0" smtClean="0">
                <a:cs typeface="Simplified Arabic" pitchFamily="18" charset="-78"/>
              </a:rPr>
              <a:t>:</a:t>
            </a:r>
          </a:p>
          <a:p>
            <a:pPr algn="just" eaLnBrk="1" hangingPunct="1"/>
            <a:r>
              <a:rPr lang="ar-IQ" altLang="ar-IQ" b="1" dirty="0">
                <a:cs typeface="Simplified Arabic" pitchFamily="18" charset="-78"/>
              </a:rPr>
              <a:t>-</a:t>
            </a:r>
            <a:r>
              <a:rPr lang="ar-SA" altLang="ar-IQ" b="1" dirty="0" smtClean="0">
                <a:cs typeface="Simplified Arabic" pitchFamily="18" charset="-78"/>
              </a:rPr>
              <a:t> </a:t>
            </a:r>
            <a:r>
              <a:rPr lang="ar-SA" altLang="ar-IQ" b="1" dirty="0" smtClean="0">
                <a:solidFill>
                  <a:srgbClr val="FF9900"/>
                </a:solidFill>
                <a:cs typeface="Simplified Arabic" pitchFamily="18" charset="-78"/>
              </a:rPr>
              <a:t>تقوية العضلات </a:t>
            </a:r>
            <a:r>
              <a:rPr lang="ar-SA" altLang="ar-IQ" b="1" dirty="0" smtClean="0">
                <a:cs typeface="Simplified Arabic" pitchFamily="18" charset="-78"/>
              </a:rPr>
              <a:t>المحيطة بمفصل الكتف وهو هدفٌ رئيسي ومهم لان ضعف هذه العضلات كان أحد أسباب عدم ثبات المفصل وبالتالي حدوث الخلع</a:t>
            </a:r>
            <a:r>
              <a:rPr lang="ar-IQ" altLang="ar-IQ" b="1" dirty="0" smtClean="0">
                <a:cs typeface="Simplified Arabic" pitchFamily="18" charset="-78"/>
              </a:rPr>
              <a:t>.</a:t>
            </a:r>
          </a:p>
          <a:p>
            <a:pPr algn="just" eaLnBrk="1" hangingPunct="1"/>
            <a:r>
              <a:rPr lang="ar-SA" altLang="ar-IQ" b="1" dirty="0" smtClean="0">
                <a:cs typeface="Simplified Arabic" pitchFamily="18" charset="-78"/>
              </a:rPr>
              <a:t>وهذه العضلات عضلات صغيرة تحيط بالمفصل الوظيفية الرئيسية لها إعطاء </a:t>
            </a:r>
            <a:r>
              <a:rPr lang="ar-SA" altLang="ar-IQ" b="1" dirty="0" smtClean="0">
                <a:solidFill>
                  <a:srgbClr val="FF9900"/>
                </a:solidFill>
                <a:cs typeface="Simplified Arabic" pitchFamily="18" charset="-78"/>
              </a:rPr>
              <a:t>الثبات التام </a:t>
            </a:r>
            <a:r>
              <a:rPr lang="ar-SA" altLang="ar-IQ" b="1" dirty="0" smtClean="0">
                <a:cs typeface="Simplified Arabic" pitchFamily="18" charset="-78"/>
              </a:rPr>
              <a:t>والدعم للمفصل أثناء حركة المفصل في موضعه التشريحي</a:t>
            </a:r>
            <a:r>
              <a:rPr lang="ar-IQ" altLang="ar-IQ" b="1" dirty="0" smtClean="0">
                <a:cs typeface="Simplified Arabic" pitchFamily="18" charset="-78"/>
              </a:rPr>
              <a:t>.</a:t>
            </a:r>
          </a:p>
          <a:p>
            <a:pPr algn="just" eaLnBrk="1" hangingPunct="1"/>
            <a:r>
              <a:rPr lang="ar-SA" altLang="ar-IQ" b="1" dirty="0" smtClean="0">
                <a:cs typeface="Simplified Arabic" pitchFamily="18" charset="-78"/>
              </a:rPr>
              <a:t>علما بان هذه العضلات تع</a:t>
            </a:r>
            <a:r>
              <a:rPr lang="ar-IQ" altLang="ar-IQ" b="1" dirty="0" smtClean="0">
                <a:cs typeface="Simplified Arabic" pitchFamily="18" charset="-78"/>
              </a:rPr>
              <a:t>د</a:t>
            </a:r>
            <a:r>
              <a:rPr lang="ar-SA" altLang="ar-IQ" b="1" dirty="0" smtClean="0">
                <a:cs typeface="Simplified Arabic" pitchFamily="18" charset="-78"/>
              </a:rPr>
              <a:t> من العضلات "قوية التحمل" لذا وكما هو الحال في بناء البرامج التأهيلية العلاجية يجب البدء تدريجيا بالأوزان الخفيفة ومن ثم زيادتها تدريجيا.</a:t>
            </a:r>
            <a:endParaRPr lang="en-US" altLang="ar-IQ" b="1" dirty="0" smtClean="0">
              <a:cs typeface="Simplified Arabic" pitchFamily="18" charset="-78"/>
            </a:endParaRPr>
          </a:p>
        </p:txBody>
      </p:sp>
    </p:spTree>
    <p:extLst>
      <p:ext uri="{BB962C8B-B14F-4D97-AF65-F5344CB8AC3E}">
        <p14:creationId xmlns:p14="http://schemas.microsoft.com/office/powerpoint/2010/main" val="2999320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260649"/>
            <a:ext cx="7886700" cy="576063"/>
          </a:xfrm>
        </p:spPr>
        <p:txBody>
          <a:bodyPr>
            <a:normAutofit/>
          </a:bodyPr>
          <a:lstStyle/>
          <a:p>
            <a:pPr algn="ctr"/>
            <a:r>
              <a:rPr lang="ar-IQ" sz="3200" b="1" dirty="0" smtClean="0">
                <a:solidFill>
                  <a:srgbClr val="FF0000"/>
                </a:solidFill>
                <a:latin typeface="Simplified Arabic" pitchFamily="18" charset="-78"/>
                <a:cs typeface="Simplified Arabic" pitchFamily="18" charset="-78"/>
              </a:rPr>
              <a:t>مثال إصابة اللاعب </a:t>
            </a:r>
            <a:r>
              <a:rPr lang="ar-IQ" sz="3200" b="1" dirty="0" err="1" smtClean="0">
                <a:solidFill>
                  <a:srgbClr val="FF0000"/>
                </a:solidFill>
                <a:latin typeface="Simplified Arabic" pitchFamily="18" charset="-78"/>
                <a:cs typeface="Simplified Arabic" pitchFamily="18" charset="-78"/>
              </a:rPr>
              <a:t>بيلنجهام</a:t>
            </a:r>
            <a:r>
              <a:rPr lang="ar-IQ" sz="3200" b="1" dirty="0" smtClean="0">
                <a:solidFill>
                  <a:srgbClr val="FF0000"/>
                </a:solidFill>
                <a:latin typeface="Simplified Arabic" pitchFamily="18" charset="-78"/>
                <a:cs typeface="Simplified Arabic" pitchFamily="18" charset="-78"/>
              </a:rPr>
              <a:t> بالخلع الجزئي</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51520" y="980728"/>
            <a:ext cx="8496944" cy="5616624"/>
          </a:xfrm>
        </p:spPr>
        <p:txBody>
          <a:bodyPr>
            <a:noAutofit/>
          </a:bodyPr>
          <a:lstStyle/>
          <a:p>
            <a:pPr algn="just"/>
            <a:r>
              <a:rPr lang="ar-IQ" sz="2400" b="1" dirty="0" err="1">
                <a:latin typeface="Simplified Arabic" pitchFamily="18" charset="-78"/>
                <a:cs typeface="Simplified Arabic" pitchFamily="18" charset="-78"/>
              </a:rPr>
              <a:t>بيلنجهام</a:t>
            </a:r>
            <a:r>
              <a:rPr lang="ar-IQ" sz="2400" b="1" dirty="0">
                <a:latin typeface="Simplified Arabic" pitchFamily="18" charset="-78"/>
                <a:cs typeface="Simplified Arabic" pitchFamily="18" charset="-78"/>
              </a:rPr>
              <a:t> جود فيكتور ويليام </a:t>
            </a:r>
            <a:r>
              <a:rPr lang="ar-IQ" sz="2400" b="1" dirty="0" err="1">
                <a:latin typeface="Simplified Arabic" pitchFamily="18" charset="-78"/>
                <a:cs typeface="Simplified Arabic" pitchFamily="18" charset="-78"/>
              </a:rPr>
              <a:t>بيلينغهام</a:t>
            </a:r>
            <a:r>
              <a:rPr lang="ar-IQ" sz="2400" b="1" dirty="0">
                <a:latin typeface="Simplified Arabic" pitchFamily="18" charset="-78"/>
                <a:cs typeface="Simplified Arabic" pitchFamily="18" charset="-78"/>
              </a:rPr>
              <a:t> (مواليد 29 يونيو 2003) هو لاعب كرة قدم </a:t>
            </a:r>
            <a:r>
              <a:rPr lang="ar-IQ" sz="2400" b="1" dirty="0" smtClean="0">
                <a:latin typeface="Simplified Arabic" pitchFamily="18" charset="-78"/>
                <a:cs typeface="Simplified Arabic" pitchFamily="18" charset="-78"/>
              </a:rPr>
              <a:t>إنكليزي </a:t>
            </a:r>
            <a:r>
              <a:rPr lang="ar-IQ" sz="2400" b="1" dirty="0">
                <a:latin typeface="Simplified Arabic" pitchFamily="18" charset="-78"/>
                <a:cs typeface="Simplified Arabic" pitchFamily="18" charset="-78"/>
              </a:rPr>
              <a:t>يلعب في مركز الوسط مع ريال مدريد الإسباني.</a:t>
            </a:r>
          </a:p>
          <a:p>
            <a:pPr algn="just"/>
            <a:r>
              <a:rPr lang="ar-IQ" sz="2400" b="1" dirty="0" smtClean="0">
                <a:latin typeface="Simplified Arabic" pitchFamily="18" charset="-78"/>
                <a:cs typeface="Simplified Arabic" pitchFamily="18" charset="-78"/>
              </a:rPr>
              <a:t>مصاب </a:t>
            </a:r>
            <a:r>
              <a:rPr lang="ar-IQ" sz="2400" b="1" dirty="0">
                <a:latin typeface="Simplified Arabic" pitchFamily="18" charset="-78"/>
                <a:cs typeface="Simplified Arabic" pitchFamily="18" charset="-78"/>
              </a:rPr>
              <a:t>بخلع جزئي في مفصل </a:t>
            </a:r>
            <a:r>
              <a:rPr lang="ar-IQ" sz="2400" b="1" dirty="0" smtClean="0">
                <a:latin typeface="Simplified Arabic" pitchFamily="18" charset="-78"/>
                <a:cs typeface="Simplified Arabic" pitchFamily="18" charset="-78"/>
              </a:rPr>
              <a:t>الكتف</a:t>
            </a:r>
            <a:endParaRPr lang="ar-IQ" sz="2400" b="1" dirty="0">
              <a:latin typeface="Simplified Arabic" pitchFamily="18" charset="-78"/>
              <a:cs typeface="Simplified Arabic" pitchFamily="18" charset="-78"/>
            </a:endParaRPr>
          </a:p>
          <a:p>
            <a:pPr algn="just"/>
            <a:r>
              <a:rPr lang="ar-IQ" sz="2400" b="1" dirty="0">
                <a:latin typeface="Simplified Arabic" pitchFamily="18" charset="-78"/>
                <a:cs typeface="Simplified Arabic" pitchFamily="18" charset="-78"/>
              </a:rPr>
              <a:t>- اظهرت الفحوصات الطبية والأشعة اصابة نجم ريال مدريد إلى ( عدم ثبات أمامي في مفصل الكتف ) نتيجة لخلع الكتف بسبب </a:t>
            </a:r>
            <a:r>
              <a:rPr lang="ar-IQ" sz="2400" b="1" dirty="0" smtClean="0">
                <a:latin typeface="Simplified Arabic" pitchFamily="18" charset="-78"/>
                <a:cs typeface="Simplified Arabic" pitchFamily="18" charset="-78"/>
              </a:rPr>
              <a:t>إصابة </a:t>
            </a:r>
            <a:r>
              <a:rPr lang="ar-IQ" sz="2400" b="1" dirty="0">
                <a:latin typeface="Simplified Arabic" pitchFamily="18" charset="-78"/>
                <a:cs typeface="Simplified Arabic" pitchFamily="18" charset="-78"/>
              </a:rPr>
              <a:t>تعرض لها في مباراته السابقة، والذي سيمنعه من المشاركة في مباراة ريال مدريد مع فالنسيا. </a:t>
            </a:r>
          </a:p>
          <a:p>
            <a:pPr algn="just"/>
            <a:r>
              <a:rPr lang="ar-IQ" sz="2400" b="1" dirty="0">
                <a:latin typeface="Simplified Arabic" pitchFamily="18" charset="-78"/>
                <a:cs typeface="Simplified Arabic" pitchFamily="18" charset="-78"/>
              </a:rPr>
              <a:t>وقرر الجهاز الطبي اراحته في مباراة فالنسيا، لذلك يفضل عدم مشاركته أيضا مع المنتخب الانجليزي في التوقف الدولي </a:t>
            </a:r>
            <a:r>
              <a:rPr lang="ar-IQ" sz="2400" b="1" dirty="0" smtClean="0">
                <a:latin typeface="Simplified Arabic" pitchFamily="18" charset="-78"/>
                <a:cs typeface="Simplified Arabic" pitchFamily="18" charset="-78"/>
              </a:rPr>
              <a:t>لأنه </a:t>
            </a:r>
            <a:r>
              <a:rPr lang="ar-IQ" sz="2400" b="1" dirty="0">
                <a:latin typeface="Simplified Arabic" pitchFamily="18" charset="-78"/>
                <a:cs typeface="Simplified Arabic" pitchFamily="18" charset="-78"/>
              </a:rPr>
              <a:t>بحاجة الى اسبوعين على الاقل لإكمال علاجه. </a:t>
            </a:r>
          </a:p>
          <a:p>
            <a:pPr algn="just"/>
            <a:r>
              <a:rPr lang="ar-IQ" sz="2400" b="1" dirty="0">
                <a:latin typeface="Simplified Arabic" pitchFamily="18" charset="-78"/>
                <a:cs typeface="Simplified Arabic" pitchFamily="18" charset="-78"/>
              </a:rPr>
              <a:t>يذكر ان خلع الكتف له عدة أشكال منها الخلع الأمامي وهو الأكثر حدوثا والذي تعرض له </a:t>
            </a:r>
            <a:r>
              <a:rPr lang="ar-IQ" sz="2400" b="1" dirty="0" err="1">
                <a:latin typeface="Simplified Arabic" pitchFamily="18" charset="-78"/>
                <a:cs typeface="Simplified Arabic" pitchFamily="18" charset="-78"/>
              </a:rPr>
              <a:t>بيلنجهام</a:t>
            </a:r>
            <a:r>
              <a:rPr lang="ar-IQ" sz="2400" b="1" dirty="0">
                <a:latin typeface="Simplified Arabic" pitchFamily="18" charset="-78"/>
                <a:cs typeface="Simplified Arabic" pitchFamily="18" charset="-78"/>
              </a:rPr>
              <a:t>. </a:t>
            </a:r>
            <a:endParaRPr lang="ar-IQ" sz="2400" b="1" dirty="0" smtClean="0">
              <a:latin typeface="Simplified Arabic" pitchFamily="18" charset="-78"/>
              <a:cs typeface="Simplified Arabic" pitchFamily="18" charset="-78"/>
            </a:endParaRPr>
          </a:p>
          <a:p>
            <a:pPr algn="just"/>
            <a:r>
              <a:rPr lang="ar-IQ" sz="2400" b="1" dirty="0" smtClean="0">
                <a:latin typeface="Simplified Arabic" pitchFamily="18" charset="-78"/>
                <a:cs typeface="Simplified Arabic" pitchFamily="18" charset="-78"/>
              </a:rPr>
              <a:t>ومن </a:t>
            </a:r>
            <a:r>
              <a:rPr lang="ar-IQ" sz="2400" b="1" dirty="0">
                <a:latin typeface="Simplified Arabic" pitchFamily="18" charset="-78"/>
                <a:cs typeface="Simplified Arabic" pitchFamily="18" charset="-78"/>
              </a:rPr>
              <a:t>اهم أسباب حدوثه هو السقوط على الذراع الممدودة </a:t>
            </a:r>
            <a:r>
              <a:rPr lang="ar-IQ" sz="2400" b="1" dirty="0" smtClean="0">
                <a:latin typeface="Simplified Arabic" pitchFamily="18" charset="-78"/>
                <a:cs typeface="Simplified Arabic" pitchFamily="18" charset="-78"/>
              </a:rPr>
              <a:t>.</a:t>
            </a:r>
          </a:p>
          <a:p>
            <a:pPr algn="l"/>
            <a:r>
              <a:rPr lang="ar-IQ" sz="2400" b="1" dirty="0" smtClean="0">
                <a:solidFill>
                  <a:srgbClr val="FF0000"/>
                </a:solidFill>
                <a:latin typeface="Simplified Arabic" pitchFamily="18" charset="-78"/>
                <a:cs typeface="Simplified Arabic" pitchFamily="18" charset="-78"/>
              </a:rPr>
              <a:t>كما موضح بالصورة المرفقة</a:t>
            </a:r>
            <a:endParaRPr lang="ar-IQ" sz="24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019660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407687"/>
          </a:xfrm>
        </p:spPr>
        <p:txBody>
          <a:bodyPr>
            <a:noAutofit/>
          </a:bodyPr>
          <a:lstStyle/>
          <a:p>
            <a:r>
              <a:rPr lang="en-US" sz="3200" b="1" dirty="0"/>
              <a:t>Rotator cuff </a:t>
            </a:r>
            <a:r>
              <a:rPr lang="en-US" sz="3200" b="1" dirty="0" smtClean="0"/>
              <a:t>tear</a:t>
            </a:r>
            <a:r>
              <a:rPr lang="ar-IQ" sz="3200" b="1" dirty="0" smtClean="0"/>
              <a:t>                تمزق عضلة الكفة المدورة</a:t>
            </a:r>
            <a:br>
              <a:rPr lang="ar-IQ" sz="3200" b="1" dirty="0" smtClean="0"/>
            </a:br>
            <a:r>
              <a:rPr lang="en-US" sz="3200" b="1" dirty="0"/>
              <a:t>subluxation of </a:t>
            </a:r>
            <a:r>
              <a:rPr lang="en-US" sz="3200" b="1" dirty="0" smtClean="0"/>
              <a:t>hummers</a:t>
            </a:r>
            <a:r>
              <a:rPr lang="ar-IQ" sz="3200" b="1" dirty="0" smtClean="0"/>
              <a:t>   الخلع الجزئي</a:t>
            </a:r>
            <a:br>
              <a:rPr lang="ar-IQ" sz="3200" b="1" dirty="0" smtClean="0"/>
            </a:br>
            <a:r>
              <a:rPr lang="en-US" sz="3200" b="1" dirty="0"/>
              <a:t>Direction of </a:t>
            </a:r>
            <a:r>
              <a:rPr lang="en-US" sz="3200" b="1" dirty="0" smtClean="0"/>
              <a:t>impact</a:t>
            </a:r>
            <a:r>
              <a:rPr lang="ar-IQ" sz="3200" b="1" dirty="0" smtClean="0"/>
              <a:t>           أتجاه التأثير</a:t>
            </a:r>
            <a:endParaRPr lang="ar-IQ" sz="3200" b="1" dirty="0"/>
          </a:p>
        </p:txBody>
      </p:sp>
      <p:sp>
        <p:nvSpPr>
          <p:cNvPr id="3" name="عنصر نائب للمحتوى 2"/>
          <p:cNvSpPr>
            <a:spLocks noGrp="1"/>
          </p:cNvSpPr>
          <p:nvPr>
            <p:ph idx="1"/>
          </p:nvPr>
        </p:nvSpPr>
        <p:spPr>
          <a:xfrm>
            <a:off x="628650" y="1916832"/>
            <a:ext cx="7886700" cy="4680520"/>
          </a:xfrm>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416824" cy="426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845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ctr"/>
            <a:r>
              <a:rPr lang="ar-IQ" sz="7200" b="1" dirty="0" smtClean="0">
                <a:solidFill>
                  <a:srgbClr val="FF0000"/>
                </a:solidFill>
                <a:latin typeface="Simplified Arabic" pitchFamily="18" charset="-78"/>
                <a:cs typeface="Simplified Arabic" pitchFamily="18" charset="-78"/>
              </a:rPr>
              <a:t>انتهت المحاضرة السابعة الى موضوع</a:t>
            </a:r>
          </a:p>
          <a:p>
            <a:pPr algn="ctr"/>
            <a:r>
              <a:rPr lang="ar-IQ" sz="7200" b="1" dirty="0">
                <a:ea typeface="Calibri"/>
                <a:cs typeface="Simplified Arabic"/>
              </a:rPr>
              <a:t>ميكانيكية إصابة خلع وكسر عظم الكعب </a:t>
            </a:r>
            <a:endParaRPr lang="ar-IQ" sz="72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843791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975639"/>
          </a:xfrm>
        </p:spPr>
        <p:txBody>
          <a:bodyPr>
            <a:normAutofit/>
          </a:bodyPr>
          <a:lstStyle/>
          <a:p>
            <a:pPr algn="ctr"/>
            <a:r>
              <a:rPr lang="ar-IQ" b="1" dirty="0" smtClean="0">
                <a:solidFill>
                  <a:srgbClr val="FF0000"/>
                </a:solidFill>
                <a:latin typeface="Simplified Arabic" pitchFamily="18" charset="-78"/>
                <a:cs typeface="Simplified Arabic" pitchFamily="18" charset="-78"/>
              </a:rPr>
              <a:t>انتهت المحاضرة (7) </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67544" y="1556792"/>
            <a:ext cx="8280920" cy="4896543"/>
          </a:xfrm>
        </p:spPr>
        <p:txBody>
          <a:bodyPr>
            <a:normAutofit/>
          </a:bodyPr>
          <a:lstStyle/>
          <a:p>
            <a:pPr algn="ctr"/>
            <a:r>
              <a:rPr lang="ar-IQ" sz="4000" b="1" dirty="0" smtClean="0">
                <a:latin typeface="Simplified Arabic" pitchFamily="18" charset="-78"/>
                <a:cs typeface="Simplified Arabic" pitchFamily="18" charset="-78"/>
              </a:rPr>
              <a:t>وصلنا بالمحاضرة السابقة رقم ( </a:t>
            </a:r>
            <a:r>
              <a:rPr lang="ar-IQ" sz="4000" b="1" u="sng" dirty="0" smtClean="0">
                <a:solidFill>
                  <a:srgbClr val="9933FF"/>
                </a:solidFill>
                <a:latin typeface="Simplified Arabic" pitchFamily="18" charset="-78"/>
                <a:cs typeface="Simplified Arabic" pitchFamily="18" charset="-78"/>
              </a:rPr>
              <a:t>7</a:t>
            </a:r>
            <a:r>
              <a:rPr lang="ar-IQ" sz="4000" b="1" dirty="0" smtClean="0">
                <a:latin typeface="Simplified Arabic" pitchFamily="18" charset="-78"/>
                <a:cs typeface="Simplified Arabic" pitchFamily="18" charset="-78"/>
              </a:rPr>
              <a:t> ) إلى موضوع </a:t>
            </a:r>
          </a:p>
          <a:p>
            <a:pPr lvl="0" algn="ctr"/>
            <a:r>
              <a:rPr lang="ar-IQ" sz="4000" b="1" dirty="0">
                <a:solidFill>
                  <a:srgbClr val="FF0000"/>
                </a:solidFill>
                <a:latin typeface="Simplified Arabic" pitchFamily="18" charset="-78"/>
                <a:cs typeface="Simplified Arabic" pitchFamily="18" charset="-78"/>
              </a:rPr>
              <a:t>انتهت المحاضرة السابعة الى موضوع</a:t>
            </a:r>
          </a:p>
          <a:p>
            <a:pPr lvl="0" algn="ctr"/>
            <a:r>
              <a:rPr lang="ar-IQ" sz="4000" b="1" dirty="0">
                <a:solidFill>
                  <a:prstClr val="black"/>
                </a:solidFill>
                <a:ea typeface="Calibri"/>
                <a:cs typeface="Simplified Arabic"/>
              </a:rPr>
              <a:t>ميكانيكية إصابة خلع وكسر عظم الكعب </a:t>
            </a:r>
            <a:endParaRPr lang="ar-IQ" sz="4000" b="1" dirty="0">
              <a:solidFill>
                <a:srgbClr val="FF0000"/>
              </a:solidFill>
              <a:latin typeface="Simplified Arabic" pitchFamily="18" charset="-78"/>
              <a:cs typeface="Simplified Arabic" pitchFamily="18" charset="-78"/>
            </a:endParaRPr>
          </a:p>
          <a:p>
            <a:pPr marL="342900" lvl="0" indent="-342900" algn="ctr"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3200" b="1" kern="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93492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79388" y="115888"/>
            <a:ext cx="8856662" cy="115252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ومن </a:t>
            </a:r>
            <a:r>
              <a:rPr lang="ar-SA" altLang="ar-IQ" sz="3200" b="1" dirty="0" smtClean="0">
                <a:solidFill>
                  <a:srgbClr val="FF0000"/>
                </a:solidFill>
                <a:latin typeface="Simplified Arabic" pitchFamily="18" charset="-78"/>
                <a:cs typeface="Simplified Arabic" pitchFamily="18" charset="-78"/>
              </a:rPr>
              <a:t>الإصابات الشائعة لمفصل الركبة</a:t>
            </a:r>
            <a:r>
              <a:rPr lang="ar-IQ" altLang="ar-IQ" sz="3200" b="1" dirty="0" smtClean="0">
                <a:solidFill>
                  <a:srgbClr val="FF0000"/>
                </a:solidFill>
                <a:latin typeface="Simplified Arabic" pitchFamily="18" charset="-78"/>
                <a:cs typeface="Simplified Arabic" pitchFamily="18" charset="-78"/>
              </a:rPr>
              <a:t> أيضاً</a:t>
            </a:r>
            <a:br>
              <a:rPr lang="ar-IQ" altLang="ar-IQ" sz="3200" b="1" dirty="0" smtClean="0">
                <a:solidFill>
                  <a:srgbClr val="FF0000"/>
                </a:solidFill>
                <a:latin typeface="Simplified Arabic" pitchFamily="18" charset="-78"/>
                <a:cs typeface="Simplified Arabic" pitchFamily="18" charset="-78"/>
              </a:rPr>
            </a:br>
            <a:r>
              <a:rPr lang="ar-IQ" altLang="ar-IQ" sz="3200" b="1" dirty="0" smtClean="0">
                <a:solidFill>
                  <a:srgbClr val="FF0000"/>
                </a:solidFill>
                <a:latin typeface="Simplified Arabic" pitchFamily="18" charset="-78"/>
                <a:cs typeface="Simplified Arabic" pitchFamily="18" charset="-78"/>
              </a:rPr>
              <a:t> 3ـ </a:t>
            </a:r>
            <a:r>
              <a:rPr lang="ar-SA" altLang="ar-IQ" sz="3200" b="1" dirty="0" smtClean="0">
                <a:solidFill>
                  <a:srgbClr val="FF0000"/>
                </a:solidFill>
                <a:latin typeface="Simplified Arabic" pitchFamily="18" charset="-78"/>
                <a:cs typeface="Simplified Arabic" pitchFamily="18" charset="-78"/>
              </a:rPr>
              <a:t>الغضروفان الهلاليتان وإصابتهما  </a:t>
            </a:r>
            <a:r>
              <a:rPr lang="en-US" altLang="ar-IQ" sz="3200" b="1" dirty="0" smtClean="0">
                <a:solidFill>
                  <a:srgbClr val="FF0000"/>
                </a:solidFill>
                <a:latin typeface="Simplified Arabic" pitchFamily="18" charset="-78"/>
                <a:cs typeface="Simplified Arabic" pitchFamily="18" charset="-78"/>
              </a:rPr>
              <a:t>Cartilage</a:t>
            </a:r>
          </a:p>
        </p:txBody>
      </p:sp>
      <p:sp>
        <p:nvSpPr>
          <p:cNvPr id="161795" name="Rectangle 3"/>
          <p:cNvSpPr>
            <a:spLocks noGrp="1" noChangeArrowheads="1"/>
          </p:cNvSpPr>
          <p:nvPr>
            <p:ph idx="1"/>
          </p:nvPr>
        </p:nvSpPr>
        <p:spPr>
          <a:xfrm>
            <a:off x="179388" y="1412875"/>
            <a:ext cx="8856662" cy="5329238"/>
          </a:xfrm>
        </p:spPr>
        <p:txBody>
          <a:bodyPr/>
          <a:lstStyle/>
          <a:p>
            <a:pPr algn="just" eaLnBrk="1" hangingPunct="1"/>
            <a:r>
              <a:rPr lang="ar-SA" altLang="ar-IQ" b="1" dirty="0" smtClean="0">
                <a:latin typeface="Simplified Arabic" pitchFamily="18" charset="-78"/>
                <a:cs typeface="Simplified Arabic" pitchFamily="18" charset="-78"/>
              </a:rPr>
              <a:t>هما صفائح منحنية غضروفية ليفية يكثر في تكوينها الليف </a:t>
            </a:r>
          </a:p>
          <a:p>
            <a:pPr algn="just" eaLnBrk="1" hangingPunct="1"/>
            <a:r>
              <a:rPr lang="ar-SA" altLang="ar-IQ" b="1" dirty="0" smtClean="0">
                <a:solidFill>
                  <a:srgbClr val="D60093"/>
                </a:solidFill>
                <a:latin typeface="Simplified Arabic" pitchFamily="18" charset="-78"/>
                <a:cs typeface="Simplified Arabic" pitchFamily="18" charset="-78"/>
              </a:rPr>
              <a:t>شكل كل غضروف على شكل الهلال </a:t>
            </a:r>
          </a:p>
          <a:p>
            <a:pPr algn="just" eaLnBrk="1" hangingPunct="1"/>
            <a:r>
              <a:rPr lang="ar-SA" altLang="ar-IQ" b="1" dirty="0" smtClean="0">
                <a:solidFill>
                  <a:srgbClr val="33CC33"/>
                </a:solidFill>
                <a:latin typeface="Simplified Arabic" pitchFamily="18" charset="-78"/>
                <a:cs typeface="Simplified Arabic" pitchFamily="18" charset="-78"/>
              </a:rPr>
              <a:t>يقعان على السطح العلوي المفصلي للقمتي عظم </a:t>
            </a:r>
            <a:r>
              <a:rPr lang="ar-SA" altLang="ar-IQ" b="1" dirty="0" err="1" smtClean="0">
                <a:solidFill>
                  <a:srgbClr val="33CC33"/>
                </a:solidFill>
                <a:latin typeface="Simplified Arabic" pitchFamily="18" charset="-78"/>
                <a:cs typeface="Simplified Arabic" pitchFamily="18" charset="-78"/>
              </a:rPr>
              <a:t>الظنبوب</a:t>
            </a:r>
            <a:r>
              <a:rPr lang="ar-SA" altLang="ar-IQ" b="1" dirty="0" smtClean="0">
                <a:solidFill>
                  <a:srgbClr val="33CC33"/>
                </a:solidFill>
                <a:latin typeface="Simplified Arabic" pitchFamily="18" charset="-78"/>
                <a:cs typeface="Simplified Arabic" pitchFamily="18" charset="-78"/>
              </a:rPr>
              <a:t> (القصبة) </a:t>
            </a:r>
            <a:r>
              <a:rPr lang="en-US" altLang="ar-IQ" b="1" dirty="0" smtClean="0">
                <a:solidFill>
                  <a:srgbClr val="33CC33"/>
                </a:solidFill>
                <a:latin typeface="Simplified Arabic" pitchFamily="18" charset="-78"/>
                <a:cs typeface="Simplified Arabic" pitchFamily="18" charset="-78"/>
              </a:rPr>
              <a:t>Tibia</a:t>
            </a:r>
            <a:r>
              <a:rPr lang="ar-SA" altLang="ar-IQ" b="1" dirty="0" smtClean="0">
                <a:solidFill>
                  <a:srgbClr val="33CC33"/>
                </a:solidFill>
                <a:latin typeface="Simplified Arabic" pitchFamily="18" charset="-78"/>
                <a:cs typeface="Simplified Arabic" pitchFamily="18" charset="-78"/>
              </a:rPr>
              <a:t> </a:t>
            </a:r>
          </a:p>
          <a:p>
            <a:pPr algn="just" eaLnBrk="1" hangingPunct="1"/>
            <a:r>
              <a:rPr lang="ar-SA" altLang="ar-IQ" b="1" dirty="0" smtClean="0">
                <a:solidFill>
                  <a:srgbClr val="FF33CC"/>
                </a:solidFill>
                <a:latin typeface="Simplified Arabic" pitchFamily="18" charset="-78"/>
                <a:cs typeface="Simplified Arabic" pitchFamily="18" charset="-78"/>
              </a:rPr>
              <a:t>يستقران في داخل حفرة مشابهة لشكلهما تقريباً</a:t>
            </a:r>
          </a:p>
          <a:p>
            <a:pPr algn="just" eaLnBrk="1" hangingPunct="1"/>
            <a:r>
              <a:rPr lang="ar-SA" altLang="ar-IQ" b="1" dirty="0" smtClean="0">
                <a:solidFill>
                  <a:srgbClr val="FF9900"/>
                </a:solidFill>
                <a:latin typeface="Simplified Arabic" pitchFamily="18" charset="-78"/>
                <a:cs typeface="Simplified Arabic" pitchFamily="18" charset="-78"/>
              </a:rPr>
              <a:t>يقعان على الجهة الإنسية والآخر على الجهة الوحشية </a:t>
            </a:r>
          </a:p>
          <a:p>
            <a:pPr algn="just" eaLnBrk="1" hangingPunct="1"/>
            <a:r>
              <a:rPr lang="ar-SA" altLang="ar-IQ" b="1" dirty="0" smtClean="0">
                <a:solidFill>
                  <a:srgbClr val="9933FF"/>
                </a:solidFill>
                <a:latin typeface="Simplified Arabic" pitchFamily="18" charset="-78"/>
                <a:cs typeface="Simplified Arabic" pitchFamily="18" charset="-78"/>
              </a:rPr>
              <a:t>مثلما في بقية غضاريف الجسم فأنهما لا يحتويان على </a:t>
            </a:r>
            <a:r>
              <a:rPr lang="ar-IQ" altLang="ar-IQ" b="1" dirty="0" smtClean="0">
                <a:solidFill>
                  <a:srgbClr val="9933FF"/>
                </a:solidFill>
                <a:latin typeface="Simplified Arabic" pitchFamily="18" charset="-78"/>
                <a:cs typeface="Simplified Arabic" pitchFamily="18" charset="-78"/>
              </a:rPr>
              <a:t>أوعية دموية أو أعصاب.</a:t>
            </a:r>
            <a:endParaRPr lang="en-US" altLang="ar-IQ" b="1" dirty="0" smtClean="0">
              <a:solidFill>
                <a:srgbClr val="9933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41177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115888"/>
            <a:ext cx="8229600" cy="649287"/>
          </a:xfrm>
        </p:spPr>
        <p:txBody>
          <a:bodyPr/>
          <a:lstStyle/>
          <a:p>
            <a:pPr eaLnBrk="1" hangingPunct="1"/>
            <a:r>
              <a:rPr lang="ar-IQ" altLang="ar-IQ" sz="2800" b="1" dirty="0" smtClean="0">
                <a:solidFill>
                  <a:srgbClr val="FF0000"/>
                </a:solidFill>
              </a:rPr>
              <a:t>صورة توضح الغضروفان الهلاليان</a:t>
            </a:r>
            <a:endParaRPr lang="en-US" altLang="ar-IQ" sz="2800" b="1" dirty="0" smtClean="0">
              <a:solidFill>
                <a:srgbClr val="FF0000"/>
              </a:solidFill>
            </a:endParaRPr>
          </a:p>
        </p:txBody>
      </p:sp>
      <p:pic>
        <p:nvPicPr>
          <p:cNvPr id="162819"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908050"/>
            <a:ext cx="8064500" cy="568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752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74638"/>
            <a:ext cx="8229600" cy="633412"/>
          </a:xfrm>
        </p:spPr>
        <p:txBody>
          <a:bodyPr/>
          <a:lstStyle/>
          <a:p>
            <a:pPr eaLnBrk="1" hangingPunct="1"/>
            <a:r>
              <a:rPr lang="ar-IQ" altLang="ar-IQ" sz="2800" b="1" dirty="0" smtClean="0">
                <a:solidFill>
                  <a:srgbClr val="FF0000"/>
                </a:solidFill>
                <a:cs typeface="Simplified Arabic" pitchFamily="18" charset="-78"/>
              </a:rPr>
              <a:t>صورة توضح الغضاريف الهلالية</a:t>
            </a:r>
            <a:endParaRPr lang="en-US" altLang="ar-IQ" sz="2800" b="1" dirty="0" smtClean="0">
              <a:solidFill>
                <a:srgbClr val="FF0000"/>
              </a:solidFill>
              <a:cs typeface="Simplified Arabic" pitchFamily="18" charset="-78"/>
            </a:endParaRPr>
          </a:p>
        </p:txBody>
      </p:sp>
      <p:sp>
        <p:nvSpPr>
          <p:cNvPr id="163843" name="Rectangle 3"/>
          <p:cNvSpPr>
            <a:spLocks noGrp="1" noChangeArrowheads="1"/>
          </p:cNvSpPr>
          <p:nvPr>
            <p:ph idx="1"/>
          </p:nvPr>
        </p:nvSpPr>
        <p:spPr>
          <a:xfrm>
            <a:off x="457200" y="1052513"/>
            <a:ext cx="8229600" cy="5400675"/>
          </a:xfrm>
        </p:spPr>
        <p:txBody>
          <a:bodyPr/>
          <a:lstStyle/>
          <a:p>
            <a:pPr eaLnBrk="1" hangingPunct="1"/>
            <a:endParaRPr lang="en-US" altLang="ar-IQ" smtClean="0"/>
          </a:p>
        </p:txBody>
      </p:sp>
      <p:pic>
        <p:nvPicPr>
          <p:cNvPr id="163844" name="Picture 4" descr="1nmba7vgyxtz7mp2l9jr0oeuk37ekx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0645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056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274638"/>
            <a:ext cx="8229600" cy="417512"/>
          </a:xfrm>
        </p:spPr>
        <p:txBody>
          <a:bodyPr>
            <a:normAutofit fontScale="90000"/>
          </a:bodyPr>
          <a:lstStyle/>
          <a:p>
            <a:pPr eaLnBrk="1" hangingPunct="1"/>
            <a:r>
              <a:rPr lang="ar-IQ" altLang="ar-IQ" sz="2800" b="1" dirty="0" smtClean="0">
                <a:solidFill>
                  <a:srgbClr val="FF0000"/>
                </a:solidFill>
              </a:rPr>
              <a:t>صورة توضح الأربطة و الغضاريف لمفصل الركبة للرجل اليمين </a:t>
            </a:r>
            <a:r>
              <a:rPr lang="en-US" altLang="ar-IQ" sz="2800" b="1" dirty="0" smtClean="0">
                <a:solidFill>
                  <a:srgbClr val="FF0000"/>
                </a:solidFill>
              </a:rPr>
              <a:t>R</a:t>
            </a:r>
          </a:p>
        </p:txBody>
      </p:sp>
      <p:sp>
        <p:nvSpPr>
          <p:cNvPr id="164867" name="Rectangle 3"/>
          <p:cNvSpPr>
            <a:spLocks noGrp="1" noChangeArrowheads="1"/>
          </p:cNvSpPr>
          <p:nvPr>
            <p:ph idx="1"/>
          </p:nvPr>
        </p:nvSpPr>
        <p:spPr>
          <a:xfrm>
            <a:off x="457200" y="765175"/>
            <a:ext cx="8229600" cy="5759450"/>
          </a:xfrm>
        </p:spPr>
        <p:txBody>
          <a:bodyPr/>
          <a:lstStyle/>
          <a:p>
            <a:pPr eaLnBrk="1" hangingPunct="1"/>
            <a:endParaRPr lang="en-US" altLang="ar-IQ" smtClean="0"/>
          </a:p>
        </p:txBody>
      </p:sp>
      <p:pic>
        <p:nvPicPr>
          <p:cNvPr id="164868" name="Picture 4" descr="507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92150"/>
            <a:ext cx="81359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497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cs typeface="Simplified Arabic" pitchFamily="18" charset="-78"/>
              </a:rPr>
              <a:t>صورة توضح أحد العضلات الداعمة للركبة من الخلف</a:t>
            </a:r>
            <a:endParaRPr lang="en-US" altLang="ar-IQ" sz="3200" b="1" dirty="0" smtClean="0">
              <a:solidFill>
                <a:srgbClr val="FF0000"/>
              </a:solidFill>
              <a:cs typeface="Simplified Arabic" pitchFamily="18" charset="-78"/>
            </a:endParaRPr>
          </a:p>
        </p:txBody>
      </p:sp>
      <p:sp>
        <p:nvSpPr>
          <p:cNvPr id="165891" name="Rectangle 3"/>
          <p:cNvSpPr>
            <a:spLocks noGrp="1" noChangeArrowheads="1"/>
          </p:cNvSpPr>
          <p:nvPr>
            <p:ph idx="1"/>
          </p:nvPr>
        </p:nvSpPr>
        <p:spPr>
          <a:xfrm>
            <a:off x="457200" y="1125538"/>
            <a:ext cx="8229600" cy="5399087"/>
          </a:xfrm>
        </p:spPr>
        <p:txBody>
          <a:bodyPr/>
          <a:lstStyle/>
          <a:p>
            <a:pPr eaLnBrk="1" hangingPunct="1"/>
            <a:endParaRPr lang="en-US" altLang="ar-IQ" smtClean="0"/>
          </a:p>
        </p:txBody>
      </p:sp>
      <p:pic>
        <p:nvPicPr>
          <p:cNvPr id="165892" name="Picture 4" descr="6afdA8Y-bNtuYNVnAbC66A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66976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96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4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2109</Words>
  <Application>Microsoft Office PowerPoint</Application>
  <PresentationFormat>عرض على الشاشة (3:4)‏</PresentationFormat>
  <Paragraphs>218</Paragraphs>
  <Slides>49</Slides>
  <Notes>0</Notes>
  <HiddenSlides>0</HiddenSlides>
  <MMClips>0</MMClips>
  <ScaleCrop>false</ScaleCrop>
  <HeadingPairs>
    <vt:vector size="6" baseType="variant">
      <vt:variant>
        <vt:lpstr>نسق</vt:lpstr>
      </vt:variant>
      <vt:variant>
        <vt:i4>3</vt:i4>
      </vt:variant>
      <vt:variant>
        <vt:lpstr>خوادم OLE مضمنة</vt:lpstr>
      </vt:variant>
      <vt:variant>
        <vt:i4>1</vt:i4>
      </vt:variant>
      <vt:variant>
        <vt:lpstr>عناوين الشرائح</vt:lpstr>
      </vt:variant>
      <vt:variant>
        <vt:i4>49</vt:i4>
      </vt:variant>
    </vt:vector>
  </HeadingPairs>
  <TitlesOfParts>
    <vt:vector size="53" baseType="lpstr">
      <vt:lpstr>1_نسق Office</vt:lpstr>
      <vt:lpstr>24_تصميم افتراضي</vt:lpstr>
      <vt:lpstr>2_نسق Office</vt:lpstr>
      <vt:lpstr>Bitmap Image</vt:lpstr>
      <vt:lpstr>7</vt:lpstr>
      <vt:lpstr>تكملة الفصل الثاني الجهاز الهيكلي (الجزء الخامس)</vt:lpstr>
      <vt:lpstr>محاور المحاضرة السابعة الرئيسة</vt:lpstr>
      <vt:lpstr>ومن الإصابات الشائعة لمفصل الركبة أيضاً  3ـ الغضروفان الهلاليتان وإصابتهما  Cartilage</vt:lpstr>
      <vt:lpstr>ومن الإصابات الشائعة لمفصل الركبة أيضاً  3ـ الغضروفان الهلاليتان وإصابتهما  Cartilage</vt:lpstr>
      <vt:lpstr>صورة توضح الغضروفان الهلاليان</vt:lpstr>
      <vt:lpstr>صورة توضح الغضاريف الهلالية</vt:lpstr>
      <vt:lpstr>صورة توضح الأربطة و الغضاريف لمفصل الركبة للرجل اليمين R</vt:lpstr>
      <vt:lpstr>صورة توضح أحد العضلات الداعمة للركبة من الخلف</vt:lpstr>
      <vt:lpstr>وظائف الغضاريف الهلالية : The Cartilage function </vt:lpstr>
      <vt:lpstr>إصابة تمزق الغضاريف الهلالية (الكارتلج Cartilage) </vt:lpstr>
      <vt:lpstr>صورة توضح الغضروف الأنسي والرباط الأنسي والرباط الصليبي الأمامي</vt:lpstr>
      <vt:lpstr>ميكانيكية إصابة تمزق الغضروف الإنسي    Mechanism of Cartilage </vt:lpstr>
      <vt:lpstr>ميكانيكية إصابة تمزق الغضروف الهلالي الأنسي</vt:lpstr>
      <vt:lpstr>أعراض إصابة تمزق الغضروف الهلالي الأنسي</vt:lpstr>
      <vt:lpstr>الوقاية والعلاج Therapeutic and Prophylaxis من إصابة تمزق الغضروف الهلالي الأنسي</vt:lpstr>
      <vt:lpstr>العلاج الطبي   Therapeutic Medical لإصابة الغضروف الأنسي</vt:lpstr>
      <vt:lpstr>صورة توضح العضلة الرباعية الفخذية الأمامية</vt:lpstr>
      <vt:lpstr>صورة توضح العضلات الفخذية الخلفية وأوتارها </vt:lpstr>
      <vt:lpstr>بعد العملية الجراحية يجب إجراء تمارين علاجية </vt:lpstr>
      <vt:lpstr>محور جديد من محاور المحاضرة</vt:lpstr>
      <vt:lpstr>الخلع وأنواعه   Dislocation</vt:lpstr>
      <vt:lpstr>أنواع الخلع   The Dislocation  types  ( بشكل عام )</vt:lpstr>
      <vt:lpstr>أعراض الخلع    Symptoms</vt:lpstr>
      <vt:lpstr>إسعاف الخلع   First aid </vt:lpstr>
      <vt:lpstr>علاج الخلع   Therapeutic</vt:lpstr>
      <vt:lpstr>العلاج الطبيعي والتأهيل للخلع  Natural therapy and Rehabilitation</vt:lpstr>
      <vt:lpstr>مفصل الكتف (المنكب) وإصاباته Shoulder Joint</vt:lpstr>
      <vt:lpstr>(تعليل) إن مفصل الكتف يُعد مفصل مفصلاً ضعيفاً وذو استقرار وثبات أقل مما هو في مفصل الورك بسبب :ـ</vt:lpstr>
      <vt:lpstr>صورة توضح أربطة مفصل الكتف</vt:lpstr>
      <vt:lpstr>صورة توضح بعض العضلات الداعمة لمفصل الكتف</vt:lpstr>
      <vt:lpstr>صورة توضح العضلات والأوتار الداعمة لمفصل الكتف</vt:lpstr>
      <vt:lpstr>صورة توضح الأوتار الداعمة لمفصل الكتف</vt:lpstr>
      <vt:lpstr>صورة توضح عضلات الطرف العلوي</vt:lpstr>
      <vt:lpstr>إصابة خلع مفصل الكتف   Shoulder Joint Dislocation</vt:lpstr>
      <vt:lpstr>ميكانيكية إصابة Mechanism  خلع مفصل الكتف</vt:lpstr>
      <vt:lpstr>س: ماهي أنواع خلع مفصل الكتف؟</vt:lpstr>
      <vt:lpstr>أنواع خلع مفصل الكتف </vt:lpstr>
      <vt:lpstr>أعراض Symptoms  خلع مفصل الكتف الأمامي</vt:lpstr>
      <vt:lpstr>الإسعاف والعلاج لإصابة خلع مفصل الكتف الأمامي  Therapeutic and First aid </vt:lpstr>
      <vt:lpstr>النوع الثاني لخلع مفصل الكتف ثانياً ـ الخلع السفلي  Lower Dislocation</vt:lpstr>
      <vt:lpstr>أعراض    Symptoms إصابة الخلع السفلي لمفصل الكتف</vt:lpstr>
      <vt:lpstr>الإسعاف والعلاج Therapeutic and First aid  لإصابة الخلع السفلي لمفصل الكتف</vt:lpstr>
      <vt:lpstr>مضاعفات Complications  إصابة خلع مفصل الكتف السفلي</vt:lpstr>
      <vt:lpstr>العلاج التأهيلي لخلع مفصل الكتف  Rehabilitation</vt:lpstr>
      <vt:lpstr>مثال إصابة اللاعب بيلنجهام بالخلع الجزئي</vt:lpstr>
      <vt:lpstr>Rotator cuff tear                تمزق عضلة الكفة المدورة subluxation of hummers   الخلع الجزئي Direction of impact           أتجاه التأثير</vt:lpstr>
      <vt:lpstr>عرض تقديمي في PowerPoint</vt:lpstr>
      <vt:lpstr>انتهت المحاضرة (7)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Dr.hassan</dc:creator>
  <cp:lastModifiedBy>Maher</cp:lastModifiedBy>
  <cp:revision>94</cp:revision>
  <dcterms:created xsi:type="dcterms:W3CDTF">2021-01-31T05:20:00Z</dcterms:created>
  <dcterms:modified xsi:type="dcterms:W3CDTF">2024-10-18T20:26:18Z</dcterms:modified>
</cp:coreProperties>
</file>