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936" r:id="rId4"/>
    <p:sldMasterId id="2147483948" r:id="rId5"/>
    <p:sldMasterId id="2147483960" r:id="rId6"/>
    <p:sldMasterId id="2147483972" r:id="rId7"/>
    <p:sldMasterId id="2147483984" r:id="rId8"/>
    <p:sldMasterId id="2147484320" r:id="rId9"/>
    <p:sldMasterId id="2147484332" r:id="rId10"/>
  </p:sldMasterIdLst>
  <p:sldIdLst>
    <p:sldId id="257" r:id="rId11"/>
    <p:sldId id="261" r:id="rId12"/>
    <p:sldId id="328" r:id="rId13"/>
    <p:sldId id="262" r:id="rId14"/>
    <p:sldId id="263" r:id="rId15"/>
    <p:sldId id="264" r:id="rId16"/>
    <p:sldId id="318" r:id="rId17"/>
    <p:sldId id="319" r:id="rId18"/>
    <p:sldId id="320" r:id="rId19"/>
    <p:sldId id="321" r:id="rId20"/>
    <p:sldId id="265" r:id="rId21"/>
    <p:sldId id="266" r:id="rId22"/>
    <p:sldId id="324" r:id="rId23"/>
    <p:sldId id="322" r:id="rId24"/>
    <p:sldId id="267" r:id="rId25"/>
    <p:sldId id="268" r:id="rId26"/>
    <p:sldId id="269" r:id="rId27"/>
    <p:sldId id="326" r:id="rId28"/>
    <p:sldId id="325" r:id="rId29"/>
    <p:sldId id="270" r:id="rId30"/>
    <p:sldId id="271" r:id="rId31"/>
    <p:sldId id="272" r:id="rId32"/>
    <p:sldId id="323"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299" r:id="rId60"/>
    <p:sldId id="300" r:id="rId61"/>
    <p:sldId id="301" r:id="rId62"/>
    <p:sldId id="302" r:id="rId63"/>
    <p:sldId id="327"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FF00FF"/>
    <a:srgbClr val="6666FF"/>
    <a:srgbClr val="CC0066"/>
    <a:srgbClr val="BD0395"/>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07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620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279317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368921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9441692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70420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6032907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5896740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6843722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0348875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1975610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26893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2013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5776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399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4937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7"/>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9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46879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190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7727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5977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35614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3607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74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8650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9322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90136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6430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89211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63"/>
            <a:ext cx="7886700" cy="2852737"/>
          </a:xfrm>
        </p:spPr>
        <p:txBody>
          <a:bodyPr anchor="b"/>
          <a:lstStyle>
            <a:lvl1pPr>
              <a:defRPr sz="6000"/>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3888" y="458948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648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286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29150" y="1825625"/>
            <a:ext cx="38862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3559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63174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31601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0721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57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887391" y="98745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74489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3887391" y="98745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78051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73242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44721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70249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3337557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126252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8200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992320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609037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639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853426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61978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3219120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919088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688448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47136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556624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1306314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85033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8111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8040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848313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656474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3031080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693276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350051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0919457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110542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368311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5086608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6714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3569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73872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529447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8984144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9295784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446012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5073069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0293528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27036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60974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94975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4030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023297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160134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7723057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986470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914461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59215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283065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3918683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4078078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07885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2050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254404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84414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600149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72897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7532163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5493826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97760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0856293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6402130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7DDC435-ADAB-40EB-B343-6F1F5721D9C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473612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7540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5A29A-AA03-49EF-8A2B-069329EB2BAF}"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035567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36DADF-F40C-430F-83EA-E8DE00C54B13}"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1897833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A5351-509D-4AF4-9B1A-C6860488A889}"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8638352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ED97935-751E-4802-9505-C65CA65EDA44}"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4250679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C8FEB3-AEA3-4997-B6CD-9F92E19C37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9488499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22E6DC-7BF8-4A89-8AF1-00DB2BA17562}"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37489857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806878-98F5-4F4C-870B-E75E3B16C62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898784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noProof="0" smtClean="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4335BD-5B37-4CF0-8470-BD7E28D0670B}"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20846488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6A716E-3FE8-4EA5-BB65-679BA1F82AE6}"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13939024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IQ">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IQ">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6CD25D-8601-4066-8ABD-F5250F64DBBE}" type="slidenum">
              <a:rPr lang="ar-SA" altLang="ar-IQ">
                <a:solidFill>
                  <a:srgbClr val="000000"/>
                </a:solidFill>
              </a:rPr>
              <a:pPr>
                <a:defRPr/>
              </a:pPr>
              <a:t>‹#›</a:t>
            </a:fld>
            <a:endParaRPr lang="en-US" altLang="ar-IQ">
              <a:solidFill>
                <a:srgbClr val="000000"/>
              </a:solidFill>
            </a:endParaRPr>
          </a:p>
        </p:txBody>
      </p:sp>
    </p:spTree>
    <p:extLst>
      <p:ext uri="{BB962C8B-B14F-4D97-AF65-F5344CB8AC3E}">
        <p14:creationId xmlns:p14="http://schemas.microsoft.com/office/powerpoint/2010/main" val="97598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8BD707-D9CF-40AE-B4C6-C98DA3205C09}" type="datetimeFigureOut">
              <a:rPr lang="en-US" smtClean="0">
                <a:solidFill>
                  <a:prstClr val="black">
                    <a:tint val="75000"/>
                  </a:prstClr>
                </a:solidFill>
              </a:rPr>
              <a:pPr rtl="0"/>
              <a:t>10/18/2024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15528-21DE-4FAA-801E-634DDDAF4B2B}"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111913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2746058149"/>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9"/>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9"/>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9"/>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50039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457950" y="6356375"/>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C81FA2-524E-487E-84B4-9E4C464ADB8A}" type="datetimeFigureOut">
              <a:rPr lang="ar-IQ" smtClean="0">
                <a:solidFill>
                  <a:prstClr val="black">
                    <a:tint val="75000"/>
                  </a:prstClr>
                </a:solidFill>
              </a:rPr>
              <a:pPr/>
              <a:t>15/04/1446</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028950" y="6356375"/>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628650" y="6356375"/>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10D8DA0-4AB5-44C0-B14F-6C1067FBECCE}"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14363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0458411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93568217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1660648965"/>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4101409107"/>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410406108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ar-SA" altLang="ar-IQ" smtClean="0"/>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ar-SA" altLang="ar-IQ" smtClean="0"/>
              <a:t>انقر لتحرير أنماط النص الرئيسي</a:t>
            </a:r>
          </a:p>
          <a:p>
            <a:pPr lvl="1"/>
            <a:r>
              <a:rPr lang="ar-SA" altLang="ar-IQ" smtClean="0"/>
              <a:t>المستوى الثاني</a:t>
            </a:r>
          </a:p>
          <a:p>
            <a:pPr lvl="2"/>
            <a:r>
              <a:rPr lang="ar-SA" altLang="ar-IQ" smtClean="0"/>
              <a:t>المستوى الثالث</a:t>
            </a:r>
          </a:p>
          <a:p>
            <a:pPr lvl="3"/>
            <a:r>
              <a:rPr lang="ar-SA" altLang="ar-IQ" smtClean="0"/>
              <a:t>المستوى الرابع</a:t>
            </a:r>
          </a:p>
          <a:p>
            <a:pPr lvl="4"/>
            <a:r>
              <a:rPr lang="ar-SA" altLang="ar-IQ"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Arial" pitchFamily="34" charset="0"/>
                <a:cs typeface="+mn-cs"/>
              </a:defRPr>
            </a:lvl1pPr>
          </a:lstStyle>
          <a:p>
            <a:pPr fontAlgn="base">
              <a:spcBef>
                <a:spcPct val="0"/>
              </a:spcBef>
              <a:spcAft>
                <a:spcPct val="0"/>
              </a:spcAft>
              <a:defRPr/>
            </a:pPr>
            <a:endParaRPr lang="en-US" altLang="ar-IQ">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latin typeface="Arial" pitchFamily="34" charset="0"/>
                <a:cs typeface="+mn-cs"/>
              </a:defRPr>
            </a:lvl1pPr>
          </a:lstStyle>
          <a:p>
            <a:pPr fontAlgn="base">
              <a:spcBef>
                <a:spcPct val="0"/>
              </a:spcBef>
              <a:spcAft>
                <a:spcPct val="0"/>
              </a:spcAft>
              <a:defRPr/>
            </a:pPr>
            <a:fld id="{7E2252DE-B840-43A3-91D7-72309F7ABF39}" type="slidenum">
              <a:rPr lang="ar-SA" altLang="ar-IQ">
                <a:solidFill>
                  <a:srgbClr val="000000"/>
                </a:solidFill>
              </a:rPr>
              <a:pPr fontAlgn="base">
                <a:spcBef>
                  <a:spcPct val="0"/>
                </a:spcBef>
                <a:spcAft>
                  <a:spcPct val="0"/>
                </a:spcAft>
                <a:defRPr/>
              </a:pPr>
              <a:t>‹#›</a:t>
            </a:fld>
            <a:endParaRPr lang="en-US" altLang="ar-IQ">
              <a:solidFill>
                <a:srgbClr val="000000"/>
              </a:solidFill>
            </a:endParaRPr>
          </a:p>
        </p:txBody>
      </p:sp>
    </p:spTree>
    <p:extLst>
      <p:ext uri="{BB962C8B-B14F-4D97-AF65-F5344CB8AC3E}">
        <p14:creationId xmlns:p14="http://schemas.microsoft.com/office/powerpoint/2010/main" val="400216211"/>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027">
                                            <p:txEl>
                                              <p:pRg st="0" end="0"/>
                                            </p:txEl>
                                          </p:spTgt>
                                        </p:tgtEl>
                                        <p:attrNameLst>
                                          <p:attrName>style.visibility</p:attrName>
                                        </p:attrNameLst>
                                      </p:cBhvr>
                                      <p:to>
                                        <p:strVal val="visible"/>
                                      </p:to>
                                    </p:set>
                                    <p:anim calcmode="lin" valueType="num">
                                      <p:cBhvr>
                                        <p:cTn id="15"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027">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027">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027">
                                            <p:txEl>
                                              <p:pRg st="0" end="0"/>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1027">
                                            <p:txEl>
                                              <p:pRg st="1" end="1"/>
                                            </p:txEl>
                                          </p:spTgt>
                                        </p:tgtEl>
                                        <p:attrNameLst>
                                          <p:attrName>style.visibility</p:attrName>
                                        </p:attrNameLst>
                                      </p:cBhvr>
                                      <p:to>
                                        <p:strVal val="visible"/>
                                      </p:to>
                                    </p:set>
                                    <p:anim calcmode="lin" valueType="num">
                                      <p:cBhvr>
                                        <p:cTn id="21"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27">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1027">
                                            <p:txEl>
                                              <p:pRg st="1" end="1"/>
                                            </p:txEl>
                                          </p:spTgt>
                                        </p:tgtEl>
                                        <p:attrNameLst>
                                          <p:attrName>style.rotation</p:attrName>
                                        </p:attrNameLst>
                                      </p:cBhvr>
                                      <p:tavLst>
                                        <p:tav tm="0">
                                          <p:val>
                                            <p:fltVal val="360"/>
                                          </p:val>
                                        </p:tav>
                                        <p:tav tm="100000">
                                          <p:val>
                                            <p:fltVal val="0"/>
                                          </p:val>
                                        </p:tav>
                                      </p:tavLst>
                                    </p:anim>
                                    <p:animEffect transition="in" filter="fade">
                                      <p:cBhvr>
                                        <p:cTn id="24" dur="500"/>
                                        <p:tgtEl>
                                          <p:spTgt spid="1027">
                                            <p:txEl>
                                              <p:pRg st="1" end="1"/>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1027">
                                            <p:txEl>
                                              <p:pRg st="2" end="2"/>
                                            </p:txEl>
                                          </p:spTgt>
                                        </p:tgtEl>
                                        <p:attrNameLst>
                                          <p:attrName>style.visibility</p:attrName>
                                        </p:attrNameLst>
                                      </p:cBhvr>
                                      <p:to>
                                        <p:strVal val="visible"/>
                                      </p:to>
                                    </p:set>
                                    <p:anim calcmode="lin" valueType="num">
                                      <p:cBhvr>
                                        <p:cTn id="27"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1027">
                                            <p:txEl>
                                              <p:pRg st="2" end="2"/>
                                            </p:txEl>
                                          </p:spTgt>
                                        </p:tgtEl>
                                        <p:attrNameLst>
                                          <p:attrName>ppt_h</p:attrName>
                                        </p:attrNameLst>
                                      </p:cBhvr>
                                      <p:tavLst>
                                        <p:tav tm="0">
                                          <p:val>
                                            <p:fltVal val="0"/>
                                          </p:val>
                                        </p:tav>
                                        <p:tav tm="100000">
                                          <p:val>
                                            <p:strVal val="#ppt_h"/>
                                          </p:val>
                                        </p:tav>
                                      </p:tavLst>
                                    </p:anim>
                                    <p:anim calcmode="lin" valueType="num">
                                      <p:cBhvr>
                                        <p:cTn id="29" dur="500" fill="hold"/>
                                        <p:tgtEl>
                                          <p:spTgt spid="1027">
                                            <p:txEl>
                                              <p:pRg st="2" end="2"/>
                                            </p:txEl>
                                          </p:spTgt>
                                        </p:tgtEl>
                                        <p:attrNameLst>
                                          <p:attrName>style.rotation</p:attrName>
                                        </p:attrNameLst>
                                      </p:cBhvr>
                                      <p:tavLst>
                                        <p:tav tm="0">
                                          <p:val>
                                            <p:fltVal val="360"/>
                                          </p:val>
                                        </p:tav>
                                        <p:tav tm="100000">
                                          <p:val>
                                            <p:fltVal val="0"/>
                                          </p:val>
                                        </p:tav>
                                      </p:tavLst>
                                    </p:anim>
                                    <p:animEffect transition="in" filter="fade">
                                      <p:cBhvr>
                                        <p:cTn id="30" dur="500"/>
                                        <p:tgtEl>
                                          <p:spTgt spid="1027">
                                            <p:txEl>
                                              <p:pRg st="2" end="2"/>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 calcmode="lin" valueType="num">
                                      <p:cBhvr>
                                        <p:cTn id="35" dur="500" fill="hold"/>
                                        <p:tgtEl>
                                          <p:spTgt spid="1027">
                                            <p:txEl>
                                              <p:pRg st="3" end="3"/>
                                            </p:txEl>
                                          </p:spTgt>
                                        </p:tgtEl>
                                        <p:attrNameLst>
                                          <p:attrName>style.rotation</p:attrName>
                                        </p:attrNameLst>
                                      </p:cBhvr>
                                      <p:tavLst>
                                        <p:tav tm="0">
                                          <p:val>
                                            <p:fltVal val="360"/>
                                          </p:val>
                                        </p:tav>
                                        <p:tav tm="100000">
                                          <p:val>
                                            <p:fltVal val="0"/>
                                          </p:val>
                                        </p:tav>
                                      </p:tavLst>
                                    </p:anim>
                                    <p:animEffect transition="in" filter="fade">
                                      <p:cBhvr>
                                        <p:cTn id="36" dur="500"/>
                                        <p:tgtEl>
                                          <p:spTgt spid="1027">
                                            <p:txEl>
                                              <p:pRg st="3" end="3"/>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1027">
                                            <p:txEl>
                                              <p:pRg st="4" end="4"/>
                                            </p:txEl>
                                          </p:spTgt>
                                        </p:tgtEl>
                                        <p:attrNameLst>
                                          <p:attrName>style.visibility</p:attrName>
                                        </p:attrNameLst>
                                      </p:cBhvr>
                                      <p:to>
                                        <p:strVal val="visible"/>
                                      </p:to>
                                    </p:set>
                                    <p:anim calcmode="lin" valueType="num">
                                      <p:cBhvr>
                                        <p:cTn id="39"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1027">
                                            <p:txEl>
                                              <p:pRg st="4" end="4"/>
                                            </p:txEl>
                                          </p:spTgt>
                                        </p:tgtEl>
                                        <p:attrNameLst>
                                          <p:attrName>ppt_h</p:attrName>
                                        </p:attrNameLst>
                                      </p:cBhvr>
                                      <p:tavLst>
                                        <p:tav tm="0">
                                          <p:val>
                                            <p:fltVal val="0"/>
                                          </p:val>
                                        </p:tav>
                                        <p:tav tm="100000">
                                          <p:val>
                                            <p:strVal val="#ppt_h"/>
                                          </p:val>
                                        </p:tav>
                                      </p:tavLst>
                                    </p:anim>
                                    <p:anim calcmode="lin" valueType="num">
                                      <p:cBhvr>
                                        <p:cTn id="41" dur="500" fill="hold"/>
                                        <p:tgtEl>
                                          <p:spTgt spid="1027">
                                            <p:txEl>
                                              <p:pRg st="4" end="4"/>
                                            </p:txEl>
                                          </p:spTgt>
                                        </p:tgtEl>
                                        <p:attrNameLst>
                                          <p:attrName>style.rotation</p:attrName>
                                        </p:attrNameLst>
                                      </p:cBhvr>
                                      <p:tavLst>
                                        <p:tav tm="0">
                                          <p:val>
                                            <p:fltVal val="360"/>
                                          </p:val>
                                        </p:tav>
                                        <p:tav tm="100000">
                                          <p:val>
                                            <p:fltVal val="0"/>
                                          </p:val>
                                        </p:tav>
                                      </p:tavLst>
                                    </p:anim>
                                    <p:animEffect transition="in" filter="fade">
                                      <p:cBhvr>
                                        <p:cTn id="42"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9" presetClass="entr" presetSubtype="0" decel="100000" fill="hold" nodeType="click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2">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3">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4">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 lvl="5">
            <p:tnLst>
              <p:par>
                <p:cTn presetID="49" presetClass="entr" presetSubtype="0" decel="100000" fill="hold" nodeType="withEffect">
                  <p:stCondLst>
                    <p:cond delay="0"/>
                  </p:stCondLst>
                  <p:iterate type="lt">
                    <p:tmPct val="10000"/>
                  </p:iterate>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 calcmode="lin" valueType="num">
                      <p:cBhvr>
                        <p:cTn dur="500" fill="hold"/>
                        <p:tgtEl>
                          <p:spTgt spid="1027"/>
                        </p:tgtEl>
                        <p:attrNameLst>
                          <p:attrName>style.rotation</p:attrName>
                        </p:attrNameLst>
                      </p:cBhvr>
                      <p:tavLst>
                        <p:tav tm="0">
                          <p:val>
                            <p:fltVal val="360"/>
                          </p:val>
                        </p:tav>
                        <p:tav tm="100000">
                          <p:val>
                            <p:fltVal val="0"/>
                          </p:val>
                        </p:tav>
                      </p:tavLst>
                    </p:anim>
                    <p:animEffect transition="in" filter="fade">
                      <p:cBhvr>
                        <p:cTn dur="500"/>
                        <p:tgtEl>
                          <p:spTgt spid="1027"/>
                        </p:tgtEl>
                      </p:cBhvr>
                    </p:animEffect>
                  </p:childTnLst>
                </p:cTn>
              </p:par>
            </p:tnLst>
          </p:tmpl>
        </p:tmplLst>
      </p:bldP>
    </p:bldLst>
  </p:timing>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1371599"/>
          </a:xfrm>
        </p:spPr>
        <p:txBody>
          <a:bodyPr>
            <a:noAutofit/>
          </a:bodyPr>
          <a:lstStyle/>
          <a:p>
            <a:r>
              <a:rPr lang="ar-IQ" sz="9600" b="1" dirty="0" smtClean="0">
                <a:solidFill>
                  <a:srgbClr val="FF0000"/>
                </a:solidFill>
              </a:rPr>
              <a:t>5</a:t>
            </a:r>
            <a:endParaRPr lang="ar-IQ" sz="9600" b="1" dirty="0">
              <a:solidFill>
                <a:srgbClr val="FF0000"/>
              </a:solidFill>
            </a:endParaRPr>
          </a:p>
        </p:txBody>
      </p:sp>
      <p:sp>
        <p:nvSpPr>
          <p:cNvPr id="3" name="Subtitle 2"/>
          <p:cNvSpPr>
            <a:spLocks noGrp="1"/>
          </p:cNvSpPr>
          <p:nvPr>
            <p:ph type="subTitle" idx="1"/>
          </p:nvPr>
        </p:nvSpPr>
        <p:spPr>
          <a:xfrm>
            <a:off x="762000" y="1905000"/>
            <a:ext cx="7772400" cy="4648200"/>
          </a:xfrm>
        </p:spPr>
        <p:txBody>
          <a:bodyPr>
            <a:normAutofit fontScale="92500"/>
          </a:bodyPr>
          <a:lstStyle/>
          <a:p>
            <a:r>
              <a:rPr lang="ar-IQ" sz="3600" b="1" dirty="0" smtClean="0">
                <a:solidFill>
                  <a:srgbClr val="002060"/>
                </a:solidFill>
              </a:rPr>
              <a:t>المحاضرة </a:t>
            </a:r>
            <a:r>
              <a:rPr lang="ar-IQ" sz="3600" b="1" dirty="0" smtClean="0">
                <a:solidFill>
                  <a:srgbClr val="C00000"/>
                </a:solidFill>
              </a:rPr>
              <a:t>5</a:t>
            </a:r>
          </a:p>
          <a:p>
            <a:r>
              <a:rPr lang="ar-IQ" sz="3600" b="1" dirty="0" smtClean="0">
                <a:solidFill>
                  <a:srgbClr val="00B050"/>
                </a:solidFill>
              </a:rPr>
              <a:t>العام الدراسي</a:t>
            </a:r>
          </a:p>
          <a:p>
            <a:r>
              <a:rPr lang="ar-IQ" sz="3600" b="1" dirty="0" smtClean="0">
                <a:solidFill>
                  <a:srgbClr val="00B050"/>
                </a:solidFill>
              </a:rPr>
              <a:t>2024 – 2025</a:t>
            </a:r>
          </a:p>
          <a:p>
            <a:pPr lvl="0"/>
            <a:r>
              <a:rPr lang="ar-IQ" sz="3600" b="1" dirty="0" smtClean="0">
                <a:solidFill>
                  <a:srgbClr val="C00000"/>
                </a:solidFill>
              </a:rPr>
              <a:t>المرحلة </a:t>
            </a:r>
            <a:r>
              <a:rPr lang="ar-IQ" sz="3600" b="1" dirty="0">
                <a:solidFill>
                  <a:srgbClr val="C00000"/>
                </a:solidFill>
              </a:rPr>
              <a:t>الثالثة </a:t>
            </a:r>
            <a:r>
              <a:rPr lang="ar-IQ" sz="3600" b="1" dirty="0" smtClean="0">
                <a:solidFill>
                  <a:srgbClr val="C00000"/>
                </a:solidFill>
              </a:rPr>
              <a:t>الدراسة الصباحية والمسائية</a:t>
            </a:r>
            <a:endParaRPr lang="ar-IQ" sz="4800" b="1" dirty="0" smtClean="0">
              <a:solidFill>
                <a:srgbClr val="7030A0"/>
              </a:solidFill>
            </a:endParaRPr>
          </a:p>
          <a:p>
            <a:r>
              <a:rPr lang="ar-IQ" sz="4800" b="1" dirty="0" smtClean="0">
                <a:solidFill>
                  <a:srgbClr val="7030A0"/>
                </a:solidFill>
              </a:rPr>
              <a:t>مادة تأهيل الإصابات الرياضية</a:t>
            </a:r>
          </a:p>
          <a:p>
            <a:pPr marL="342900" lvl="0" indent="-342900" rtl="1" fontAlgn="base">
              <a:spcAft>
                <a:spcPct val="0"/>
              </a:spcAft>
              <a:buFontTx/>
              <a:buChar char="•"/>
            </a:pPr>
            <a:r>
              <a:rPr lang="ar-IQ" altLang="ar-IQ" b="1" kern="0" dirty="0" err="1">
                <a:solidFill>
                  <a:srgbClr val="00B050"/>
                </a:solidFill>
                <a:latin typeface="Simplified Arabic" pitchFamily="18" charset="-78"/>
                <a:cs typeface="Simplified Arabic" pitchFamily="18" charset="-78"/>
              </a:rPr>
              <a:t>أ.د</a:t>
            </a:r>
            <a:r>
              <a:rPr lang="ar-IQ" altLang="ar-IQ" b="1" kern="0" dirty="0">
                <a:solidFill>
                  <a:srgbClr val="00B050"/>
                </a:solidFill>
                <a:latin typeface="Simplified Arabic" pitchFamily="18" charset="-78"/>
                <a:cs typeface="Simplified Arabic" pitchFamily="18" charset="-78"/>
              </a:rPr>
              <a:t>. حسن هادي الهلالي</a:t>
            </a:r>
          </a:p>
          <a:p>
            <a:pPr marL="342900" lvl="0" indent="-342900" rtl="1" fontAlgn="base">
              <a:spcAft>
                <a:spcPct val="0"/>
              </a:spcAft>
              <a:buFontTx/>
              <a:buChar char="•"/>
            </a:pPr>
            <a:r>
              <a:rPr lang="ar-IQ" altLang="ar-IQ" b="1" kern="0" dirty="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b="1" kern="0" dirty="0" smtClean="0">
                <a:solidFill>
                  <a:srgbClr val="00B050"/>
                </a:solidFill>
                <a:latin typeface="Simplified Arabic" pitchFamily="18" charset="-78"/>
                <a:cs typeface="Simplified Arabic" pitchFamily="18" charset="-78"/>
              </a:rPr>
              <a:t>الرياضة </a:t>
            </a:r>
            <a:endParaRPr lang="en-US" altLang="ar-IQ"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169077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rmAutofit fontScale="90000"/>
          </a:bodyPr>
          <a:lstStyle/>
          <a:p>
            <a:pPr algn="ctr"/>
            <a:r>
              <a:rPr lang="ar-IQ" b="1" dirty="0" smtClean="0">
                <a:solidFill>
                  <a:srgbClr val="FF0000"/>
                </a:solidFill>
                <a:latin typeface="Simplified Arabic" pitchFamily="18" charset="-78"/>
                <a:cs typeface="Simplified Arabic" pitchFamily="18" charset="-78"/>
              </a:rPr>
              <a:t>المحور الثاني من الحاضرة</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052736"/>
            <a:ext cx="7886700" cy="5124227"/>
          </a:xfrm>
        </p:spPr>
        <p:txBody>
          <a:bodyPr>
            <a:normAutofit/>
          </a:bodyPr>
          <a:lstStyle/>
          <a:p>
            <a:pPr algn="ctr"/>
            <a:r>
              <a:rPr lang="ar-IQ" sz="7200" dirty="0" smtClean="0">
                <a:solidFill>
                  <a:srgbClr val="BD0395"/>
                </a:solidFill>
                <a:latin typeface="Simplified Arabic" pitchFamily="18" charset="-78"/>
                <a:cs typeface="Simplified Arabic" pitchFamily="18" charset="-78"/>
              </a:rPr>
              <a:t>مضاعفات الكسور</a:t>
            </a:r>
            <a:endParaRPr lang="en-US" sz="7200" dirty="0">
              <a:solidFill>
                <a:srgbClr val="BD0395"/>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27847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79388" y="115888"/>
            <a:ext cx="8785225" cy="649287"/>
          </a:xfrm>
        </p:spPr>
        <p:txBody>
          <a:bodyPr/>
          <a:lstStyle/>
          <a:p>
            <a:pPr eaLnBrk="1" hangingPunct="1"/>
            <a:r>
              <a:rPr lang="ar-IQ" altLang="ar-IQ" sz="3200" b="1" smtClean="0"/>
              <a:t>مضاعفات الكسور </a:t>
            </a:r>
            <a:r>
              <a:rPr lang="en-US" altLang="ar-IQ" sz="3200" b="1" smtClean="0"/>
              <a:t>Complications of the Fractures</a:t>
            </a:r>
            <a:r>
              <a:rPr lang="en-US" altLang="ar-IQ" sz="4000" smtClean="0"/>
              <a:t> </a:t>
            </a:r>
          </a:p>
        </p:txBody>
      </p:sp>
      <p:sp>
        <p:nvSpPr>
          <p:cNvPr id="55299" name="Rectangle 3"/>
          <p:cNvSpPr>
            <a:spLocks noGrp="1" noChangeArrowheads="1"/>
          </p:cNvSpPr>
          <p:nvPr>
            <p:ph idx="1"/>
          </p:nvPr>
        </p:nvSpPr>
        <p:spPr>
          <a:xfrm>
            <a:off x="107950" y="981075"/>
            <a:ext cx="8856663" cy="5688013"/>
          </a:xfrm>
        </p:spPr>
        <p:txBody>
          <a:bodyPr/>
          <a:lstStyle/>
          <a:p>
            <a:pPr eaLnBrk="1" hangingPunct="1"/>
            <a:r>
              <a:rPr lang="ar-IQ" altLang="ar-IQ" sz="4800" b="1" smtClean="0">
                <a:latin typeface="Simplified Arabic" pitchFamily="18" charset="-78"/>
                <a:cs typeface="Simplified Arabic" pitchFamily="18" charset="-78"/>
              </a:rPr>
              <a:t>تقسم مضاعفات الكسور إلى جزئيين :ـ </a:t>
            </a:r>
          </a:p>
          <a:p>
            <a:pPr eaLnBrk="1" hangingPunct="1"/>
            <a:r>
              <a:rPr lang="ar-IQ" altLang="ar-IQ" sz="6600" b="1" smtClean="0">
                <a:solidFill>
                  <a:srgbClr val="0000FF"/>
                </a:solidFill>
                <a:latin typeface="Simplified Arabic" pitchFamily="18" charset="-78"/>
                <a:cs typeface="Simplified Arabic" pitchFamily="18" charset="-78"/>
              </a:rPr>
              <a:t>أولاً : المضاعفات الموضعية</a:t>
            </a:r>
          </a:p>
          <a:p>
            <a:pPr eaLnBrk="1" hangingPunct="1"/>
            <a:r>
              <a:rPr lang="ar-IQ" altLang="ar-IQ" sz="6600" b="1" smtClean="0">
                <a:solidFill>
                  <a:srgbClr val="FF0000"/>
                </a:solidFill>
                <a:latin typeface="Simplified Arabic" pitchFamily="18" charset="-78"/>
                <a:cs typeface="Simplified Arabic" pitchFamily="18" charset="-78"/>
              </a:rPr>
              <a:t>ثانياً : المضاعفات العامة</a:t>
            </a:r>
            <a:r>
              <a:rPr lang="ar-IQ" altLang="ar-IQ" sz="7200" b="1" smtClean="0">
                <a:solidFill>
                  <a:srgbClr val="FF0000"/>
                </a:solidFill>
                <a:latin typeface="Simplified Arabic" pitchFamily="18" charset="-78"/>
                <a:cs typeface="Simplified Arabic" pitchFamily="18" charset="-78"/>
              </a:rPr>
              <a:t> </a:t>
            </a:r>
            <a:endParaRPr lang="ar-IQ" altLang="ar-IQ" sz="7200" smtClean="0">
              <a:solidFill>
                <a:srgbClr val="FF0000"/>
              </a:solidFill>
              <a:latin typeface="Simplified Arabic" pitchFamily="18" charset="-78"/>
              <a:cs typeface="Simplified Arabic" pitchFamily="18" charset="-78"/>
            </a:endParaRPr>
          </a:p>
          <a:p>
            <a:pPr eaLnBrk="1" hangingPunct="1">
              <a:buFontTx/>
              <a:buNone/>
            </a:pPr>
            <a:endParaRPr lang="en-US" altLang="ar-IQ" sz="7200" smtClean="0"/>
          </a:p>
        </p:txBody>
      </p:sp>
    </p:spTree>
    <p:extLst>
      <p:ext uri="{BB962C8B-B14F-4D97-AF65-F5344CB8AC3E}">
        <p14:creationId xmlns:p14="http://schemas.microsoft.com/office/powerpoint/2010/main" val="107935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15888"/>
            <a:ext cx="8229600" cy="649287"/>
          </a:xfrm>
        </p:spPr>
        <p:txBody>
          <a:bodyPr>
            <a:normAutofit fontScale="90000"/>
          </a:bodyPr>
          <a:lstStyle/>
          <a:p>
            <a:pPr eaLnBrk="1" hangingPunct="1"/>
            <a:r>
              <a:rPr lang="ar-IQ" altLang="ar-IQ" b="1" dirty="0" smtClean="0">
                <a:solidFill>
                  <a:srgbClr val="FF0000"/>
                </a:solidFill>
                <a:latin typeface="Simplified Arabic" pitchFamily="18" charset="-78"/>
                <a:cs typeface="Simplified Arabic" pitchFamily="18" charset="-78"/>
              </a:rPr>
              <a:t>المضاعفات الموضعية فتشمل ما يلي:ـ</a:t>
            </a:r>
            <a:endParaRPr lang="en-US" altLang="ar-IQ" b="1" dirty="0" smtClean="0">
              <a:solidFill>
                <a:srgbClr val="FF0000"/>
              </a:solidFill>
              <a:latin typeface="Simplified Arabic" pitchFamily="18" charset="-78"/>
              <a:cs typeface="Simplified Arabic" pitchFamily="18" charset="-78"/>
            </a:endParaRPr>
          </a:p>
        </p:txBody>
      </p:sp>
      <p:sp>
        <p:nvSpPr>
          <p:cNvPr id="56323" name="Rectangle 3"/>
          <p:cNvSpPr>
            <a:spLocks noGrp="1" noChangeArrowheads="1"/>
          </p:cNvSpPr>
          <p:nvPr>
            <p:ph idx="1"/>
          </p:nvPr>
        </p:nvSpPr>
        <p:spPr>
          <a:xfrm>
            <a:off x="179388" y="908050"/>
            <a:ext cx="8713787" cy="5689600"/>
          </a:xfrm>
        </p:spPr>
        <p:txBody>
          <a:bodyPr>
            <a:normAutofit lnSpcReduction="10000"/>
          </a:bodyPr>
          <a:lstStyle/>
          <a:p>
            <a:pPr marL="990600" lvl="1" indent="-533400" algn="just" eaLnBrk="1" hangingPunct="1">
              <a:lnSpc>
                <a:spcPct val="90000"/>
              </a:lnSpc>
              <a:buFontTx/>
              <a:buNone/>
            </a:pPr>
            <a:r>
              <a:rPr lang="ar-IQ" altLang="ar-IQ" b="1" u="sng" dirty="0" smtClean="0">
                <a:solidFill>
                  <a:srgbClr val="FF0000"/>
                </a:solidFill>
                <a:latin typeface="Simplified Arabic" pitchFamily="18" charset="-78"/>
                <a:cs typeface="Simplified Arabic" pitchFamily="18" charset="-78"/>
              </a:rPr>
              <a:t>1. سوء الالتئام </a:t>
            </a:r>
            <a:r>
              <a:rPr lang="en-US" altLang="ar-IQ" b="1" u="sng" dirty="0" smtClean="0">
                <a:solidFill>
                  <a:srgbClr val="FF0000"/>
                </a:solidFill>
                <a:latin typeface="Simplified Arabic" pitchFamily="18" charset="-78"/>
                <a:cs typeface="Simplified Arabic" pitchFamily="18" charset="-78"/>
              </a:rPr>
              <a:t>Error  to heal </a:t>
            </a:r>
            <a:endParaRPr lang="ar-IQ" altLang="ar-IQ" b="1" u="sng" dirty="0" smtClean="0">
              <a:solidFill>
                <a:srgbClr val="FF0000"/>
              </a:solidFill>
              <a:latin typeface="Simplified Arabic" pitchFamily="18" charset="-78"/>
              <a:cs typeface="Simplified Arabic" pitchFamily="18" charset="-78"/>
            </a:endParaRPr>
          </a:p>
          <a:p>
            <a:pPr marL="609600" indent="-609600" algn="just" eaLnBrk="1" hangingPunct="1">
              <a:lnSpc>
                <a:spcPct val="90000"/>
              </a:lnSpc>
              <a:buFontTx/>
              <a:buNone/>
            </a:pPr>
            <a:r>
              <a:rPr lang="ar-IQ" altLang="ar-IQ" sz="2800" b="1" dirty="0" smtClean="0">
                <a:latin typeface="Simplified Arabic" pitchFamily="18" charset="-78"/>
                <a:cs typeface="Simplified Arabic" pitchFamily="18" charset="-78"/>
              </a:rPr>
              <a:t>       يَحدث عندما </a:t>
            </a:r>
            <a:r>
              <a:rPr lang="ar-IQ" altLang="ar-IQ" sz="2800" b="1" u="sng" dirty="0" smtClean="0">
                <a:solidFill>
                  <a:srgbClr val="FF0000"/>
                </a:solidFill>
                <a:latin typeface="Simplified Arabic" pitchFamily="18" charset="-78"/>
                <a:cs typeface="Simplified Arabic" pitchFamily="18" charset="-78"/>
              </a:rPr>
              <a:t>يُرد الكسر</a:t>
            </a:r>
            <a:r>
              <a:rPr lang="ar-IQ" altLang="ar-IQ" sz="2800" b="1" dirty="0" smtClean="0">
                <a:solidFill>
                  <a:srgbClr val="FF0000"/>
                </a:solidFill>
                <a:latin typeface="Simplified Arabic" pitchFamily="18" charset="-78"/>
                <a:cs typeface="Simplified Arabic" pitchFamily="18" charset="-78"/>
              </a:rPr>
              <a:t> </a:t>
            </a:r>
            <a:r>
              <a:rPr lang="ar-IQ" altLang="ar-IQ" sz="2800" b="1" dirty="0" smtClean="0">
                <a:latin typeface="Simplified Arabic" pitchFamily="18" charset="-78"/>
                <a:cs typeface="Simplified Arabic" pitchFamily="18" charset="-78"/>
              </a:rPr>
              <a:t>بشكل غير سليم ويحدث زحزحة العظم مما يؤدي إلى تشوه المنطقة المصابة.</a:t>
            </a:r>
          </a:p>
          <a:p>
            <a:pPr marL="609600" indent="-609600" algn="just" eaLnBrk="1" hangingPunct="1">
              <a:lnSpc>
                <a:spcPct val="90000"/>
              </a:lnSpc>
              <a:buFontTx/>
              <a:buNone/>
            </a:pPr>
            <a:r>
              <a:rPr lang="ar-IQ" altLang="ar-IQ" sz="2800" b="1" u="sng" dirty="0" smtClean="0">
                <a:solidFill>
                  <a:srgbClr val="FF0000"/>
                </a:solidFill>
                <a:latin typeface="Simplified Arabic" pitchFamily="18" charset="-78"/>
                <a:cs typeface="Simplified Arabic" pitchFamily="18" charset="-78"/>
              </a:rPr>
              <a:t>2. تأخر الالتئام  </a:t>
            </a:r>
            <a:r>
              <a:rPr lang="en-US" altLang="ar-IQ" sz="2800" b="1" u="sng" dirty="0" smtClean="0">
                <a:solidFill>
                  <a:srgbClr val="FF0000"/>
                </a:solidFill>
                <a:latin typeface="Simplified Arabic" pitchFamily="18" charset="-78"/>
                <a:cs typeface="Simplified Arabic" pitchFamily="18" charset="-78"/>
              </a:rPr>
              <a:t>The delay to heal </a:t>
            </a:r>
            <a:endParaRPr lang="ar-IQ" altLang="ar-IQ" sz="2800" b="1" u="sng" dirty="0" smtClean="0">
              <a:solidFill>
                <a:srgbClr val="FF0000"/>
              </a:solidFill>
              <a:latin typeface="Simplified Arabic" pitchFamily="18" charset="-78"/>
              <a:cs typeface="Simplified Arabic" pitchFamily="18" charset="-78"/>
            </a:endParaRPr>
          </a:p>
          <a:p>
            <a:pPr marL="609600" indent="-609600" algn="just" eaLnBrk="1" hangingPunct="1">
              <a:lnSpc>
                <a:spcPct val="90000"/>
              </a:lnSpc>
              <a:buFontTx/>
              <a:buNone/>
            </a:pPr>
            <a:r>
              <a:rPr lang="ar-IQ" altLang="ar-IQ" sz="2800" b="1" dirty="0" smtClean="0">
                <a:latin typeface="Simplified Arabic" pitchFamily="18" charset="-78"/>
                <a:cs typeface="Simplified Arabic" pitchFamily="18" charset="-78"/>
              </a:rPr>
              <a:t>       بسبب </a:t>
            </a:r>
            <a:r>
              <a:rPr lang="ar-IQ" altLang="ar-IQ" sz="2800" b="1" u="sng" dirty="0" smtClean="0">
                <a:solidFill>
                  <a:srgbClr val="FF0000"/>
                </a:solidFill>
                <a:latin typeface="Simplified Arabic" pitchFamily="18" charset="-78"/>
                <a:cs typeface="Simplified Arabic" pitchFamily="18" charset="-78"/>
              </a:rPr>
              <a:t>قلة الدم</a:t>
            </a:r>
            <a:r>
              <a:rPr lang="ar-IQ" altLang="ar-IQ" sz="2800" b="1" dirty="0" smtClean="0">
                <a:solidFill>
                  <a:srgbClr val="FF0000"/>
                </a:solidFill>
                <a:latin typeface="Simplified Arabic" pitchFamily="18" charset="-78"/>
                <a:cs typeface="Simplified Arabic" pitchFamily="18" charset="-78"/>
              </a:rPr>
              <a:t> </a:t>
            </a:r>
            <a:r>
              <a:rPr lang="ar-IQ" altLang="ar-IQ" sz="2800" b="1" dirty="0" smtClean="0">
                <a:solidFill>
                  <a:srgbClr val="7030A0"/>
                </a:solidFill>
                <a:latin typeface="Simplified Arabic" pitchFamily="18" charset="-78"/>
                <a:cs typeface="Simplified Arabic" pitchFamily="18" charset="-78"/>
              </a:rPr>
              <a:t>الواصل إلى منطقة الكسر نتيجة :-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تمزق عدد كبير من الأوعية الدموية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أو بسبب التثبيت الخاطئ الذي يسمح بحركة الجزء المصاب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أو نتيجة وجود فسحة كبيرة بين نهايتي الكسر </a:t>
            </a:r>
          </a:p>
          <a:p>
            <a:pPr algn="just" eaLnBrk="1" hangingPunct="1">
              <a:lnSpc>
                <a:spcPct val="90000"/>
              </a:lnSpc>
              <a:buFontTx/>
              <a:buChar char="-"/>
            </a:pPr>
            <a:r>
              <a:rPr lang="ar-IQ" altLang="ar-IQ" sz="2800" b="1" dirty="0" smtClean="0">
                <a:latin typeface="Simplified Arabic" pitchFamily="18" charset="-78"/>
                <a:cs typeface="Simplified Arabic" pitchFamily="18" charset="-78"/>
              </a:rPr>
              <a:t>أو التهاب منطقة الكسر.</a:t>
            </a:r>
          </a:p>
          <a:p>
            <a:pPr marL="0" indent="0" algn="just" eaLnBrk="1" hangingPunct="1">
              <a:lnSpc>
                <a:spcPct val="90000"/>
              </a:lnSpc>
              <a:buNone/>
            </a:pPr>
            <a:endParaRPr lang="ar-IQ" altLang="ar-IQ" b="1" dirty="0" smtClean="0">
              <a:latin typeface="Simplified Arabic" pitchFamily="18" charset="-78"/>
              <a:cs typeface="Simplified Arabic" pitchFamily="18" charset="-78"/>
            </a:endParaRPr>
          </a:p>
          <a:p>
            <a:pPr marL="0" indent="0" algn="l" eaLnBrk="1" hangingPunct="1">
              <a:lnSpc>
                <a:spcPct val="90000"/>
              </a:lnSpc>
              <a:buNone/>
            </a:pPr>
            <a:r>
              <a:rPr lang="ar-IQ" altLang="ar-IQ" b="1" dirty="0" smtClean="0">
                <a:solidFill>
                  <a:srgbClr val="FF0000"/>
                </a:solidFill>
                <a:latin typeface="Simplified Arabic" pitchFamily="18" charset="-78"/>
                <a:cs typeface="Simplified Arabic" pitchFamily="18" charset="-78"/>
              </a:rPr>
              <a:t>تكملة مضاعفات الكسور الموضعية</a:t>
            </a:r>
            <a:endParaRPr lang="ar-IQ" altLang="ar-IQ" b="1" dirty="0">
              <a:solidFill>
                <a:srgbClr val="FF0000"/>
              </a:solidFill>
              <a:latin typeface="Simplified Arabic" pitchFamily="18" charset="-78"/>
              <a:cs typeface="Simplified Arabic" pitchFamily="18" charset="-78"/>
            </a:endParaRPr>
          </a:p>
          <a:p>
            <a:pPr marL="609600" lvl="0" indent="-609600" algn="l">
              <a:buNone/>
            </a:pPr>
            <a:r>
              <a:rPr lang="ar-IQ" altLang="ar-IQ" b="1" u="sng" dirty="0">
                <a:solidFill>
                  <a:srgbClr val="FF0000"/>
                </a:solidFill>
                <a:latin typeface="Simplified Arabic" pitchFamily="18" charset="-78"/>
                <a:cs typeface="Simplified Arabic" pitchFamily="18" charset="-78"/>
              </a:rPr>
              <a:t>3. عدم الالتئام </a:t>
            </a:r>
            <a:r>
              <a:rPr lang="en-US" altLang="ar-IQ" b="1" u="sng" dirty="0">
                <a:solidFill>
                  <a:srgbClr val="FF0000"/>
                </a:solidFill>
                <a:latin typeface="Simplified Arabic" pitchFamily="18" charset="-78"/>
                <a:cs typeface="Simplified Arabic" pitchFamily="18" charset="-78"/>
              </a:rPr>
              <a:t>lack to </a:t>
            </a:r>
            <a:r>
              <a:rPr lang="en-US" altLang="ar-IQ" b="1" u="sng" dirty="0" smtClean="0">
                <a:solidFill>
                  <a:srgbClr val="FF0000"/>
                </a:solidFill>
                <a:latin typeface="Simplified Arabic" pitchFamily="18" charset="-78"/>
                <a:cs typeface="Simplified Arabic" pitchFamily="18" charset="-78"/>
              </a:rPr>
              <a:t>heal</a:t>
            </a:r>
            <a:endParaRPr lang="ar-IQ" altLang="ar-IQ" b="1" u="sng" dirty="0">
              <a:solidFill>
                <a:srgbClr val="FF000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740656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687607"/>
          </a:xfrm>
        </p:spPr>
        <p:txBody>
          <a:bodyPr>
            <a:normAutofit fontScale="90000"/>
          </a:bodyPr>
          <a:lstStyle/>
          <a:p>
            <a:pPr lvl="0">
              <a:spcBef>
                <a:spcPts val="1000"/>
              </a:spcBef>
            </a:pPr>
            <a:r>
              <a:rPr lang="ar-IQ" altLang="ar-IQ" sz="2800" b="1" dirty="0">
                <a:solidFill>
                  <a:srgbClr val="FF0000"/>
                </a:solidFill>
                <a:latin typeface="Simplified Arabic" pitchFamily="18" charset="-78"/>
                <a:ea typeface="+mn-ea"/>
                <a:cs typeface="Simplified Arabic" pitchFamily="18" charset="-78"/>
              </a:rPr>
              <a:t>تكملة مضاعفات الكسور الموضعية</a:t>
            </a:r>
            <a:br>
              <a:rPr lang="ar-IQ" altLang="ar-IQ" sz="2800" b="1" dirty="0">
                <a:solidFill>
                  <a:srgbClr val="FF0000"/>
                </a:solidFill>
                <a:latin typeface="Simplified Arabic" pitchFamily="18" charset="-78"/>
                <a:ea typeface="+mn-ea"/>
                <a:cs typeface="Simplified Arabic" pitchFamily="18" charset="-78"/>
              </a:rPr>
            </a:br>
            <a:r>
              <a:rPr lang="ar-IQ" altLang="ar-IQ" sz="2800" b="1" u="sng" dirty="0">
                <a:solidFill>
                  <a:srgbClr val="FF0000"/>
                </a:solidFill>
                <a:latin typeface="Simplified Arabic" pitchFamily="18" charset="-78"/>
                <a:ea typeface="+mn-ea"/>
                <a:cs typeface="Simplified Arabic" pitchFamily="18" charset="-78"/>
              </a:rPr>
              <a:t>3. عدم الالتئام </a:t>
            </a:r>
            <a:r>
              <a:rPr lang="en-US" altLang="ar-IQ" sz="2800" b="1" u="sng" dirty="0">
                <a:solidFill>
                  <a:srgbClr val="FF0000"/>
                </a:solidFill>
                <a:latin typeface="Simplified Arabic" pitchFamily="18" charset="-78"/>
                <a:ea typeface="+mn-ea"/>
                <a:cs typeface="Simplified Arabic" pitchFamily="18" charset="-78"/>
              </a:rPr>
              <a:t>lack to </a:t>
            </a:r>
            <a:r>
              <a:rPr lang="en-US" altLang="ar-IQ" sz="2800" b="1" u="sng" dirty="0" smtClean="0">
                <a:solidFill>
                  <a:srgbClr val="FF0000"/>
                </a:solidFill>
                <a:latin typeface="Simplified Arabic" pitchFamily="18" charset="-78"/>
                <a:ea typeface="+mn-ea"/>
                <a:cs typeface="Simplified Arabic" pitchFamily="18" charset="-78"/>
              </a:rPr>
              <a:t>heal</a:t>
            </a:r>
            <a:endParaRPr lang="en-US" dirty="0"/>
          </a:p>
        </p:txBody>
      </p:sp>
      <p:sp>
        <p:nvSpPr>
          <p:cNvPr id="3" name="عنصر نائب للمحتوى 2"/>
          <p:cNvSpPr>
            <a:spLocks noGrp="1"/>
          </p:cNvSpPr>
          <p:nvPr>
            <p:ph idx="1"/>
          </p:nvPr>
        </p:nvSpPr>
        <p:spPr>
          <a:xfrm>
            <a:off x="628650" y="1268760"/>
            <a:ext cx="7886700" cy="4908203"/>
          </a:xfrm>
        </p:spPr>
        <p:txBody>
          <a:bodyPr/>
          <a:lstStyle/>
          <a:p>
            <a:pPr marL="609600" lvl="0" indent="-609600" algn="just">
              <a:buNone/>
            </a:pPr>
            <a:r>
              <a:rPr lang="ar-IQ" altLang="ar-IQ" b="1" u="sng" dirty="0">
                <a:solidFill>
                  <a:srgbClr val="FF0000"/>
                </a:solidFill>
                <a:latin typeface="Simplified Arabic" pitchFamily="18" charset="-78"/>
                <a:cs typeface="Simplified Arabic" pitchFamily="18" charset="-78"/>
              </a:rPr>
              <a:t>3. عدم الالتئام </a:t>
            </a:r>
            <a:r>
              <a:rPr lang="en-US" altLang="ar-IQ" b="1" u="sng" dirty="0">
                <a:solidFill>
                  <a:srgbClr val="FF0000"/>
                </a:solidFill>
                <a:latin typeface="Simplified Arabic" pitchFamily="18" charset="-78"/>
                <a:cs typeface="Simplified Arabic" pitchFamily="18" charset="-78"/>
              </a:rPr>
              <a:t>lack to </a:t>
            </a:r>
            <a:r>
              <a:rPr lang="en-US" altLang="ar-IQ" b="1" u="sng" dirty="0" smtClean="0">
                <a:solidFill>
                  <a:srgbClr val="FF0000"/>
                </a:solidFill>
                <a:latin typeface="Simplified Arabic" pitchFamily="18" charset="-78"/>
                <a:cs typeface="Simplified Arabic" pitchFamily="18" charset="-78"/>
              </a:rPr>
              <a:t>heal</a:t>
            </a:r>
            <a:endParaRPr lang="ar-IQ" altLang="ar-IQ" b="1" u="sng" dirty="0" smtClean="0">
              <a:solidFill>
                <a:srgbClr val="FF0000"/>
              </a:solidFill>
              <a:latin typeface="Simplified Arabic" pitchFamily="18" charset="-78"/>
              <a:cs typeface="Simplified Arabic" pitchFamily="18" charset="-78"/>
            </a:endParaRPr>
          </a:p>
          <a:p>
            <a:pPr marL="609600" lvl="0" indent="-609600" algn="just">
              <a:buNone/>
            </a:pPr>
            <a:r>
              <a:rPr lang="ar-IQ" altLang="ar-IQ" b="1" dirty="0" smtClean="0">
                <a:solidFill>
                  <a:prstClr val="black"/>
                </a:solidFill>
                <a:latin typeface="Simplified Arabic" pitchFamily="18" charset="-78"/>
                <a:cs typeface="Simplified Arabic" pitchFamily="18" charset="-78"/>
              </a:rPr>
              <a:t>بسبب </a:t>
            </a:r>
            <a:r>
              <a:rPr lang="ar-IQ" altLang="ar-IQ" b="1" dirty="0">
                <a:solidFill>
                  <a:prstClr val="black"/>
                </a:solidFill>
                <a:latin typeface="Simplified Arabic" pitchFamily="18" charset="-78"/>
                <a:cs typeface="Simplified Arabic" pitchFamily="18" charset="-78"/>
              </a:rPr>
              <a:t>وجود </a:t>
            </a:r>
            <a:r>
              <a:rPr lang="ar-IQ" altLang="ar-IQ" b="1" u="sng" dirty="0">
                <a:solidFill>
                  <a:srgbClr val="FF0000"/>
                </a:solidFill>
                <a:latin typeface="Simplified Arabic" pitchFamily="18" charset="-78"/>
                <a:cs typeface="Simplified Arabic" pitchFamily="18" charset="-78"/>
              </a:rPr>
              <a:t>أنسجة</a:t>
            </a:r>
            <a:r>
              <a:rPr lang="ar-IQ" altLang="ar-IQ" b="1" dirty="0">
                <a:solidFill>
                  <a:srgbClr val="FF0000"/>
                </a:solidFill>
                <a:latin typeface="Simplified Arabic" pitchFamily="18" charset="-78"/>
                <a:cs typeface="Simplified Arabic" pitchFamily="18" charset="-78"/>
              </a:rPr>
              <a:t> غير عظمية بين طرفي الكسر </a:t>
            </a:r>
            <a:endParaRPr lang="ar-IQ" altLang="ar-IQ" b="1" dirty="0" smtClean="0">
              <a:solidFill>
                <a:srgbClr val="FF0000"/>
              </a:solidFill>
              <a:latin typeface="Simplified Arabic" pitchFamily="18" charset="-78"/>
              <a:cs typeface="Simplified Arabic" pitchFamily="18" charset="-78"/>
            </a:endParaRPr>
          </a:p>
          <a:p>
            <a:pPr marL="609600" lvl="0" indent="-609600" algn="just">
              <a:buNone/>
            </a:pPr>
            <a:r>
              <a:rPr lang="ar-IQ" altLang="ar-IQ" b="1" dirty="0" smtClean="0">
                <a:solidFill>
                  <a:prstClr val="black"/>
                </a:solidFill>
                <a:latin typeface="Simplified Arabic" pitchFamily="18" charset="-78"/>
                <a:cs typeface="Simplified Arabic" pitchFamily="18" charset="-78"/>
              </a:rPr>
              <a:t>مما </a:t>
            </a:r>
            <a:r>
              <a:rPr lang="ar-IQ" altLang="ar-IQ" b="1" dirty="0">
                <a:solidFill>
                  <a:prstClr val="black"/>
                </a:solidFill>
                <a:latin typeface="Simplified Arabic" pitchFamily="18" charset="-78"/>
                <a:cs typeface="Simplified Arabic" pitchFamily="18" charset="-78"/>
              </a:rPr>
              <a:t>يمنع تكوين الجلطة الدموية </a:t>
            </a:r>
            <a:endParaRPr lang="ar-IQ" altLang="ar-IQ" b="1" dirty="0" smtClean="0">
              <a:solidFill>
                <a:prstClr val="black"/>
              </a:solidFill>
              <a:latin typeface="Simplified Arabic" pitchFamily="18" charset="-78"/>
              <a:cs typeface="Simplified Arabic" pitchFamily="18" charset="-78"/>
            </a:endParaRPr>
          </a:p>
          <a:p>
            <a:pPr marL="609600" lvl="0" indent="-609600" algn="just">
              <a:buNone/>
            </a:pPr>
            <a:r>
              <a:rPr lang="ar-IQ" altLang="ar-IQ" b="1" dirty="0" smtClean="0">
                <a:solidFill>
                  <a:srgbClr val="7030A0"/>
                </a:solidFill>
                <a:latin typeface="Simplified Arabic" pitchFamily="18" charset="-78"/>
                <a:cs typeface="Simplified Arabic" pitchFamily="18" charset="-78"/>
              </a:rPr>
              <a:t>وعدم </a:t>
            </a:r>
            <a:r>
              <a:rPr lang="ar-IQ" altLang="ar-IQ" b="1" dirty="0">
                <a:solidFill>
                  <a:srgbClr val="7030A0"/>
                </a:solidFill>
                <a:latin typeface="Simplified Arabic" pitchFamily="18" charset="-78"/>
                <a:cs typeface="Simplified Arabic" pitchFamily="18" charset="-78"/>
              </a:rPr>
              <a:t>الالتئام كذلك يكون بسبب </a:t>
            </a:r>
            <a:r>
              <a:rPr lang="ar-IQ" altLang="ar-IQ" b="1" dirty="0" smtClean="0">
                <a:solidFill>
                  <a:srgbClr val="7030A0"/>
                </a:solidFill>
                <a:latin typeface="Simplified Arabic" pitchFamily="18" charset="-78"/>
                <a:cs typeface="Simplified Arabic" pitchFamily="18" charset="-78"/>
              </a:rPr>
              <a:t>:-</a:t>
            </a:r>
          </a:p>
          <a:p>
            <a:pPr lvl="0" algn="just">
              <a:buFontTx/>
              <a:buChar char="-"/>
            </a:pPr>
            <a:r>
              <a:rPr lang="ar-IQ" altLang="ar-IQ" b="1" dirty="0" smtClean="0">
                <a:solidFill>
                  <a:prstClr val="black"/>
                </a:solidFill>
                <a:latin typeface="Simplified Arabic" pitchFamily="18" charset="-78"/>
                <a:cs typeface="Simplified Arabic" pitchFamily="18" charset="-78"/>
              </a:rPr>
              <a:t>وجود </a:t>
            </a:r>
            <a:r>
              <a:rPr lang="ar-IQ" altLang="ar-IQ" b="1" u="sng" dirty="0">
                <a:solidFill>
                  <a:srgbClr val="0000FF"/>
                </a:solidFill>
                <a:latin typeface="Simplified Arabic" pitchFamily="18" charset="-78"/>
                <a:cs typeface="Simplified Arabic" pitchFamily="18" charset="-78"/>
              </a:rPr>
              <a:t>التهاب</a:t>
            </a:r>
            <a:r>
              <a:rPr lang="ar-IQ" altLang="ar-IQ" b="1" dirty="0">
                <a:solidFill>
                  <a:prstClr val="black"/>
                </a:solidFill>
                <a:latin typeface="Simplified Arabic" pitchFamily="18" charset="-78"/>
                <a:cs typeface="Simplified Arabic" pitchFamily="18" charset="-78"/>
              </a:rPr>
              <a:t> مزمن في المنطقة </a:t>
            </a:r>
            <a:endParaRPr lang="ar-IQ" altLang="ar-IQ" b="1" dirty="0" smtClean="0">
              <a:solidFill>
                <a:prstClr val="black"/>
              </a:solidFill>
              <a:latin typeface="Simplified Arabic" pitchFamily="18" charset="-78"/>
              <a:cs typeface="Simplified Arabic" pitchFamily="18" charset="-78"/>
            </a:endParaRPr>
          </a:p>
          <a:p>
            <a:pPr lvl="0" algn="just">
              <a:buFontTx/>
              <a:buChar char="-"/>
            </a:pPr>
            <a:r>
              <a:rPr lang="ar-IQ" altLang="ar-IQ" b="1" dirty="0" smtClean="0">
                <a:solidFill>
                  <a:prstClr val="black"/>
                </a:solidFill>
                <a:latin typeface="Simplified Arabic" pitchFamily="18" charset="-78"/>
                <a:cs typeface="Simplified Arabic" pitchFamily="18" charset="-78"/>
              </a:rPr>
              <a:t>أو </a:t>
            </a:r>
            <a:r>
              <a:rPr lang="ar-IQ" altLang="ar-IQ" b="1" u="sng" dirty="0">
                <a:solidFill>
                  <a:prstClr val="black"/>
                </a:solidFill>
                <a:latin typeface="Simplified Arabic" pitchFamily="18" charset="-78"/>
                <a:cs typeface="Simplified Arabic" pitchFamily="18" charset="-78"/>
              </a:rPr>
              <a:t>أمراض</a:t>
            </a:r>
            <a:r>
              <a:rPr lang="ar-IQ" altLang="ar-IQ" b="1" dirty="0">
                <a:solidFill>
                  <a:prstClr val="black"/>
                </a:solidFill>
                <a:latin typeface="Simplified Arabic" pitchFamily="18" charset="-78"/>
                <a:cs typeface="Simplified Arabic" pitchFamily="18" charset="-78"/>
              </a:rPr>
              <a:t> العظام</a:t>
            </a:r>
            <a:r>
              <a:rPr lang="ar-IQ" altLang="ar-IQ" b="1" dirty="0" smtClean="0">
                <a:solidFill>
                  <a:prstClr val="black"/>
                </a:solidFill>
                <a:latin typeface="Simplified Arabic" pitchFamily="18" charset="-78"/>
                <a:cs typeface="Simplified Arabic" pitchFamily="18" charset="-78"/>
              </a:rPr>
              <a:t>.</a:t>
            </a:r>
          </a:p>
          <a:p>
            <a:pPr marL="0" lvl="0" indent="0" algn="just">
              <a:buNone/>
            </a:pPr>
            <a:endParaRPr lang="ar-IQ" altLang="ar-IQ" b="1" dirty="0">
              <a:solidFill>
                <a:prstClr val="black"/>
              </a:solidFill>
              <a:latin typeface="Simplified Arabic" pitchFamily="18" charset="-78"/>
              <a:cs typeface="Simplified Arabic" pitchFamily="18" charset="-78"/>
            </a:endParaRPr>
          </a:p>
          <a:p>
            <a:pPr marL="0" lvl="0" indent="0" algn="l">
              <a:buNone/>
            </a:pPr>
            <a:r>
              <a:rPr lang="ar-IQ" altLang="ar-IQ" sz="3200" b="1" dirty="0">
                <a:solidFill>
                  <a:srgbClr val="FF0000"/>
                </a:solidFill>
                <a:latin typeface="Simplified Arabic" pitchFamily="18" charset="-78"/>
                <a:ea typeface="+mj-ea"/>
                <a:cs typeface="Simplified Arabic" pitchFamily="18" charset="-78"/>
              </a:rPr>
              <a:t>ومن المضاعفات الموضعية الأخرى </a:t>
            </a:r>
            <a:r>
              <a:rPr lang="ar-IQ" altLang="ar-IQ" sz="3200" b="1" dirty="0" smtClean="0">
                <a:solidFill>
                  <a:srgbClr val="FF0000"/>
                </a:solidFill>
                <a:latin typeface="Simplified Arabic" pitchFamily="18" charset="-78"/>
                <a:ea typeface="+mj-ea"/>
                <a:cs typeface="Simplified Arabic" pitchFamily="18" charset="-78"/>
              </a:rPr>
              <a:t>للكسور</a:t>
            </a:r>
          </a:p>
          <a:p>
            <a:pPr marL="990600" lvl="1" indent="-533400" algn="l">
              <a:buNone/>
            </a:pPr>
            <a:r>
              <a:rPr lang="ar-IQ" altLang="ar-IQ" sz="3200" dirty="0" smtClean="0">
                <a:solidFill>
                  <a:srgbClr val="FF0000"/>
                </a:solidFill>
                <a:latin typeface="Simplified Arabic" pitchFamily="18" charset="-78"/>
                <a:ea typeface="+mj-ea"/>
                <a:cs typeface="Simplified Arabic" pitchFamily="18" charset="-78"/>
              </a:rPr>
              <a:t> </a:t>
            </a:r>
            <a:r>
              <a:rPr lang="ar-IQ" altLang="ar-IQ" sz="3200" b="1" u="sng" dirty="0">
                <a:solidFill>
                  <a:srgbClr val="FF0000"/>
                </a:solidFill>
                <a:latin typeface="Simplified Arabic" pitchFamily="18" charset="-78"/>
                <a:cs typeface="Simplified Arabic" pitchFamily="18" charset="-78"/>
              </a:rPr>
              <a:t>4ـ ضمور</a:t>
            </a:r>
            <a:r>
              <a:rPr lang="en-US" altLang="ar-IQ" sz="3200" b="1" u="sng" dirty="0">
                <a:solidFill>
                  <a:srgbClr val="FF0000"/>
                </a:solidFill>
                <a:latin typeface="Simplified Arabic" pitchFamily="18" charset="-78"/>
                <a:cs typeface="Simplified Arabic" pitchFamily="18" charset="-78"/>
              </a:rPr>
              <a:t>(Atrophy)</a:t>
            </a:r>
            <a:r>
              <a:rPr lang="ar-IQ" altLang="ar-IQ" sz="3200" b="1" u="sng" dirty="0">
                <a:solidFill>
                  <a:srgbClr val="FF0000"/>
                </a:solidFill>
                <a:latin typeface="Simplified Arabic" pitchFamily="18" charset="-78"/>
                <a:cs typeface="Simplified Arabic" pitchFamily="18" charset="-78"/>
              </a:rPr>
              <a:t> </a:t>
            </a:r>
            <a:r>
              <a:rPr lang="ar-IQ" altLang="ar-IQ" sz="3200" b="1" u="sng" dirty="0" smtClean="0">
                <a:solidFill>
                  <a:srgbClr val="FF0000"/>
                </a:solidFill>
                <a:latin typeface="Simplified Arabic" pitchFamily="18" charset="-78"/>
                <a:cs typeface="Simplified Arabic" pitchFamily="18" charset="-78"/>
              </a:rPr>
              <a:t>العضلات</a:t>
            </a:r>
            <a:endParaRPr lang="ar-IQ" altLang="ar-IQ" sz="3200" dirty="0" smtClean="0">
              <a:solidFill>
                <a:srgbClr val="FF0000"/>
              </a:solidFill>
              <a:latin typeface="Simplified Arabic" pitchFamily="18" charset="-78"/>
              <a:ea typeface="+mj-ea"/>
              <a:cs typeface="Simplified Arabic" pitchFamily="18" charset="-78"/>
            </a:endParaRPr>
          </a:p>
          <a:p>
            <a:pPr marL="0" lvl="0" indent="0" algn="just">
              <a:buNone/>
            </a:pPr>
            <a:endParaRPr lang="en-US" altLang="ar-IQ" b="1" dirty="0">
              <a:solidFill>
                <a:prstClr val="black"/>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182767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975639"/>
          </a:xfrm>
        </p:spPr>
        <p:txBody>
          <a:bodyPr>
            <a:normAutofit fontScale="90000"/>
          </a:bodyPr>
          <a:lstStyle/>
          <a:p>
            <a:r>
              <a:rPr lang="ar-IQ" b="1" dirty="0" smtClean="0">
                <a:solidFill>
                  <a:srgbClr val="FF0000"/>
                </a:solidFill>
                <a:latin typeface="Simplified Arabic" pitchFamily="18" charset="-78"/>
                <a:cs typeface="Simplified Arabic" pitchFamily="18" charset="-78"/>
              </a:rPr>
              <a:t> (</a:t>
            </a:r>
            <a:r>
              <a:rPr lang="en-US" b="1" dirty="0" smtClean="0">
                <a:solidFill>
                  <a:srgbClr val="FF0000"/>
                </a:solidFill>
                <a:latin typeface="Simplified Arabic" pitchFamily="18" charset="-78"/>
                <a:cs typeface="Simplified Arabic" pitchFamily="18" charset="-78"/>
              </a:rPr>
              <a:t>Nonunion</a:t>
            </a:r>
            <a:r>
              <a:rPr lang="ar-IQ" b="1" dirty="0" smtClean="0">
                <a:solidFill>
                  <a:srgbClr val="FF0000"/>
                </a:solidFill>
                <a:latin typeface="Simplified Arabic" pitchFamily="18" charset="-78"/>
                <a:cs typeface="Simplified Arabic" pitchFamily="18" charset="-78"/>
              </a:rPr>
              <a:t>)</a:t>
            </a:r>
            <a:r>
              <a:rPr lang="en-US" b="1" dirty="0" smtClean="0">
                <a:solidFill>
                  <a:srgbClr val="FF0000"/>
                </a:solidFill>
                <a:latin typeface="Simplified Arabic" pitchFamily="18" charset="-78"/>
                <a:cs typeface="Simplified Arabic" pitchFamily="18" charset="-78"/>
              </a:rPr>
              <a:t> </a:t>
            </a:r>
            <a:r>
              <a:rPr lang="ar-IQ" b="1" dirty="0" smtClean="0">
                <a:solidFill>
                  <a:srgbClr val="FF0000"/>
                </a:solidFill>
                <a:latin typeface="Simplified Arabic" pitchFamily="18" charset="-78"/>
                <a:cs typeface="Simplified Arabic" pitchFamily="18" charset="-78"/>
              </a:rPr>
              <a:t> عدم الالتئام</a:t>
            </a:r>
            <a:br>
              <a:rPr lang="ar-IQ" b="1" dirty="0" smtClean="0">
                <a:solidFill>
                  <a:srgbClr val="FF0000"/>
                </a:solidFill>
                <a:latin typeface="Simplified Arabic" pitchFamily="18" charset="-78"/>
                <a:cs typeface="Simplified Arabic" pitchFamily="18" charset="-78"/>
              </a:rPr>
            </a:br>
            <a:r>
              <a:rPr lang="ar-IQ" b="1" dirty="0">
                <a:solidFill>
                  <a:srgbClr val="FF0000"/>
                </a:solidFill>
                <a:latin typeface="Simplified Arabic" pitchFamily="18" charset="-78"/>
                <a:cs typeface="Simplified Arabic" pitchFamily="18" charset="-78"/>
              </a:rPr>
              <a:t> </a:t>
            </a:r>
            <a:r>
              <a:rPr lang="ar-IQ" b="1" dirty="0" smtClean="0">
                <a:solidFill>
                  <a:srgbClr val="FF0000"/>
                </a:solidFill>
                <a:latin typeface="Simplified Arabic" pitchFamily="18" charset="-78"/>
                <a:cs typeface="Simplified Arabic" pitchFamily="18" charset="-78"/>
              </a:rPr>
              <a:t>( </a:t>
            </a:r>
            <a:r>
              <a:rPr lang="en-US" b="1" dirty="0" smtClean="0">
                <a:solidFill>
                  <a:srgbClr val="FF0000"/>
                </a:solidFill>
                <a:latin typeface="Simplified Arabic" pitchFamily="18" charset="-78"/>
                <a:cs typeface="Simplified Arabic" pitchFamily="18" charset="-78"/>
              </a:rPr>
              <a:t>Mansion</a:t>
            </a:r>
            <a:r>
              <a:rPr lang="ar-IQ" b="1" dirty="0" smtClean="0">
                <a:solidFill>
                  <a:srgbClr val="FF0000"/>
                </a:solidFill>
                <a:latin typeface="Simplified Arabic" pitchFamily="18" charset="-78"/>
                <a:cs typeface="Simplified Arabic" pitchFamily="18" charset="-78"/>
              </a:rPr>
              <a:t>)</a:t>
            </a:r>
            <a:r>
              <a:rPr lang="en-US" b="1" dirty="0" smtClean="0">
                <a:solidFill>
                  <a:srgbClr val="FF0000"/>
                </a:solidFill>
                <a:latin typeface="Simplified Arabic" pitchFamily="18" charset="-78"/>
                <a:cs typeface="Simplified Arabic" pitchFamily="18" charset="-78"/>
              </a:rPr>
              <a:t> </a:t>
            </a:r>
            <a:r>
              <a:rPr lang="ar-IQ" b="1" dirty="0" smtClean="0">
                <a:solidFill>
                  <a:srgbClr val="FF0000"/>
                </a:solidFill>
                <a:latin typeface="Simplified Arabic" pitchFamily="18" charset="-78"/>
                <a:cs typeface="Simplified Arabic" pitchFamily="18" charset="-78"/>
              </a:rPr>
              <a:t>  قصر</a:t>
            </a:r>
            <a:endParaRPr lang="en-US" b="1" dirty="0">
              <a:solidFill>
                <a:srgbClr val="FF0000"/>
              </a:solidFill>
              <a:latin typeface="Simplified Arabic" pitchFamily="18" charset="-78"/>
              <a:cs typeface="Simplified Arabic" pitchFamily="18" charset="-78"/>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7744" y="1700808"/>
            <a:ext cx="4896543"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0316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4000" b="1" dirty="0" smtClean="0">
                <a:solidFill>
                  <a:srgbClr val="FF0000"/>
                </a:solidFill>
              </a:rPr>
              <a:t>ومن المضاعفات الموضعية الأخرى للكسور</a:t>
            </a:r>
            <a:r>
              <a:rPr lang="ar-IQ" altLang="ar-IQ" dirty="0" smtClean="0">
                <a:solidFill>
                  <a:srgbClr val="FF0000"/>
                </a:solidFill>
              </a:rPr>
              <a:t> </a:t>
            </a:r>
            <a:endParaRPr lang="en-US" altLang="ar-IQ" dirty="0" smtClean="0">
              <a:solidFill>
                <a:srgbClr val="FF0000"/>
              </a:solidFill>
            </a:endParaRPr>
          </a:p>
        </p:txBody>
      </p:sp>
      <p:sp>
        <p:nvSpPr>
          <p:cNvPr id="57347" name="Rectangle 3"/>
          <p:cNvSpPr>
            <a:spLocks noGrp="1" noChangeArrowheads="1"/>
          </p:cNvSpPr>
          <p:nvPr>
            <p:ph idx="1"/>
          </p:nvPr>
        </p:nvSpPr>
        <p:spPr>
          <a:xfrm>
            <a:off x="250825" y="836613"/>
            <a:ext cx="8713788" cy="5832475"/>
          </a:xfrm>
        </p:spPr>
        <p:txBody>
          <a:bodyPr>
            <a:normAutofit lnSpcReduction="10000"/>
          </a:bodyPr>
          <a:lstStyle/>
          <a:p>
            <a:pPr marL="990600" lvl="1" indent="-533400" algn="just" eaLnBrk="1" hangingPunct="1">
              <a:lnSpc>
                <a:spcPct val="90000"/>
              </a:lnSpc>
              <a:buFontTx/>
              <a:buNone/>
            </a:pPr>
            <a:r>
              <a:rPr lang="ar-IQ" altLang="ar-IQ" sz="3600" b="1" u="sng" dirty="0" smtClean="0">
                <a:solidFill>
                  <a:srgbClr val="FF0000"/>
                </a:solidFill>
                <a:latin typeface="Simplified Arabic" pitchFamily="18" charset="-78"/>
                <a:cs typeface="Simplified Arabic" pitchFamily="18" charset="-78"/>
              </a:rPr>
              <a:t>4ـ ضمور</a:t>
            </a:r>
            <a:r>
              <a:rPr lang="en-US" altLang="ar-IQ" sz="3600" b="1" u="sng" dirty="0" smtClean="0">
                <a:solidFill>
                  <a:srgbClr val="FF0000"/>
                </a:solidFill>
                <a:latin typeface="Simplified Arabic" pitchFamily="18" charset="-78"/>
                <a:cs typeface="Simplified Arabic" pitchFamily="18" charset="-78"/>
              </a:rPr>
              <a:t>(Atrophy)</a:t>
            </a:r>
            <a:r>
              <a:rPr lang="ar-IQ" altLang="ar-IQ" sz="3600" b="1" u="sng" dirty="0" smtClean="0">
                <a:solidFill>
                  <a:srgbClr val="FF0000"/>
                </a:solidFill>
                <a:latin typeface="Simplified Arabic" pitchFamily="18" charset="-78"/>
                <a:cs typeface="Simplified Arabic" pitchFamily="18" charset="-78"/>
              </a:rPr>
              <a:t> العضلات</a:t>
            </a:r>
            <a:endParaRPr lang="ar-IQ" altLang="ar-IQ" sz="3600" u="sng" dirty="0" smtClean="0">
              <a:solidFill>
                <a:srgbClr val="FF0000"/>
              </a:solidFill>
              <a:latin typeface="Simplified Arabic" pitchFamily="18" charset="-78"/>
              <a:cs typeface="Simplified Arabic" pitchFamily="18" charset="-78"/>
            </a:endParaRPr>
          </a:p>
          <a:p>
            <a:pPr marL="609600" indent="-609600" algn="just" eaLnBrk="1" hangingPunct="1">
              <a:lnSpc>
                <a:spcPct val="90000"/>
              </a:lnSpc>
            </a:pPr>
            <a:r>
              <a:rPr lang="ar-IQ" altLang="ar-IQ" sz="3600" dirty="0" smtClean="0">
                <a:latin typeface="Simplified Arabic" pitchFamily="18" charset="-78"/>
                <a:cs typeface="Simplified Arabic" pitchFamily="18" charset="-78"/>
              </a:rPr>
              <a:t>إن تثبيت العظام لفترة طويلة يؤدي إلى تثبيت العضلات العاملة على هذه العظام خاصة إذا أُهمل تأهيلها مما يؤدي إلى ضمور العضلات وقلة الدم الواصل إليها ، لهذا تضعف العضلة وتقصر وتفقد مرونتها وسرعة استجابتها وكذلك يحدث ضمور نتيجة قطع الأعصاب المغذية لها.</a:t>
            </a:r>
          </a:p>
          <a:p>
            <a:pPr marL="609600" indent="-609600" algn="just" eaLnBrk="1" hangingPunct="1">
              <a:lnSpc>
                <a:spcPct val="90000"/>
              </a:lnSpc>
              <a:buFontTx/>
              <a:buNone/>
            </a:pPr>
            <a:r>
              <a:rPr lang="ar-IQ" altLang="ar-IQ" sz="3600" b="1" u="sng" dirty="0" smtClean="0">
                <a:solidFill>
                  <a:srgbClr val="FF0000"/>
                </a:solidFill>
                <a:latin typeface="Simplified Arabic" pitchFamily="18" charset="-78"/>
                <a:cs typeface="Simplified Arabic" pitchFamily="18" charset="-78"/>
              </a:rPr>
              <a:t>5ـ تيبس </a:t>
            </a:r>
            <a:r>
              <a:rPr lang="en-US" altLang="ar-IQ" sz="3600" b="1" u="sng" dirty="0" smtClean="0">
                <a:solidFill>
                  <a:srgbClr val="FF0000"/>
                </a:solidFill>
                <a:latin typeface="Simplified Arabic" pitchFamily="18" charset="-78"/>
                <a:cs typeface="Simplified Arabic" pitchFamily="18" charset="-78"/>
              </a:rPr>
              <a:t>(Rigor)</a:t>
            </a:r>
            <a:r>
              <a:rPr lang="ar-IQ" altLang="ar-IQ" sz="3600" b="1" u="sng" dirty="0" smtClean="0">
                <a:solidFill>
                  <a:srgbClr val="FF0000"/>
                </a:solidFill>
                <a:latin typeface="Simplified Arabic" pitchFamily="18" charset="-78"/>
                <a:cs typeface="Simplified Arabic" pitchFamily="18" charset="-78"/>
              </a:rPr>
              <a:t>المفاصل</a:t>
            </a:r>
            <a:endParaRPr lang="ar-IQ" altLang="ar-IQ" sz="3600" u="sng" dirty="0" smtClean="0">
              <a:solidFill>
                <a:srgbClr val="FF0000"/>
              </a:solidFill>
              <a:latin typeface="Simplified Arabic" pitchFamily="18" charset="-78"/>
              <a:cs typeface="Simplified Arabic" pitchFamily="18" charset="-78"/>
            </a:endParaRPr>
          </a:p>
          <a:p>
            <a:pPr marL="609600" indent="-609600" algn="just" eaLnBrk="1" hangingPunct="1">
              <a:lnSpc>
                <a:spcPct val="90000"/>
              </a:lnSpc>
            </a:pPr>
            <a:r>
              <a:rPr lang="ar-IQ" altLang="ar-IQ" sz="3600" dirty="0" smtClean="0">
                <a:latin typeface="Simplified Arabic" pitchFamily="18" charset="-78"/>
                <a:cs typeface="Simplified Arabic" pitchFamily="18" charset="-78"/>
              </a:rPr>
              <a:t>أي عدم وجود القدرة على أداء حركتها الطبيعية وضمن مداها الطبيعي ووجود الألم عند الحركة ويحدث ذلك نتيجة عدم استعمالها لفترة طويلة.</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009860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188912"/>
            <a:ext cx="8229600" cy="575791"/>
          </a:xfrm>
        </p:spPr>
        <p:txBody>
          <a:bodyPr/>
          <a:lstStyle/>
          <a:p>
            <a:pPr eaLnBrk="1" hangingPunct="1"/>
            <a:r>
              <a:rPr lang="ar-IQ" altLang="ar-IQ" sz="2800" b="1" dirty="0" smtClean="0">
                <a:solidFill>
                  <a:srgbClr val="FF0000"/>
                </a:solidFill>
                <a:latin typeface="Simplified Arabic" pitchFamily="18" charset="-78"/>
                <a:cs typeface="Simplified Arabic" pitchFamily="18" charset="-78"/>
              </a:rPr>
              <a:t>ومن المضاعفات الموضعية الأخرى للكسور أيضاً</a:t>
            </a:r>
            <a:endParaRPr lang="en-US" altLang="ar-IQ" sz="2800" b="1" dirty="0" smtClean="0">
              <a:solidFill>
                <a:srgbClr val="FF0000"/>
              </a:solidFill>
              <a:latin typeface="Simplified Arabic" pitchFamily="18" charset="-78"/>
              <a:cs typeface="Simplified Arabic" pitchFamily="18" charset="-78"/>
            </a:endParaRPr>
          </a:p>
        </p:txBody>
      </p:sp>
      <p:sp>
        <p:nvSpPr>
          <p:cNvPr id="58371" name="Rectangle 3"/>
          <p:cNvSpPr>
            <a:spLocks noGrp="1" noChangeArrowheads="1"/>
          </p:cNvSpPr>
          <p:nvPr>
            <p:ph idx="1"/>
          </p:nvPr>
        </p:nvSpPr>
        <p:spPr>
          <a:xfrm>
            <a:off x="179388" y="908719"/>
            <a:ext cx="8856662" cy="5833393"/>
          </a:xfrm>
        </p:spPr>
        <p:txBody>
          <a:bodyPr/>
          <a:lstStyle/>
          <a:p>
            <a:pPr marL="990600" lvl="1" indent="-533400" algn="just" eaLnBrk="1" hangingPunct="1">
              <a:lnSpc>
                <a:spcPct val="80000"/>
              </a:lnSpc>
              <a:buFontTx/>
              <a:buNone/>
            </a:pPr>
            <a:r>
              <a:rPr lang="ar-IQ" altLang="ar-IQ" sz="4000" b="1" u="sng" dirty="0" smtClean="0">
                <a:solidFill>
                  <a:srgbClr val="FF0000"/>
                </a:solidFill>
                <a:latin typeface="Simplified Arabic" pitchFamily="18" charset="-78"/>
                <a:cs typeface="Simplified Arabic" pitchFamily="18" charset="-78"/>
              </a:rPr>
              <a:t>6ـ تهتك </a:t>
            </a:r>
            <a:r>
              <a:rPr lang="en-US" altLang="ar-IQ" sz="4000" b="1" u="sng" dirty="0" smtClean="0">
                <a:solidFill>
                  <a:srgbClr val="FF0000"/>
                </a:solidFill>
                <a:latin typeface="Simplified Arabic" pitchFamily="18" charset="-78"/>
                <a:cs typeface="Simplified Arabic" pitchFamily="18" charset="-78"/>
              </a:rPr>
              <a:t>(Rend)</a:t>
            </a:r>
            <a:r>
              <a:rPr lang="ar-IQ" altLang="ar-IQ" sz="4000" b="1" u="sng" dirty="0" smtClean="0">
                <a:solidFill>
                  <a:srgbClr val="FF0000"/>
                </a:solidFill>
                <a:latin typeface="Simplified Arabic" pitchFamily="18" charset="-78"/>
                <a:cs typeface="Simplified Arabic" pitchFamily="18" charset="-78"/>
              </a:rPr>
              <a:t>الأنسجة المحيطة بالكسر</a:t>
            </a:r>
            <a:r>
              <a:rPr lang="ar-IQ" altLang="ar-IQ" sz="4000" dirty="0" smtClean="0">
                <a:solidFill>
                  <a:srgbClr val="FF0000"/>
                </a:solidFill>
                <a:latin typeface="Simplified Arabic" pitchFamily="18" charset="-78"/>
                <a:cs typeface="Simplified Arabic" pitchFamily="18" charset="-78"/>
              </a:rPr>
              <a:t> </a:t>
            </a:r>
          </a:p>
          <a:p>
            <a:pPr marL="609600" indent="-609600" algn="just" eaLnBrk="1" hangingPunct="1">
              <a:lnSpc>
                <a:spcPct val="80000"/>
              </a:lnSpc>
              <a:buFontTx/>
              <a:buNone/>
            </a:pPr>
            <a:r>
              <a:rPr lang="ar-IQ" altLang="ar-IQ" sz="4000" b="1" dirty="0" smtClean="0">
                <a:latin typeface="Simplified Arabic" pitchFamily="18" charset="-78"/>
                <a:cs typeface="Simplified Arabic" pitchFamily="18" charset="-78"/>
              </a:rPr>
              <a:t>     وتحدث خاصة في الكسور المضاعفة وتشمل:ـ</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8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تهتك </a:t>
            </a:r>
            <a:r>
              <a:rPr lang="ar-IQ" altLang="ar-IQ" sz="4000" b="1" u="sng" dirty="0" smtClean="0">
                <a:solidFill>
                  <a:srgbClr val="0070C0"/>
                </a:solidFill>
                <a:latin typeface="Simplified Arabic" pitchFamily="18" charset="-78"/>
                <a:cs typeface="Simplified Arabic" pitchFamily="18" charset="-78"/>
              </a:rPr>
              <a:t>الجلد</a:t>
            </a:r>
            <a:r>
              <a:rPr lang="ar-IQ" altLang="ar-IQ" sz="4000" b="1" dirty="0" smtClean="0">
                <a:latin typeface="Simplified Arabic" pitchFamily="18" charset="-78"/>
                <a:cs typeface="Simplified Arabic" pitchFamily="18" charset="-78"/>
              </a:rPr>
              <a:t> وتشققه</a:t>
            </a:r>
            <a:r>
              <a:rPr lang="en-US" altLang="ar-IQ" sz="4000" b="1" dirty="0" smtClean="0">
                <a:latin typeface="Simplified Arabic" pitchFamily="18" charset="-78"/>
                <a:cs typeface="Simplified Arabic" pitchFamily="18" charset="-78"/>
              </a:rPr>
              <a:t>(chap) </a:t>
            </a:r>
            <a:r>
              <a:rPr lang="ar-IQ" altLang="ar-IQ" sz="4000" b="1" dirty="0" smtClean="0">
                <a:latin typeface="Simplified Arabic" pitchFamily="18" charset="-78"/>
                <a:cs typeface="Simplified Arabic" pitchFamily="18" charset="-78"/>
              </a:rPr>
              <a:t>.</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8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تمزق </a:t>
            </a:r>
            <a:r>
              <a:rPr lang="ar-IQ" altLang="ar-IQ" sz="4000" b="1" u="sng" dirty="0" smtClean="0">
                <a:solidFill>
                  <a:srgbClr val="C00000"/>
                </a:solidFill>
                <a:latin typeface="Simplified Arabic" pitchFamily="18" charset="-78"/>
                <a:cs typeface="Simplified Arabic" pitchFamily="18" charset="-78"/>
              </a:rPr>
              <a:t>العضلات</a:t>
            </a:r>
            <a:r>
              <a:rPr lang="ar-IQ" altLang="ar-IQ" sz="4000" b="1" dirty="0" smtClean="0">
                <a:latin typeface="Simplified Arabic" pitchFamily="18" charset="-78"/>
                <a:cs typeface="Simplified Arabic" pitchFamily="18" charset="-78"/>
              </a:rPr>
              <a:t> بطرفي العظم المكسور.</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8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قطع </a:t>
            </a:r>
            <a:r>
              <a:rPr lang="ar-IQ" altLang="ar-IQ" sz="4000" b="1" u="sng" dirty="0" smtClean="0">
                <a:solidFill>
                  <a:srgbClr val="7030A0"/>
                </a:solidFill>
                <a:latin typeface="Simplified Arabic" pitchFamily="18" charset="-78"/>
                <a:cs typeface="Simplified Arabic" pitchFamily="18" charset="-78"/>
              </a:rPr>
              <a:t>عصب</a:t>
            </a:r>
            <a:r>
              <a:rPr lang="en-US" altLang="ar-IQ" sz="4000" b="1" dirty="0" smtClean="0">
                <a:latin typeface="Simplified Arabic" pitchFamily="18" charset="-78"/>
                <a:cs typeface="Simplified Arabic" pitchFamily="18" charset="-78"/>
              </a:rPr>
              <a:t>(Nerve Cutting) </a:t>
            </a:r>
            <a:r>
              <a:rPr lang="ar-IQ" altLang="ar-IQ" sz="4000" b="1" dirty="0" smtClean="0">
                <a:latin typeface="Simplified Arabic" pitchFamily="18" charset="-78"/>
                <a:cs typeface="Simplified Arabic" pitchFamily="18" charset="-78"/>
              </a:rPr>
              <a:t> مما يؤدي إلى شلل </a:t>
            </a:r>
            <a:r>
              <a:rPr lang="en-US" altLang="ar-IQ" sz="4000" b="1" dirty="0" smtClean="0">
                <a:latin typeface="Simplified Arabic" pitchFamily="18" charset="-78"/>
                <a:cs typeface="Simplified Arabic" pitchFamily="18" charset="-78"/>
              </a:rPr>
              <a:t>(palsy)</a:t>
            </a:r>
            <a:r>
              <a:rPr lang="ar-IQ" altLang="ar-IQ" sz="4000" b="1" dirty="0" smtClean="0">
                <a:latin typeface="Simplified Arabic" pitchFamily="18" charset="-78"/>
                <a:cs typeface="Simplified Arabic" pitchFamily="18" charset="-78"/>
              </a:rPr>
              <a:t> المنطقة التي </a:t>
            </a:r>
            <a:r>
              <a:rPr lang="ar-IQ" altLang="ar-IQ" sz="4000" b="1" dirty="0" err="1" smtClean="0">
                <a:latin typeface="Simplified Arabic" pitchFamily="18" charset="-78"/>
                <a:cs typeface="Simplified Arabic" pitchFamily="18" charset="-78"/>
              </a:rPr>
              <a:t>يًغذيها</a:t>
            </a:r>
            <a:r>
              <a:rPr lang="ar-IQ" altLang="ar-IQ" sz="4000" b="1" dirty="0" smtClean="0">
                <a:latin typeface="Simplified Arabic" pitchFamily="18" charset="-78"/>
                <a:cs typeface="Simplified Arabic" pitchFamily="18" charset="-78"/>
              </a:rPr>
              <a:t>.</a:t>
            </a:r>
            <a:endParaRPr lang="en-US" altLang="ar-IQ" sz="4000" b="1" dirty="0" smtClean="0">
              <a:latin typeface="Simplified Arabic" pitchFamily="18" charset="-78"/>
              <a:cs typeface="Simplified Arabic" pitchFamily="18" charset="-78"/>
            </a:endParaRPr>
          </a:p>
          <a:p>
            <a:pPr marL="1371600" lvl="2" indent="-457200" algn="just" eaLnBrk="1" hangingPunct="1">
              <a:lnSpc>
                <a:spcPct val="80000"/>
              </a:lnSpc>
            </a:pPr>
            <a:r>
              <a:rPr lang="en-US" altLang="ar-IQ" sz="4000" b="1" dirty="0" smtClean="0">
                <a:latin typeface="Simplified Arabic" pitchFamily="18" charset="-78"/>
                <a:cs typeface="Simplified Arabic" pitchFamily="18" charset="-78"/>
              </a:rPr>
              <a:t> </a:t>
            </a:r>
            <a:r>
              <a:rPr lang="ar-IQ" altLang="ar-IQ" sz="4000" b="1" dirty="0" smtClean="0">
                <a:latin typeface="Simplified Arabic" pitchFamily="18" charset="-78"/>
                <a:cs typeface="Simplified Arabic" pitchFamily="18" charset="-78"/>
              </a:rPr>
              <a:t>قطع </a:t>
            </a:r>
            <a:r>
              <a:rPr lang="ar-IQ" altLang="ar-IQ" sz="4000" b="1" u="sng" dirty="0" smtClean="0">
                <a:solidFill>
                  <a:srgbClr val="FF33CC"/>
                </a:solidFill>
                <a:latin typeface="Simplified Arabic" pitchFamily="18" charset="-78"/>
                <a:cs typeface="Simplified Arabic" pitchFamily="18" charset="-78"/>
              </a:rPr>
              <a:t>الشرايين والأوردة</a:t>
            </a:r>
            <a:r>
              <a:rPr lang="ar-IQ" altLang="ar-IQ" sz="4000" b="1" dirty="0" smtClean="0">
                <a:latin typeface="Simplified Arabic" pitchFamily="18" charset="-78"/>
                <a:cs typeface="Simplified Arabic" pitchFamily="18" charset="-78"/>
              </a:rPr>
              <a:t> </a:t>
            </a:r>
            <a:r>
              <a:rPr lang="en-US" altLang="ar-IQ" sz="4000" b="1" dirty="0" smtClean="0">
                <a:latin typeface="Simplified Arabic" pitchFamily="18" charset="-78"/>
                <a:cs typeface="Simplified Arabic" pitchFamily="18" charset="-78"/>
              </a:rPr>
              <a:t>(Artery and Vein Cutting)</a:t>
            </a:r>
            <a:r>
              <a:rPr lang="ar-IQ" altLang="ar-IQ" sz="4000" b="1" dirty="0" smtClean="0">
                <a:latin typeface="Simplified Arabic" pitchFamily="18" charset="-78"/>
                <a:cs typeface="Simplified Arabic" pitchFamily="18" charset="-78"/>
              </a:rPr>
              <a:t>المحيطة ( قد يؤدي إلى </a:t>
            </a:r>
            <a:r>
              <a:rPr lang="ar-IQ" altLang="ar-IQ" sz="4000" b="1" dirty="0" err="1" smtClean="0">
                <a:latin typeface="Simplified Arabic" pitchFamily="18" charset="-78"/>
                <a:cs typeface="Simplified Arabic" pitchFamily="18" charset="-78"/>
              </a:rPr>
              <a:t>الكانكرين</a:t>
            </a:r>
            <a:r>
              <a:rPr lang="ar-IQ" altLang="ar-IQ" sz="4000" b="1" dirty="0" smtClean="0">
                <a:latin typeface="Simplified Arabic" pitchFamily="18" charset="-78"/>
                <a:cs typeface="Simplified Arabic" pitchFamily="18" charset="-78"/>
              </a:rPr>
              <a:t> موت المنطقة ).</a:t>
            </a:r>
          </a:p>
          <a:p>
            <a:pPr marL="914400" lvl="2" indent="0" algn="l">
              <a:lnSpc>
                <a:spcPct val="80000"/>
              </a:lnSpc>
              <a:buNone/>
            </a:pPr>
            <a:r>
              <a:rPr lang="ar-IQ" altLang="ar-IQ" sz="2800" b="1" kern="0" dirty="0">
                <a:solidFill>
                  <a:srgbClr val="FF0000"/>
                </a:solidFill>
                <a:latin typeface="Simplified Arabic" pitchFamily="18" charset="-78"/>
                <a:ea typeface="+mj-ea"/>
                <a:cs typeface="Simplified Arabic" pitchFamily="18" charset="-78"/>
              </a:rPr>
              <a:t>ومن المضاعفات الموضعية الأخرى للكسور أيضاً</a:t>
            </a:r>
            <a:endParaRPr lang="ar-IQ" altLang="ar-IQ" sz="4000" b="1" dirty="0" smtClean="0">
              <a:latin typeface="Simplified Arabic" pitchFamily="18" charset="-78"/>
              <a:cs typeface="Simplified Arabic" pitchFamily="18" charset="-78"/>
            </a:endParaRPr>
          </a:p>
          <a:p>
            <a:pPr marL="990600" lvl="1" indent="-533400" eaLnBrk="1" hangingPunct="1">
              <a:lnSpc>
                <a:spcPct val="80000"/>
              </a:lnSpc>
              <a:buFontTx/>
              <a:buNone/>
            </a:pPr>
            <a:endParaRPr lang="ar-IQ" altLang="ar-IQ" sz="2400" b="1" dirty="0" smtClean="0"/>
          </a:p>
          <a:p>
            <a:pPr marL="990600" lvl="1" indent="-533400" eaLnBrk="1" hangingPunct="1">
              <a:lnSpc>
                <a:spcPct val="80000"/>
              </a:lnSpc>
              <a:buFontTx/>
              <a:buNone/>
            </a:pPr>
            <a:endParaRPr lang="en-US" altLang="ar-IQ" sz="2400" b="1" dirty="0" smtClean="0"/>
          </a:p>
        </p:txBody>
      </p:sp>
    </p:spTree>
    <p:extLst>
      <p:ext uri="{BB962C8B-B14F-4D97-AF65-F5344CB8AC3E}">
        <p14:creationId xmlns:p14="http://schemas.microsoft.com/office/powerpoint/2010/main" val="522833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وان 1"/>
          <p:cNvSpPr>
            <a:spLocks noGrp="1"/>
          </p:cNvSpPr>
          <p:nvPr>
            <p:ph type="title"/>
          </p:nvPr>
        </p:nvSpPr>
        <p:spPr>
          <a:xfrm>
            <a:off x="457200" y="115888"/>
            <a:ext cx="8229600" cy="576262"/>
          </a:xfrm>
        </p:spPr>
        <p:txBody>
          <a:bodyPr/>
          <a:lstStyle/>
          <a:p>
            <a:r>
              <a:rPr lang="ar-IQ" altLang="ar-IQ" sz="2800" b="1" dirty="0" smtClean="0">
                <a:solidFill>
                  <a:srgbClr val="FF0000"/>
                </a:solidFill>
              </a:rPr>
              <a:t>ومن المضاعفات الموضعية الأخرى للكسور أيضاً</a:t>
            </a:r>
            <a:endParaRPr lang="ar-IQ" altLang="ar-IQ" sz="2800" dirty="0" smtClean="0">
              <a:solidFill>
                <a:srgbClr val="FF0000"/>
              </a:solidFill>
            </a:endParaRPr>
          </a:p>
        </p:txBody>
      </p:sp>
      <p:sp>
        <p:nvSpPr>
          <p:cNvPr id="59395" name="عنصر نائب للمحتوى 2"/>
          <p:cNvSpPr>
            <a:spLocks noGrp="1"/>
          </p:cNvSpPr>
          <p:nvPr>
            <p:ph idx="1"/>
          </p:nvPr>
        </p:nvSpPr>
        <p:spPr>
          <a:xfrm>
            <a:off x="107950" y="836613"/>
            <a:ext cx="8856663" cy="5832475"/>
          </a:xfrm>
        </p:spPr>
        <p:txBody>
          <a:bodyPr/>
          <a:lstStyle/>
          <a:p>
            <a:pPr marL="1371600" lvl="2" indent="-457200" algn="just" eaLnBrk="1" hangingPunct="1">
              <a:lnSpc>
                <a:spcPct val="80000"/>
              </a:lnSpc>
              <a:buFontTx/>
              <a:buNone/>
            </a:pPr>
            <a:r>
              <a:rPr lang="ar-IQ" altLang="ar-IQ" sz="4000" b="1" u="sng" dirty="0" smtClean="0">
                <a:solidFill>
                  <a:srgbClr val="FF0000"/>
                </a:solidFill>
                <a:latin typeface="Simplified Arabic" pitchFamily="18" charset="-78"/>
                <a:cs typeface="Simplified Arabic" pitchFamily="18" charset="-78"/>
              </a:rPr>
              <a:t>7ــ إصابة الأحشاء </a:t>
            </a:r>
            <a:r>
              <a:rPr lang="en-US" altLang="ar-IQ" sz="4000" b="1" u="sng" dirty="0" smtClean="0">
                <a:solidFill>
                  <a:srgbClr val="FF0000"/>
                </a:solidFill>
                <a:latin typeface="Simplified Arabic" pitchFamily="18" charset="-78"/>
                <a:cs typeface="Simplified Arabic" pitchFamily="18" charset="-78"/>
              </a:rPr>
              <a:t> (Inside)</a:t>
            </a:r>
            <a:r>
              <a:rPr lang="ar-IQ" altLang="ar-IQ" sz="4000" b="1" u="sng" dirty="0" smtClean="0">
                <a:solidFill>
                  <a:srgbClr val="FF0000"/>
                </a:solidFill>
                <a:latin typeface="Simplified Arabic" pitchFamily="18" charset="-78"/>
                <a:cs typeface="Simplified Arabic" pitchFamily="18" charset="-78"/>
              </a:rPr>
              <a:t>الداخلية القريبة</a:t>
            </a:r>
            <a:r>
              <a:rPr lang="ar-IQ" altLang="ar-IQ" sz="4000" b="1" dirty="0" smtClean="0">
                <a:solidFill>
                  <a:srgbClr val="FF0000"/>
                </a:solidFill>
                <a:latin typeface="Simplified Arabic" pitchFamily="18" charset="-78"/>
                <a:cs typeface="Simplified Arabic" pitchFamily="18" charset="-78"/>
              </a:rPr>
              <a:t> </a:t>
            </a:r>
            <a:r>
              <a:rPr lang="ar-IQ" altLang="ar-IQ" sz="4000" b="1" dirty="0" smtClean="0">
                <a:solidFill>
                  <a:srgbClr val="000000"/>
                </a:solidFill>
                <a:latin typeface="Simplified Arabic" pitchFamily="18" charset="-78"/>
                <a:cs typeface="Simplified Arabic" pitchFamily="18" charset="-78"/>
              </a:rPr>
              <a:t>(الرئتين في حالة كسر الأضلاع).</a:t>
            </a:r>
          </a:p>
          <a:p>
            <a:pPr marL="990600" lvl="1" indent="-533400" algn="just" eaLnBrk="1" hangingPunct="1">
              <a:lnSpc>
                <a:spcPct val="80000"/>
              </a:lnSpc>
              <a:buFontTx/>
              <a:buNone/>
            </a:pPr>
            <a:r>
              <a:rPr lang="ar-IQ" altLang="ar-IQ" sz="4000" b="1" u="sng" dirty="0" smtClean="0">
                <a:solidFill>
                  <a:srgbClr val="FF0000"/>
                </a:solidFill>
                <a:latin typeface="Simplified Arabic" pitchFamily="18" charset="-78"/>
                <a:cs typeface="Simplified Arabic" pitchFamily="18" charset="-78"/>
              </a:rPr>
              <a:t>8ـ تشوه </a:t>
            </a:r>
            <a:r>
              <a:rPr lang="en-US" altLang="ar-IQ" sz="4000" b="1" u="sng" dirty="0" smtClean="0">
                <a:solidFill>
                  <a:srgbClr val="FF0000"/>
                </a:solidFill>
                <a:latin typeface="Simplified Arabic" pitchFamily="18" charset="-78"/>
                <a:cs typeface="Simplified Arabic" pitchFamily="18" charset="-78"/>
              </a:rPr>
              <a:t>(deformity)</a:t>
            </a:r>
            <a:r>
              <a:rPr lang="ar-IQ" altLang="ar-IQ" sz="4000" b="1" u="sng" dirty="0" smtClean="0">
                <a:solidFill>
                  <a:srgbClr val="FF0000"/>
                </a:solidFill>
                <a:latin typeface="Simplified Arabic" pitchFamily="18" charset="-78"/>
                <a:cs typeface="Simplified Arabic" pitchFamily="18" charset="-78"/>
              </a:rPr>
              <a:t> مكان الكسر</a:t>
            </a:r>
            <a:r>
              <a:rPr lang="ar-IQ" altLang="ar-IQ" sz="4000" b="1" dirty="0" smtClean="0">
                <a:solidFill>
                  <a:srgbClr val="FF0000"/>
                </a:solidFill>
                <a:latin typeface="Simplified Arabic" pitchFamily="18" charset="-78"/>
                <a:cs typeface="Simplified Arabic" pitchFamily="18" charset="-78"/>
              </a:rPr>
              <a:t>: </a:t>
            </a:r>
          </a:p>
          <a:p>
            <a:pPr marL="990600" lvl="1" indent="-533400" algn="just" eaLnBrk="1" hangingPunct="1">
              <a:lnSpc>
                <a:spcPct val="80000"/>
              </a:lnSpc>
              <a:buFontTx/>
              <a:buNone/>
            </a:pPr>
            <a:r>
              <a:rPr lang="ar-IQ" altLang="ar-IQ" sz="4000" b="1" dirty="0" smtClean="0">
                <a:solidFill>
                  <a:srgbClr val="000000"/>
                </a:solidFill>
                <a:latin typeface="Simplified Arabic" pitchFamily="18" charset="-78"/>
                <a:cs typeface="Simplified Arabic" pitchFamily="18" charset="-78"/>
              </a:rPr>
              <a:t>يحدث نتيجة الالتئام الخاطئ أو </a:t>
            </a:r>
            <a:r>
              <a:rPr lang="ar-IQ" altLang="ar-IQ" sz="4000" b="1" dirty="0" err="1" smtClean="0">
                <a:solidFill>
                  <a:srgbClr val="000000"/>
                </a:solidFill>
                <a:latin typeface="Simplified Arabic" pitchFamily="18" charset="-78"/>
                <a:cs typeface="Simplified Arabic" pitchFamily="18" charset="-78"/>
              </a:rPr>
              <a:t>التلكسات</a:t>
            </a:r>
            <a:r>
              <a:rPr lang="ar-IQ" altLang="ar-IQ" sz="4000" b="1" dirty="0" smtClean="0">
                <a:solidFill>
                  <a:srgbClr val="000000"/>
                </a:solidFill>
                <a:latin typeface="Simplified Arabic" pitchFamily="18" charset="-78"/>
                <a:cs typeface="Simplified Arabic" pitchFamily="18" charset="-78"/>
              </a:rPr>
              <a:t> التي يحدث في المنطقة المصابة  إذا لم تُعالج بصورة صحيحة.</a:t>
            </a:r>
          </a:p>
          <a:p>
            <a:pPr marL="990600" lvl="1" indent="-533400" algn="just" eaLnBrk="1" hangingPunct="1">
              <a:lnSpc>
                <a:spcPct val="80000"/>
              </a:lnSpc>
              <a:buFontTx/>
              <a:buNone/>
            </a:pPr>
            <a:r>
              <a:rPr lang="ar-IQ" altLang="ar-IQ" sz="4000" b="1" u="sng" dirty="0" smtClean="0">
                <a:solidFill>
                  <a:srgbClr val="FF0000"/>
                </a:solidFill>
                <a:latin typeface="Simplified Arabic" pitchFamily="18" charset="-78"/>
                <a:cs typeface="Simplified Arabic" pitchFamily="18" charset="-78"/>
              </a:rPr>
              <a:t>9ـ التكلس </a:t>
            </a:r>
            <a:r>
              <a:rPr lang="ar-IQ" altLang="ar-IQ" sz="4000" b="1" u="sng" dirty="0" err="1" smtClean="0">
                <a:solidFill>
                  <a:srgbClr val="FF0000"/>
                </a:solidFill>
                <a:latin typeface="Simplified Arabic" pitchFamily="18" charset="-78"/>
                <a:cs typeface="Simplified Arabic" pitchFamily="18" charset="-78"/>
              </a:rPr>
              <a:t>الاصابي</a:t>
            </a:r>
            <a:r>
              <a:rPr lang="ar-IQ" altLang="ar-IQ" sz="4000" b="1" u="sng" dirty="0" smtClean="0">
                <a:solidFill>
                  <a:srgbClr val="FF0000"/>
                </a:solidFill>
                <a:latin typeface="Simplified Arabic" pitchFamily="18" charset="-78"/>
                <a:cs typeface="Simplified Arabic" pitchFamily="18" charset="-78"/>
              </a:rPr>
              <a:t> </a:t>
            </a:r>
            <a:r>
              <a:rPr lang="ar-IQ" altLang="ar-IQ" sz="4000" b="1" u="sng" dirty="0" smtClean="0">
                <a:solidFill>
                  <a:srgbClr val="000000"/>
                </a:solidFill>
                <a:latin typeface="Simplified Arabic" pitchFamily="18" charset="-78"/>
                <a:cs typeface="Simplified Arabic" pitchFamily="18" charset="-78"/>
              </a:rPr>
              <a:t>:</a:t>
            </a:r>
            <a:r>
              <a:rPr lang="ar-IQ" altLang="ar-IQ" sz="4000" b="1" dirty="0" smtClean="0">
                <a:solidFill>
                  <a:srgbClr val="000000"/>
                </a:solidFill>
                <a:latin typeface="Simplified Arabic" pitchFamily="18" charset="-78"/>
                <a:cs typeface="Simplified Arabic" pitchFamily="18" charset="-78"/>
              </a:rPr>
              <a:t> </a:t>
            </a:r>
          </a:p>
          <a:p>
            <a:pPr marL="990600" lvl="1" indent="-533400" algn="just" eaLnBrk="1" hangingPunct="1">
              <a:lnSpc>
                <a:spcPct val="80000"/>
              </a:lnSpc>
              <a:buFontTx/>
              <a:buNone/>
            </a:pPr>
            <a:r>
              <a:rPr lang="ar-IQ" altLang="ar-IQ" sz="4000" b="1" dirty="0" smtClean="0">
                <a:solidFill>
                  <a:srgbClr val="000000"/>
                </a:solidFill>
                <a:latin typeface="Simplified Arabic" pitchFamily="18" charset="-78"/>
                <a:cs typeface="Simplified Arabic" pitchFamily="18" charset="-78"/>
              </a:rPr>
              <a:t>يحدث بعد الإصابة في </a:t>
            </a:r>
            <a:r>
              <a:rPr lang="ar-IQ" altLang="ar-IQ" sz="4000" b="1" u="sng" dirty="0" smtClean="0">
                <a:solidFill>
                  <a:srgbClr val="0070C0"/>
                </a:solidFill>
                <a:latin typeface="Simplified Arabic" pitchFamily="18" charset="-78"/>
                <a:cs typeface="Simplified Arabic" pitchFamily="18" charset="-78"/>
              </a:rPr>
              <a:t>العضلات المجاورة</a:t>
            </a:r>
            <a:r>
              <a:rPr lang="ar-IQ" altLang="ar-IQ" sz="4000" b="1" dirty="0" smtClean="0">
                <a:solidFill>
                  <a:srgbClr val="000000"/>
                </a:solidFill>
                <a:latin typeface="Simplified Arabic" pitchFamily="18" charset="-78"/>
                <a:cs typeface="Simplified Arabic" pitchFamily="18" charset="-78"/>
              </a:rPr>
              <a:t> حيث تتكلس الألياف العضلية وتؤدي إلى فقدان العضلة </a:t>
            </a:r>
            <a:r>
              <a:rPr lang="ar-IQ" altLang="ar-IQ" sz="4000" b="1" dirty="0" err="1" smtClean="0">
                <a:solidFill>
                  <a:srgbClr val="000000"/>
                </a:solidFill>
                <a:latin typeface="Simplified Arabic" pitchFamily="18" charset="-78"/>
                <a:cs typeface="Simplified Arabic" pitchFamily="18" charset="-78"/>
              </a:rPr>
              <a:t>لمطاطيتها</a:t>
            </a:r>
            <a:r>
              <a:rPr lang="ar-IQ" altLang="ar-IQ" sz="4000" b="1" dirty="0" smtClean="0">
                <a:solidFill>
                  <a:srgbClr val="000000"/>
                </a:solidFill>
                <a:latin typeface="Simplified Arabic" pitchFamily="18" charset="-78"/>
                <a:cs typeface="Simplified Arabic" pitchFamily="18" charset="-78"/>
              </a:rPr>
              <a:t> </a:t>
            </a:r>
            <a:r>
              <a:rPr lang="en-US" altLang="ar-IQ" sz="4000" b="1" dirty="0" smtClean="0">
                <a:solidFill>
                  <a:srgbClr val="000000"/>
                </a:solidFill>
                <a:latin typeface="Simplified Arabic" pitchFamily="18" charset="-78"/>
                <a:cs typeface="Simplified Arabic" pitchFamily="18" charset="-78"/>
              </a:rPr>
              <a:t>(flexibility)</a:t>
            </a:r>
            <a:r>
              <a:rPr lang="ar-IQ" altLang="ar-IQ" sz="4000" b="1" dirty="0" smtClean="0">
                <a:solidFill>
                  <a:srgbClr val="000000"/>
                </a:solidFill>
                <a:latin typeface="Simplified Arabic" pitchFamily="18" charset="-78"/>
                <a:cs typeface="Simplified Arabic" pitchFamily="18" charset="-78"/>
              </a:rPr>
              <a:t> وألم شديد عند حركتها</a:t>
            </a:r>
            <a:r>
              <a:rPr lang="ar-IQ" altLang="ar-IQ" sz="2400" b="1" dirty="0" smtClean="0">
                <a:solidFill>
                  <a:srgbClr val="000000"/>
                </a:solidFill>
                <a:latin typeface="Simplified Arabic" pitchFamily="18" charset="-78"/>
                <a:cs typeface="Simplified Arabic" pitchFamily="18" charset="-78"/>
              </a:rPr>
              <a:t>.</a:t>
            </a:r>
          </a:p>
        </p:txBody>
      </p:sp>
    </p:spTree>
    <p:extLst>
      <p:ext uri="{BB962C8B-B14F-4D97-AF65-F5344CB8AC3E}">
        <p14:creationId xmlns:p14="http://schemas.microsoft.com/office/powerpoint/2010/main" val="1275906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Autofit/>
          </a:bodyPr>
          <a:lstStyle/>
          <a:p>
            <a:pPr algn="ctr"/>
            <a:r>
              <a:rPr lang="ar-IQ" sz="3600" b="1" dirty="0" smtClean="0">
                <a:solidFill>
                  <a:srgbClr val="FF0000"/>
                </a:solidFill>
              </a:rPr>
              <a:t>التكلس الإصابي في العضلات المجاورة للكسر</a:t>
            </a:r>
            <a:endParaRPr lang="en-US" sz="3600" b="1" dirty="0">
              <a:solidFill>
                <a:srgbClr val="FF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756084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4417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831623"/>
          </a:xfrm>
        </p:spPr>
        <p:txBody>
          <a:bodyPr/>
          <a:lstStyle/>
          <a:p>
            <a:r>
              <a:rPr lang="ar-IQ" dirty="0" smtClean="0"/>
              <a:t> (</a:t>
            </a:r>
            <a:r>
              <a:rPr lang="en-US" dirty="0" smtClean="0"/>
              <a:t>Reactive </a:t>
            </a:r>
            <a:r>
              <a:rPr lang="en-US" dirty="0" err="1" smtClean="0"/>
              <a:t>calcifiation</a:t>
            </a:r>
            <a:r>
              <a:rPr lang="ar-IQ" dirty="0" smtClean="0"/>
              <a:t> )</a:t>
            </a:r>
            <a:r>
              <a:rPr lang="en-US" dirty="0" smtClean="0"/>
              <a:t> </a:t>
            </a:r>
            <a:r>
              <a:rPr lang="ar-IQ" dirty="0" smtClean="0"/>
              <a:t>التكلس </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33670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9680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407687"/>
          </a:xfrm>
        </p:spPr>
        <p:txBody>
          <a:bodyPr/>
          <a:lstStyle/>
          <a:p>
            <a:pPr algn="ctr"/>
            <a:r>
              <a:rPr lang="ar-IQ" b="1" dirty="0" smtClean="0">
                <a:solidFill>
                  <a:srgbClr val="FF0000"/>
                </a:solidFill>
                <a:latin typeface="Simplified Arabic" pitchFamily="18" charset="-78"/>
                <a:cs typeface="Simplified Arabic" pitchFamily="18" charset="-78"/>
              </a:rPr>
              <a:t>المحاضرة (5) تكملة الفصل الثاني</a:t>
            </a:r>
            <a:br>
              <a:rPr lang="ar-IQ" b="1" dirty="0" smtClean="0">
                <a:solidFill>
                  <a:srgbClr val="FF0000"/>
                </a:solidFill>
                <a:latin typeface="Simplified Arabic" pitchFamily="18" charset="-78"/>
                <a:cs typeface="Simplified Arabic" pitchFamily="18" charset="-78"/>
              </a:rPr>
            </a:br>
            <a:r>
              <a:rPr lang="ar-IQ" b="1" dirty="0" smtClean="0">
                <a:solidFill>
                  <a:srgbClr val="FF0000"/>
                </a:solidFill>
                <a:latin typeface="Simplified Arabic" pitchFamily="18" charset="-78"/>
                <a:cs typeface="Simplified Arabic" pitchFamily="18" charset="-78"/>
              </a:rPr>
              <a:t>الجهاز الهيكلي (الجزء الثالث)</a:t>
            </a:r>
            <a:endParaRPr lang="en-US" b="1"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2060849"/>
            <a:ext cx="7886700" cy="4116114"/>
          </a:xfrm>
        </p:spPr>
        <p:txBody>
          <a:bodyPr/>
          <a:lstStyle/>
          <a:p>
            <a:pPr algn="ctr"/>
            <a:r>
              <a:rPr lang="ar-IQ" sz="3600" b="1" dirty="0" smtClean="0">
                <a:solidFill>
                  <a:srgbClr val="0070C0"/>
                </a:solidFill>
                <a:latin typeface="Simplified Arabic" pitchFamily="18" charset="-78"/>
                <a:cs typeface="Simplified Arabic" pitchFamily="18" charset="-78"/>
              </a:rPr>
              <a:t>وصلنا بالمحاضرة السابقة رقم ( 4 ) إلى موضوع </a:t>
            </a:r>
          </a:p>
          <a:p>
            <a:pPr algn="ctr"/>
            <a:r>
              <a:rPr lang="ar-IQ" altLang="ar-IQ" sz="9600" b="1" kern="0" dirty="0">
                <a:solidFill>
                  <a:srgbClr val="FF0000"/>
                </a:solidFill>
                <a:latin typeface="Simplified Arabic" pitchFamily="18" charset="-78"/>
                <a:ea typeface="+mj-ea"/>
                <a:cs typeface="Simplified Arabic" pitchFamily="18" charset="-78"/>
              </a:rPr>
              <a:t>ميكانيكية التأم </a:t>
            </a:r>
            <a:r>
              <a:rPr lang="ar-IQ" altLang="ar-IQ" sz="9600" b="1" kern="0" dirty="0" smtClean="0">
                <a:solidFill>
                  <a:srgbClr val="FF0000"/>
                </a:solidFill>
                <a:latin typeface="Simplified Arabic" pitchFamily="18" charset="-78"/>
                <a:ea typeface="+mj-ea"/>
                <a:cs typeface="Simplified Arabic" pitchFamily="18" charset="-78"/>
              </a:rPr>
              <a:t>الكسور</a:t>
            </a:r>
          </a:p>
          <a:p>
            <a:endParaRPr lang="en-US" dirty="0"/>
          </a:p>
        </p:txBody>
      </p:sp>
    </p:spTree>
    <p:extLst>
      <p:ext uri="{BB962C8B-B14F-4D97-AF65-F5344CB8AC3E}">
        <p14:creationId xmlns:p14="http://schemas.microsoft.com/office/powerpoint/2010/main" val="272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115888"/>
            <a:ext cx="8229600" cy="792162"/>
          </a:xfrm>
        </p:spPr>
        <p:txBody>
          <a:bodyPr>
            <a:normAutofit fontScale="90000"/>
          </a:bodyPr>
          <a:lstStyle/>
          <a:p>
            <a:pPr eaLnBrk="1" hangingPunct="1"/>
            <a:r>
              <a:rPr lang="ar-IQ" altLang="ar-IQ" sz="3600" b="1" dirty="0" smtClean="0">
                <a:solidFill>
                  <a:srgbClr val="FF0000"/>
                </a:solidFill>
                <a:latin typeface="Simplified Arabic" pitchFamily="18" charset="-78"/>
                <a:cs typeface="Simplified Arabic" pitchFamily="18" charset="-78"/>
              </a:rPr>
              <a:t>ومن مضاعفات الكسور </a:t>
            </a:r>
            <a:br>
              <a:rPr lang="ar-IQ" altLang="ar-IQ" sz="3600" b="1" dirty="0" smtClean="0">
                <a:solidFill>
                  <a:srgbClr val="FF0000"/>
                </a:solidFill>
                <a:latin typeface="Simplified Arabic" pitchFamily="18" charset="-78"/>
                <a:cs typeface="Simplified Arabic" pitchFamily="18" charset="-78"/>
              </a:rPr>
            </a:br>
            <a:r>
              <a:rPr lang="ar-IQ" altLang="ar-IQ" sz="3600" b="1" dirty="0" smtClean="0">
                <a:solidFill>
                  <a:srgbClr val="FF0000"/>
                </a:solidFill>
                <a:latin typeface="Simplified Arabic" pitchFamily="18" charset="-78"/>
                <a:cs typeface="Simplified Arabic" pitchFamily="18" charset="-78"/>
              </a:rPr>
              <a:t>ثانياً : المضاعفات العامة للكسور</a:t>
            </a:r>
            <a:endParaRPr lang="en-US" altLang="ar-IQ" sz="3600" b="1" dirty="0" smtClean="0">
              <a:solidFill>
                <a:srgbClr val="FF0000"/>
              </a:solidFill>
              <a:latin typeface="Simplified Arabic" pitchFamily="18" charset="-78"/>
              <a:cs typeface="Simplified Arabic" pitchFamily="18" charset="-78"/>
            </a:endParaRPr>
          </a:p>
        </p:txBody>
      </p:sp>
      <p:sp>
        <p:nvSpPr>
          <p:cNvPr id="60419" name="Rectangle 3"/>
          <p:cNvSpPr>
            <a:spLocks noGrp="1" noChangeArrowheads="1"/>
          </p:cNvSpPr>
          <p:nvPr>
            <p:ph idx="1"/>
          </p:nvPr>
        </p:nvSpPr>
        <p:spPr>
          <a:xfrm>
            <a:off x="179388" y="1124744"/>
            <a:ext cx="8785225" cy="5472608"/>
          </a:xfrm>
        </p:spPr>
        <p:txBody>
          <a:bodyPr/>
          <a:lstStyle/>
          <a:p>
            <a:pPr marL="609600" indent="-609600" algn="just" eaLnBrk="1" hangingPunct="1"/>
            <a:r>
              <a:rPr lang="ar-IQ" altLang="ar-IQ" sz="3600" b="1" u="sng" dirty="0" smtClean="0">
                <a:solidFill>
                  <a:srgbClr val="FF0000"/>
                </a:solidFill>
                <a:latin typeface="Simplified Arabic" pitchFamily="18" charset="-78"/>
                <a:cs typeface="Simplified Arabic" pitchFamily="18" charset="-78"/>
              </a:rPr>
              <a:t>الصدمة الجراحية والعصبية:</a:t>
            </a:r>
            <a:r>
              <a:rPr lang="ar-IQ" altLang="ar-IQ" sz="3600" b="1" dirty="0" smtClean="0">
                <a:solidFill>
                  <a:srgbClr val="FF0000"/>
                </a:solidFill>
                <a:latin typeface="Simplified Arabic" pitchFamily="18" charset="-78"/>
                <a:cs typeface="Simplified Arabic" pitchFamily="18" charset="-78"/>
              </a:rPr>
              <a:t> </a:t>
            </a:r>
            <a:endParaRPr lang="ar-IQ" altLang="ar-IQ" sz="3600" dirty="0" smtClean="0">
              <a:latin typeface="Simplified Arabic" pitchFamily="18" charset="-78"/>
              <a:cs typeface="Simplified Arabic" pitchFamily="18" charset="-78"/>
            </a:endParaRPr>
          </a:p>
          <a:p>
            <a:pPr marL="609600" indent="-609600" algn="just" eaLnBrk="1" hangingPunct="1"/>
            <a:r>
              <a:rPr lang="ar-IQ" altLang="ar-IQ" sz="3600" dirty="0" smtClean="0">
                <a:latin typeface="Simplified Arabic" pitchFamily="18" charset="-78"/>
                <a:cs typeface="Simplified Arabic" pitchFamily="18" charset="-78"/>
              </a:rPr>
              <a:t>تحدث </a:t>
            </a:r>
            <a:r>
              <a:rPr lang="ar-IQ" altLang="ar-IQ" sz="3600" b="1" u="sng" dirty="0" smtClean="0">
                <a:solidFill>
                  <a:srgbClr val="BD0395"/>
                </a:solidFill>
                <a:latin typeface="Simplified Arabic" pitchFamily="18" charset="-78"/>
                <a:cs typeface="Simplified Arabic" pitchFamily="18" charset="-78"/>
              </a:rPr>
              <a:t>بسبب</a:t>
            </a:r>
            <a:r>
              <a:rPr lang="ar-IQ" altLang="ar-IQ" sz="3600" dirty="0" smtClean="0">
                <a:latin typeface="Simplified Arabic" pitchFamily="18" charset="-78"/>
                <a:cs typeface="Simplified Arabic" pitchFamily="18" charset="-78"/>
              </a:rPr>
              <a:t> الألم الشديد أو فقدان كمية كبيرة من الدم </a:t>
            </a:r>
            <a:r>
              <a:rPr lang="en-US" altLang="ar-IQ" sz="3600" dirty="0" smtClean="0">
                <a:latin typeface="Simplified Arabic" pitchFamily="18" charset="-78"/>
                <a:cs typeface="Simplified Arabic" pitchFamily="18" charset="-78"/>
              </a:rPr>
              <a:t>(blood)</a:t>
            </a:r>
            <a:r>
              <a:rPr lang="ar-IQ" altLang="ar-IQ" sz="3600" dirty="0" smtClean="0">
                <a:latin typeface="Simplified Arabic" pitchFamily="18" charset="-78"/>
                <a:cs typeface="Simplified Arabic" pitchFamily="18" charset="-78"/>
              </a:rPr>
              <a:t>.</a:t>
            </a:r>
            <a:endParaRPr lang="ar-IQ" altLang="ar-IQ" sz="3600" b="1" dirty="0" smtClean="0">
              <a:latin typeface="Simplified Arabic" pitchFamily="18" charset="-78"/>
              <a:cs typeface="Simplified Arabic" pitchFamily="18" charset="-78"/>
            </a:endParaRPr>
          </a:p>
          <a:p>
            <a:pPr marL="609600" indent="-609600" algn="just" eaLnBrk="1" hangingPunct="1"/>
            <a:r>
              <a:rPr lang="ar-IQ" altLang="ar-IQ" sz="3600" b="1" u="sng" dirty="0" smtClean="0">
                <a:solidFill>
                  <a:srgbClr val="FF0000"/>
                </a:solidFill>
                <a:latin typeface="Simplified Arabic" pitchFamily="18" charset="-78"/>
                <a:cs typeface="Simplified Arabic" pitchFamily="18" charset="-78"/>
              </a:rPr>
              <a:t>الجلطة الدموية(</a:t>
            </a:r>
            <a:r>
              <a:rPr lang="en-US" altLang="ar-IQ" sz="3600" b="1" u="sng" dirty="0" smtClean="0">
                <a:solidFill>
                  <a:srgbClr val="FF0000"/>
                </a:solidFill>
                <a:latin typeface="Simplified Arabic" pitchFamily="18" charset="-78"/>
                <a:cs typeface="Simplified Arabic" pitchFamily="18" charset="-78"/>
              </a:rPr>
              <a:t>Clot</a:t>
            </a:r>
            <a:r>
              <a:rPr lang="ar-IQ" altLang="ar-IQ" sz="3600" b="1" u="sng" dirty="0" smtClean="0">
                <a:solidFill>
                  <a:srgbClr val="FF0000"/>
                </a:solidFill>
                <a:latin typeface="Simplified Arabic" pitchFamily="18" charset="-78"/>
                <a:cs typeface="Simplified Arabic" pitchFamily="18" charset="-78"/>
              </a:rPr>
              <a:t>) </a:t>
            </a:r>
            <a:r>
              <a:rPr lang="ar-IQ" altLang="ar-IQ" sz="3600" b="1" u="sng" dirty="0" smtClean="0">
                <a:latin typeface="Simplified Arabic" pitchFamily="18" charset="-78"/>
                <a:cs typeface="Simplified Arabic" pitchFamily="18" charset="-78"/>
              </a:rPr>
              <a:t>:</a:t>
            </a:r>
            <a:r>
              <a:rPr lang="ar-IQ" altLang="ar-IQ" sz="3600" dirty="0" smtClean="0">
                <a:latin typeface="Simplified Arabic" pitchFamily="18" charset="-78"/>
                <a:cs typeface="Simplified Arabic" pitchFamily="18" charset="-78"/>
              </a:rPr>
              <a:t> </a:t>
            </a:r>
          </a:p>
          <a:p>
            <a:pPr marL="609600" indent="-609600" algn="just" eaLnBrk="1" hangingPunct="1"/>
            <a:r>
              <a:rPr lang="ar-IQ" altLang="ar-IQ" sz="3600" dirty="0" smtClean="0">
                <a:latin typeface="Simplified Arabic" pitchFamily="18" charset="-78"/>
                <a:cs typeface="Simplified Arabic" pitchFamily="18" charset="-78"/>
              </a:rPr>
              <a:t>تَحدث </a:t>
            </a:r>
            <a:r>
              <a:rPr lang="ar-IQ" altLang="ar-IQ" sz="3600" b="1" u="sng" dirty="0" smtClean="0">
                <a:solidFill>
                  <a:srgbClr val="BD0395"/>
                </a:solidFill>
                <a:latin typeface="Simplified Arabic" pitchFamily="18" charset="-78"/>
                <a:cs typeface="Simplified Arabic" pitchFamily="18" charset="-78"/>
              </a:rPr>
              <a:t>نتيجة</a:t>
            </a:r>
            <a:r>
              <a:rPr lang="ar-IQ" altLang="ar-IQ" sz="3600" dirty="0" smtClean="0">
                <a:latin typeface="Simplified Arabic" pitchFamily="18" charset="-78"/>
                <a:cs typeface="Simplified Arabic" pitchFamily="18" charset="-78"/>
              </a:rPr>
              <a:t> الكسر وتسير مع الدم وتؤدي إلى موت الجزء الذي يتزود بالشريان أو الوريد المغلق بالجلطة .</a:t>
            </a:r>
            <a:endParaRPr lang="ar-IQ" altLang="ar-IQ" sz="3600" b="1" dirty="0" smtClean="0">
              <a:latin typeface="Simplified Arabic" pitchFamily="18" charset="-78"/>
              <a:cs typeface="Simplified Arabic" pitchFamily="18" charset="-78"/>
            </a:endParaRPr>
          </a:p>
          <a:p>
            <a:pPr marL="609600" indent="-609600" algn="just" eaLnBrk="1" hangingPunct="1"/>
            <a:r>
              <a:rPr lang="ar-IQ" altLang="ar-IQ" sz="3600" b="1" u="sng" dirty="0" smtClean="0">
                <a:solidFill>
                  <a:srgbClr val="FF0000"/>
                </a:solidFill>
                <a:latin typeface="Simplified Arabic" pitchFamily="18" charset="-78"/>
                <a:cs typeface="Simplified Arabic" pitchFamily="18" charset="-78"/>
              </a:rPr>
              <a:t>الجلطة الدهنية(</a:t>
            </a:r>
            <a:r>
              <a:rPr lang="en-US" altLang="ar-IQ" sz="3600" b="1" u="sng" dirty="0" smtClean="0">
                <a:solidFill>
                  <a:srgbClr val="FF0000"/>
                </a:solidFill>
                <a:latin typeface="Simplified Arabic" pitchFamily="18" charset="-78"/>
                <a:cs typeface="Simplified Arabic" pitchFamily="18" charset="-78"/>
              </a:rPr>
              <a:t>greasy clot</a:t>
            </a:r>
            <a:r>
              <a:rPr lang="ar-IQ" altLang="ar-IQ" sz="3600" b="1" u="sng" dirty="0" smtClean="0">
                <a:solidFill>
                  <a:srgbClr val="FF0000"/>
                </a:solidFill>
                <a:latin typeface="Simplified Arabic" pitchFamily="18" charset="-78"/>
                <a:cs typeface="Simplified Arabic" pitchFamily="18" charset="-78"/>
              </a:rPr>
              <a:t>) </a:t>
            </a:r>
            <a:r>
              <a:rPr lang="ar-IQ" altLang="ar-IQ" sz="3600" b="1" u="sng" dirty="0" smtClean="0">
                <a:latin typeface="Simplified Arabic" pitchFamily="18" charset="-78"/>
                <a:cs typeface="Simplified Arabic" pitchFamily="18" charset="-78"/>
              </a:rPr>
              <a:t>:</a:t>
            </a:r>
            <a:r>
              <a:rPr lang="ar-IQ" altLang="ar-IQ" sz="3600" dirty="0" smtClean="0">
                <a:latin typeface="Simplified Arabic" pitchFamily="18" charset="-78"/>
                <a:cs typeface="Simplified Arabic" pitchFamily="18" charset="-78"/>
              </a:rPr>
              <a:t> </a:t>
            </a:r>
          </a:p>
          <a:p>
            <a:pPr marL="609600" indent="-609600" algn="just" eaLnBrk="1" hangingPunct="1"/>
            <a:r>
              <a:rPr lang="ar-IQ" altLang="ar-IQ" sz="3600" dirty="0" smtClean="0">
                <a:latin typeface="Simplified Arabic" pitchFamily="18" charset="-78"/>
                <a:cs typeface="Simplified Arabic" pitchFamily="18" charset="-78"/>
              </a:rPr>
              <a:t>تَحدث </a:t>
            </a:r>
            <a:r>
              <a:rPr lang="ar-IQ" altLang="ar-IQ" sz="3600" b="1" u="sng" dirty="0" smtClean="0">
                <a:solidFill>
                  <a:srgbClr val="BD0395"/>
                </a:solidFill>
                <a:latin typeface="Simplified Arabic" pitchFamily="18" charset="-78"/>
                <a:cs typeface="Simplified Arabic" pitchFamily="18" charset="-78"/>
              </a:rPr>
              <a:t>نتيجة</a:t>
            </a:r>
            <a:r>
              <a:rPr lang="ar-IQ" altLang="ar-IQ" sz="3600" dirty="0" smtClean="0">
                <a:latin typeface="Simplified Arabic" pitchFamily="18" charset="-78"/>
                <a:cs typeface="Simplified Arabic" pitchFamily="18" charset="-78"/>
              </a:rPr>
              <a:t> الكسر وسير الحبيبات الدهنية لنخاع العظم مع الدم ولها نفس تأثير الجلطة الدموية .</a:t>
            </a:r>
            <a:endParaRPr lang="en-US" altLang="ar-IQ" sz="3600"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2404816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5888"/>
            <a:ext cx="8229600" cy="649287"/>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ومن مضاعفات الكسور العامة أيضاً</a:t>
            </a:r>
            <a:endParaRPr lang="en-US" altLang="ar-IQ" sz="3600" b="1" dirty="0" smtClean="0">
              <a:solidFill>
                <a:srgbClr val="FF0000"/>
              </a:solidFill>
              <a:latin typeface="Simplified Arabic" pitchFamily="18" charset="-78"/>
              <a:cs typeface="Simplified Arabic" pitchFamily="18" charset="-78"/>
            </a:endParaRPr>
          </a:p>
        </p:txBody>
      </p:sp>
      <p:sp>
        <p:nvSpPr>
          <p:cNvPr id="61443" name="Rectangle 3"/>
          <p:cNvSpPr>
            <a:spLocks noGrp="1" noChangeArrowheads="1"/>
          </p:cNvSpPr>
          <p:nvPr>
            <p:ph idx="1"/>
          </p:nvPr>
        </p:nvSpPr>
        <p:spPr>
          <a:xfrm>
            <a:off x="179388" y="836613"/>
            <a:ext cx="8785225" cy="5905500"/>
          </a:xfrm>
        </p:spPr>
        <p:txBody>
          <a:bodyPr/>
          <a:lstStyle/>
          <a:p>
            <a:pPr marL="609600" indent="-609600" algn="just" eaLnBrk="1" hangingPunct="1"/>
            <a:r>
              <a:rPr lang="ar-IQ" altLang="ar-IQ" sz="4800" b="1" u="sng" dirty="0" smtClean="0">
                <a:solidFill>
                  <a:srgbClr val="FF0000"/>
                </a:solidFill>
              </a:rPr>
              <a:t>قروح الفراش</a:t>
            </a:r>
            <a:r>
              <a:rPr lang="ar-IQ" altLang="ar-IQ" sz="4800" b="1" dirty="0" smtClean="0">
                <a:solidFill>
                  <a:srgbClr val="FF0000"/>
                </a:solidFill>
              </a:rPr>
              <a:t> </a:t>
            </a:r>
            <a:r>
              <a:rPr lang="ar-IQ" altLang="ar-IQ" sz="4800" b="1" dirty="0" smtClean="0"/>
              <a:t>:</a:t>
            </a:r>
            <a:r>
              <a:rPr lang="ar-IQ" altLang="ar-IQ" sz="4800" dirty="0" smtClean="0"/>
              <a:t> </a:t>
            </a:r>
          </a:p>
          <a:p>
            <a:pPr marL="609600" indent="-609600" algn="just" eaLnBrk="1" hangingPunct="1"/>
            <a:r>
              <a:rPr lang="ar-IQ" altLang="ar-IQ" sz="4800" dirty="0" smtClean="0"/>
              <a:t>تَحدث بسبب بقاء الجسم بوضعية معينة ولمدة طويلة مما يؤدي إلى قلة الدم الوارد إلى الجلد في مناطق الاستناد وخاصة مناطق البروزات العظمية. </a:t>
            </a:r>
          </a:p>
          <a:p>
            <a:pPr marL="609600" indent="-609600" algn="just" eaLnBrk="1" hangingPunct="1"/>
            <a:r>
              <a:rPr lang="ar-IQ" altLang="ar-IQ" sz="4800" u="sng" dirty="0" smtClean="0">
                <a:solidFill>
                  <a:srgbClr val="FF0000"/>
                </a:solidFill>
              </a:rPr>
              <a:t>التهاب الكليتين والجهاز التنفسي نتيجة قلة الحركة . </a:t>
            </a:r>
            <a:endParaRPr lang="en-US" altLang="ar-IQ" sz="4800" u="sng" dirty="0" smtClean="0">
              <a:solidFill>
                <a:srgbClr val="FF0000"/>
              </a:solidFill>
            </a:endParaRPr>
          </a:p>
        </p:txBody>
      </p:sp>
    </p:spTree>
    <p:extLst>
      <p:ext uri="{BB962C8B-B14F-4D97-AF65-F5344CB8AC3E}">
        <p14:creationId xmlns:p14="http://schemas.microsoft.com/office/powerpoint/2010/main" val="40067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15888"/>
            <a:ext cx="8229600" cy="649287"/>
          </a:xfrm>
        </p:spPr>
        <p:txBody>
          <a:bodyPr/>
          <a:lstStyle/>
          <a:p>
            <a:pPr eaLnBrk="1" hangingPunct="1"/>
            <a:r>
              <a:rPr lang="ar-SA" altLang="ar-IQ" sz="3200" b="1" smtClean="0">
                <a:solidFill>
                  <a:srgbClr val="FF0000"/>
                </a:solidFill>
              </a:rPr>
              <a:t>كسور العظام الناتجة عن الضغط والإجهاد للمرأة الرياضية</a:t>
            </a:r>
            <a:endParaRPr lang="en-US" altLang="ar-IQ" sz="3200" b="1" smtClean="0">
              <a:solidFill>
                <a:srgbClr val="FF0000"/>
              </a:solidFill>
            </a:endParaRPr>
          </a:p>
        </p:txBody>
      </p:sp>
      <p:sp>
        <p:nvSpPr>
          <p:cNvPr id="62467" name="Rectangle 3"/>
          <p:cNvSpPr>
            <a:spLocks noGrp="1" noChangeArrowheads="1"/>
          </p:cNvSpPr>
          <p:nvPr>
            <p:ph idx="1"/>
          </p:nvPr>
        </p:nvSpPr>
        <p:spPr>
          <a:xfrm>
            <a:off x="179388" y="836613"/>
            <a:ext cx="8785225" cy="5761037"/>
          </a:xfrm>
        </p:spPr>
        <p:txBody>
          <a:bodyPr>
            <a:normAutofit/>
          </a:bodyPr>
          <a:lstStyle/>
          <a:p>
            <a:pPr algn="just" eaLnBrk="1" hangingPunct="1"/>
            <a:r>
              <a:rPr lang="ar-SA" altLang="ar-IQ" sz="3200" b="1" dirty="0" smtClean="0">
                <a:latin typeface="Simplified Arabic" pitchFamily="18" charset="-78"/>
                <a:cs typeface="Simplified Arabic" pitchFamily="18" charset="-78"/>
              </a:rPr>
              <a:t>إن تعرض النساء الرياضيات للكسور يكون أكبر من الرجال ، وإن كسور العظام الناتجة من التعرض للحمل الزائد على العظام يرجع إلى </a:t>
            </a:r>
            <a:r>
              <a:rPr lang="ar-SA" altLang="ar-IQ" sz="3200" b="1" u="sng" dirty="0" smtClean="0">
                <a:solidFill>
                  <a:srgbClr val="BD0395"/>
                </a:solidFill>
                <a:latin typeface="Simplified Arabic" pitchFamily="18" charset="-78"/>
                <a:cs typeface="Simplified Arabic" pitchFamily="18" charset="-78"/>
              </a:rPr>
              <a:t>سببين هما </a:t>
            </a:r>
            <a:r>
              <a:rPr lang="ar-SA" altLang="ar-IQ" sz="3200" b="1" dirty="0" smtClean="0">
                <a:latin typeface="Simplified Arabic" pitchFamily="18" charset="-78"/>
                <a:cs typeface="Simplified Arabic" pitchFamily="18" charset="-78"/>
              </a:rPr>
              <a:t>:-</a:t>
            </a:r>
          </a:p>
          <a:p>
            <a:pPr algn="just" eaLnBrk="1" hangingPunct="1">
              <a:buFontTx/>
              <a:buNone/>
            </a:pPr>
            <a:r>
              <a:rPr lang="ar-IQ" altLang="ar-IQ" sz="3200" b="1" dirty="0" smtClean="0">
                <a:latin typeface="Simplified Arabic" pitchFamily="18" charset="-78"/>
                <a:cs typeface="Simplified Arabic" pitchFamily="18" charset="-78"/>
              </a:rPr>
              <a:t>1</a:t>
            </a:r>
            <a:r>
              <a:rPr lang="ar-SA" altLang="ar-IQ" sz="3200" b="1" dirty="0" smtClean="0">
                <a:latin typeface="Simplified Arabic" pitchFamily="18" charset="-78"/>
                <a:cs typeface="Simplified Arabic" pitchFamily="18" charset="-78"/>
              </a:rPr>
              <a:t>ـ تعرض العظم إلى </a:t>
            </a:r>
            <a:r>
              <a:rPr lang="ar-SA" altLang="ar-IQ" sz="3200" b="1" u="sng" dirty="0" smtClean="0">
                <a:solidFill>
                  <a:srgbClr val="FF0000"/>
                </a:solidFill>
                <a:latin typeface="Simplified Arabic" pitchFamily="18" charset="-78"/>
                <a:cs typeface="Simplified Arabic" pitchFamily="18" charset="-78"/>
              </a:rPr>
              <a:t>إجهاد زائد</a:t>
            </a:r>
            <a:r>
              <a:rPr lang="ar-SA" altLang="ar-IQ" sz="3200" b="1" dirty="0" smtClean="0">
                <a:solidFill>
                  <a:srgbClr val="FF0000"/>
                </a:solidFill>
                <a:latin typeface="Simplified Arabic" pitchFamily="18" charset="-78"/>
                <a:cs typeface="Simplified Arabic" pitchFamily="18" charset="-78"/>
              </a:rPr>
              <a:t> </a:t>
            </a:r>
            <a:r>
              <a:rPr lang="ar-SA" altLang="ar-IQ" sz="3200" b="1" dirty="0" smtClean="0">
                <a:latin typeface="Simplified Arabic" pitchFamily="18" charset="-78"/>
                <a:cs typeface="Simplified Arabic" pitchFamily="18" charset="-78"/>
              </a:rPr>
              <a:t>مما يؤدي إلى تلف قليل جدا للعظام يرافقه عدم قدرة العظم على استعادة حالته الطبيعية بالشكل الملائم ، وهذا يحدث أكثر للأصحاء من الإناث الرياضيات. </a:t>
            </a:r>
          </a:p>
          <a:p>
            <a:pPr algn="just" eaLnBrk="1" hangingPunct="1">
              <a:buFontTx/>
              <a:buNone/>
            </a:pPr>
            <a:r>
              <a:rPr lang="ar-IQ" altLang="ar-IQ" sz="3200" b="1" dirty="0" smtClean="0">
                <a:latin typeface="Simplified Arabic" pitchFamily="18" charset="-78"/>
                <a:cs typeface="Simplified Arabic" pitchFamily="18" charset="-78"/>
              </a:rPr>
              <a:t>2ـ </a:t>
            </a:r>
            <a:r>
              <a:rPr lang="ar-SA" altLang="ar-IQ" sz="3200" b="1" dirty="0" smtClean="0">
                <a:latin typeface="Simplified Arabic" pitchFamily="18" charset="-78"/>
                <a:cs typeface="Simplified Arabic" pitchFamily="18" charset="-78"/>
              </a:rPr>
              <a:t>عدم </a:t>
            </a:r>
            <a:r>
              <a:rPr lang="ar-SA" altLang="ar-IQ" sz="3200" b="1" u="sng" dirty="0" smtClean="0">
                <a:solidFill>
                  <a:srgbClr val="BD0395"/>
                </a:solidFill>
                <a:latin typeface="Simplified Arabic" pitchFamily="18" charset="-78"/>
                <a:cs typeface="Simplified Arabic" pitchFamily="18" charset="-78"/>
              </a:rPr>
              <a:t>الليونة والاستجابة</a:t>
            </a:r>
            <a:r>
              <a:rPr lang="ar-SA" altLang="ar-IQ" sz="3200" b="1" dirty="0" smtClean="0">
                <a:latin typeface="Simplified Arabic" pitchFamily="18" charset="-78"/>
                <a:cs typeface="Simplified Arabic" pitchFamily="18" charset="-78"/>
              </a:rPr>
              <a:t> للضغط العادي على المستوى الخلوي والجزيئي </a:t>
            </a:r>
            <a:r>
              <a:rPr lang="ar-SA" altLang="ar-IQ" sz="3200" b="1" dirty="0" smtClean="0">
                <a:solidFill>
                  <a:srgbClr val="FF0000"/>
                </a:solidFill>
                <a:latin typeface="Simplified Arabic" pitchFamily="18" charset="-78"/>
                <a:cs typeface="Simplified Arabic" pitchFamily="18" charset="-78"/>
              </a:rPr>
              <a:t>(</a:t>
            </a:r>
            <a:r>
              <a:rPr lang="ar-SA" altLang="ar-IQ" sz="3200" b="1" u="sng" dirty="0" smtClean="0">
                <a:solidFill>
                  <a:srgbClr val="FF0000"/>
                </a:solidFill>
                <a:latin typeface="Simplified Arabic" pitchFamily="18" charset="-78"/>
                <a:cs typeface="Simplified Arabic" pitchFamily="18" charset="-78"/>
              </a:rPr>
              <a:t>العمليات</a:t>
            </a:r>
            <a:r>
              <a:rPr lang="ar-SA" altLang="ar-IQ" sz="3200" b="1" dirty="0" smtClean="0">
                <a:solidFill>
                  <a:srgbClr val="FF0000"/>
                </a:solidFill>
                <a:latin typeface="Simplified Arabic" pitchFamily="18" charset="-78"/>
                <a:cs typeface="Simplified Arabic" pitchFamily="18" charset="-78"/>
              </a:rPr>
              <a:t> </a:t>
            </a:r>
            <a:r>
              <a:rPr lang="ar-SA" altLang="ar-IQ" sz="3200" b="1" u="sng" dirty="0" smtClean="0">
                <a:solidFill>
                  <a:srgbClr val="FF0000"/>
                </a:solidFill>
                <a:latin typeface="Simplified Arabic" pitchFamily="18" charset="-78"/>
                <a:cs typeface="Simplified Arabic" pitchFamily="18" charset="-78"/>
              </a:rPr>
              <a:t>الحيوية</a:t>
            </a:r>
            <a:r>
              <a:rPr lang="ar-SA" altLang="ar-IQ" sz="3200" b="1" dirty="0" smtClean="0">
                <a:solidFill>
                  <a:srgbClr val="FF0000"/>
                </a:solidFill>
                <a:latin typeface="Simplified Arabic" pitchFamily="18" charset="-78"/>
                <a:cs typeface="Simplified Arabic" pitchFamily="18" charset="-78"/>
              </a:rPr>
              <a:t>) </a:t>
            </a:r>
            <a:r>
              <a:rPr lang="ar-SA" altLang="ar-IQ" sz="3200" b="1" dirty="0" smtClean="0">
                <a:latin typeface="Simplified Arabic" pitchFamily="18" charset="-78"/>
                <a:cs typeface="Simplified Arabic" pitchFamily="18" charset="-78"/>
              </a:rPr>
              <a:t>للعظام حيث يحدث أعادة تشكيل العظام ، وهذا يحدث مع المشاكل الصحية الأخرى مثل هشاشة العظام.</a:t>
            </a:r>
            <a:endParaRPr lang="en-US" altLang="ar-IQ" sz="32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181849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2074"/>
          </a:xfrm>
        </p:spPr>
        <p:txBody>
          <a:bodyPr>
            <a:normAutofit fontScale="90000"/>
          </a:bodyPr>
          <a:lstStyle/>
          <a:p>
            <a:r>
              <a:rPr lang="ar-IQ" sz="3600" b="1" dirty="0" smtClean="0">
                <a:solidFill>
                  <a:srgbClr val="FF0000"/>
                </a:solidFill>
                <a:latin typeface="Simplified Arabic" pitchFamily="18" charset="-78"/>
                <a:cs typeface="Simplified Arabic" pitchFamily="18" charset="-78"/>
              </a:rPr>
              <a:t>كسور الاجهاد</a:t>
            </a:r>
            <a:endParaRPr lang="en-US" sz="3600" b="1" dirty="0">
              <a:solidFill>
                <a:srgbClr val="FF0000"/>
              </a:solidFill>
              <a:latin typeface="Simplified Arabic" pitchFamily="18" charset="-78"/>
              <a:cs typeface="Simplified Arabic" pitchFamily="18" charset="-78"/>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4297" y="981075"/>
            <a:ext cx="313540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898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عنوان 1"/>
          <p:cNvSpPr>
            <a:spLocks noGrp="1"/>
          </p:cNvSpPr>
          <p:nvPr>
            <p:ph type="title"/>
          </p:nvPr>
        </p:nvSpPr>
        <p:spPr>
          <a:xfrm>
            <a:off x="457200" y="0"/>
            <a:ext cx="8229600" cy="476250"/>
          </a:xfrm>
        </p:spPr>
        <p:txBody>
          <a:bodyPr/>
          <a:lstStyle/>
          <a:p>
            <a:r>
              <a:rPr lang="ar-SA" altLang="ar-IQ" sz="2400" b="1" smtClean="0">
                <a:solidFill>
                  <a:srgbClr val="FF0000"/>
                </a:solidFill>
              </a:rPr>
              <a:t>ماذا نقصد بالعمليات الحيوية في بناء العظام</a:t>
            </a:r>
            <a:endParaRPr lang="ar-IQ" altLang="ar-IQ" sz="2400" b="1" smtClean="0">
              <a:solidFill>
                <a:srgbClr val="FF0000"/>
              </a:solidFill>
            </a:endParaRPr>
          </a:p>
        </p:txBody>
      </p:sp>
      <p:sp>
        <p:nvSpPr>
          <p:cNvPr id="63491" name="عنصر نائب للمحتوى 2"/>
          <p:cNvSpPr>
            <a:spLocks noGrp="1"/>
          </p:cNvSpPr>
          <p:nvPr>
            <p:ph idx="1"/>
          </p:nvPr>
        </p:nvSpPr>
        <p:spPr>
          <a:xfrm>
            <a:off x="179388" y="549275"/>
            <a:ext cx="8785225" cy="6192838"/>
          </a:xfrm>
        </p:spPr>
        <p:txBody>
          <a:bodyPr/>
          <a:lstStyle/>
          <a:p>
            <a:pPr algn="just"/>
            <a:r>
              <a:rPr lang="ar-IQ" altLang="ar-IQ" sz="2000" smtClean="0"/>
              <a:t>في البيئة المتوازنة والسليمة للعظام هناك العديد من العمليات التي تحدث على المستوى الخليوي والجزيئي.[3] فهناك نوعين من الخلايا المسئول عن عمليات الأيض بالعظام [4]:</a:t>
            </a:r>
          </a:p>
          <a:p>
            <a:pPr algn="just"/>
            <a:r>
              <a:rPr lang="ar-IQ" altLang="ar-IQ" sz="2000" b="1" smtClean="0">
                <a:solidFill>
                  <a:srgbClr val="FF0000"/>
                </a:solidFill>
              </a:rPr>
              <a:t>1-الخلايا الناقضة للعظام {والتي تساعد على ارتشاف (أمتصاص) العظام}</a:t>
            </a:r>
          </a:p>
          <a:p>
            <a:pPr algn="just"/>
            <a:r>
              <a:rPr lang="ar-IQ" altLang="ar-IQ" sz="2000" b="1" smtClean="0">
                <a:solidFill>
                  <a:srgbClr val="FF0000"/>
                </a:solidFill>
              </a:rPr>
              <a:t>2-الخلايا البانية للعظام (وظيفتها تثبيت العظام)</a:t>
            </a:r>
          </a:p>
          <a:p>
            <a:pPr algn="just"/>
            <a:r>
              <a:rPr lang="ar-IQ" altLang="ar-IQ" sz="2000" smtClean="0"/>
              <a:t>ان تكوين العظام يعتمد على التعاون والتنظيم بين تلك الخلايا وكذلك الخلايا الأخرى الموجودة بالعظام مثل </a:t>
            </a:r>
            <a:r>
              <a:rPr lang="ar-IQ" altLang="ar-IQ" sz="2000" b="1" smtClean="0">
                <a:solidFill>
                  <a:srgbClr val="FF0000"/>
                </a:solidFill>
              </a:rPr>
              <a:t>خلايا المناعة </a:t>
            </a:r>
            <a:r>
              <a:rPr lang="ar-IQ" altLang="ar-IQ" sz="2000" smtClean="0"/>
              <a:t>, بالإضافة الى مخزون عالي من </a:t>
            </a:r>
            <a:r>
              <a:rPr lang="ar-IQ" altLang="ar-IQ" sz="2000" b="1" smtClean="0">
                <a:solidFill>
                  <a:srgbClr val="FF0000"/>
                </a:solidFill>
              </a:rPr>
              <a:t>الكالسيوم</a:t>
            </a:r>
            <a:r>
              <a:rPr lang="ar-IQ" altLang="ar-IQ" sz="2000" smtClean="0"/>
              <a:t>. حيث ان ايض العظام يعتمد على العديد من العمليات الدقيقة ويتبع مسارات محدده وتتحكم به الكثير من الآليات للوصول الى درجات ملائمه من النمو والتمايز.</a:t>
            </a:r>
          </a:p>
          <a:p>
            <a:pPr algn="just"/>
            <a:r>
              <a:rPr lang="ar-IQ" altLang="ar-IQ" sz="2000" smtClean="0"/>
              <a:t>وتعد الهرمونات من الأشياء المنظمة لتلك العمليات ومنها , هرمونات الغدد </a:t>
            </a:r>
            <a:r>
              <a:rPr lang="ar-IQ" altLang="ar-IQ" sz="2000" b="1" smtClean="0">
                <a:solidFill>
                  <a:srgbClr val="FF0000"/>
                </a:solidFill>
              </a:rPr>
              <a:t>جارات الدرقية </a:t>
            </a:r>
            <a:r>
              <a:rPr lang="ar-IQ" altLang="ar-IQ" sz="2000" smtClean="0"/>
              <a:t>, فيتامين </a:t>
            </a:r>
            <a:r>
              <a:rPr lang="ar-IQ" altLang="ar-IQ" sz="2000" b="1" smtClean="0">
                <a:solidFill>
                  <a:srgbClr val="FF0000"/>
                </a:solidFill>
              </a:rPr>
              <a:t>(</a:t>
            </a:r>
            <a:r>
              <a:rPr lang="en-US" altLang="ar-IQ" sz="2000" b="1" smtClean="0">
                <a:solidFill>
                  <a:srgbClr val="FF0000"/>
                </a:solidFill>
              </a:rPr>
              <a:t>D</a:t>
            </a:r>
            <a:r>
              <a:rPr lang="ar-IQ" altLang="ar-IQ" sz="2000" b="1" smtClean="0">
                <a:solidFill>
                  <a:srgbClr val="FF0000"/>
                </a:solidFill>
              </a:rPr>
              <a:t>) </a:t>
            </a:r>
            <a:r>
              <a:rPr lang="ar-IQ" altLang="ar-IQ" sz="2000" smtClean="0"/>
              <a:t>, </a:t>
            </a:r>
            <a:r>
              <a:rPr lang="ar-IQ" altLang="ar-IQ" sz="2000" b="1" smtClean="0">
                <a:solidFill>
                  <a:srgbClr val="FF0000"/>
                </a:solidFill>
              </a:rPr>
              <a:t>هرمونات النمو </a:t>
            </a:r>
            <a:r>
              <a:rPr lang="ar-IQ" altLang="ar-IQ" sz="2000" smtClean="0"/>
              <a:t>, الكالسيتونين , والاسترويدات. وكذلك بعض مكونات نخاع العظام ,السيتوكينات , وعوامل النمو.</a:t>
            </a:r>
          </a:p>
          <a:p>
            <a:pPr algn="just"/>
            <a:r>
              <a:rPr lang="ar-IQ" altLang="ar-IQ" sz="2000" smtClean="0"/>
              <a:t>وبهذه الطريقة يستطيع الجسم الحفاظ على مستويات ملائمة من الكالسيوم والتي تتناسب مع احتياجاته. بحيث يكون التتابع المثالي مع عملية النمذجة , امتصاص الخلايا الناقضة لبعض العظام السطحية, ثم تثبيتها بواسطة الخلايا البانيه. ومع بعضهما تسمى هاتين الخليتين </a:t>
            </a:r>
            <a:r>
              <a:rPr lang="ar-IQ" altLang="ar-IQ" sz="2000" smtClean="0">
                <a:solidFill>
                  <a:srgbClr val="FF0000"/>
                </a:solidFill>
              </a:rPr>
              <a:t>الوحدة الأساسية متعددة الخلايا </a:t>
            </a:r>
            <a:r>
              <a:rPr lang="ar-IQ" altLang="ar-IQ" sz="2000" smtClean="0"/>
              <a:t>وفترة حياة تلك الخلايا يعرف بمدة </a:t>
            </a:r>
            <a:r>
              <a:rPr lang="ar-IQ" altLang="ar-IQ" sz="2000" smtClean="0">
                <a:solidFill>
                  <a:srgbClr val="FF0000"/>
                </a:solidFill>
              </a:rPr>
              <a:t>فترة تجدد العظام </a:t>
            </a:r>
            <a:r>
              <a:rPr lang="ar-IQ" altLang="ar-IQ" sz="2000" smtClean="0"/>
              <a:t>.</a:t>
            </a:r>
          </a:p>
        </p:txBody>
      </p:sp>
    </p:spTree>
    <p:extLst>
      <p:ext uri="{BB962C8B-B14F-4D97-AF65-F5344CB8AC3E}">
        <p14:creationId xmlns:p14="http://schemas.microsoft.com/office/powerpoint/2010/main" val="376505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15888"/>
            <a:ext cx="8229600" cy="504825"/>
          </a:xfrm>
        </p:spPr>
        <p:txBody>
          <a:bodyPr/>
          <a:lstStyle/>
          <a:p>
            <a:pPr eaLnBrk="1" hangingPunct="1"/>
            <a:r>
              <a:rPr lang="ar-SA" altLang="ar-IQ" sz="2800" b="1" smtClean="0">
                <a:solidFill>
                  <a:srgbClr val="FF0000"/>
                </a:solidFill>
                <a:cs typeface="Simplified Arabic" pitchFamily="18" charset="-78"/>
              </a:rPr>
              <a:t>العوامل التي تُسبب إصابة النساء الرياضيات بالكسور</a:t>
            </a:r>
            <a:r>
              <a:rPr lang="ar-SA" altLang="ar-IQ" sz="2800" b="1" smtClean="0">
                <a:solidFill>
                  <a:srgbClr val="FF0000"/>
                </a:solidFill>
              </a:rPr>
              <a:t> </a:t>
            </a:r>
            <a:endParaRPr lang="en-US" altLang="ar-IQ" sz="2800" b="1" smtClean="0">
              <a:solidFill>
                <a:srgbClr val="FF0000"/>
              </a:solidFill>
            </a:endParaRPr>
          </a:p>
        </p:txBody>
      </p:sp>
      <p:sp>
        <p:nvSpPr>
          <p:cNvPr id="64515" name="Rectangle 3"/>
          <p:cNvSpPr>
            <a:spLocks noGrp="1" noChangeArrowheads="1"/>
          </p:cNvSpPr>
          <p:nvPr>
            <p:ph idx="1"/>
          </p:nvPr>
        </p:nvSpPr>
        <p:spPr>
          <a:xfrm>
            <a:off x="179388" y="765175"/>
            <a:ext cx="8785225" cy="5976938"/>
          </a:xfrm>
        </p:spPr>
        <p:txBody>
          <a:bodyPr/>
          <a:lstStyle/>
          <a:p>
            <a:pPr marL="609600" indent="-609600" algn="just" eaLnBrk="1" hangingPunct="1">
              <a:buFontTx/>
              <a:buNone/>
            </a:pPr>
            <a:r>
              <a:rPr lang="ar-IQ" altLang="ar-IQ" sz="4400" b="1" smtClean="0"/>
              <a:t>1. </a:t>
            </a:r>
            <a:r>
              <a:rPr lang="ar-SA" altLang="ar-IQ" sz="4400" b="1" smtClean="0"/>
              <a:t>إن طبيعة تكوين الرجال بامتلاكهم </a:t>
            </a:r>
            <a:r>
              <a:rPr lang="ar-SA" altLang="ar-IQ" sz="4400" b="1" smtClean="0">
                <a:solidFill>
                  <a:srgbClr val="FF0000"/>
                </a:solidFill>
              </a:rPr>
              <a:t>عضلات</a:t>
            </a:r>
            <a:r>
              <a:rPr lang="ar-SA" altLang="ar-IQ" sz="4400" b="1" smtClean="0"/>
              <a:t> تمتلك قوة أكبر من النساء هذا يجعلهم أكثر تحملا وامتصاصا للصدمات. </a:t>
            </a:r>
          </a:p>
          <a:p>
            <a:pPr marL="609600" indent="-609600" algn="just" eaLnBrk="1" hangingPunct="1">
              <a:buFontTx/>
              <a:buNone/>
            </a:pPr>
            <a:r>
              <a:rPr lang="ar-IQ" altLang="ar-IQ" sz="4400" b="1" smtClean="0"/>
              <a:t>2. </a:t>
            </a:r>
            <a:r>
              <a:rPr lang="ar-SA" altLang="ar-IQ" sz="4400" b="1" smtClean="0">
                <a:solidFill>
                  <a:srgbClr val="FF0000"/>
                </a:solidFill>
              </a:rPr>
              <a:t>مساحة عظام </a:t>
            </a:r>
            <a:r>
              <a:rPr lang="ar-SA" altLang="ar-IQ" sz="4400" b="1" smtClean="0"/>
              <a:t>الرجال أعرض من عظام النساء وهذا يُساعد على امتصاص الصدمات أيضاً.</a:t>
            </a:r>
            <a:endParaRPr lang="en-US" altLang="ar-IQ" sz="4400" b="1" smtClean="0"/>
          </a:p>
        </p:txBody>
      </p:sp>
    </p:spTree>
    <p:extLst>
      <p:ext uri="{BB962C8B-B14F-4D97-AF65-F5344CB8AC3E}">
        <p14:creationId xmlns:p14="http://schemas.microsoft.com/office/powerpoint/2010/main" val="545763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15888"/>
            <a:ext cx="8229600" cy="649287"/>
          </a:xfrm>
        </p:spPr>
        <p:txBody>
          <a:bodyPr/>
          <a:lstStyle/>
          <a:p>
            <a:pPr eaLnBrk="1" hangingPunct="1"/>
            <a:r>
              <a:rPr lang="ar-IQ" altLang="ar-IQ" sz="2800" b="1" dirty="0" smtClean="0">
                <a:solidFill>
                  <a:srgbClr val="FF0000"/>
                </a:solidFill>
                <a:cs typeface="Simplified Arabic" pitchFamily="18" charset="-78"/>
              </a:rPr>
              <a:t>ومن </a:t>
            </a:r>
            <a:r>
              <a:rPr lang="ar-SA" altLang="ar-IQ" sz="2800" b="1" dirty="0" smtClean="0">
                <a:solidFill>
                  <a:srgbClr val="FF0000"/>
                </a:solidFill>
                <a:cs typeface="Simplified Arabic" pitchFamily="18" charset="-78"/>
              </a:rPr>
              <a:t>العوامل </a:t>
            </a:r>
            <a:r>
              <a:rPr lang="ar-IQ" altLang="ar-IQ" sz="2800" b="1" dirty="0" smtClean="0">
                <a:solidFill>
                  <a:srgbClr val="FF0000"/>
                </a:solidFill>
                <a:cs typeface="Simplified Arabic" pitchFamily="18" charset="-78"/>
              </a:rPr>
              <a:t>الأخرى </a:t>
            </a:r>
            <a:r>
              <a:rPr lang="ar-SA" altLang="ar-IQ" sz="2800" b="1" dirty="0" smtClean="0">
                <a:solidFill>
                  <a:srgbClr val="FF0000"/>
                </a:solidFill>
                <a:cs typeface="Simplified Arabic" pitchFamily="18" charset="-78"/>
              </a:rPr>
              <a:t>التي تُسبب إصابة النساء الرياضيات بالكسور</a:t>
            </a:r>
            <a:endParaRPr lang="en-US" altLang="ar-IQ" sz="2800" b="1" dirty="0" smtClean="0">
              <a:solidFill>
                <a:srgbClr val="FF0000"/>
              </a:solidFill>
              <a:cs typeface="Simplified Arabic" pitchFamily="18" charset="-78"/>
            </a:endParaRPr>
          </a:p>
        </p:txBody>
      </p:sp>
      <p:sp>
        <p:nvSpPr>
          <p:cNvPr id="65539" name="Rectangle 3"/>
          <p:cNvSpPr>
            <a:spLocks noGrp="1" noChangeArrowheads="1"/>
          </p:cNvSpPr>
          <p:nvPr>
            <p:ph idx="1"/>
          </p:nvPr>
        </p:nvSpPr>
        <p:spPr>
          <a:xfrm>
            <a:off x="179388" y="836613"/>
            <a:ext cx="8713787" cy="5832475"/>
          </a:xfrm>
        </p:spPr>
        <p:txBody>
          <a:bodyPr/>
          <a:lstStyle/>
          <a:p>
            <a:pPr marL="609600" indent="-609600" algn="just" eaLnBrk="1" hangingPunct="1">
              <a:buFontTx/>
              <a:buNone/>
            </a:pPr>
            <a:r>
              <a:rPr lang="ar-IQ" altLang="ar-IQ" sz="4400" b="1" smtClean="0"/>
              <a:t>4ـ </a:t>
            </a:r>
            <a:r>
              <a:rPr lang="ar-SA" altLang="ar-IQ" sz="4400" b="1" smtClean="0"/>
              <a:t>الاختلاف في </a:t>
            </a:r>
            <a:r>
              <a:rPr lang="ar-SA" altLang="ar-IQ" sz="4400" b="1" smtClean="0">
                <a:solidFill>
                  <a:srgbClr val="FF0000"/>
                </a:solidFill>
              </a:rPr>
              <a:t>كثافة معادن العظام </a:t>
            </a:r>
            <a:r>
              <a:rPr lang="ar-SA" altLang="ar-IQ" sz="4400" b="1" smtClean="0"/>
              <a:t>بين الطرفين يرجع ذلك إلى أسباب عدة منها التأثير الهرموني ، عدم انتظام الدورة الشهرية ، نقص الكالسيوم.</a:t>
            </a:r>
          </a:p>
          <a:p>
            <a:pPr marL="609600" indent="-609600" algn="just" eaLnBrk="1" hangingPunct="1">
              <a:buFontTx/>
              <a:buNone/>
            </a:pPr>
            <a:r>
              <a:rPr lang="ar-IQ" altLang="ar-IQ" sz="4400" b="1" smtClean="0"/>
              <a:t>5ـ </a:t>
            </a:r>
            <a:r>
              <a:rPr lang="ar-SA" altLang="ar-IQ" sz="4400" b="1" smtClean="0"/>
              <a:t>زيادة </a:t>
            </a:r>
            <a:r>
              <a:rPr lang="ar-SA" altLang="ar-IQ" sz="4400" b="1" smtClean="0">
                <a:solidFill>
                  <a:srgbClr val="FF0000"/>
                </a:solidFill>
              </a:rPr>
              <a:t>عدد ساعات التدريب </a:t>
            </a:r>
            <a:r>
              <a:rPr lang="ar-SA" altLang="ar-IQ" sz="4400" b="1" smtClean="0"/>
              <a:t>في بعض الألعاب التي يُمارسها النساء مثل الباليه.</a:t>
            </a:r>
            <a:endParaRPr lang="en-US" altLang="ar-IQ" sz="4400" b="1" smtClean="0"/>
          </a:p>
        </p:txBody>
      </p:sp>
    </p:spTree>
    <p:extLst>
      <p:ext uri="{BB962C8B-B14F-4D97-AF65-F5344CB8AC3E}">
        <p14:creationId xmlns:p14="http://schemas.microsoft.com/office/powerpoint/2010/main" val="3340448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4638"/>
            <a:ext cx="8229600" cy="1066800"/>
          </a:xfrm>
        </p:spPr>
        <p:txBody>
          <a:bodyPr>
            <a:normAutofit fontScale="90000"/>
          </a:bodyPr>
          <a:lstStyle/>
          <a:p>
            <a:pPr eaLnBrk="1" hangingPunct="1"/>
            <a:r>
              <a:rPr lang="ar-SA" altLang="ar-IQ" sz="3600" b="1" smtClean="0">
                <a:solidFill>
                  <a:srgbClr val="FF0000"/>
                </a:solidFill>
                <a:cs typeface="Simplified Arabic" pitchFamily="18" charset="-78"/>
              </a:rPr>
              <a:t>2ـ1ـ3 العمود الفقري </a:t>
            </a:r>
            <a:r>
              <a:rPr lang="ar-IQ" altLang="ar-IQ" sz="3600" b="1" smtClean="0">
                <a:solidFill>
                  <a:srgbClr val="FF0000"/>
                </a:solidFill>
                <a:cs typeface="Simplified Arabic" pitchFamily="18" charset="-78"/>
              </a:rPr>
              <a:t>(الصلب ، </a:t>
            </a:r>
            <a:r>
              <a:rPr lang="ar-SA" altLang="ar-IQ" sz="3600" b="1" smtClean="0">
                <a:solidFill>
                  <a:srgbClr val="FF0000"/>
                </a:solidFill>
                <a:cs typeface="Simplified Arabic" pitchFamily="18" charset="-78"/>
              </a:rPr>
              <a:t>العمود الشوكي) </a:t>
            </a:r>
            <a:r>
              <a:rPr lang="ar-IQ" altLang="ar-IQ" sz="3600" b="1" smtClean="0">
                <a:solidFill>
                  <a:srgbClr val="FF0000"/>
                </a:solidFill>
                <a:cs typeface="Simplified Arabic" pitchFamily="18" charset="-78"/>
              </a:rPr>
              <a:t>(</a:t>
            </a:r>
            <a:r>
              <a:rPr lang="en-US" altLang="ar-IQ" sz="3600" b="1" smtClean="0">
                <a:solidFill>
                  <a:srgbClr val="FF0000"/>
                </a:solidFill>
                <a:cs typeface="Simplified Arabic" pitchFamily="18" charset="-78"/>
              </a:rPr>
              <a:t>Spine</a:t>
            </a:r>
            <a:r>
              <a:rPr lang="ar-IQ" altLang="ar-IQ" sz="3600" b="1" smtClean="0">
                <a:solidFill>
                  <a:srgbClr val="FF0000"/>
                </a:solidFill>
                <a:cs typeface="Simplified Arabic" pitchFamily="18" charset="-78"/>
              </a:rPr>
              <a:t>)</a:t>
            </a:r>
            <a:endParaRPr lang="en-US" altLang="ar-IQ" sz="3600" b="1" smtClean="0">
              <a:solidFill>
                <a:srgbClr val="FF0000"/>
              </a:solidFill>
              <a:cs typeface="Simplified Arabic" pitchFamily="18" charset="-78"/>
            </a:endParaRPr>
          </a:p>
        </p:txBody>
      </p:sp>
      <p:pic>
        <p:nvPicPr>
          <p:cNvPr id="66563" name="Picture 4" descr="Scoliosi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190750" y="2086769"/>
            <a:ext cx="4762500" cy="382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61410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15888"/>
            <a:ext cx="8229600" cy="649287"/>
          </a:xfrm>
        </p:spPr>
        <p:txBody>
          <a:bodyPr/>
          <a:lstStyle/>
          <a:p>
            <a:pPr eaLnBrk="1" hangingPunct="1"/>
            <a:r>
              <a:rPr lang="ar-IQ" altLang="ar-IQ" sz="4000" b="1" dirty="0" smtClean="0">
                <a:solidFill>
                  <a:srgbClr val="FF0000"/>
                </a:solidFill>
                <a:latin typeface="Simplified Arabic" pitchFamily="18" charset="-78"/>
                <a:cs typeface="Simplified Arabic" pitchFamily="18" charset="-78"/>
              </a:rPr>
              <a:t>مقدمة تشريحية عن العمود الفقري (</a:t>
            </a:r>
            <a:r>
              <a:rPr lang="en-US" altLang="ar-IQ" sz="4000" b="1" dirty="0" smtClean="0">
                <a:solidFill>
                  <a:srgbClr val="FF0000"/>
                </a:solidFill>
                <a:latin typeface="Simplified Arabic" pitchFamily="18" charset="-78"/>
                <a:cs typeface="Simplified Arabic" pitchFamily="18" charset="-78"/>
              </a:rPr>
              <a:t>Spine</a:t>
            </a:r>
            <a:r>
              <a:rPr lang="ar-IQ" altLang="ar-IQ" sz="4000" b="1" dirty="0" smtClean="0">
                <a:solidFill>
                  <a:srgbClr val="FF0000"/>
                </a:solidFill>
                <a:latin typeface="Simplified Arabic" pitchFamily="18" charset="-78"/>
                <a:cs typeface="Simplified Arabic" pitchFamily="18" charset="-78"/>
              </a:rPr>
              <a:t>)</a:t>
            </a:r>
            <a:endParaRPr lang="en-US" altLang="ar-IQ" sz="4000" b="1" dirty="0" smtClean="0">
              <a:solidFill>
                <a:srgbClr val="FF0000"/>
              </a:solidFill>
              <a:latin typeface="Simplified Arabic" pitchFamily="18" charset="-78"/>
              <a:cs typeface="Simplified Arabic" pitchFamily="18" charset="-78"/>
            </a:endParaRPr>
          </a:p>
        </p:txBody>
      </p:sp>
      <p:sp>
        <p:nvSpPr>
          <p:cNvPr id="67587" name="Rectangle 3"/>
          <p:cNvSpPr>
            <a:spLocks noGrp="1" noChangeArrowheads="1"/>
          </p:cNvSpPr>
          <p:nvPr>
            <p:ph idx="1"/>
          </p:nvPr>
        </p:nvSpPr>
        <p:spPr>
          <a:xfrm>
            <a:off x="179388" y="981075"/>
            <a:ext cx="8785225" cy="5761038"/>
          </a:xfrm>
        </p:spPr>
        <p:txBody>
          <a:bodyPr/>
          <a:lstStyle/>
          <a:p>
            <a:pPr algn="just" eaLnBrk="1" hangingPunct="1">
              <a:lnSpc>
                <a:spcPct val="90000"/>
              </a:lnSpc>
            </a:pPr>
            <a:r>
              <a:rPr lang="ar-SA" altLang="ar-IQ" sz="3600" b="1" smtClean="0">
                <a:cs typeface="Simplified Arabic" pitchFamily="18" charset="-78"/>
              </a:rPr>
              <a:t>يبدأ العمود الفقري عند قاعدة الجمجمة ويستمر حتى الحوض.</a:t>
            </a:r>
          </a:p>
          <a:p>
            <a:pPr algn="just" eaLnBrk="1" hangingPunct="1">
              <a:lnSpc>
                <a:spcPct val="90000"/>
              </a:lnSpc>
            </a:pPr>
            <a:r>
              <a:rPr lang="ar-SA" altLang="ar-IQ" sz="3600" b="1" smtClean="0">
                <a:cs typeface="Simplified Arabic" pitchFamily="18" charset="-78"/>
              </a:rPr>
              <a:t>عظام العمود الفقري تكون غير منتظمة الشكل ، وتوفر أماكن للاتصال مع العظام الأخرى.</a:t>
            </a:r>
          </a:p>
          <a:p>
            <a:pPr algn="just" eaLnBrk="1" hangingPunct="1">
              <a:lnSpc>
                <a:spcPct val="90000"/>
              </a:lnSpc>
            </a:pPr>
            <a:r>
              <a:rPr lang="ar-SA" altLang="ar-IQ" sz="3600" b="1" smtClean="0">
                <a:cs typeface="Simplified Arabic" pitchFamily="18" charset="-78"/>
              </a:rPr>
              <a:t>يتكون من </a:t>
            </a:r>
            <a:r>
              <a:rPr lang="ar-SA" altLang="ar-IQ" sz="3600" b="1" smtClean="0">
                <a:solidFill>
                  <a:srgbClr val="FF0000"/>
                </a:solidFill>
                <a:cs typeface="Simplified Arabic" pitchFamily="18" charset="-78"/>
              </a:rPr>
              <a:t>(33) </a:t>
            </a:r>
            <a:r>
              <a:rPr lang="ar-SA" altLang="ar-IQ" sz="3600" b="1" smtClean="0">
                <a:cs typeface="Simplified Arabic" pitchFamily="18" charset="-78"/>
              </a:rPr>
              <a:t>عظمة منفردة ، تسمى الفقرات (</a:t>
            </a:r>
            <a:r>
              <a:rPr lang="en-US" altLang="ar-IQ" sz="3600" b="1" smtClean="0">
                <a:cs typeface="Simplified Arabic" pitchFamily="18" charset="-78"/>
              </a:rPr>
              <a:t>vertebras</a:t>
            </a:r>
            <a:r>
              <a:rPr lang="ar-SA" altLang="ar-IQ" sz="3600" b="1" smtClean="0">
                <a:cs typeface="Simplified Arabic" pitchFamily="18" charset="-78"/>
              </a:rPr>
              <a:t>).</a:t>
            </a:r>
          </a:p>
          <a:p>
            <a:pPr algn="just" eaLnBrk="1" hangingPunct="1">
              <a:lnSpc>
                <a:spcPct val="90000"/>
              </a:lnSpc>
            </a:pPr>
            <a:r>
              <a:rPr lang="ar-SA" altLang="ar-IQ" sz="3600" b="1" smtClean="0">
                <a:cs typeface="Simplified Arabic" pitchFamily="18" charset="-78"/>
              </a:rPr>
              <a:t>الطبقات المتعاقبة من العظام (الفقرات) والغضاريف ( </a:t>
            </a:r>
            <a:r>
              <a:rPr lang="en-US" altLang="ar-IQ" sz="3600" b="1" smtClean="0">
                <a:cs typeface="Simplified Arabic" pitchFamily="18" charset="-78"/>
              </a:rPr>
              <a:t>Disks</a:t>
            </a:r>
            <a:r>
              <a:rPr lang="ar-SA" altLang="ar-IQ" sz="3600" b="1" smtClean="0">
                <a:cs typeface="Simplified Arabic" pitchFamily="18" charset="-78"/>
              </a:rPr>
              <a:t> الأقراص بين الفقرات </a:t>
            </a:r>
            <a:r>
              <a:rPr lang="ar-SA" altLang="ar-IQ" sz="3600" b="1" smtClean="0">
                <a:solidFill>
                  <a:srgbClr val="FF0000"/>
                </a:solidFill>
                <a:cs typeface="Simplified Arabic" pitchFamily="18" charset="-78"/>
              </a:rPr>
              <a:t>(23) </a:t>
            </a:r>
            <a:r>
              <a:rPr lang="ar-SA" altLang="ar-IQ" sz="3600" b="1" smtClean="0">
                <a:cs typeface="Simplified Arabic" pitchFamily="18" charset="-78"/>
              </a:rPr>
              <a:t>قرص) تتكدس عمودياً فوق بعضها البعض وكالآتي:ـ</a:t>
            </a:r>
            <a:r>
              <a:rPr lang="ar-SA" altLang="ar-IQ" smtClean="0"/>
              <a:t> </a:t>
            </a:r>
            <a:endParaRPr lang="en-US" altLang="ar-IQ" smtClean="0"/>
          </a:p>
        </p:txBody>
      </p:sp>
    </p:spTree>
    <p:extLst>
      <p:ext uri="{BB962C8B-B14F-4D97-AF65-F5344CB8AC3E}">
        <p14:creationId xmlns:p14="http://schemas.microsoft.com/office/powerpoint/2010/main" val="2190649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عنوان 1"/>
          <p:cNvSpPr>
            <a:spLocks noGrp="1"/>
          </p:cNvSpPr>
          <p:nvPr>
            <p:ph type="title"/>
          </p:nvPr>
        </p:nvSpPr>
        <p:spPr>
          <a:xfrm>
            <a:off x="457200" y="188913"/>
            <a:ext cx="8229600" cy="719137"/>
          </a:xfrm>
        </p:spPr>
        <p:txBody>
          <a:bodyPr/>
          <a:lstStyle/>
          <a:p>
            <a:r>
              <a:rPr lang="ar-IQ" altLang="ar-IQ" sz="3600" b="1" smtClean="0">
                <a:solidFill>
                  <a:srgbClr val="FF0000"/>
                </a:solidFill>
              </a:rPr>
              <a:t>صورة توضح شكل القرص الغضروفي بين الفقرات</a:t>
            </a:r>
          </a:p>
        </p:txBody>
      </p:sp>
      <p:pic>
        <p:nvPicPr>
          <p:cNvPr id="6861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196975"/>
            <a:ext cx="5976937" cy="5327650"/>
          </a:xfrm>
          <a:noFill/>
        </p:spPr>
      </p:pic>
    </p:spTree>
    <p:extLst>
      <p:ext uri="{BB962C8B-B14F-4D97-AF65-F5344CB8AC3E}">
        <p14:creationId xmlns:p14="http://schemas.microsoft.com/office/powerpoint/2010/main" val="1923888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Autofit/>
          </a:bodyPr>
          <a:lstStyle/>
          <a:p>
            <a:r>
              <a:rPr lang="ar-IQ" sz="2800" b="1" dirty="0">
                <a:solidFill>
                  <a:srgbClr val="FF0000"/>
                </a:solidFill>
                <a:latin typeface="Simplified Arabic" pitchFamily="18" charset="-78"/>
                <a:ea typeface="Calibri"/>
                <a:cs typeface="Simplified Arabic" pitchFamily="18" charset="-78"/>
              </a:rPr>
              <a:t>المحاضرة </a:t>
            </a:r>
            <a:r>
              <a:rPr lang="ar-IQ" sz="2800" b="1" dirty="0" smtClean="0">
                <a:solidFill>
                  <a:srgbClr val="FF0000"/>
                </a:solidFill>
                <a:latin typeface="Simplified Arabic" pitchFamily="18" charset="-78"/>
                <a:ea typeface="Calibri"/>
                <a:cs typeface="Simplified Arabic" pitchFamily="18" charset="-78"/>
              </a:rPr>
              <a:t>الخامسة </a:t>
            </a:r>
            <a:r>
              <a:rPr lang="ar-IQ" sz="2800" dirty="0" smtClean="0">
                <a:solidFill>
                  <a:srgbClr val="FF0000"/>
                </a:solidFill>
                <a:latin typeface="Simplified Arabic" pitchFamily="18" charset="-78"/>
                <a:ea typeface="Calibri"/>
                <a:cs typeface="Simplified Arabic" pitchFamily="18" charset="-78"/>
              </a:rPr>
              <a:t>/ </a:t>
            </a:r>
            <a:r>
              <a:rPr lang="ar-IQ" sz="2800" b="1" dirty="0">
                <a:solidFill>
                  <a:srgbClr val="FF0000"/>
                </a:solidFill>
                <a:latin typeface="Simplified Arabic" pitchFamily="18" charset="-78"/>
                <a:ea typeface="Calibri"/>
                <a:cs typeface="Simplified Arabic" pitchFamily="18" charset="-78"/>
              </a:rPr>
              <a:t>الجهاز الهيكلي وإصاباته </a:t>
            </a:r>
            <a:r>
              <a:rPr lang="ar-IQ" sz="2800" b="1" dirty="0" smtClean="0">
                <a:solidFill>
                  <a:srgbClr val="FF0000"/>
                </a:solidFill>
                <a:latin typeface="Simplified Arabic" pitchFamily="18" charset="-78"/>
                <a:ea typeface="Calibri"/>
                <a:cs typeface="Simplified Arabic" pitchFamily="18" charset="-78"/>
              </a:rPr>
              <a:t>(</a:t>
            </a:r>
            <a:r>
              <a:rPr lang="ar-IQ" sz="2800" b="1" dirty="0">
                <a:solidFill>
                  <a:srgbClr val="FF0000"/>
                </a:solidFill>
                <a:latin typeface="Simplified Arabic" pitchFamily="18" charset="-78"/>
                <a:ea typeface="Calibri"/>
                <a:cs typeface="Simplified Arabic" pitchFamily="18" charset="-78"/>
              </a:rPr>
              <a:t>الجزء الثالث</a:t>
            </a:r>
            <a:r>
              <a:rPr lang="ar-IQ" sz="2800" b="1" dirty="0" smtClean="0">
                <a:solidFill>
                  <a:srgbClr val="FF0000"/>
                </a:solidFill>
                <a:latin typeface="Simplified Arabic" pitchFamily="18" charset="-78"/>
                <a:ea typeface="Calibri"/>
                <a:cs typeface="Simplified Arabic" pitchFamily="18" charset="-78"/>
              </a:rPr>
              <a:t>)</a:t>
            </a:r>
            <a:endParaRPr lang="ar-IQ" sz="2800" dirty="0">
              <a:solidFill>
                <a:srgbClr val="FF0000"/>
              </a:solidFill>
              <a:latin typeface="Simplified Arabic" pitchFamily="18" charset="-78"/>
              <a:cs typeface="Simplified Arabic" pitchFamily="18" charset="-78"/>
            </a:endParaRPr>
          </a:p>
        </p:txBody>
      </p:sp>
      <p:sp>
        <p:nvSpPr>
          <p:cNvPr id="3" name="عنصر نائب للمحتوى 2"/>
          <p:cNvSpPr>
            <a:spLocks noGrp="1"/>
          </p:cNvSpPr>
          <p:nvPr>
            <p:ph idx="1"/>
          </p:nvPr>
        </p:nvSpPr>
        <p:spPr>
          <a:xfrm>
            <a:off x="628650" y="1052736"/>
            <a:ext cx="7886700" cy="5472608"/>
          </a:xfrm>
        </p:spPr>
        <p:txBody>
          <a:bodyPr>
            <a:normAutofit fontScale="70000" lnSpcReduction="20000"/>
          </a:bodyPr>
          <a:lstStyle/>
          <a:p>
            <a:pPr marL="0">
              <a:lnSpc>
                <a:spcPct val="115000"/>
              </a:lnSpc>
              <a:spcBef>
                <a:spcPts val="0"/>
              </a:spcBef>
            </a:pPr>
            <a:r>
              <a:rPr lang="ar-IQ" sz="4000" b="1" dirty="0" smtClean="0">
                <a:solidFill>
                  <a:srgbClr val="BD0395"/>
                </a:solidFill>
                <a:latin typeface="Simplified Arabic" pitchFamily="18" charset="-78"/>
                <a:ea typeface="Calibri"/>
                <a:cs typeface="Simplified Arabic" pitchFamily="18" charset="-78"/>
              </a:rPr>
              <a:t>محاور </a:t>
            </a:r>
            <a:r>
              <a:rPr lang="ar-IQ" sz="4000" b="1" dirty="0">
                <a:solidFill>
                  <a:srgbClr val="BD0395"/>
                </a:solidFill>
                <a:latin typeface="Simplified Arabic" pitchFamily="18" charset="-78"/>
                <a:ea typeface="Calibri"/>
                <a:cs typeface="Simplified Arabic" pitchFamily="18" charset="-78"/>
              </a:rPr>
              <a:t>المحاضرة</a:t>
            </a:r>
            <a:endParaRPr lang="en-US" sz="1800" dirty="0">
              <a:solidFill>
                <a:srgbClr val="BD0395"/>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solidFill>
                  <a:srgbClr val="008000"/>
                </a:solidFill>
                <a:latin typeface="Simplified Arabic" pitchFamily="18" charset="-78"/>
                <a:ea typeface="Calibri"/>
                <a:cs typeface="Simplified Arabic" pitchFamily="18" charset="-78"/>
              </a:rPr>
              <a:t>ميكانيكية التأم الكسور</a:t>
            </a:r>
            <a:r>
              <a:rPr lang="ar-IQ" dirty="0">
                <a:solidFill>
                  <a:srgbClr val="008000"/>
                </a:solidFill>
                <a:latin typeface="Simplified Arabic" pitchFamily="18" charset="-78"/>
                <a:ea typeface="Calibri"/>
                <a:cs typeface="Simplified Arabic" pitchFamily="18" charset="-78"/>
              </a:rPr>
              <a:t>               </a:t>
            </a:r>
            <a:r>
              <a:rPr lang="ar-IQ" dirty="0" smtClean="0">
                <a:solidFill>
                  <a:srgbClr val="008000"/>
                </a:solidFill>
                <a:latin typeface="Simplified Arabic" pitchFamily="18" charset="-78"/>
                <a:ea typeface="Calibri"/>
                <a:cs typeface="Simplified Arabic" pitchFamily="18" charset="-78"/>
              </a:rPr>
              <a:t>        </a:t>
            </a:r>
            <a:r>
              <a:rPr lang="en-US" b="1" dirty="0">
                <a:solidFill>
                  <a:srgbClr val="008000"/>
                </a:solidFill>
                <a:latin typeface="Simplified Arabic" pitchFamily="18" charset="-78"/>
                <a:ea typeface="Calibri"/>
                <a:cs typeface="Simplified Arabic" pitchFamily="18" charset="-78"/>
              </a:rPr>
              <a:t>Mechanics of fracture healing</a:t>
            </a:r>
            <a:endParaRPr lang="en-US" sz="1800" dirty="0">
              <a:solidFill>
                <a:srgbClr val="008000"/>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solidFill>
                  <a:srgbClr val="CC0066"/>
                </a:solidFill>
                <a:latin typeface="Simplified Arabic" pitchFamily="18" charset="-78"/>
                <a:ea typeface="Calibri"/>
                <a:cs typeface="Simplified Arabic" pitchFamily="18" charset="-78"/>
              </a:rPr>
              <a:t>مضاعفات الكسور                     </a:t>
            </a:r>
            <a:r>
              <a:rPr lang="ar-IQ" b="1" dirty="0" smtClean="0">
                <a:solidFill>
                  <a:srgbClr val="CC0066"/>
                </a:solidFill>
                <a:latin typeface="Simplified Arabic" pitchFamily="18" charset="-78"/>
                <a:ea typeface="Calibri"/>
                <a:cs typeface="Simplified Arabic" pitchFamily="18" charset="-78"/>
              </a:rPr>
              <a:t>     </a:t>
            </a:r>
            <a:r>
              <a:rPr lang="en-US" b="1" dirty="0">
                <a:solidFill>
                  <a:srgbClr val="CC0066"/>
                </a:solidFill>
                <a:latin typeface="Simplified Arabic" pitchFamily="18" charset="-78"/>
                <a:ea typeface="Calibri"/>
                <a:cs typeface="Simplified Arabic" pitchFamily="18" charset="-78"/>
              </a:rPr>
              <a:t>Complications of the Fractures</a:t>
            </a:r>
            <a:endParaRPr lang="en-US" sz="1800" dirty="0">
              <a:solidFill>
                <a:srgbClr val="CC0066"/>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SA" b="1" dirty="0">
                <a:solidFill>
                  <a:srgbClr val="6666FF"/>
                </a:solidFill>
                <a:latin typeface="Simplified Arabic" pitchFamily="18" charset="-78"/>
                <a:ea typeface="Calibri"/>
                <a:cs typeface="Simplified Arabic" pitchFamily="18" charset="-78"/>
              </a:rPr>
              <a:t>كسور العظام الناتجة عن الضغط والإجهاد للمرأة الرياضية</a:t>
            </a:r>
            <a:r>
              <a:rPr lang="ar-SA" dirty="0">
                <a:solidFill>
                  <a:srgbClr val="6666FF"/>
                </a:solidFill>
                <a:latin typeface="Simplified Arabic" pitchFamily="18" charset="-78"/>
                <a:ea typeface="Calibri"/>
                <a:cs typeface="Simplified Arabic" pitchFamily="18" charset="-78"/>
              </a:rPr>
              <a:t> </a:t>
            </a:r>
            <a:endParaRPr lang="en-US" sz="1800" dirty="0">
              <a:solidFill>
                <a:srgbClr val="6666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SA" b="1" dirty="0">
                <a:latin typeface="Simplified Arabic" pitchFamily="18" charset="-78"/>
                <a:ea typeface="Calibri"/>
                <a:cs typeface="Simplified Arabic" pitchFamily="18" charset="-78"/>
              </a:rPr>
              <a:t>العوامل التي تُسبب إصابة النساء الرياضيات بالكسور</a:t>
            </a:r>
            <a:endParaRPr lang="en-US" sz="1800" dirty="0">
              <a:latin typeface="Simplified Arabic" pitchFamily="18" charset="-78"/>
              <a:ea typeface="Calibri"/>
              <a:cs typeface="Simplified Arabic" pitchFamily="18" charset="-78"/>
            </a:endParaRPr>
          </a:p>
          <a:p>
            <a:pPr algn="just">
              <a:lnSpc>
                <a:spcPct val="115000"/>
              </a:lnSpc>
              <a:spcBef>
                <a:spcPts val="0"/>
              </a:spcBef>
            </a:pPr>
            <a:r>
              <a:rPr lang="ar-IQ" b="1" dirty="0">
                <a:solidFill>
                  <a:srgbClr val="FF00FF"/>
                </a:solidFill>
                <a:latin typeface="Simplified Arabic" pitchFamily="18" charset="-78"/>
                <a:ea typeface="Calibri"/>
                <a:cs typeface="Simplified Arabic" pitchFamily="18" charset="-78"/>
              </a:rPr>
              <a:t>2ـ1ـ3ـ2 إصابات العمود الفقري                                  </a:t>
            </a:r>
            <a:r>
              <a:rPr lang="en-US" b="1" dirty="0">
                <a:solidFill>
                  <a:srgbClr val="FF00FF"/>
                </a:solidFill>
                <a:latin typeface="Simplified Arabic" pitchFamily="18" charset="-78"/>
                <a:ea typeface="Calibri"/>
                <a:cs typeface="Simplified Arabic" pitchFamily="18" charset="-78"/>
              </a:rPr>
              <a:t>Injuries of Spine</a:t>
            </a:r>
            <a:endParaRPr lang="en-US" sz="1800" dirty="0">
              <a:solidFill>
                <a:srgbClr val="FF00FF"/>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latin typeface="Simplified Arabic" pitchFamily="18" charset="-78"/>
                <a:ea typeface="Calibri"/>
                <a:cs typeface="Simplified Arabic" pitchFamily="18" charset="-78"/>
              </a:rPr>
              <a:t>إصابات العنق                                      </a:t>
            </a:r>
            <a:r>
              <a:rPr lang="ar-IQ" b="1"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Injuries of neck</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الأعراض العامة لإصابات العنق</a:t>
            </a:r>
            <a:r>
              <a:rPr lang="ar-IQ" dirty="0">
                <a:latin typeface="Simplified Arabic" pitchFamily="18" charset="-78"/>
                <a:ea typeface="Calibri"/>
                <a:cs typeface="Simplified Arabic" pitchFamily="18" charset="-78"/>
              </a:rPr>
              <a:t>                      </a:t>
            </a:r>
            <a:r>
              <a:rPr lang="ar-IQ"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General symptoms</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علاج إصابات العنق                                  </a:t>
            </a:r>
            <a:r>
              <a:rPr lang="ar-IQ" b="1"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Therapeutic</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solidFill>
                  <a:srgbClr val="008000"/>
                </a:solidFill>
                <a:latin typeface="Simplified Arabic" pitchFamily="18" charset="-78"/>
                <a:ea typeface="Calibri"/>
                <a:cs typeface="Simplified Arabic" pitchFamily="18" charset="-78"/>
              </a:rPr>
              <a:t>عظم الترقوة</a:t>
            </a:r>
            <a:r>
              <a:rPr lang="ar-IQ" dirty="0">
                <a:solidFill>
                  <a:srgbClr val="008000"/>
                </a:solidFill>
                <a:latin typeface="Simplified Arabic" pitchFamily="18" charset="-78"/>
                <a:ea typeface="Calibri"/>
                <a:cs typeface="Simplified Arabic" pitchFamily="18" charset="-78"/>
              </a:rPr>
              <a:t>                                            </a:t>
            </a:r>
            <a:r>
              <a:rPr lang="ar-IQ" dirty="0" smtClean="0">
                <a:solidFill>
                  <a:srgbClr val="008000"/>
                </a:solidFill>
                <a:latin typeface="Simplified Arabic" pitchFamily="18" charset="-78"/>
                <a:ea typeface="Calibri"/>
                <a:cs typeface="Simplified Arabic" pitchFamily="18" charset="-78"/>
              </a:rPr>
              <a:t>                   </a:t>
            </a:r>
            <a:r>
              <a:rPr lang="en-US" b="1" dirty="0">
                <a:solidFill>
                  <a:srgbClr val="008000"/>
                </a:solidFill>
                <a:latin typeface="Simplified Arabic" pitchFamily="18" charset="-78"/>
                <a:ea typeface="Calibri"/>
                <a:cs typeface="Simplified Arabic" pitchFamily="18" charset="-78"/>
              </a:rPr>
              <a:t>Clavicle </a:t>
            </a:r>
            <a:endParaRPr lang="en-US" sz="1800" dirty="0">
              <a:solidFill>
                <a:srgbClr val="008000"/>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IQ" b="1" dirty="0">
                <a:latin typeface="Simplified Arabic" pitchFamily="18" charset="-78"/>
                <a:ea typeface="Calibri"/>
                <a:cs typeface="Simplified Arabic" pitchFamily="18" charset="-78"/>
              </a:rPr>
              <a:t>تشريح عظم الترقوة</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IQ" b="1" dirty="0">
                <a:latin typeface="Simplified Arabic" pitchFamily="18" charset="-78"/>
                <a:ea typeface="Calibri"/>
                <a:cs typeface="Simplified Arabic" pitchFamily="18" charset="-78"/>
              </a:rPr>
              <a:t>كسور عظم الترقوة                                 </a:t>
            </a:r>
            <a:r>
              <a:rPr lang="ar-IQ" b="1" dirty="0" smtClean="0">
                <a:latin typeface="Simplified Arabic" pitchFamily="18" charset="-78"/>
                <a:ea typeface="Calibri"/>
                <a:cs typeface="Simplified Arabic" pitchFamily="18" charset="-78"/>
              </a:rPr>
              <a:t>         </a:t>
            </a:r>
            <a:r>
              <a:rPr lang="en-US" b="1" dirty="0">
                <a:latin typeface="Simplified Arabic" pitchFamily="18" charset="-78"/>
                <a:ea typeface="Calibri"/>
                <a:cs typeface="Simplified Arabic" pitchFamily="18" charset="-78"/>
              </a:rPr>
              <a:t>Clavicle Fracturing</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Symbol"/>
              <a:buChar char=""/>
            </a:pPr>
            <a:r>
              <a:rPr lang="ar-IQ" b="1" dirty="0">
                <a:latin typeface="Simplified Arabic" pitchFamily="18" charset="-78"/>
                <a:ea typeface="Calibri"/>
                <a:cs typeface="Simplified Arabic" pitchFamily="18" charset="-78"/>
              </a:rPr>
              <a:t>إسعاف وعلاج كسر عظم الترقوة</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mj-lt"/>
              <a:buAutoNum type="arabicPeriod"/>
            </a:pPr>
            <a:r>
              <a:rPr lang="ar-IQ" b="1" dirty="0">
                <a:solidFill>
                  <a:srgbClr val="CC0099"/>
                </a:solidFill>
                <a:latin typeface="Simplified Arabic" pitchFamily="18" charset="-78"/>
                <a:ea typeface="Calibri"/>
                <a:cs typeface="Simplified Arabic" pitchFamily="18" charset="-78"/>
              </a:rPr>
              <a:t>كسور الجزء الصدري والقطني من العمود الفقري     </a:t>
            </a:r>
            <a:endParaRPr lang="en-US" sz="1800" dirty="0">
              <a:solidFill>
                <a:srgbClr val="CC0099"/>
              </a:solidFill>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أعراض كسور جسم الفقرة</a:t>
            </a:r>
            <a:r>
              <a:rPr lang="ar-IQ" dirty="0">
                <a:latin typeface="Simplified Arabic" pitchFamily="18" charset="-78"/>
                <a:ea typeface="Calibri"/>
                <a:cs typeface="Simplified Arabic" pitchFamily="18" charset="-78"/>
              </a:rPr>
              <a:t> </a:t>
            </a:r>
            <a:endParaRPr lang="en-US" sz="1800" dirty="0">
              <a:latin typeface="Simplified Arabic" pitchFamily="18" charset="-78"/>
              <a:ea typeface="Calibri"/>
              <a:cs typeface="Simplified Arabic" pitchFamily="18" charset="-78"/>
            </a:endParaRPr>
          </a:p>
          <a:p>
            <a:pPr marL="342900" lvl="0" indent="-342900" algn="just">
              <a:lnSpc>
                <a:spcPct val="115000"/>
              </a:lnSpc>
              <a:spcBef>
                <a:spcPts val="0"/>
              </a:spcBef>
              <a:buFont typeface="Wingdings"/>
              <a:buChar char=""/>
            </a:pPr>
            <a:r>
              <a:rPr lang="ar-IQ" b="1" dirty="0">
                <a:latin typeface="Simplified Arabic" pitchFamily="18" charset="-78"/>
                <a:ea typeface="Calibri"/>
                <a:cs typeface="Simplified Arabic" pitchFamily="18" charset="-78"/>
              </a:rPr>
              <a:t>إصابات كسور الفقرات في لعبة كرة </a:t>
            </a:r>
            <a:r>
              <a:rPr lang="ar-IQ" b="1" dirty="0" smtClean="0">
                <a:latin typeface="Simplified Arabic" pitchFamily="18" charset="-78"/>
                <a:ea typeface="Calibri"/>
                <a:cs typeface="Simplified Arabic" pitchFamily="18" charset="-78"/>
              </a:rPr>
              <a:t>القدم</a:t>
            </a:r>
            <a:endParaRPr lang="en-US" sz="1800" dirty="0">
              <a:latin typeface="Simplified Arabic" pitchFamily="18" charset="-78"/>
              <a:ea typeface="Calibri"/>
              <a:cs typeface="Simplified Arabic" pitchFamily="18" charset="-78"/>
            </a:endParaRPr>
          </a:p>
        </p:txBody>
      </p:sp>
    </p:spTree>
    <p:extLst>
      <p:ext uri="{BB962C8B-B14F-4D97-AF65-F5344CB8AC3E}">
        <p14:creationId xmlns:p14="http://schemas.microsoft.com/office/powerpoint/2010/main" val="2435266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3600" b="1" dirty="0" smtClean="0">
                <a:solidFill>
                  <a:srgbClr val="FF0000"/>
                </a:solidFill>
                <a:latin typeface="Simplified Arabic" pitchFamily="18" charset="-78"/>
                <a:cs typeface="Simplified Arabic" pitchFamily="18" charset="-78"/>
              </a:rPr>
              <a:t>فقرات العمود الفقري كما يلي :ـ</a:t>
            </a:r>
            <a:endParaRPr lang="en-US" altLang="ar-IQ" sz="3600" b="1" dirty="0" smtClean="0">
              <a:solidFill>
                <a:srgbClr val="FF0000"/>
              </a:solidFill>
              <a:latin typeface="Simplified Arabic" pitchFamily="18" charset="-78"/>
              <a:cs typeface="Simplified Arabic" pitchFamily="18" charset="-78"/>
            </a:endParaRPr>
          </a:p>
        </p:txBody>
      </p:sp>
      <p:sp>
        <p:nvSpPr>
          <p:cNvPr id="69635" name="Rectangle 3"/>
          <p:cNvSpPr>
            <a:spLocks noGrp="1" noChangeArrowheads="1"/>
          </p:cNvSpPr>
          <p:nvPr>
            <p:ph idx="1"/>
          </p:nvPr>
        </p:nvSpPr>
        <p:spPr>
          <a:xfrm>
            <a:off x="179388" y="908050"/>
            <a:ext cx="8785225" cy="5689600"/>
          </a:xfrm>
        </p:spPr>
        <p:txBody>
          <a:bodyPr/>
          <a:lstStyle/>
          <a:p>
            <a:pPr algn="just" eaLnBrk="1" hangingPunct="1"/>
            <a:r>
              <a:rPr lang="ar-SA" altLang="ar-IQ" sz="2800" b="1" u="sng" dirty="0" smtClean="0">
                <a:solidFill>
                  <a:srgbClr val="FF0000"/>
                </a:solidFill>
                <a:latin typeface="Simplified Arabic" pitchFamily="18" charset="-78"/>
                <a:cs typeface="Simplified Arabic" pitchFamily="18" charset="-78"/>
              </a:rPr>
              <a:t>الفقرات العنقية (</a:t>
            </a:r>
            <a:r>
              <a:rPr lang="en-US" altLang="ar-IQ" sz="2800" b="1" u="sng" dirty="0" smtClean="0">
                <a:solidFill>
                  <a:srgbClr val="FF0000"/>
                </a:solidFill>
                <a:latin typeface="Simplified Arabic" pitchFamily="18" charset="-78"/>
                <a:cs typeface="Simplified Arabic" pitchFamily="18" charset="-78"/>
              </a:rPr>
              <a:t>C7…C1</a:t>
            </a:r>
            <a:r>
              <a:rPr lang="ar-SA" altLang="ar-IQ" sz="2800" b="1" u="sng" dirty="0" smtClean="0">
                <a:solidFill>
                  <a:srgbClr val="FF0000"/>
                </a:solidFill>
                <a:latin typeface="Simplified Arabic" pitchFamily="18" charset="-78"/>
                <a:cs typeface="Simplified Arabic" pitchFamily="18" charset="-78"/>
              </a:rPr>
              <a:t>) سبعة فقرات</a:t>
            </a:r>
            <a:r>
              <a:rPr lang="ar-SA" altLang="ar-IQ" sz="2800" b="1" dirty="0" smtClean="0">
                <a:solidFill>
                  <a:srgbClr val="FF0000"/>
                </a:solidFill>
                <a:latin typeface="Simplified Arabic" pitchFamily="18" charset="-78"/>
                <a:cs typeface="Simplified Arabic" pitchFamily="18" charset="-78"/>
              </a:rPr>
              <a:t> :ـ </a:t>
            </a:r>
          </a:p>
          <a:p>
            <a:pPr algn="just" eaLnBrk="1" hangingPunct="1"/>
            <a:r>
              <a:rPr lang="ar-SA" altLang="ar-IQ" sz="2800" b="1" dirty="0" err="1" smtClean="0">
                <a:latin typeface="Simplified Arabic" pitchFamily="18" charset="-78"/>
                <a:cs typeface="Simplified Arabic" pitchFamily="18" charset="-78"/>
              </a:rPr>
              <a:t>الفهقة</a:t>
            </a:r>
            <a:r>
              <a:rPr lang="ar-SA" altLang="ar-IQ" sz="2800" b="1" dirty="0" smtClean="0">
                <a:latin typeface="Simplified Arabic" pitchFamily="18" charset="-78"/>
                <a:cs typeface="Simplified Arabic" pitchFamily="18" charset="-78"/>
              </a:rPr>
              <a:t>(هي الفقرة العنقية الأولى</a:t>
            </a:r>
            <a:r>
              <a:rPr lang="en-US" altLang="ar-IQ" sz="2800" b="1" dirty="0" smtClean="0">
                <a:latin typeface="Simplified Arabic" pitchFamily="18" charset="-78"/>
                <a:cs typeface="Simplified Arabic" pitchFamily="18" charset="-78"/>
              </a:rPr>
              <a:t>C1</a:t>
            </a:r>
            <a:r>
              <a:rPr lang="ar-SA" altLang="ar-IQ" sz="2800" b="1" dirty="0" smtClean="0">
                <a:latin typeface="Simplified Arabic" pitchFamily="18" charset="-78"/>
                <a:cs typeface="Simplified Arabic" pitchFamily="18" charset="-78"/>
              </a:rPr>
              <a:t>) والمحور(الفقرة العنقية الثانية </a:t>
            </a:r>
            <a:r>
              <a:rPr lang="en-US" altLang="ar-IQ" sz="2800" b="1" dirty="0" smtClean="0">
                <a:latin typeface="Simplified Arabic" pitchFamily="18" charset="-78"/>
                <a:cs typeface="Simplified Arabic" pitchFamily="18" charset="-78"/>
              </a:rPr>
              <a:t>C2</a:t>
            </a:r>
            <a:r>
              <a:rPr lang="ar-SA" altLang="ar-IQ" sz="2800" b="1" dirty="0" smtClean="0">
                <a:latin typeface="Simplified Arabic" pitchFamily="18" charset="-78"/>
                <a:cs typeface="Simplified Arabic" pitchFamily="18" charset="-78"/>
              </a:rPr>
              <a:t> توفر نوعاً من الارتكاز والطوق يسمح للرأس </a:t>
            </a:r>
            <a:r>
              <a:rPr lang="ar-SA" altLang="ar-IQ" sz="2800" b="1" dirty="0" err="1" smtClean="0">
                <a:latin typeface="Simplified Arabic" pitchFamily="18" charset="-78"/>
                <a:cs typeface="Simplified Arabic" pitchFamily="18" charset="-78"/>
              </a:rPr>
              <a:t>الفهقة</a:t>
            </a:r>
            <a:r>
              <a:rPr lang="ar-SA" altLang="ar-IQ" sz="2800" b="1" dirty="0" smtClean="0">
                <a:latin typeface="Simplified Arabic" pitchFamily="18" charset="-78"/>
                <a:cs typeface="Simplified Arabic" pitchFamily="18" charset="-78"/>
              </a:rPr>
              <a:t> بالدوران والانحناء إلى الأمام والخلف) وخمسة فقرات تتبعهما.</a:t>
            </a:r>
          </a:p>
          <a:p>
            <a:pPr algn="just" eaLnBrk="1" hangingPunct="1"/>
            <a:r>
              <a:rPr lang="ar-SA" altLang="ar-IQ" sz="2800" b="1" u="sng" dirty="0" smtClean="0">
                <a:solidFill>
                  <a:srgbClr val="FF0000"/>
                </a:solidFill>
                <a:latin typeface="Simplified Arabic" pitchFamily="18" charset="-78"/>
                <a:cs typeface="Simplified Arabic" pitchFamily="18" charset="-78"/>
              </a:rPr>
              <a:t>الفقرات الصدري(</a:t>
            </a:r>
            <a:r>
              <a:rPr lang="en-US" altLang="ar-IQ" sz="2800" b="1" u="sng" dirty="0" smtClean="0">
                <a:solidFill>
                  <a:srgbClr val="FF0000"/>
                </a:solidFill>
                <a:latin typeface="Simplified Arabic" pitchFamily="18" charset="-78"/>
                <a:cs typeface="Simplified Arabic" pitchFamily="18" charset="-78"/>
              </a:rPr>
              <a:t>T12…T1</a:t>
            </a:r>
            <a:r>
              <a:rPr lang="ar-SA" altLang="ar-IQ" sz="2800" b="1" u="sng" dirty="0" smtClean="0">
                <a:solidFill>
                  <a:srgbClr val="FF0000"/>
                </a:solidFill>
                <a:latin typeface="Simplified Arabic" pitchFamily="18" charset="-78"/>
                <a:cs typeface="Simplified Arabic" pitchFamily="18" charset="-78"/>
              </a:rPr>
              <a:t>):ـ</a:t>
            </a:r>
            <a:r>
              <a:rPr lang="ar-SA" altLang="ar-IQ" sz="2800" b="1" dirty="0" smtClean="0">
                <a:solidFill>
                  <a:srgbClr val="FF0000"/>
                </a:solidFill>
                <a:latin typeface="Simplified Arabic" pitchFamily="18" charset="-78"/>
                <a:cs typeface="Simplified Arabic" pitchFamily="18" charset="-78"/>
              </a:rPr>
              <a:t> </a:t>
            </a:r>
          </a:p>
          <a:p>
            <a:pPr algn="just" eaLnBrk="1" hangingPunct="1"/>
            <a:r>
              <a:rPr lang="ar-SA" altLang="ar-IQ" sz="2800" b="1" dirty="0" smtClean="0">
                <a:latin typeface="Simplified Arabic" pitchFamily="18" charset="-78"/>
                <a:cs typeface="Simplified Arabic" pitchFamily="18" charset="-78"/>
              </a:rPr>
              <a:t>تقع في منطقة الصدر وتحتوي على (12) فقرة. تتصل الأضلاع مع الفقرات الصدرية مكونة القفص الصدري لحماية العديد من الأعضاء الحيوية ، نطاق الحركة فيها محدود بسبب هذا الارتباط.  </a:t>
            </a:r>
          </a:p>
          <a:p>
            <a:pPr algn="just" eaLnBrk="1" hangingPunct="1"/>
            <a:r>
              <a:rPr lang="ar-SA" altLang="ar-IQ" sz="2800" b="1" u="sng" dirty="0" smtClean="0">
                <a:solidFill>
                  <a:srgbClr val="FF0000"/>
                </a:solidFill>
                <a:latin typeface="Simplified Arabic" pitchFamily="18" charset="-78"/>
                <a:cs typeface="Simplified Arabic" pitchFamily="18" charset="-78"/>
              </a:rPr>
              <a:t>الفقرات القطنية (</a:t>
            </a:r>
            <a:r>
              <a:rPr lang="en-US" altLang="ar-IQ" sz="2800" b="1" u="sng" dirty="0" smtClean="0">
                <a:solidFill>
                  <a:srgbClr val="FF0000"/>
                </a:solidFill>
                <a:latin typeface="Simplified Arabic" pitchFamily="18" charset="-78"/>
                <a:cs typeface="Simplified Arabic" pitchFamily="18" charset="-78"/>
              </a:rPr>
              <a:t>L5…L1</a:t>
            </a:r>
            <a:r>
              <a:rPr lang="ar-SA" altLang="ar-IQ" sz="2800" b="1" u="sng" dirty="0" smtClean="0">
                <a:solidFill>
                  <a:srgbClr val="FF0000"/>
                </a:solidFill>
                <a:latin typeface="Simplified Arabic" pitchFamily="18" charset="-78"/>
                <a:cs typeface="Simplified Arabic" pitchFamily="18" charset="-78"/>
              </a:rPr>
              <a:t>):ـ</a:t>
            </a:r>
            <a:r>
              <a:rPr lang="ar-SA" altLang="ar-IQ" sz="2800" b="1" dirty="0" smtClean="0">
                <a:solidFill>
                  <a:srgbClr val="FF0000"/>
                </a:solidFill>
                <a:latin typeface="Simplified Arabic" pitchFamily="18" charset="-78"/>
                <a:cs typeface="Simplified Arabic" pitchFamily="18" charset="-78"/>
              </a:rPr>
              <a:t> </a:t>
            </a:r>
          </a:p>
          <a:p>
            <a:pPr algn="just" eaLnBrk="1" hangingPunct="1"/>
            <a:r>
              <a:rPr lang="ar-SA" altLang="ar-IQ" sz="2800" b="1" dirty="0" smtClean="0">
                <a:latin typeface="Simplified Arabic" pitchFamily="18" charset="-78"/>
                <a:cs typeface="Simplified Arabic" pitchFamily="18" charset="-78"/>
              </a:rPr>
              <a:t>وهي خمس فقرات ، تكون الفقرات القطنية أكبر من الفقرات الصدرية والعنقية وذلك كون هذه المنطقة الشوكية تحمل غالبية وزن الجسم.</a:t>
            </a:r>
            <a:endParaRPr lang="en-US" altLang="ar-IQ" sz="28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1847961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4000" b="1" smtClean="0">
                <a:solidFill>
                  <a:srgbClr val="FF0000"/>
                </a:solidFill>
              </a:rPr>
              <a:t>فقرات العمود الفقري الأخرى هي:ـ</a:t>
            </a:r>
            <a:endParaRPr lang="en-US" altLang="ar-IQ" sz="4000" b="1" smtClean="0">
              <a:solidFill>
                <a:srgbClr val="FF0000"/>
              </a:solidFill>
            </a:endParaRPr>
          </a:p>
        </p:txBody>
      </p:sp>
      <p:sp>
        <p:nvSpPr>
          <p:cNvPr id="70659" name="Rectangle 3"/>
          <p:cNvSpPr>
            <a:spLocks noGrp="1" noChangeArrowheads="1"/>
          </p:cNvSpPr>
          <p:nvPr>
            <p:ph idx="1"/>
          </p:nvPr>
        </p:nvSpPr>
        <p:spPr>
          <a:xfrm>
            <a:off x="179388" y="836613"/>
            <a:ext cx="8785225" cy="5905500"/>
          </a:xfrm>
        </p:spPr>
        <p:txBody>
          <a:bodyPr/>
          <a:lstStyle/>
          <a:p>
            <a:pPr algn="just" eaLnBrk="1" hangingPunct="1">
              <a:lnSpc>
                <a:spcPct val="90000"/>
              </a:lnSpc>
            </a:pPr>
            <a:r>
              <a:rPr lang="ar-SA" altLang="ar-IQ" b="1" u="sng" smtClean="0"/>
              <a:t>الفقرات العجزية(</a:t>
            </a:r>
            <a:r>
              <a:rPr lang="en-US" altLang="ar-IQ" b="1" u="sng" smtClean="0"/>
              <a:t>S5…S1</a:t>
            </a:r>
            <a:r>
              <a:rPr lang="ar-SA" altLang="ar-IQ" b="1" u="sng" smtClean="0"/>
              <a:t>):ـ والعصعصية</a:t>
            </a:r>
            <a:r>
              <a:rPr lang="ar-SA" altLang="ar-IQ" smtClean="0"/>
              <a:t> كل منهما خمسة فقرات ملتحمة مع بعضها.</a:t>
            </a:r>
          </a:p>
          <a:p>
            <a:pPr algn="just" eaLnBrk="1" hangingPunct="1">
              <a:lnSpc>
                <a:spcPct val="90000"/>
              </a:lnSpc>
            </a:pPr>
            <a:r>
              <a:rPr lang="ar-SA" altLang="ar-IQ" smtClean="0"/>
              <a:t>إن هذه السلسلة من الفقرات (</a:t>
            </a:r>
            <a:r>
              <a:rPr lang="en-US" altLang="ar-IQ" smtClean="0"/>
              <a:t>vertebras</a:t>
            </a:r>
            <a:r>
              <a:rPr lang="ar-SA" altLang="ar-IQ" smtClean="0"/>
              <a:t>) والغضاريف (</a:t>
            </a:r>
            <a:r>
              <a:rPr lang="en-US" altLang="ar-IQ" smtClean="0"/>
              <a:t>Disks</a:t>
            </a:r>
            <a:r>
              <a:rPr lang="ar-SA" altLang="ar-IQ" smtClean="0"/>
              <a:t>) ترتبط مع بعضها البعض بواسطة أربطة (</a:t>
            </a:r>
            <a:r>
              <a:rPr lang="en-US" altLang="ar-IQ" smtClean="0"/>
              <a:t>Ligaments</a:t>
            </a:r>
            <a:r>
              <a:rPr lang="ar-SA" altLang="ar-IQ" smtClean="0"/>
              <a:t>) قوية مما </a:t>
            </a:r>
            <a:r>
              <a:rPr lang="ar-SA" altLang="ar-IQ" b="1" smtClean="0">
                <a:solidFill>
                  <a:srgbClr val="FF0000"/>
                </a:solidFill>
              </a:rPr>
              <a:t>يقلل من الحركة المفرطة </a:t>
            </a:r>
            <a:r>
              <a:rPr lang="ar-SA" altLang="ar-IQ" smtClean="0"/>
              <a:t>التي قد تؤدي إلى إصابات خطيرة إذا ما حدثت في هذه المنطقة الحساسة جداً.</a:t>
            </a:r>
          </a:p>
          <a:p>
            <a:pPr algn="just" eaLnBrk="1" hangingPunct="1">
              <a:lnSpc>
                <a:spcPct val="90000"/>
              </a:lnSpc>
            </a:pPr>
            <a:r>
              <a:rPr lang="ar-SA" altLang="ar-IQ" smtClean="0"/>
              <a:t>وكذلك تساعد العضلات المرتبطة بالفقرات على توفير </a:t>
            </a:r>
            <a:r>
              <a:rPr lang="ar-SA" altLang="ar-IQ" b="1" smtClean="0">
                <a:solidFill>
                  <a:srgbClr val="FF0000"/>
                </a:solidFill>
              </a:rPr>
              <a:t>التوازن والثبات </a:t>
            </a:r>
            <a:r>
              <a:rPr lang="ar-SA" altLang="ar-IQ" smtClean="0"/>
              <a:t>للعمود الفقري وتمكن من الحركة بشكل متزن وسلس ، حيث تنقبض العضلات وتنبسط وفقاً للنبضات العصبية الواردة من الدماغ , بعض</a:t>
            </a:r>
            <a:r>
              <a:rPr lang="ar-SA" altLang="ar-IQ" b="1" smtClean="0"/>
              <a:t> </a:t>
            </a:r>
            <a:r>
              <a:rPr lang="ar-SA" altLang="ar-IQ" smtClean="0"/>
              <a:t>العضلات يشكل ثنائي على شكل أزواج تتحرك مع بعضها البعض , والبعض الأخر كمضادات أي أنه عندما تنقبض العضلة تنبسط العضلة المقابلة لها.</a:t>
            </a:r>
            <a:endParaRPr lang="en-US" altLang="ar-IQ" smtClean="0"/>
          </a:p>
        </p:txBody>
      </p:sp>
    </p:spTree>
    <p:extLst>
      <p:ext uri="{BB962C8B-B14F-4D97-AF65-F5344CB8AC3E}">
        <p14:creationId xmlns:p14="http://schemas.microsoft.com/office/powerpoint/2010/main" val="20283009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عنوان 1"/>
          <p:cNvSpPr>
            <a:spLocks noGrp="1"/>
          </p:cNvSpPr>
          <p:nvPr>
            <p:ph type="title"/>
          </p:nvPr>
        </p:nvSpPr>
        <p:spPr>
          <a:xfrm>
            <a:off x="457200" y="115888"/>
            <a:ext cx="8229600" cy="504825"/>
          </a:xfrm>
        </p:spPr>
        <p:txBody>
          <a:bodyPr>
            <a:normAutofit fontScale="90000"/>
          </a:bodyPr>
          <a:lstStyle/>
          <a:p>
            <a:r>
              <a:rPr lang="ar-SA" altLang="ar-IQ" sz="3200" b="1" smtClean="0">
                <a:solidFill>
                  <a:srgbClr val="FF0000"/>
                </a:solidFill>
              </a:rPr>
              <a:t>صور عضلات الظهر العميقة</a:t>
            </a:r>
            <a:endParaRPr lang="ar-IQ" altLang="ar-IQ" sz="3200" b="1" smtClean="0">
              <a:solidFill>
                <a:srgbClr val="FF0000"/>
              </a:solidFill>
            </a:endParaRPr>
          </a:p>
        </p:txBody>
      </p:sp>
      <p:pic>
        <p:nvPicPr>
          <p:cNvPr id="71683" name="Picture 2" descr="F:\مايخص رسالة ذوالفقار ماجستير\صور عضلات الظهر\عضلات اسفل الظهر 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39975" y="981075"/>
            <a:ext cx="4895850" cy="56165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571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عنوان 1"/>
          <p:cNvSpPr>
            <a:spLocks noGrp="1"/>
          </p:cNvSpPr>
          <p:nvPr>
            <p:ph type="title"/>
          </p:nvPr>
        </p:nvSpPr>
        <p:spPr>
          <a:xfrm>
            <a:off x="457200" y="188913"/>
            <a:ext cx="8229600" cy="576262"/>
          </a:xfrm>
        </p:spPr>
        <p:txBody>
          <a:bodyPr/>
          <a:lstStyle/>
          <a:p>
            <a:r>
              <a:rPr lang="ar-SA" altLang="ar-IQ" sz="3200" b="1" smtClean="0">
                <a:solidFill>
                  <a:srgbClr val="FF0000"/>
                </a:solidFill>
              </a:rPr>
              <a:t>صورة توضح عضلات الظهر العميقة</a:t>
            </a:r>
            <a:endParaRPr lang="ar-IQ" altLang="ar-IQ" sz="3200" b="1" smtClean="0">
              <a:solidFill>
                <a:srgbClr val="FF0000"/>
              </a:solidFill>
            </a:endParaRPr>
          </a:p>
        </p:txBody>
      </p:sp>
      <p:pic>
        <p:nvPicPr>
          <p:cNvPr id="72707" name="Picture 2" descr="F:\مايخص رسالة ذوالفقار ماجستير\صور عضلات الظهر\عضلات الظهر العميقة 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55763" y="836613"/>
            <a:ext cx="5905500" cy="59055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61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عنوان 1"/>
          <p:cNvSpPr>
            <a:spLocks noGrp="1"/>
          </p:cNvSpPr>
          <p:nvPr>
            <p:ph type="title"/>
          </p:nvPr>
        </p:nvSpPr>
        <p:spPr>
          <a:xfrm>
            <a:off x="457200" y="188913"/>
            <a:ext cx="8229600" cy="503237"/>
          </a:xfrm>
        </p:spPr>
        <p:txBody>
          <a:bodyPr/>
          <a:lstStyle/>
          <a:p>
            <a:r>
              <a:rPr lang="ar-SA" altLang="ar-IQ" sz="3200" b="1" smtClean="0">
                <a:solidFill>
                  <a:srgbClr val="FF0000"/>
                </a:solidFill>
              </a:rPr>
              <a:t>صور توضح عضلات أسفل الظهر العميقة</a:t>
            </a:r>
            <a:endParaRPr lang="ar-IQ" altLang="ar-IQ" sz="3200" b="1" smtClean="0">
              <a:solidFill>
                <a:srgbClr val="FF0000"/>
              </a:solidFill>
            </a:endParaRPr>
          </a:p>
        </p:txBody>
      </p:sp>
      <p:pic>
        <p:nvPicPr>
          <p:cNvPr id="73731" name="Picture 2" descr="F:\مايخص رسالة ذوالفقار ماجستير\صور عضلات الظهر\عضلات اسفل الظهر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052513"/>
            <a:ext cx="7920038" cy="547211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9357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عنوان 1"/>
          <p:cNvSpPr>
            <a:spLocks noGrp="1"/>
          </p:cNvSpPr>
          <p:nvPr>
            <p:ph type="title"/>
          </p:nvPr>
        </p:nvSpPr>
        <p:spPr>
          <a:xfrm>
            <a:off x="457200" y="188913"/>
            <a:ext cx="8229600" cy="576262"/>
          </a:xfrm>
        </p:spPr>
        <p:txBody>
          <a:bodyPr/>
          <a:lstStyle/>
          <a:p>
            <a:r>
              <a:rPr lang="ar-SA" altLang="ar-IQ" sz="3200" b="1" smtClean="0">
                <a:solidFill>
                  <a:srgbClr val="FF0000"/>
                </a:solidFill>
              </a:rPr>
              <a:t>صور توضح عضلات الظهر الخارجية</a:t>
            </a:r>
            <a:endParaRPr lang="ar-IQ" altLang="ar-IQ" sz="3200" b="1" smtClean="0">
              <a:solidFill>
                <a:srgbClr val="FF0000"/>
              </a:solidFill>
            </a:endParaRPr>
          </a:p>
        </p:txBody>
      </p:sp>
      <p:pic>
        <p:nvPicPr>
          <p:cNvPr id="74755" name="Picture 2" descr="F:\مايخص رسالة ذوالفقار ماجستير\صور عضلات الظهر\عضلات الظهر الخارجية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58888" y="981075"/>
            <a:ext cx="6408737" cy="5688013"/>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16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عنوان 1"/>
          <p:cNvSpPr>
            <a:spLocks noGrp="1"/>
          </p:cNvSpPr>
          <p:nvPr>
            <p:ph type="title"/>
          </p:nvPr>
        </p:nvSpPr>
        <p:spPr>
          <a:xfrm>
            <a:off x="457200" y="115888"/>
            <a:ext cx="8229600" cy="576262"/>
          </a:xfrm>
        </p:spPr>
        <p:txBody>
          <a:bodyPr/>
          <a:lstStyle/>
          <a:p>
            <a:r>
              <a:rPr lang="ar-SA" altLang="ar-IQ" sz="3200" b="1" smtClean="0">
                <a:solidFill>
                  <a:srgbClr val="FF0000"/>
                </a:solidFill>
              </a:rPr>
              <a:t>صورة توضح عضلات الظهر الخارجية</a:t>
            </a:r>
            <a:endParaRPr lang="ar-IQ" altLang="ar-IQ" sz="3200" b="1" smtClean="0">
              <a:solidFill>
                <a:srgbClr val="FF0000"/>
              </a:solidFill>
            </a:endParaRPr>
          </a:p>
        </p:txBody>
      </p:sp>
      <p:pic>
        <p:nvPicPr>
          <p:cNvPr id="75779" name="Picture 2" descr="F:\مايخص رسالة ذوالفقار ماجستير\صور عضلات الظهر\عضلات الظهر الخارجية.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836613"/>
            <a:ext cx="6408738" cy="576103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31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عنوان 1"/>
          <p:cNvSpPr>
            <a:spLocks noGrp="1"/>
          </p:cNvSpPr>
          <p:nvPr>
            <p:ph type="title"/>
          </p:nvPr>
        </p:nvSpPr>
        <p:spPr>
          <a:xfrm>
            <a:off x="457200" y="188913"/>
            <a:ext cx="8229600" cy="576262"/>
          </a:xfrm>
        </p:spPr>
        <p:txBody>
          <a:bodyPr/>
          <a:lstStyle/>
          <a:p>
            <a:r>
              <a:rPr lang="ar-SA" altLang="ar-IQ" sz="3200" b="1" smtClean="0">
                <a:solidFill>
                  <a:srgbClr val="FF0000"/>
                </a:solidFill>
              </a:rPr>
              <a:t>صورة توضح عضلات الظهر السطحية العميقة</a:t>
            </a:r>
            <a:endParaRPr lang="ar-IQ" altLang="ar-IQ" sz="3200" b="1" smtClean="0">
              <a:solidFill>
                <a:srgbClr val="FF0000"/>
              </a:solidFill>
            </a:endParaRPr>
          </a:p>
        </p:txBody>
      </p:sp>
      <p:pic>
        <p:nvPicPr>
          <p:cNvPr id="76803" name="Picture 2" descr="F:\مايخص رسالة ذوالفقار ماجستير\صور عضلات الظهر\عضلات الظهر العميقة السطحية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77938"/>
            <a:ext cx="7632700" cy="50958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2681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عنوان 1"/>
          <p:cNvSpPr>
            <a:spLocks noGrp="1"/>
          </p:cNvSpPr>
          <p:nvPr>
            <p:ph type="title"/>
          </p:nvPr>
        </p:nvSpPr>
        <p:spPr>
          <a:xfrm>
            <a:off x="457200" y="115888"/>
            <a:ext cx="8229600" cy="504825"/>
          </a:xfrm>
        </p:spPr>
        <p:txBody>
          <a:bodyPr/>
          <a:lstStyle/>
          <a:p>
            <a:r>
              <a:rPr lang="ar-SA" altLang="ar-IQ" sz="3200" b="1" smtClean="0">
                <a:solidFill>
                  <a:srgbClr val="FF0000"/>
                </a:solidFill>
              </a:rPr>
              <a:t>عضلات المثلث القطني</a:t>
            </a:r>
            <a:endParaRPr lang="ar-IQ" altLang="ar-IQ" sz="3200" b="1" smtClean="0">
              <a:solidFill>
                <a:srgbClr val="FF0000"/>
              </a:solidFill>
            </a:endParaRPr>
          </a:p>
        </p:txBody>
      </p:sp>
      <p:pic>
        <p:nvPicPr>
          <p:cNvPr id="77827" name="Picture 2" descr="F:\مايخص رسالة ذوالفقار ماجستير\صور عضلات الظهر\LumbarTriangle عضلات المثلث القطن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981075"/>
            <a:ext cx="8713787" cy="5184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52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777875"/>
          </a:xfrm>
        </p:spPr>
        <p:txBody>
          <a:bodyPr/>
          <a:lstStyle/>
          <a:p>
            <a:pPr eaLnBrk="1" hangingPunct="1"/>
            <a:r>
              <a:rPr lang="ar-IQ" altLang="ar-IQ" sz="3200" b="1" smtClean="0"/>
              <a:t>2ـ1ـ3ـ2 إصابات العمود الفقري (</a:t>
            </a:r>
            <a:r>
              <a:rPr lang="en-US" altLang="ar-IQ" sz="3200" b="1" smtClean="0"/>
              <a:t>Injuries of Spine</a:t>
            </a:r>
            <a:r>
              <a:rPr lang="ar-IQ" altLang="ar-IQ" sz="3200" b="1" smtClean="0"/>
              <a:t>)</a:t>
            </a:r>
            <a:endParaRPr lang="en-US" altLang="ar-IQ" sz="3200" b="1" smtClean="0"/>
          </a:p>
        </p:txBody>
      </p:sp>
      <p:sp>
        <p:nvSpPr>
          <p:cNvPr id="78851" name="Rectangle 3"/>
          <p:cNvSpPr>
            <a:spLocks noGrp="1" noChangeArrowheads="1"/>
          </p:cNvSpPr>
          <p:nvPr>
            <p:ph idx="1"/>
          </p:nvPr>
        </p:nvSpPr>
        <p:spPr>
          <a:xfrm>
            <a:off x="250825" y="1196975"/>
            <a:ext cx="8785225" cy="5472113"/>
          </a:xfrm>
        </p:spPr>
        <p:txBody>
          <a:bodyPr>
            <a:normAutofit fontScale="92500"/>
          </a:bodyPr>
          <a:lstStyle/>
          <a:p>
            <a:pPr algn="just" eaLnBrk="1" hangingPunct="1"/>
            <a:r>
              <a:rPr lang="ar-IQ" altLang="ar-IQ" sz="6000" b="1" dirty="0" smtClean="0"/>
              <a:t>بشكل عام تحدث إصابات العمود الفقري في الألعاب الرياضية مثل:-</a:t>
            </a:r>
          </a:p>
          <a:p>
            <a:pPr algn="just" eaLnBrk="1" hangingPunct="1">
              <a:buFontTx/>
              <a:buChar char="-"/>
            </a:pPr>
            <a:r>
              <a:rPr lang="ar-IQ" altLang="ar-IQ" sz="6000" b="1" dirty="0" smtClean="0"/>
              <a:t>السباحة</a:t>
            </a:r>
          </a:p>
          <a:p>
            <a:pPr algn="just" eaLnBrk="1" hangingPunct="1">
              <a:buFontTx/>
              <a:buChar char="-"/>
            </a:pPr>
            <a:r>
              <a:rPr lang="ar-IQ" altLang="ar-IQ" sz="6000" b="1" dirty="0" err="1" smtClean="0"/>
              <a:t>الجمناستك</a:t>
            </a:r>
            <a:r>
              <a:rPr lang="ar-IQ" altLang="ar-IQ" sz="6000" b="1" dirty="0" smtClean="0"/>
              <a:t> </a:t>
            </a:r>
          </a:p>
          <a:p>
            <a:pPr algn="just" eaLnBrk="1" hangingPunct="1">
              <a:buFontTx/>
              <a:buChar char="-"/>
            </a:pPr>
            <a:r>
              <a:rPr lang="ar-IQ" altLang="ar-IQ" sz="6000" b="1" dirty="0" smtClean="0"/>
              <a:t>كرة القدم</a:t>
            </a:r>
          </a:p>
          <a:p>
            <a:pPr marL="0" indent="0" algn="just" eaLnBrk="1" hangingPunct="1">
              <a:buNone/>
            </a:pPr>
            <a:r>
              <a:rPr lang="ar-IQ" altLang="ar-IQ" sz="6000" b="1" dirty="0" smtClean="0"/>
              <a:t>وتختلف هذه الإصابات بحسب الشدة.</a:t>
            </a:r>
            <a:endParaRPr lang="en-US" altLang="ar-IQ" sz="6000" b="1" dirty="0" smtClean="0"/>
          </a:p>
        </p:txBody>
      </p:sp>
    </p:spTree>
    <p:extLst>
      <p:ext uri="{BB962C8B-B14F-4D97-AF65-F5344CB8AC3E}">
        <p14:creationId xmlns:p14="http://schemas.microsoft.com/office/powerpoint/2010/main" val="1969530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332657"/>
            <a:ext cx="7886700" cy="504056"/>
          </a:xfrm>
        </p:spPr>
        <p:txBody>
          <a:bodyPr>
            <a:normAutofit fontScale="90000"/>
          </a:bodyPr>
          <a:lstStyle/>
          <a:p>
            <a:pPr marL="228600" lvl="0" indent="-228600" algn="ctr">
              <a:spcBef>
                <a:spcPts val="1000"/>
              </a:spcBef>
            </a:pPr>
            <a:r>
              <a:rPr lang="ar-IQ" altLang="ar-IQ" sz="3600" b="1" kern="0" dirty="0">
                <a:solidFill>
                  <a:srgbClr val="FF0000"/>
                </a:solidFill>
                <a:latin typeface="Simplified Arabic" pitchFamily="18" charset="-78"/>
                <a:ea typeface="+mn-ea"/>
                <a:cs typeface="Simplified Arabic" pitchFamily="18" charset="-78"/>
              </a:rPr>
              <a:t>ميكانيكية التأم </a:t>
            </a:r>
            <a:r>
              <a:rPr lang="ar-IQ" altLang="ar-IQ" sz="3600" b="1" kern="0" dirty="0" smtClean="0">
                <a:solidFill>
                  <a:srgbClr val="FF0000"/>
                </a:solidFill>
                <a:latin typeface="Simplified Arabic" pitchFamily="18" charset="-78"/>
                <a:ea typeface="+mn-ea"/>
                <a:cs typeface="Simplified Arabic" pitchFamily="18" charset="-78"/>
              </a:rPr>
              <a:t>الكسور</a:t>
            </a:r>
            <a:endParaRPr lang="en-US" dirty="0"/>
          </a:p>
        </p:txBody>
      </p:sp>
      <p:sp>
        <p:nvSpPr>
          <p:cNvPr id="3" name="عنصر نائب للمحتوى 2"/>
          <p:cNvSpPr>
            <a:spLocks noGrp="1"/>
          </p:cNvSpPr>
          <p:nvPr>
            <p:ph idx="1"/>
          </p:nvPr>
        </p:nvSpPr>
        <p:spPr>
          <a:xfrm>
            <a:off x="323528" y="1196752"/>
            <a:ext cx="8424936" cy="5328591"/>
          </a:xfrm>
        </p:spPr>
        <p:txBody>
          <a:bodyPr>
            <a:normAutofit lnSpcReduction="10000"/>
          </a:bodyPr>
          <a:lstStyle/>
          <a:p>
            <a:pPr marL="342900" lvl="0" indent="-342900" algn="ctr" fontAlgn="base">
              <a:lnSpc>
                <a:spcPct val="100000"/>
              </a:lnSpc>
              <a:spcBef>
                <a:spcPct val="20000"/>
              </a:spcBef>
              <a:spcAft>
                <a:spcPct val="0"/>
              </a:spcAft>
              <a:buFontTx/>
              <a:buChar char="•"/>
            </a:pPr>
            <a:r>
              <a:rPr lang="ar-IQ" altLang="ar-IQ" sz="4800" b="1" kern="0" dirty="0">
                <a:solidFill>
                  <a:srgbClr val="FF33CC"/>
                </a:solidFill>
                <a:latin typeface="Simplified Arabic" pitchFamily="18" charset="-78"/>
                <a:cs typeface="Simplified Arabic" pitchFamily="18" charset="-78"/>
              </a:rPr>
              <a:t>عند حدوث الكسر </a:t>
            </a:r>
          </a:p>
          <a:p>
            <a:pPr marL="342900" lvl="0" indent="-342900" algn="just" fontAlgn="base">
              <a:lnSpc>
                <a:spcPct val="100000"/>
              </a:lnSpc>
              <a:spcBef>
                <a:spcPct val="20000"/>
              </a:spcBef>
              <a:spcAft>
                <a:spcPct val="0"/>
              </a:spcAft>
              <a:buFontTx/>
              <a:buChar char="•"/>
            </a:pPr>
            <a:r>
              <a:rPr lang="ar-IQ" altLang="ar-IQ" sz="4800" b="1" u="sng" kern="0" dirty="0">
                <a:solidFill>
                  <a:srgbClr val="FF0000"/>
                </a:solidFill>
                <a:latin typeface="Simplified Arabic" pitchFamily="18" charset="-78"/>
                <a:cs typeface="Simplified Arabic" pitchFamily="18" charset="-78"/>
              </a:rPr>
              <a:t>يحدث</a:t>
            </a:r>
            <a:r>
              <a:rPr lang="ar-IQ" altLang="ar-IQ" sz="4800" b="1" kern="0" dirty="0">
                <a:solidFill>
                  <a:srgbClr val="000000"/>
                </a:solidFill>
                <a:latin typeface="Simplified Arabic" pitchFamily="18" charset="-78"/>
                <a:cs typeface="Simplified Arabic" pitchFamily="18" charset="-78"/>
              </a:rPr>
              <a:t> </a:t>
            </a:r>
            <a:r>
              <a:rPr lang="ar-IQ" altLang="ar-IQ" sz="4800" b="1" kern="0" dirty="0">
                <a:solidFill>
                  <a:srgbClr val="0000FF"/>
                </a:solidFill>
                <a:latin typeface="Simplified Arabic" pitchFamily="18" charset="-78"/>
                <a:cs typeface="Simplified Arabic" pitchFamily="18" charset="-78"/>
              </a:rPr>
              <a:t>تمزق في السمحاق الخارجي</a:t>
            </a:r>
            <a:r>
              <a:rPr lang="ar-IQ" altLang="ar-IQ" sz="4800" b="1" kern="0" dirty="0">
                <a:solidFill>
                  <a:srgbClr val="000000"/>
                </a:solidFill>
                <a:latin typeface="Simplified Arabic" pitchFamily="18" charset="-78"/>
                <a:cs typeface="Simplified Arabic" pitchFamily="18" charset="-78"/>
              </a:rPr>
              <a:t> للعظم الذي يحتوي على الأوعية الدموية </a:t>
            </a:r>
            <a:endParaRPr lang="ar-IQ" altLang="ar-IQ" sz="4800" b="1" kern="0" dirty="0" smtClean="0">
              <a:solidFill>
                <a:srgbClr val="000000"/>
              </a:solidFill>
              <a:latin typeface="Simplified Arabic" pitchFamily="18" charset="-78"/>
              <a:cs typeface="Simplified Arabic" pitchFamily="18" charset="-78"/>
            </a:endParaRPr>
          </a:p>
          <a:p>
            <a:pPr marL="342900" lvl="0" indent="-342900" algn="just" fontAlgn="base">
              <a:lnSpc>
                <a:spcPct val="100000"/>
              </a:lnSpc>
              <a:spcBef>
                <a:spcPct val="20000"/>
              </a:spcBef>
              <a:spcAft>
                <a:spcPct val="0"/>
              </a:spcAft>
              <a:buFontTx/>
              <a:buChar char="•"/>
            </a:pPr>
            <a:r>
              <a:rPr lang="ar-IQ" altLang="ar-IQ" sz="4800" b="1" kern="0" dirty="0" smtClean="0">
                <a:solidFill>
                  <a:srgbClr val="000000"/>
                </a:solidFill>
                <a:latin typeface="Simplified Arabic" pitchFamily="18" charset="-78"/>
                <a:cs typeface="Simplified Arabic" pitchFamily="18" charset="-78"/>
              </a:rPr>
              <a:t>مما </a:t>
            </a:r>
            <a:r>
              <a:rPr lang="ar-IQ" altLang="ar-IQ" sz="4800" b="1" kern="0" dirty="0">
                <a:solidFill>
                  <a:srgbClr val="000000"/>
                </a:solidFill>
                <a:latin typeface="Simplified Arabic" pitchFamily="18" charset="-78"/>
                <a:cs typeface="Simplified Arabic" pitchFamily="18" charset="-78"/>
              </a:rPr>
              <a:t>يؤدي إلى </a:t>
            </a:r>
            <a:r>
              <a:rPr lang="ar-IQ" altLang="ar-IQ" sz="4800" b="1" u="sng" kern="0" dirty="0">
                <a:solidFill>
                  <a:srgbClr val="FF33CC"/>
                </a:solidFill>
                <a:latin typeface="Simplified Arabic" pitchFamily="18" charset="-78"/>
                <a:cs typeface="Simplified Arabic" pitchFamily="18" charset="-78"/>
              </a:rPr>
              <a:t>النزف</a:t>
            </a:r>
            <a:r>
              <a:rPr lang="ar-IQ" altLang="ar-IQ" sz="4800" b="1" kern="0" dirty="0">
                <a:solidFill>
                  <a:srgbClr val="000000"/>
                </a:solidFill>
                <a:latin typeface="Simplified Arabic" pitchFamily="18" charset="-78"/>
                <a:cs typeface="Simplified Arabic" pitchFamily="18" charset="-78"/>
              </a:rPr>
              <a:t> في المنطقة المصابة.</a:t>
            </a:r>
          </a:p>
          <a:p>
            <a:pPr marL="342900" lvl="0" indent="-342900" algn="just" fontAlgn="base">
              <a:lnSpc>
                <a:spcPct val="100000"/>
              </a:lnSpc>
              <a:spcBef>
                <a:spcPct val="20000"/>
              </a:spcBef>
              <a:spcAft>
                <a:spcPct val="0"/>
              </a:spcAft>
              <a:buFontTx/>
              <a:buChar char="•"/>
            </a:pPr>
            <a:r>
              <a:rPr lang="ar-IQ" altLang="ar-IQ" sz="4800" b="1" kern="0" dirty="0">
                <a:solidFill>
                  <a:srgbClr val="000000"/>
                </a:solidFill>
                <a:latin typeface="Simplified Arabic" pitchFamily="18" charset="-78"/>
                <a:cs typeface="Simplified Arabic" pitchFamily="18" charset="-78"/>
              </a:rPr>
              <a:t>تحدث </a:t>
            </a:r>
            <a:r>
              <a:rPr lang="ar-IQ" altLang="ar-IQ" sz="4800" b="1" kern="0" dirty="0">
                <a:solidFill>
                  <a:srgbClr val="0000FF"/>
                </a:solidFill>
                <a:latin typeface="Simplified Arabic" pitchFamily="18" charset="-78"/>
                <a:cs typeface="Simplified Arabic" pitchFamily="18" charset="-78"/>
              </a:rPr>
              <a:t>تغيرات</a:t>
            </a:r>
            <a:r>
              <a:rPr lang="ar-IQ" altLang="ar-IQ" sz="4800" b="1" kern="0" dirty="0">
                <a:solidFill>
                  <a:srgbClr val="000000"/>
                </a:solidFill>
                <a:latin typeface="Simplified Arabic" pitchFamily="18" charset="-78"/>
                <a:cs typeface="Simplified Arabic" pitchFamily="18" charset="-78"/>
              </a:rPr>
              <a:t> بين طرفي العظم المكسور حتى يتم الالتئام بنسيج عظمي</a:t>
            </a:r>
            <a:r>
              <a:rPr lang="ar-IQ" altLang="ar-IQ" sz="4800" kern="0" dirty="0">
                <a:solidFill>
                  <a:srgbClr val="000000"/>
                </a:solidFill>
                <a:latin typeface="Simplified Arabic" pitchFamily="18" charset="-78"/>
                <a:cs typeface="Simplified Arabic" pitchFamily="18" charset="-78"/>
              </a:rPr>
              <a:t> </a:t>
            </a:r>
            <a:endParaRPr lang="en-US" altLang="ar-IQ" sz="4800" kern="0" dirty="0">
              <a:solidFill>
                <a:srgbClr val="000000"/>
              </a:solidFill>
              <a:latin typeface="Simplified Arabic" pitchFamily="18" charset="-78"/>
              <a:cs typeface="Simplified Arabic" pitchFamily="18" charset="-78"/>
            </a:endParaRPr>
          </a:p>
          <a:p>
            <a:endParaRPr lang="en-US" dirty="0"/>
          </a:p>
        </p:txBody>
      </p:sp>
    </p:spTree>
    <p:extLst>
      <p:ext uri="{BB962C8B-B14F-4D97-AF65-F5344CB8AC3E}">
        <p14:creationId xmlns:p14="http://schemas.microsoft.com/office/powerpoint/2010/main" val="4124636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68313" y="115888"/>
            <a:ext cx="8229600" cy="576262"/>
          </a:xfrm>
        </p:spPr>
        <p:txBody>
          <a:bodyPr>
            <a:normAutofit fontScale="90000"/>
          </a:bodyPr>
          <a:lstStyle/>
          <a:p>
            <a:pPr marL="838200" indent="-838200" eaLnBrk="1" hangingPunct="1"/>
            <a:r>
              <a:rPr lang="ar-IQ" altLang="ar-IQ" sz="4000" b="1" dirty="0" smtClean="0">
                <a:solidFill>
                  <a:srgbClr val="FF0000"/>
                </a:solidFill>
              </a:rPr>
              <a:t>1. إصابات العنق </a:t>
            </a:r>
            <a:r>
              <a:rPr lang="en-US" altLang="ar-IQ" sz="4000" b="1" dirty="0" smtClean="0">
                <a:solidFill>
                  <a:srgbClr val="FF0000"/>
                </a:solidFill>
              </a:rPr>
              <a:t>(Injuries of neck)</a:t>
            </a:r>
          </a:p>
        </p:txBody>
      </p:sp>
      <p:sp>
        <p:nvSpPr>
          <p:cNvPr id="79875" name="Rectangle 3"/>
          <p:cNvSpPr>
            <a:spLocks noGrp="1" noChangeArrowheads="1"/>
          </p:cNvSpPr>
          <p:nvPr>
            <p:ph idx="1"/>
          </p:nvPr>
        </p:nvSpPr>
        <p:spPr>
          <a:xfrm>
            <a:off x="179388" y="908050"/>
            <a:ext cx="8785225" cy="5834063"/>
          </a:xfrm>
        </p:spPr>
        <p:txBody>
          <a:bodyPr>
            <a:normAutofit/>
          </a:bodyPr>
          <a:lstStyle/>
          <a:p>
            <a:pPr algn="ctr" eaLnBrk="1" hangingPunct="1"/>
            <a:r>
              <a:rPr lang="ar-IQ" altLang="ar-IQ" sz="3200" b="1" dirty="0" smtClean="0">
                <a:solidFill>
                  <a:srgbClr val="FF0000"/>
                </a:solidFill>
                <a:latin typeface="Simplified Arabic" pitchFamily="18" charset="-78"/>
                <a:cs typeface="Simplified Arabic" pitchFamily="18" charset="-78"/>
              </a:rPr>
              <a:t>أخطر الإصابات</a:t>
            </a:r>
          </a:p>
          <a:p>
            <a:pPr algn="just" eaLnBrk="1" hangingPunct="1"/>
            <a:r>
              <a:rPr lang="ar-IQ" altLang="ar-IQ" sz="3200" b="1" dirty="0" smtClean="0">
                <a:latin typeface="Simplified Arabic" pitchFamily="18" charset="-78"/>
                <a:cs typeface="Simplified Arabic" pitchFamily="18" charset="-78"/>
              </a:rPr>
              <a:t>أهمها إصابات الفقرات العنقية </a:t>
            </a:r>
          </a:p>
          <a:p>
            <a:pPr algn="just" eaLnBrk="1" hangingPunct="1"/>
            <a:r>
              <a:rPr lang="ar-IQ" altLang="ar-IQ" sz="3200" b="1" dirty="0" smtClean="0">
                <a:latin typeface="Simplified Arabic" pitchFamily="18" charset="-78"/>
                <a:cs typeface="Simplified Arabic" pitchFamily="18" charset="-78"/>
              </a:rPr>
              <a:t>حيث يحدث ضغط أو تلف للنخاع الشوكي للمنطقة الضعيفة </a:t>
            </a:r>
          </a:p>
          <a:p>
            <a:pPr algn="just" eaLnBrk="1" hangingPunct="1"/>
            <a:r>
              <a:rPr lang="ar-IQ" altLang="ar-IQ" sz="3200" b="1" dirty="0" smtClean="0">
                <a:latin typeface="Simplified Arabic" pitchFamily="18" charset="-78"/>
                <a:cs typeface="Simplified Arabic" pitchFamily="18" charset="-78"/>
              </a:rPr>
              <a:t>وهذا يؤدي إلى:-</a:t>
            </a:r>
          </a:p>
          <a:p>
            <a:pPr algn="just" eaLnBrk="1" hangingPunct="1">
              <a:buFontTx/>
              <a:buChar char="-"/>
            </a:pPr>
            <a:r>
              <a:rPr lang="ar-IQ" altLang="ar-IQ" sz="3200" b="1" dirty="0" smtClean="0">
                <a:latin typeface="Simplified Arabic" pitchFamily="18" charset="-78"/>
                <a:cs typeface="Simplified Arabic" pitchFamily="18" charset="-78"/>
              </a:rPr>
              <a:t>شلل أسفل الإصابة (</a:t>
            </a:r>
            <a:r>
              <a:rPr lang="en-US" altLang="ar-IQ" sz="3200" b="1" dirty="0" smtClean="0">
                <a:latin typeface="Simplified Arabic" pitchFamily="18" charset="-78"/>
                <a:cs typeface="Simplified Arabic" pitchFamily="18" charset="-78"/>
              </a:rPr>
              <a:t>Paraplegia</a:t>
            </a:r>
            <a:r>
              <a:rPr lang="ar-IQ" altLang="ar-IQ" sz="3200" b="1" dirty="0" smtClean="0">
                <a:latin typeface="Simplified Arabic" pitchFamily="18" charset="-78"/>
                <a:cs typeface="Simplified Arabic" pitchFamily="18" charset="-78"/>
              </a:rPr>
              <a:t>) </a:t>
            </a:r>
          </a:p>
          <a:p>
            <a:pPr algn="just" eaLnBrk="1" hangingPunct="1">
              <a:buFontTx/>
              <a:buChar char="-"/>
            </a:pPr>
            <a:r>
              <a:rPr lang="ar-IQ" altLang="ar-IQ" sz="3200" b="1" dirty="0" smtClean="0">
                <a:latin typeface="Simplified Arabic" pitchFamily="18" charset="-78"/>
                <a:cs typeface="Simplified Arabic" pitchFamily="18" charset="-78"/>
              </a:rPr>
              <a:t>أو الموت (</a:t>
            </a:r>
            <a:r>
              <a:rPr lang="en-US" altLang="ar-IQ" sz="3200" b="1" dirty="0" smtClean="0">
                <a:latin typeface="Simplified Arabic" pitchFamily="18" charset="-78"/>
                <a:cs typeface="Simplified Arabic" pitchFamily="18" charset="-78"/>
              </a:rPr>
              <a:t>death</a:t>
            </a:r>
            <a:r>
              <a:rPr lang="ar-IQ" altLang="ar-IQ" sz="3200" b="1" dirty="0" smtClean="0">
                <a:latin typeface="Simplified Arabic" pitchFamily="18" charset="-78"/>
                <a:cs typeface="Simplified Arabic" pitchFamily="18" charset="-78"/>
              </a:rPr>
              <a:t>).</a:t>
            </a:r>
          </a:p>
          <a:p>
            <a:pPr algn="just" eaLnBrk="1" hangingPunct="1">
              <a:buFontTx/>
              <a:buChar char="-"/>
            </a:pPr>
            <a:r>
              <a:rPr lang="ar-IQ" altLang="ar-IQ" sz="3200" b="1" dirty="0" smtClean="0">
                <a:latin typeface="Simplified Arabic" pitchFamily="18" charset="-78"/>
                <a:cs typeface="Simplified Arabic" pitchFamily="18" charset="-78"/>
              </a:rPr>
              <a:t>وهذا غالباً ينتج من كسور الفقرات أو انزلاقها أو كلاهما .</a:t>
            </a:r>
          </a:p>
          <a:p>
            <a:pPr algn="just" eaLnBrk="1" hangingPunct="1"/>
            <a:r>
              <a:rPr lang="ar-IQ" altLang="ar-IQ" sz="3200" b="1" dirty="0" smtClean="0">
                <a:latin typeface="Simplified Arabic" pitchFamily="18" charset="-78"/>
                <a:cs typeface="Simplified Arabic" pitchFamily="18" charset="-78"/>
              </a:rPr>
              <a:t>وقد تحدث إصابات الفقرات العنقية بدون مضاعفات عصبية وفي هذه الحالة يُنقل المصاب بطريقة صحيحة وعدم تحريكه لتلافي المضاعفات (الأفضل ارتداء المصاب </a:t>
            </a:r>
            <a:r>
              <a:rPr lang="ar-IQ" altLang="ar-IQ" sz="3200" b="1" dirty="0" err="1" smtClean="0">
                <a:latin typeface="Simplified Arabic" pitchFamily="18" charset="-78"/>
                <a:cs typeface="Simplified Arabic" pitchFamily="18" charset="-78"/>
              </a:rPr>
              <a:t>ياخة</a:t>
            </a:r>
            <a:r>
              <a:rPr lang="ar-IQ" altLang="ar-IQ" sz="3200" b="1" dirty="0" smtClean="0">
                <a:latin typeface="Simplified Arabic" pitchFamily="18" charset="-78"/>
                <a:cs typeface="Simplified Arabic" pitchFamily="18" charset="-78"/>
              </a:rPr>
              <a:t> (رقبة بلاستيكية) للوقاية (</a:t>
            </a:r>
            <a:r>
              <a:rPr lang="en-US" altLang="ar-IQ" sz="3200" b="1" dirty="0" smtClean="0">
                <a:latin typeface="Simplified Arabic" pitchFamily="18" charset="-78"/>
                <a:cs typeface="Simplified Arabic" pitchFamily="18" charset="-78"/>
              </a:rPr>
              <a:t>plastic neck</a:t>
            </a:r>
            <a:r>
              <a:rPr lang="ar-IQ" altLang="ar-IQ" sz="3200" b="1" dirty="0" smtClean="0">
                <a:latin typeface="Simplified Arabic" pitchFamily="18" charset="-78"/>
                <a:cs typeface="Simplified Arabic" pitchFamily="18" charset="-78"/>
              </a:rPr>
              <a:t>).</a:t>
            </a:r>
            <a:r>
              <a:rPr lang="en-US" altLang="ar-IQ" sz="3200" b="1" dirty="0" smtClean="0">
                <a:latin typeface="Simplified Arabic" pitchFamily="18" charset="-78"/>
                <a:cs typeface="Simplified Arabic" pitchFamily="18" charset="-78"/>
              </a:rPr>
              <a:t> </a:t>
            </a:r>
          </a:p>
        </p:txBody>
      </p:sp>
    </p:spTree>
    <p:extLst>
      <p:ext uri="{BB962C8B-B14F-4D97-AF65-F5344CB8AC3E}">
        <p14:creationId xmlns:p14="http://schemas.microsoft.com/office/powerpoint/2010/main" val="2766330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صورة توضح إصابة </a:t>
            </a:r>
            <a:r>
              <a:rPr lang="ar-SA" altLang="ar-IQ" sz="3200" b="1" dirty="0" smtClean="0">
                <a:solidFill>
                  <a:srgbClr val="FF0000"/>
                </a:solidFill>
              </a:rPr>
              <a:t>كسر جسم الفقرة</a:t>
            </a:r>
            <a:endParaRPr lang="en-US" altLang="ar-IQ" sz="3200" b="1" dirty="0" smtClean="0">
              <a:solidFill>
                <a:srgbClr val="FF0000"/>
              </a:solidFill>
            </a:endParaRPr>
          </a:p>
        </p:txBody>
      </p:sp>
      <p:sp>
        <p:nvSpPr>
          <p:cNvPr id="80899" name="Rectangle 3"/>
          <p:cNvSpPr>
            <a:spLocks noGrp="1" noChangeArrowheads="1"/>
          </p:cNvSpPr>
          <p:nvPr>
            <p:ph idx="1"/>
          </p:nvPr>
        </p:nvSpPr>
        <p:spPr>
          <a:xfrm>
            <a:off x="457200" y="1125538"/>
            <a:ext cx="8229600" cy="5472112"/>
          </a:xfrm>
        </p:spPr>
        <p:txBody>
          <a:bodyPr/>
          <a:lstStyle/>
          <a:p>
            <a:pPr eaLnBrk="1" hangingPunct="1"/>
            <a:endParaRPr lang="en-US" altLang="ar-IQ" smtClean="0"/>
          </a:p>
        </p:txBody>
      </p:sp>
      <p:pic>
        <p:nvPicPr>
          <p:cNvPr id="80900" name="Picture 4"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484313"/>
            <a:ext cx="4392612"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8179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633412"/>
          </a:xfrm>
        </p:spPr>
        <p:txBody>
          <a:bodyPr/>
          <a:lstStyle/>
          <a:p>
            <a:pPr eaLnBrk="1" hangingPunct="1"/>
            <a:r>
              <a:rPr lang="ar-SA" altLang="ar-IQ" sz="2000" b="1" dirty="0" smtClean="0">
                <a:solidFill>
                  <a:srgbClr val="FF0000"/>
                </a:solidFill>
              </a:rPr>
              <a:t>كسور جسم الفقرة الذي يؤدي إلى ضرر الحبل الشوكي   </a:t>
            </a:r>
            <a:r>
              <a:rPr lang="en-US" altLang="ar-IQ" sz="2000" b="1" dirty="0" smtClean="0">
                <a:solidFill>
                  <a:srgbClr val="FF0000"/>
                </a:solidFill>
              </a:rPr>
              <a:t> fractured vertebral body</a:t>
            </a:r>
            <a:r>
              <a:rPr lang="en-US" altLang="ar-IQ" sz="2400" b="1" dirty="0" smtClean="0">
                <a:solidFill>
                  <a:srgbClr val="FF0000"/>
                </a:solidFill>
              </a:rPr>
              <a:t> </a:t>
            </a:r>
            <a:r>
              <a:rPr lang="ar-SA" altLang="ar-IQ" sz="2400" b="1" dirty="0" smtClean="0">
                <a:solidFill>
                  <a:srgbClr val="FF0000"/>
                </a:solidFill>
              </a:rPr>
              <a:t> </a:t>
            </a:r>
            <a:endParaRPr lang="en-US" altLang="ar-IQ" sz="2400" b="1" dirty="0" smtClean="0">
              <a:solidFill>
                <a:srgbClr val="FF0000"/>
              </a:solidFill>
            </a:endParaRPr>
          </a:p>
        </p:txBody>
      </p:sp>
      <p:sp>
        <p:nvSpPr>
          <p:cNvPr id="81923" name="Rectangle 3"/>
          <p:cNvSpPr>
            <a:spLocks noGrp="1" noChangeArrowheads="1"/>
          </p:cNvSpPr>
          <p:nvPr>
            <p:ph idx="1"/>
          </p:nvPr>
        </p:nvSpPr>
        <p:spPr>
          <a:xfrm>
            <a:off x="457200" y="1125538"/>
            <a:ext cx="8229600" cy="5543550"/>
          </a:xfrm>
        </p:spPr>
        <p:txBody>
          <a:bodyPr/>
          <a:lstStyle/>
          <a:p>
            <a:pPr eaLnBrk="1" hangingPunct="1"/>
            <a:endParaRPr lang="en-US" altLang="ar-IQ" smtClean="0"/>
          </a:p>
        </p:txBody>
      </p:sp>
      <p:pic>
        <p:nvPicPr>
          <p:cNvPr id="81924" name="Picture 4" descr="1046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196975"/>
            <a:ext cx="6335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60613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4638"/>
            <a:ext cx="8229600" cy="777875"/>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صورة توضح الفقرات العنقية</a:t>
            </a:r>
            <a:endParaRPr lang="en-US" altLang="ar-IQ" sz="3600" b="1" dirty="0" smtClean="0">
              <a:solidFill>
                <a:srgbClr val="FF0000"/>
              </a:solidFill>
              <a:latin typeface="Simplified Arabic" pitchFamily="18" charset="-78"/>
              <a:cs typeface="Simplified Arabic" pitchFamily="18" charset="-78"/>
            </a:endParaRPr>
          </a:p>
        </p:txBody>
      </p:sp>
      <p:pic>
        <p:nvPicPr>
          <p:cNvPr id="82947"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268413"/>
            <a:ext cx="7129462"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5361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4638"/>
            <a:ext cx="8229600" cy="850900"/>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صورة توضح الفقرات العنقية وعددها سبعة فقرات</a:t>
            </a:r>
            <a:endParaRPr lang="en-US" altLang="ar-IQ" sz="3600" b="1" dirty="0" smtClean="0">
              <a:solidFill>
                <a:srgbClr val="FF0000"/>
              </a:solidFill>
              <a:latin typeface="Simplified Arabic" pitchFamily="18" charset="-78"/>
              <a:cs typeface="Simplified Arabic" pitchFamily="18" charset="-78"/>
            </a:endParaRPr>
          </a:p>
        </p:txBody>
      </p:sp>
      <p:pic>
        <p:nvPicPr>
          <p:cNvPr id="83971" name="Picture 4" descr="6486W"/>
          <p:cNvPicPr>
            <a:picLocks noGrp="1" noChangeAspect="1" noChangeArrowheads="1"/>
          </p:cNvPicPr>
          <p:nvPr>
            <p:ph idx="1"/>
          </p:nvPr>
        </p:nvPicPr>
        <p:blipFill>
          <a:blip r:embed="rId2">
            <a:lum bright="24000" contrast="24000"/>
            <a:extLst>
              <a:ext uri="{28A0092B-C50C-407E-A947-70E740481C1C}">
                <a14:useLocalDpi xmlns:a14="http://schemas.microsoft.com/office/drawing/2010/main" val="0"/>
              </a:ext>
            </a:extLst>
          </a:blip>
          <a:srcRect/>
          <a:stretch>
            <a:fillRect/>
          </a:stretch>
        </p:blipFill>
        <p:spPr>
          <a:xfrm>
            <a:off x="611188" y="1268413"/>
            <a:ext cx="7993062" cy="518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308392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4638"/>
            <a:ext cx="8229600" cy="993775"/>
          </a:xfrm>
        </p:spPr>
        <p:txBody>
          <a:bodyPr/>
          <a:lstStyle/>
          <a:p>
            <a:pPr eaLnBrk="1" hangingPunct="1"/>
            <a:r>
              <a:rPr lang="ar-SA" altLang="ar-IQ" sz="2800" b="1" dirty="0" smtClean="0">
                <a:solidFill>
                  <a:srgbClr val="FF0000"/>
                </a:solidFill>
                <a:cs typeface="Simplified Arabic" pitchFamily="18" charset="-78"/>
              </a:rPr>
              <a:t>صورة توضح الأقراص الغضروفية والحبل الشوكي والأعصاب التي تتفرع منه</a:t>
            </a:r>
            <a:endParaRPr lang="en-US" altLang="ar-IQ" sz="2800" b="1" dirty="0" smtClean="0">
              <a:solidFill>
                <a:srgbClr val="FF0000"/>
              </a:solidFill>
              <a:cs typeface="Simplified Arabic" pitchFamily="18" charset="-78"/>
            </a:endParaRPr>
          </a:p>
        </p:txBody>
      </p:sp>
      <p:sp>
        <p:nvSpPr>
          <p:cNvPr id="84995" name="Rectangle 3"/>
          <p:cNvSpPr>
            <a:spLocks noGrp="1" noChangeArrowheads="1"/>
          </p:cNvSpPr>
          <p:nvPr>
            <p:ph idx="1"/>
          </p:nvPr>
        </p:nvSpPr>
        <p:spPr>
          <a:xfrm>
            <a:off x="457200" y="1412875"/>
            <a:ext cx="8229600" cy="5184775"/>
          </a:xfrm>
        </p:spPr>
        <p:txBody>
          <a:bodyPr/>
          <a:lstStyle/>
          <a:p>
            <a:pPr eaLnBrk="1" hangingPunct="1"/>
            <a:endParaRPr lang="en-US" altLang="ar-IQ" smtClean="0"/>
          </a:p>
        </p:txBody>
      </p:sp>
      <p:pic>
        <p:nvPicPr>
          <p:cNvPr id="84996" name="Picture 4" descr="352011-b37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557338"/>
            <a:ext cx="4895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753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115888"/>
            <a:ext cx="8229600" cy="504825"/>
          </a:xfrm>
        </p:spPr>
        <p:txBody>
          <a:bodyPr/>
          <a:lstStyle/>
          <a:p>
            <a:pPr eaLnBrk="1" hangingPunct="1"/>
            <a:r>
              <a:rPr lang="ar-SA" altLang="ar-IQ" sz="2800" b="1" dirty="0" smtClean="0">
                <a:solidFill>
                  <a:srgbClr val="FF0000"/>
                </a:solidFill>
                <a:latin typeface="Simplified Arabic" pitchFamily="18" charset="-78"/>
                <a:cs typeface="Simplified Arabic" pitchFamily="18" charset="-78"/>
              </a:rPr>
              <a:t>صورة شعاعيه توضح التهاب الفقرات العنقية</a:t>
            </a:r>
            <a:endParaRPr lang="en-US" altLang="ar-IQ" sz="2800" b="1" dirty="0" smtClean="0">
              <a:solidFill>
                <a:srgbClr val="FF0000"/>
              </a:solidFill>
              <a:latin typeface="Simplified Arabic" pitchFamily="18" charset="-78"/>
              <a:cs typeface="Simplified Arabic" pitchFamily="18" charset="-78"/>
            </a:endParaRPr>
          </a:p>
        </p:txBody>
      </p:sp>
      <p:sp>
        <p:nvSpPr>
          <p:cNvPr id="86019" name="Rectangle 3"/>
          <p:cNvSpPr>
            <a:spLocks noGrp="1" noChangeArrowheads="1"/>
          </p:cNvSpPr>
          <p:nvPr>
            <p:ph idx="1"/>
          </p:nvPr>
        </p:nvSpPr>
        <p:spPr>
          <a:xfrm>
            <a:off x="457200" y="908050"/>
            <a:ext cx="8229600" cy="5545138"/>
          </a:xfrm>
        </p:spPr>
        <p:txBody>
          <a:bodyPr/>
          <a:lstStyle/>
          <a:p>
            <a:pPr eaLnBrk="1" hangingPunct="1"/>
            <a:endParaRPr lang="en-US" altLang="ar-IQ" smtClean="0"/>
          </a:p>
        </p:txBody>
      </p:sp>
      <p:pic>
        <p:nvPicPr>
          <p:cNvPr id="86020" name="Picture 4" descr="509901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557338"/>
            <a:ext cx="5832475"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1262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188913"/>
            <a:ext cx="8229600" cy="503237"/>
          </a:xfrm>
        </p:spPr>
        <p:txBody>
          <a:bodyPr/>
          <a:lstStyle/>
          <a:p>
            <a:pPr eaLnBrk="1" hangingPunct="1"/>
            <a:r>
              <a:rPr lang="en-US" altLang="ar-IQ" sz="2800" b="1" dirty="0" smtClean="0">
                <a:solidFill>
                  <a:srgbClr val="FF0000"/>
                </a:solidFill>
              </a:rPr>
              <a:t>irritated nerve root      </a:t>
            </a:r>
            <a:r>
              <a:rPr lang="ar-SA" altLang="ar-IQ" sz="2800" b="1" dirty="0" smtClean="0">
                <a:solidFill>
                  <a:srgbClr val="FF0000"/>
                </a:solidFill>
              </a:rPr>
              <a:t> تضرر جذر العصب</a:t>
            </a:r>
            <a:endParaRPr lang="en-US" altLang="ar-IQ" sz="2800" b="1" dirty="0" smtClean="0">
              <a:solidFill>
                <a:srgbClr val="FF0000"/>
              </a:solidFill>
            </a:endParaRPr>
          </a:p>
        </p:txBody>
      </p:sp>
      <p:sp>
        <p:nvSpPr>
          <p:cNvPr id="87043" name="Rectangle 3"/>
          <p:cNvSpPr>
            <a:spLocks noGrp="1" noChangeArrowheads="1"/>
          </p:cNvSpPr>
          <p:nvPr>
            <p:ph idx="1"/>
          </p:nvPr>
        </p:nvSpPr>
        <p:spPr>
          <a:xfrm>
            <a:off x="457200" y="908050"/>
            <a:ext cx="8229600" cy="5689600"/>
          </a:xfrm>
        </p:spPr>
        <p:txBody>
          <a:bodyPr/>
          <a:lstStyle/>
          <a:p>
            <a:pPr eaLnBrk="1" hangingPunct="1"/>
            <a:endParaRPr lang="en-US" altLang="ar-IQ" smtClean="0"/>
          </a:p>
        </p:txBody>
      </p:sp>
      <p:pic>
        <p:nvPicPr>
          <p:cNvPr id="87044" name="Picture 4" descr="5555999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268413"/>
            <a:ext cx="57610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91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274638"/>
            <a:ext cx="8229600" cy="706437"/>
          </a:xfrm>
        </p:spPr>
        <p:txBody>
          <a:bodyPr/>
          <a:lstStyle/>
          <a:p>
            <a:pPr eaLnBrk="1" hangingPunct="1"/>
            <a:r>
              <a:rPr lang="ar-SA" altLang="ar-IQ" sz="3200" b="1" dirty="0" smtClean="0">
                <a:solidFill>
                  <a:srgbClr val="FF0000"/>
                </a:solidFill>
                <a:cs typeface="Simplified Arabic" pitchFamily="18" charset="-78"/>
              </a:rPr>
              <a:t>الفقرات تحيط بالحبل الشوكي</a:t>
            </a:r>
            <a:endParaRPr lang="en-US" altLang="ar-IQ" sz="3200" b="1" dirty="0" smtClean="0">
              <a:solidFill>
                <a:srgbClr val="FF0000"/>
              </a:solidFill>
              <a:cs typeface="Simplified Arabic" pitchFamily="18" charset="-78"/>
            </a:endParaRPr>
          </a:p>
        </p:txBody>
      </p:sp>
      <p:sp>
        <p:nvSpPr>
          <p:cNvPr id="88067" name="Rectangle 3"/>
          <p:cNvSpPr>
            <a:spLocks noGrp="1" noChangeArrowheads="1"/>
          </p:cNvSpPr>
          <p:nvPr>
            <p:ph idx="1"/>
          </p:nvPr>
        </p:nvSpPr>
        <p:spPr>
          <a:xfrm>
            <a:off x="457200" y="1196975"/>
            <a:ext cx="8229600" cy="5400675"/>
          </a:xfrm>
        </p:spPr>
        <p:txBody>
          <a:bodyPr/>
          <a:lstStyle/>
          <a:p>
            <a:pPr eaLnBrk="1" hangingPunct="1"/>
            <a:endParaRPr lang="en-US" altLang="ar-IQ" smtClean="0"/>
          </a:p>
        </p:txBody>
      </p:sp>
      <p:pic>
        <p:nvPicPr>
          <p:cNvPr id="88068" name="Picture 4" descr="11019010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1484313"/>
            <a:ext cx="6624638"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1199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4638"/>
            <a:ext cx="8229600" cy="633412"/>
          </a:xfrm>
        </p:spPr>
        <p:txBody>
          <a:bodyPr/>
          <a:lstStyle/>
          <a:p>
            <a:pPr eaLnBrk="1" hangingPunct="1"/>
            <a:r>
              <a:rPr lang="ar-SA" altLang="ar-IQ" sz="3200" b="1" dirty="0" smtClean="0">
                <a:solidFill>
                  <a:srgbClr val="FF0000"/>
                </a:solidFill>
              </a:rPr>
              <a:t>صورة توضح الانزلاق الغضروفي</a:t>
            </a:r>
            <a:endParaRPr lang="en-US" altLang="ar-IQ" sz="3200" b="1" dirty="0" smtClean="0">
              <a:solidFill>
                <a:srgbClr val="FF0000"/>
              </a:solidFill>
            </a:endParaRPr>
          </a:p>
        </p:txBody>
      </p:sp>
      <p:sp>
        <p:nvSpPr>
          <p:cNvPr id="89091" name="Rectangle 3"/>
          <p:cNvSpPr>
            <a:spLocks noGrp="1" noChangeArrowheads="1"/>
          </p:cNvSpPr>
          <p:nvPr>
            <p:ph idx="1"/>
          </p:nvPr>
        </p:nvSpPr>
        <p:spPr>
          <a:xfrm>
            <a:off x="457200" y="1196975"/>
            <a:ext cx="8229600" cy="5256213"/>
          </a:xfrm>
        </p:spPr>
        <p:txBody>
          <a:bodyPr/>
          <a:lstStyle/>
          <a:p>
            <a:pPr eaLnBrk="1" hangingPunct="1"/>
            <a:endParaRPr lang="en-US" altLang="ar-IQ" smtClean="0"/>
          </a:p>
        </p:txBody>
      </p:sp>
      <p:pic>
        <p:nvPicPr>
          <p:cNvPr id="89092" name="Picture 4" descr="bandscheibenvor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1341438"/>
            <a:ext cx="5040312"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794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88640"/>
            <a:ext cx="8229600" cy="720080"/>
          </a:xfrm>
        </p:spPr>
        <p:txBody>
          <a:bodyPr/>
          <a:lstStyle/>
          <a:p>
            <a:pPr eaLnBrk="1" hangingPunct="1"/>
            <a:r>
              <a:rPr lang="ar-IQ" altLang="ar-IQ" sz="3600" b="1" dirty="0" smtClean="0">
                <a:solidFill>
                  <a:srgbClr val="FF0000"/>
                </a:solidFill>
                <a:latin typeface="Simplified Arabic" pitchFamily="18" charset="-78"/>
                <a:cs typeface="Simplified Arabic" pitchFamily="18" charset="-78"/>
              </a:rPr>
              <a:t>وتمر عملية  الالتئام بالأدوار التالية وبشكل تدريجي :ـ</a:t>
            </a:r>
            <a:r>
              <a:rPr lang="en-US" altLang="ar-IQ" sz="3600" dirty="0" smtClean="0">
                <a:solidFill>
                  <a:srgbClr val="FF0000"/>
                </a:solidFill>
                <a:latin typeface="Simplified Arabic" pitchFamily="18" charset="-78"/>
                <a:cs typeface="Simplified Arabic" pitchFamily="18" charset="-78"/>
              </a:rPr>
              <a:t> </a:t>
            </a:r>
          </a:p>
        </p:txBody>
      </p:sp>
      <p:sp>
        <p:nvSpPr>
          <p:cNvPr id="53251" name="Rectangle 3"/>
          <p:cNvSpPr>
            <a:spLocks noGrp="1" noChangeArrowheads="1"/>
          </p:cNvSpPr>
          <p:nvPr>
            <p:ph idx="1"/>
          </p:nvPr>
        </p:nvSpPr>
        <p:spPr>
          <a:xfrm>
            <a:off x="179388" y="980727"/>
            <a:ext cx="8785225" cy="5544617"/>
          </a:xfrm>
        </p:spPr>
        <p:txBody>
          <a:bodyPr>
            <a:normAutofit fontScale="85000" lnSpcReduction="20000"/>
          </a:bodyPr>
          <a:lstStyle/>
          <a:p>
            <a:pPr marL="0" indent="0" algn="ctr" eaLnBrk="1" hangingPunct="1">
              <a:lnSpc>
                <a:spcPct val="90000"/>
              </a:lnSpc>
              <a:buNone/>
            </a:pPr>
            <a:r>
              <a:rPr lang="ar-IQ" altLang="ar-IQ" sz="3600" b="1" u="sng" dirty="0" smtClean="0">
                <a:solidFill>
                  <a:srgbClr val="FF33CC"/>
                </a:solidFill>
                <a:cs typeface="Simplified Arabic" pitchFamily="18" charset="-78"/>
              </a:rPr>
              <a:t>الأسبوع الأول من الكسر</a:t>
            </a:r>
          </a:p>
          <a:p>
            <a:pPr marL="609600" indent="-609600" algn="just" eaLnBrk="1" hangingPunct="1">
              <a:lnSpc>
                <a:spcPct val="90000"/>
              </a:lnSpc>
            </a:pPr>
            <a:r>
              <a:rPr lang="ar-IQ" altLang="ar-IQ" sz="3600" b="1" dirty="0">
                <a:cs typeface="Simplified Arabic" pitchFamily="18" charset="-78"/>
              </a:rPr>
              <a:t>1</a:t>
            </a:r>
            <a:r>
              <a:rPr lang="ar-IQ" altLang="ar-IQ" sz="3600" b="1" dirty="0" smtClean="0">
                <a:cs typeface="Simplified Arabic" pitchFamily="18" charset="-78"/>
              </a:rPr>
              <a:t>. تُسبب الشعيرات الدموية الموجودة في مكان الكسور في </a:t>
            </a:r>
            <a:r>
              <a:rPr lang="ar-IQ" altLang="ar-IQ" sz="3600" b="1" dirty="0" smtClean="0">
                <a:solidFill>
                  <a:srgbClr val="FF0000"/>
                </a:solidFill>
                <a:cs typeface="Simplified Arabic" pitchFamily="18" charset="-78"/>
              </a:rPr>
              <a:t>عمل جلطة دموية </a:t>
            </a:r>
            <a:r>
              <a:rPr lang="en-US" altLang="ar-IQ" sz="3600" b="1" dirty="0" smtClean="0">
                <a:cs typeface="Simplified Arabic" pitchFamily="18" charset="-78"/>
              </a:rPr>
              <a:t>(Clot)</a:t>
            </a:r>
            <a:r>
              <a:rPr lang="ar-IQ" altLang="ar-IQ" sz="3600" b="1" dirty="0" smtClean="0">
                <a:cs typeface="Simplified Arabic" pitchFamily="18" charset="-78"/>
              </a:rPr>
              <a:t> من الدم السائل والكرات البيضاء المترسبة.</a:t>
            </a:r>
          </a:p>
          <a:p>
            <a:pPr marL="609600" indent="-609600" algn="just" eaLnBrk="1" hangingPunct="1">
              <a:lnSpc>
                <a:spcPct val="90000"/>
              </a:lnSpc>
            </a:pPr>
            <a:r>
              <a:rPr lang="ar-IQ" altLang="ar-IQ" sz="3600" b="1" dirty="0" smtClean="0">
                <a:cs typeface="Simplified Arabic" pitchFamily="18" charset="-78"/>
              </a:rPr>
              <a:t>2. بعد ذلك تتكون </a:t>
            </a:r>
            <a:r>
              <a:rPr lang="ar-IQ" altLang="ar-IQ" sz="3600" b="1" dirty="0" smtClean="0">
                <a:solidFill>
                  <a:srgbClr val="FF0000"/>
                </a:solidFill>
                <a:cs typeface="Simplified Arabic" pitchFamily="18" charset="-78"/>
              </a:rPr>
              <a:t>شعيرات دموية جديدة </a:t>
            </a:r>
            <a:r>
              <a:rPr lang="ar-IQ" altLang="ar-IQ" sz="3600" b="1" dirty="0" smtClean="0">
                <a:cs typeface="Simplified Arabic" pitchFamily="18" charset="-78"/>
              </a:rPr>
              <a:t>عند طرفي العظم المكسور </a:t>
            </a:r>
            <a:r>
              <a:rPr lang="ar-IQ" altLang="ar-IQ" sz="3600" b="1" u="sng" dirty="0" smtClean="0">
                <a:solidFill>
                  <a:srgbClr val="00B0F0"/>
                </a:solidFill>
                <a:cs typeface="Simplified Arabic" pitchFamily="18" charset="-78"/>
              </a:rPr>
              <a:t>تعمل</a:t>
            </a:r>
            <a:r>
              <a:rPr lang="ar-IQ" altLang="ar-IQ" sz="3600" b="1" dirty="0" smtClean="0">
                <a:cs typeface="Simplified Arabic" pitchFamily="18" charset="-78"/>
              </a:rPr>
              <a:t> (هذه الشعيرات) على:-</a:t>
            </a:r>
          </a:p>
          <a:p>
            <a:pPr algn="just" eaLnBrk="1" hangingPunct="1">
              <a:lnSpc>
                <a:spcPct val="90000"/>
              </a:lnSpc>
              <a:buFontTx/>
              <a:buChar char="-"/>
            </a:pPr>
            <a:r>
              <a:rPr lang="ar-IQ" altLang="ar-IQ" sz="3600" b="1" dirty="0" smtClean="0">
                <a:cs typeface="Simplified Arabic" pitchFamily="18" charset="-78"/>
              </a:rPr>
              <a:t>إزالة </a:t>
            </a:r>
            <a:r>
              <a:rPr lang="ar-IQ" altLang="ar-IQ" sz="3600" b="1" u="sng" dirty="0" smtClean="0">
                <a:solidFill>
                  <a:srgbClr val="BD0395"/>
                </a:solidFill>
                <a:cs typeface="Simplified Arabic" pitchFamily="18" charset="-78"/>
              </a:rPr>
              <a:t>الفضلات</a:t>
            </a:r>
            <a:r>
              <a:rPr lang="ar-IQ" altLang="ar-IQ" sz="3600" b="1" dirty="0" smtClean="0">
                <a:cs typeface="Simplified Arabic" pitchFamily="18" charset="-78"/>
              </a:rPr>
              <a:t> </a:t>
            </a:r>
          </a:p>
          <a:p>
            <a:pPr algn="just" eaLnBrk="1" hangingPunct="1">
              <a:lnSpc>
                <a:spcPct val="90000"/>
              </a:lnSpc>
              <a:buFontTx/>
              <a:buChar char="-"/>
            </a:pPr>
            <a:r>
              <a:rPr lang="ar-IQ" altLang="ar-IQ" sz="3600" b="1" u="sng" dirty="0" smtClean="0">
                <a:solidFill>
                  <a:srgbClr val="BD0395"/>
                </a:solidFill>
                <a:cs typeface="Simplified Arabic" pitchFamily="18" charset="-78"/>
              </a:rPr>
              <a:t>وترسيب</a:t>
            </a:r>
            <a:r>
              <a:rPr lang="ar-IQ" altLang="ar-IQ" sz="3600" b="1" dirty="0" smtClean="0">
                <a:cs typeface="Simplified Arabic" pitchFamily="18" charset="-78"/>
              </a:rPr>
              <a:t> مادة الكالسيوم والبروتينات الضرورية لتكوين أنسجة عظمية جديدة.</a:t>
            </a:r>
          </a:p>
          <a:p>
            <a:pPr algn="just" eaLnBrk="1" hangingPunct="1">
              <a:lnSpc>
                <a:spcPct val="90000"/>
              </a:lnSpc>
              <a:buFontTx/>
              <a:buChar char="-"/>
            </a:pPr>
            <a:r>
              <a:rPr lang="ar-IQ" altLang="ar-IQ" sz="3600" b="1" dirty="0" smtClean="0">
                <a:cs typeface="Simplified Arabic" pitchFamily="18" charset="-78"/>
              </a:rPr>
              <a:t>وهذا يستغرق (</a:t>
            </a:r>
            <a:r>
              <a:rPr lang="ar-IQ" altLang="ar-IQ" sz="3600" b="1" dirty="0" smtClean="0">
                <a:solidFill>
                  <a:srgbClr val="FF33CC"/>
                </a:solidFill>
                <a:cs typeface="Simplified Arabic" pitchFamily="18" charset="-78"/>
              </a:rPr>
              <a:t>1-2</a:t>
            </a:r>
            <a:r>
              <a:rPr lang="ar-IQ" altLang="ar-IQ" sz="3600" b="1" dirty="0" smtClean="0">
                <a:cs typeface="Simplified Arabic" pitchFamily="18" charset="-78"/>
              </a:rPr>
              <a:t>) أسبوعاً.</a:t>
            </a:r>
          </a:p>
          <a:p>
            <a:pPr marL="0" indent="0" algn="ctr" eaLnBrk="1" hangingPunct="1">
              <a:lnSpc>
                <a:spcPct val="90000"/>
              </a:lnSpc>
              <a:buNone/>
            </a:pPr>
            <a:r>
              <a:rPr lang="ar-IQ" altLang="ar-IQ" sz="3600" b="1" u="sng" dirty="0" smtClean="0">
                <a:solidFill>
                  <a:srgbClr val="BD0395"/>
                </a:solidFill>
                <a:cs typeface="Simplified Arabic" pitchFamily="18" charset="-78"/>
              </a:rPr>
              <a:t>الأسبوع الثاني من الكسر</a:t>
            </a:r>
          </a:p>
          <a:p>
            <a:pPr marL="609600" indent="-609600" algn="just" eaLnBrk="1" hangingPunct="1">
              <a:lnSpc>
                <a:spcPct val="90000"/>
              </a:lnSpc>
            </a:pPr>
            <a:r>
              <a:rPr lang="ar-IQ" altLang="ar-IQ" sz="3600" b="1" dirty="0" smtClean="0">
                <a:cs typeface="Simplified Arabic" pitchFamily="18" charset="-78"/>
              </a:rPr>
              <a:t>3. </a:t>
            </a:r>
            <a:r>
              <a:rPr lang="ar-IQ" altLang="ar-IQ" sz="3600" b="1" u="sng" dirty="0" smtClean="0">
                <a:solidFill>
                  <a:srgbClr val="BD0395"/>
                </a:solidFill>
                <a:cs typeface="Simplified Arabic" pitchFamily="18" charset="-78"/>
              </a:rPr>
              <a:t>يتكون</a:t>
            </a:r>
            <a:r>
              <a:rPr lang="ar-IQ" altLang="ar-IQ" sz="3600" b="1" dirty="0" smtClean="0">
                <a:cs typeface="Simplified Arabic" pitchFamily="18" charset="-78"/>
              </a:rPr>
              <a:t> بين طرفي العظم في </a:t>
            </a:r>
            <a:r>
              <a:rPr lang="ar-IQ" altLang="ar-IQ" sz="3600" b="1" dirty="0" smtClean="0">
                <a:solidFill>
                  <a:srgbClr val="FF0000"/>
                </a:solidFill>
                <a:cs typeface="Simplified Arabic" pitchFamily="18" charset="-78"/>
              </a:rPr>
              <a:t>الأسبوع الثاني </a:t>
            </a:r>
            <a:r>
              <a:rPr lang="ar-IQ" altLang="ar-IQ" sz="3600" b="1" dirty="0" smtClean="0">
                <a:cs typeface="Simplified Arabic" pitchFamily="18" charset="-78"/>
              </a:rPr>
              <a:t>نسيج التئامي حبيبي.</a:t>
            </a:r>
            <a:endParaRPr lang="en-US" altLang="ar-IQ" sz="3600" b="1" dirty="0" smtClean="0">
              <a:cs typeface="Simplified Arabic" pitchFamily="18" charset="-78"/>
            </a:endParaRPr>
          </a:p>
        </p:txBody>
      </p:sp>
    </p:spTree>
    <p:extLst>
      <p:ext uri="{BB962C8B-B14F-4D97-AF65-F5344CB8AC3E}">
        <p14:creationId xmlns:p14="http://schemas.microsoft.com/office/powerpoint/2010/main" val="12948184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4638"/>
            <a:ext cx="8229600" cy="706437"/>
          </a:xfrm>
        </p:spPr>
        <p:txBody>
          <a:bodyPr/>
          <a:lstStyle/>
          <a:p>
            <a:pPr eaLnBrk="1" hangingPunct="1"/>
            <a:r>
              <a:rPr lang="ar-SA" altLang="ar-IQ" sz="2800" b="1" dirty="0" smtClean="0">
                <a:solidFill>
                  <a:srgbClr val="FF0000"/>
                </a:solidFill>
                <a:latin typeface="Simplified Arabic" pitchFamily="18" charset="-78"/>
                <a:cs typeface="Simplified Arabic" pitchFamily="18" charset="-78"/>
              </a:rPr>
              <a:t>صورة توضح الاقراص الغضروفية</a:t>
            </a:r>
            <a:endParaRPr lang="en-US" altLang="ar-IQ" sz="2800" b="1" dirty="0" smtClean="0">
              <a:solidFill>
                <a:srgbClr val="FF0000"/>
              </a:solidFill>
              <a:latin typeface="Simplified Arabic" pitchFamily="18" charset="-78"/>
              <a:cs typeface="Simplified Arabic" pitchFamily="18" charset="-78"/>
            </a:endParaRPr>
          </a:p>
        </p:txBody>
      </p:sp>
      <p:sp>
        <p:nvSpPr>
          <p:cNvPr id="90115" name="Rectangle 3"/>
          <p:cNvSpPr>
            <a:spLocks noGrp="1" noChangeArrowheads="1"/>
          </p:cNvSpPr>
          <p:nvPr>
            <p:ph idx="1"/>
          </p:nvPr>
        </p:nvSpPr>
        <p:spPr>
          <a:xfrm>
            <a:off x="457200" y="1052513"/>
            <a:ext cx="8229600" cy="5472112"/>
          </a:xfrm>
        </p:spPr>
        <p:txBody>
          <a:bodyPr/>
          <a:lstStyle/>
          <a:p>
            <a:pPr eaLnBrk="1" hangingPunct="1"/>
            <a:endParaRPr lang="en-US" altLang="ar-IQ" smtClean="0"/>
          </a:p>
        </p:txBody>
      </p:sp>
      <p:pic>
        <p:nvPicPr>
          <p:cNvPr id="90116" name="Picture 4" descr="kne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400675"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806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850900"/>
          </a:xfrm>
        </p:spPr>
        <p:txBody>
          <a:bodyPr/>
          <a:lstStyle/>
          <a:p>
            <a:pPr eaLnBrk="1" hangingPunct="1"/>
            <a:r>
              <a:rPr lang="ar-SA" altLang="ar-IQ" sz="3200" b="1" dirty="0" smtClean="0">
                <a:solidFill>
                  <a:srgbClr val="FF0000"/>
                </a:solidFill>
              </a:rPr>
              <a:t>صورة توضح الانزلاق الغضروفي</a:t>
            </a:r>
            <a:endParaRPr lang="en-US" altLang="ar-IQ" sz="3200" b="1" dirty="0" smtClean="0">
              <a:solidFill>
                <a:srgbClr val="FF0000"/>
              </a:solidFill>
            </a:endParaRPr>
          </a:p>
        </p:txBody>
      </p:sp>
      <p:sp>
        <p:nvSpPr>
          <p:cNvPr id="91139" name="Rectangle 3"/>
          <p:cNvSpPr>
            <a:spLocks noGrp="1" noChangeArrowheads="1"/>
          </p:cNvSpPr>
          <p:nvPr>
            <p:ph idx="1"/>
          </p:nvPr>
        </p:nvSpPr>
        <p:spPr>
          <a:xfrm>
            <a:off x="457200" y="1268413"/>
            <a:ext cx="8229600" cy="5329237"/>
          </a:xfrm>
        </p:spPr>
        <p:txBody>
          <a:bodyPr/>
          <a:lstStyle/>
          <a:p>
            <a:pPr eaLnBrk="1" hangingPunct="1"/>
            <a:endParaRPr lang="en-US" altLang="ar-IQ" smtClean="0"/>
          </a:p>
        </p:txBody>
      </p:sp>
      <p:pic>
        <p:nvPicPr>
          <p:cNvPr id="91140" name="Picture 4" descr="diagram_spine_condition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524000"/>
            <a:ext cx="5761038"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7042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188913"/>
            <a:ext cx="8229600" cy="576262"/>
          </a:xfrm>
        </p:spPr>
        <p:txBody>
          <a:bodyPr>
            <a:normAutofit fontScale="90000"/>
          </a:bodyPr>
          <a:lstStyle/>
          <a:p>
            <a:pPr eaLnBrk="1" hangingPunct="1"/>
            <a:r>
              <a:rPr lang="ar-IQ" altLang="ar-IQ" sz="3200" b="1" dirty="0" smtClean="0">
                <a:solidFill>
                  <a:srgbClr val="FF0000"/>
                </a:solidFill>
              </a:rPr>
              <a:t>الأعراض العامة لإصابات العنق</a:t>
            </a:r>
            <a:r>
              <a:rPr lang="ar-IQ" altLang="ar-IQ" sz="3200" dirty="0" smtClean="0">
                <a:solidFill>
                  <a:srgbClr val="FF0000"/>
                </a:solidFill>
              </a:rPr>
              <a:t> </a:t>
            </a:r>
            <a:r>
              <a:rPr lang="en-US" altLang="ar-IQ" sz="3200" b="1" dirty="0" smtClean="0">
                <a:solidFill>
                  <a:srgbClr val="FF0000"/>
                </a:solidFill>
              </a:rPr>
              <a:t>General symptoms</a:t>
            </a:r>
            <a:r>
              <a:rPr lang="ar-IQ" altLang="ar-IQ" dirty="0" smtClean="0">
                <a:solidFill>
                  <a:srgbClr val="FF0000"/>
                </a:solidFill>
              </a:rPr>
              <a:t> </a:t>
            </a:r>
            <a:endParaRPr lang="en-US" altLang="ar-IQ" dirty="0" smtClean="0">
              <a:solidFill>
                <a:srgbClr val="FF0000"/>
              </a:solidFill>
            </a:endParaRPr>
          </a:p>
        </p:txBody>
      </p:sp>
      <p:sp>
        <p:nvSpPr>
          <p:cNvPr id="92163" name="Rectangle 3"/>
          <p:cNvSpPr>
            <a:spLocks noGrp="1" noChangeArrowheads="1"/>
          </p:cNvSpPr>
          <p:nvPr>
            <p:ph idx="1"/>
          </p:nvPr>
        </p:nvSpPr>
        <p:spPr>
          <a:xfrm>
            <a:off x="457200" y="981075"/>
            <a:ext cx="8229600" cy="5145088"/>
          </a:xfrm>
        </p:spPr>
        <p:txBody>
          <a:bodyPr/>
          <a:lstStyle/>
          <a:p>
            <a:pPr eaLnBrk="1" hangingPunct="1"/>
            <a:r>
              <a:rPr lang="ar-IQ" altLang="ar-IQ" sz="4400" b="1" dirty="0" smtClean="0"/>
              <a:t>1. الم شديد في منطقة الإصابة.</a:t>
            </a:r>
          </a:p>
          <a:p>
            <a:pPr eaLnBrk="1" hangingPunct="1"/>
            <a:r>
              <a:rPr lang="ar-IQ" altLang="ar-IQ" sz="4400" b="1" dirty="0" smtClean="0"/>
              <a:t>2. عدم القدرة على تحريك الرأس والرقبة.</a:t>
            </a:r>
          </a:p>
          <a:p>
            <a:pPr eaLnBrk="1" hangingPunct="1"/>
            <a:r>
              <a:rPr lang="ar-IQ" altLang="ar-IQ" sz="4400" b="1" dirty="0" smtClean="0"/>
              <a:t>3. شلل إذا كانت الإصابة مصاحبة بإصابة النخاع الشوكي والأعصاب الخارجة.</a:t>
            </a:r>
          </a:p>
          <a:p>
            <a:pPr eaLnBrk="1" hangingPunct="1"/>
            <a:r>
              <a:rPr lang="ar-IQ" altLang="ar-IQ" sz="4400" b="1" dirty="0" smtClean="0"/>
              <a:t>4. الصدمة العصبية (تلف في الجهاز العصبي المركزي) .</a:t>
            </a:r>
            <a:endParaRPr lang="en-US" altLang="ar-IQ" sz="4400" b="1" dirty="0" smtClean="0"/>
          </a:p>
        </p:txBody>
      </p:sp>
    </p:spTree>
    <p:extLst>
      <p:ext uri="{BB962C8B-B14F-4D97-AF65-F5344CB8AC3E}">
        <p14:creationId xmlns:p14="http://schemas.microsoft.com/office/powerpoint/2010/main" val="1381458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15888"/>
            <a:ext cx="8229600" cy="576262"/>
          </a:xfrm>
        </p:spPr>
        <p:txBody>
          <a:bodyPr>
            <a:normAutofit fontScale="90000"/>
          </a:bodyPr>
          <a:lstStyle/>
          <a:p>
            <a:pPr eaLnBrk="1" hangingPunct="1"/>
            <a:r>
              <a:rPr lang="ar-IQ" altLang="ar-IQ" sz="4000" b="1" dirty="0" smtClean="0">
                <a:solidFill>
                  <a:srgbClr val="FF0000"/>
                </a:solidFill>
              </a:rPr>
              <a:t>علاج إصابات العنق </a:t>
            </a:r>
            <a:r>
              <a:rPr lang="en-US" altLang="ar-IQ" sz="4000" b="1" dirty="0" smtClean="0">
                <a:solidFill>
                  <a:srgbClr val="FF0000"/>
                </a:solidFill>
              </a:rPr>
              <a:t>Therapeutic</a:t>
            </a:r>
          </a:p>
        </p:txBody>
      </p:sp>
      <p:sp>
        <p:nvSpPr>
          <p:cNvPr id="93187" name="Rectangle 3"/>
          <p:cNvSpPr>
            <a:spLocks noGrp="1" noChangeArrowheads="1"/>
          </p:cNvSpPr>
          <p:nvPr>
            <p:ph idx="1"/>
          </p:nvPr>
        </p:nvSpPr>
        <p:spPr>
          <a:xfrm>
            <a:off x="179388" y="836613"/>
            <a:ext cx="8785225" cy="5832475"/>
          </a:xfrm>
        </p:spPr>
        <p:txBody>
          <a:bodyPr>
            <a:normAutofit/>
          </a:bodyPr>
          <a:lstStyle/>
          <a:p>
            <a:pPr algn="just" eaLnBrk="1" hangingPunct="1">
              <a:lnSpc>
                <a:spcPct val="90000"/>
              </a:lnSpc>
            </a:pPr>
            <a:r>
              <a:rPr lang="ar-IQ" altLang="ar-IQ" sz="3600" b="1" dirty="0" smtClean="0">
                <a:latin typeface="Simplified Arabic" pitchFamily="18" charset="-78"/>
                <a:cs typeface="Simplified Arabic" pitchFamily="18" charset="-78"/>
              </a:rPr>
              <a:t>1. راحة تامة.</a:t>
            </a:r>
          </a:p>
          <a:p>
            <a:pPr algn="just" eaLnBrk="1" hangingPunct="1">
              <a:lnSpc>
                <a:spcPct val="90000"/>
              </a:lnSpc>
            </a:pPr>
            <a:r>
              <a:rPr lang="ar-IQ" altLang="ar-IQ" sz="3600" b="1" dirty="0" smtClean="0">
                <a:latin typeface="Simplified Arabic" pitchFamily="18" charset="-78"/>
                <a:cs typeface="Simplified Arabic" pitchFamily="18" charset="-78"/>
              </a:rPr>
              <a:t>2. عمل رقبة بلاستيكية (</a:t>
            </a:r>
            <a:r>
              <a:rPr lang="en-US" altLang="ar-IQ" sz="3600" b="1" dirty="0" smtClean="0">
                <a:latin typeface="Simplified Arabic" pitchFamily="18" charset="-78"/>
                <a:cs typeface="Simplified Arabic" pitchFamily="18" charset="-78"/>
              </a:rPr>
              <a:t>plastic neck</a:t>
            </a:r>
            <a:r>
              <a:rPr lang="ar-IQ" altLang="ar-IQ" sz="3600" b="1" dirty="0" smtClean="0">
                <a:latin typeface="Simplified Arabic" pitchFamily="18" charset="-78"/>
                <a:cs typeface="Simplified Arabic" pitchFamily="18" charset="-78"/>
              </a:rPr>
              <a:t>) للحد من حرية الحركة لمدة (6 ـ 7 ) أسابيع.</a:t>
            </a:r>
          </a:p>
          <a:p>
            <a:pPr algn="just" eaLnBrk="1" hangingPunct="1">
              <a:lnSpc>
                <a:spcPct val="90000"/>
              </a:lnSpc>
            </a:pPr>
            <a:r>
              <a:rPr lang="ar-IQ" altLang="ar-IQ" sz="3600" b="1" dirty="0" smtClean="0">
                <a:latin typeface="Simplified Arabic" pitchFamily="18" charset="-78"/>
                <a:cs typeface="Simplified Arabic" pitchFamily="18" charset="-78"/>
              </a:rPr>
              <a:t>3. علاج طبيعي </a:t>
            </a:r>
            <a:r>
              <a:rPr lang="en-US" altLang="ar-IQ" sz="3600" b="1" dirty="0" smtClean="0">
                <a:latin typeface="Simplified Arabic" pitchFamily="18" charset="-78"/>
                <a:cs typeface="Simplified Arabic" pitchFamily="18" charset="-78"/>
              </a:rPr>
              <a:t>Natural therapy</a:t>
            </a:r>
            <a:r>
              <a:rPr lang="ar-IQ" altLang="ar-IQ" sz="3600" b="1" dirty="0" smtClean="0">
                <a:latin typeface="Simplified Arabic" pitchFamily="18" charset="-78"/>
                <a:cs typeface="Simplified Arabic" pitchFamily="18" charset="-78"/>
              </a:rPr>
              <a:t>.</a:t>
            </a:r>
          </a:p>
          <a:p>
            <a:pPr algn="just" eaLnBrk="1" hangingPunct="1">
              <a:lnSpc>
                <a:spcPct val="90000"/>
              </a:lnSpc>
            </a:pPr>
            <a:r>
              <a:rPr lang="ar-IQ" altLang="ar-IQ" sz="3600" b="1" dirty="0" smtClean="0">
                <a:latin typeface="Simplified Arabic" pitchFamily="18" charset="-78"/>
                <a:cs typeface="Simplified Arabic" pitchFamily="18" charset="-78"/>
              </a:rPr>
              <a:t>4. عدم رفع أي شيء من الأرض (الاحتفاظ بوضع الرأس عمودياً).</a:t>
            </a:r>
          </a:p>
          <a:p>
            <a:pPr algn="just" eaLnBrk="1" hangingPunct="1">
              <a:lnSpc>
                <a:spcPct val="90000"/>
              </a:lnSpc>
            </a:pPr>
            <a:r>
              <a:rPr lang="ar-IQ" altLang="ar-IQ" sz="3600" b="1" dirty="0" smtClean="0">
                <a:latin typeface="Simplified Arabic" pitchFamily="18" charset="-78"/>
                <a:cs typeface="Simplified Arabic" pitchFamily="18" charset="-78"/>
              </a:rPr>
              <a:t>5. استخدام عقاقير طبية (لإزالة الألم والالتهاب والتقلصات العضلية).</a:t>
            </a:r>
          </a:p>
          <a:p>
            <a:pPr algn="just" eaLnBrk="1" hangingPunct="1">
              <a:lnSpc>
                <a:spcPct val="90000"/>
              </a:lnSpc>
            </a:pPr>
            <a:r>
              <a:rPr lang="ar-IQ" altLang="ar-IQ" sz="3600" b="1" dirty="0" smtClean="0">
                <a:latin typeface="Simplified Arabic" pitchFamily="18" charset="-78"/>
                <a:cs typeface="Simplified Arabic" pitchFamily="18" charset="-78"/>
              </a:rPr>
              <a:t>6. بعد الشفاء الامتناع عن مزاولة الألعاب العنيفة.</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606927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543591"/>
          </a:xfrm>
        </p:spPr>
        <p:txBody>
          <a:bodyPr>
            <a:normAutofit fontScale="90000"/>
          </a:bodyPr>
          <a:lstStyle/>
          <a:p>
            <a:endParaRPr lang="en-US" dirty="0"/>
          </a:p>
        </p:txBody>
      </p:sp>
      <p:sp>
        <p:nvSpPr>
          <p:cNvPr id="3" name="عنصر نائب للمحتوى 2"/>
          <p:cNvSpPr>
            <a:spLocks noGrp="1"/>
          </p:cNvSpPr>
          <p:nvPr>
            <p:ph idx="1"/>
          </p:nvPr>
        </p:nvSpPr>
        <p:spPr>
          <a:xfrm>
            <a:off x="628650" y="1124744"/>
            <a:ext cx="7886700" cy="5400600"/>
          </a:xfrm>
        </p:spPr>
        <p:txBody>
          <a:bodyPr>
            <a:normAutofit/>
          </a:bodyPr>
          <a:lstStyle/>
          <a:p>
            <a:r>
              <a:rPr lang="ar-IQ" altLang="ar-IQ" sz="5400" b="1" dirty="0">
                <a:solidFill>
                  <a:srgbClr val="FF0000"/>
                </a:solidFill>
                <a:latin typeface="Simplified Arabic" pitchFamily="18" charset="-78"/>
                <a:ea typeface="+mj-ea"/>
                <a:cs typeface="Simplified Arabic" pitchFamily="18" charset="-78"/>
              </a:rPr>
              <a:t>2. عظم الترقوة </a:t>
            </a:r>
            <a:r>
              <a:rPr lang="en-US" altLang="ar-IQ" sz="5400" b="1" dirty="0">
                <a:solidFill>
                  <a:srgbClr val="FF0000"/>
                </a:solidFill>
                <a:latin typeface="Simplified Arabic" pitchFamily="18" charset="-78"/>
                <a:ea typeface="+mj-ea"/>
                <a:cs typeface="Simplified Arabic" pitchFamily="18" charset="-78"/>
              </a:rPr>
              <a:t>Clavicle</a:t>
            </a:r>
            <a:endParaRPr lang="en-US" sz="5400" dirty="0">
              <a:latin typeface="Simplified Arabic" pitchFamily="18" charset="-78"/>
              <a:cs typeface="Simplified Arabic" pitchFamily="18" charset="-78"/>
            </a:endParaRPr>
          </a:p>
        </p:txBody>
      </p:sp>
    </p:spTree>
    <p:extLst>
      <p:ext uri="{BB962C8B-B14F-4D97-AF65-F5344CB8AC3E}">
        <p14:creationId xmlns:p14="http://schemas.microsoft.com/office/powerpoint/2010/main" val="851505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74638"/>
            <a:ext cx="8229600" cy="777875"/>
          </a:xfrm>
        </p:spPr>
        <p:txBody>
          <a:bodyPr/>
          <a:lstStyle/>
          <a:p>
            <a:pPr eaLnBrk="1" hangingPunct="1"/>
            <a:r>
              <a:rPr lang="ar-IQ" altLang="ar-IQ" sz="3200" b="1" dirty="0" smtClean="0">
                <a:solidFill>
                  <a:srgbClr val="FF0000"/>
                </a:solidFill>
              </a:rPr>
              <a:t>2. عظم الترقوة </a:t>
            </a:r>
            <a:r>
              <a:rPr lang="en-US" altLang="ar-IQ" sz="3200" b="1" dirty="0" smtClean="0">
                <a:solidFill>
                  <a:srgbClr val="FF0000"/>
                </a:solidFill>
              </a:rPr>
              <a:t>Clavicle</a:t>
            </a:r>
          </a:p>
        </p:txBody>
      </p:sp>
      <p:pic>
        <p:nvPicPr>
          <p:cNvPr id="94211" name="Picture 4" descr="06_041660_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96975"/>
            <a:ext cx="8135938" cy="532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838949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188913"/>
            <a:ext cx="8229600" cy="431800"/>
          </a:xfrm>
        </p:spPr>
        <p:txBody>
          <a:bodyPr>
            <a:normAutofit fontScale="90000"/>
          </a:bodyPr>
          <a:lstStyle/>
          <a:p>
            <a:pPr eaLnBrk="1" hangingPunct="1"/>
            <a:r>
              <a:rPr lang="ar-IQ" altLang="ar-IQ" sz="3600" b="1" dirty="0" smtClean="0">
                <a:solidFill>
                  <a:srgbClr val="FF0000"/>
                </a:solidFill>
              </a:rPr>
              <a:t>تشريح عظم الترقوة</a:t>
            </a:r>
            <a:endParaRPr lang="en-US" altLang="ar-IQ" sz="3600" b="1" dirty="0" smtClean="0">
              <a:solidFill>
                <a:srgbClr val="FF0000"/>
              </a:solidFill>
            </a:endParaRPr>
          </a:p>
        </p:txBody>
      </p:sp>
      <p:sp>
        <p:nvSpPr>
          <p:cNvPr id="95235" name="Rectangle 3"/>
          <p:cNvSpPr>
            <a:spLocks noGrp="1" noChangeArrowheads="1"/>
          </p:cNvSpPr>
          <p:nvPr>
            <p:ph idx="1"/>
          </p:nvPr>
        </p:nvSpPr>
        <p:spPr>
          <a:xfrm>
            <a:off x="107950" y="836613"/>
            <a:ext cx="8856663" cy="5832475"/>
          </a:xfrm>
        </p:spPr>
        <p:txBody>
          <a:bodyPr/>
          <a:lstStyle/>
          <a:p>
            <a:pPr algn="just" eaLnBrk="1" hangingPunct="1"/>
            <a:r>
              <a:rPr lang="ar-IQ" altLang="ar-IQ" b="1" smtClean="0">
                <a:latin typeface="Simplified Arabic" pitchFamily="18" charset="-78"/>
                <a:cs typeface="Simplified Arabic" pitchFamily="18" charset="-78"/>
              </a:rPr>
              <a:t>وهو عظم طويل ذو نهايتين يمتد بصورة أفقية في جذر الرقبة فوق قوس الضلع الأول.</a:t>
            </a:r>
          </a:p>
          <a:p>
            <a:pPr algn="just" eaLnBrk="1" hangingPunct="1"/>
            <a:r>
              <a:rPr lang="ar-IQ" altLang="ar-IQ" b="1" smtClean="0">
                <a:latin typeface="Simplified Arabic" pitchFamily="18" charset="-78"/>
                <a:cs typeface="Simplified Arabic" pitchFamily="18" charset="-78"/>
              </a:rPr>
              <a:t>ترتبط نهايته الإنسية القوية والدائرية والمحدبة بقبضة عظم القص بالمفصل القصي الترقوي.</a:t>
            </a:r>
          </a:p>
          <a:p>
            <a:pPr algn="just" eaLnBrk="1" hangingPunct="1"/>
            <a:r>
              <a:rPr lang="ar-IQ" altLang="ar-IQ" b="1" smtClean="0">
                <a:latin typeface="Simplified Arabic" pitchFamily="18" charset="-78"/>
                <a:cs typeface="Simplified Arabic" pitchFamily="18" charset="-78"/>
              </a:rPr>
              <a:t>وأما نهايته الوحشية فهي مسطحة وبها وجه مفصلي صغير يرتبط بالقسم الإنسي للنتوء الأخرمي لعظم الكتف مكوناً المفصل الأخرمي الترقوي.</a:t>
            </a:r>
          </a:p>
          <a:p>
            <a:pPr algn="just" eaLnBrk="1" hangingPunct="1"/>
            <a:r>
              <a:rPr lang="ar-IQ" altLang="ar-IQ" b="1" smtClean="0">
                <a:latin typeface="Simplified Arabic" pitchFamily="18" charset="-78"/>
                <a:cs typeface="Simplified Arabic" pitchFamily="18" charset="-78"/>
              </a:rPr>
              <a:t>إن حركة عظم الترقوة على كلا مفصليه تتم مع حركات عظم الكتف لأن عظما الترقوة والكتف يتحركان بتوافق بسبب الارتباط بينهما بالأربطة القوية والارتكازات العضلية.</a:t>
            </a:r>
            <a:r>
              <a:rPr lang="ar-IQ" altLang="ar-IQ" smtClean="0">
                <a:latin typeface="Simplified Arabic" pitchFamily="18" charset="-78"/>
                <a:cs typeface="Simplified Arabic" pitchFamily="18" charset="-78"/>
              </a:rPr>
              <a:t> </a:t>
            </a:r>
            <a:endParaRPr lang="en-US" altLang="ar-IQ" smtClean="0">
              <a:latin typeface="Simplified Arabic" pitchFamily="18" charset="-78"/>
              <a:cs typeface="Simplified Arabic" pitchFamily="18" charset="-78"/>
            </a:endParaRPr>
          </a:p>
        </p:txBody>
      </p:sp>
    </p:spTree>
    <p:extLst>
      <p:ext uri="{BB962C8B-B14F-4D97-AF65-F5344CB8AC3E}">
        <p14:creationId xmlns:p14="http://schemas.microsoft.com/office/powerpoint/2010/main" val="689376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عنوان 1"/>
          <p:cNvSpPr>
            <a:spLocks noGrp="1"/>
          </p:cNvSpPr>
          <p:nvPr>
            <p:ph type="title"/>
          </p:nvPr>
        </p:nvSpPr>
        <p:spPr>
          <a:xfrm>
            <a:off x="457200" y="115888"/>
            <a:ext cx="8229600" cy="504825"/>
          </a:xfrm>
        </p:spPr>
        <p:txBody>
          <a:bodyPr>
            <a:normAutofit fontScale="90000"/>
          </a:bodyPr>
          <a:lstStyle/>
          <a:p>
            <a:r>
              <a:rPr lang="ar-IQ" altLang="ar-IQ" sz="3600" b="1" dirty="0" smtClean="0">
                <a:solidFill>
                  <a:srgbClr val="FF0000"/>
                </a:solidFill>
                <a:latin typeface="Simplified Arabic" pitchFamily="18" charset="-78"/>
                <a:cs typeface="Simplified Arabic" pitchFamily="18" charset="-78"/>
              </a:rPr>
              <a:t>صورة توضح كسر عظم </a:t>
            </a:r>
            <a:r>
              <a:rPr lang="ar-IQ" altLang="ar-IQ" sz="3600" b="1" dirty="0" err="1" smtClean="0">
                <a:solidFill>
                  <a:srgbClr val="FF0000"/>
                </a:solidFill>
                <a:latin typeface="Simplified Arabic" pitchFamily="18" charset="-78"/>
                <a:cs typeface="Simplified Arabic" pitchFamily="18" charset="-78"/>
              </a:rPr>
              <a:t>الترقوه</a:t>
            </a:r>
            <a:endParaRPr lang="ar-IQ" altLang="ar-IQ" sz="3600" b="1" dirty="0" smtClean="0">
              <a:solidFill>
                <a:srgbClr val="FF0000"/>
              </a:solidFill>
              <a:latin typeface="Simplified Arabic" pitchFamily="18" charset="-78"/>
              <a:cs typeface="Simplified Arabic" pitchFamily="18" charset="-78"/>
            </a:endParaRPr>
          </a:p>
        </p:txBody>
      </p:sp>
      <p:pic>
        <p:nvPicPr>
          <p:cNvPr id="97283" name="Picture 2" descr="C:\Users\Document\Desktop\صور الكسور\صورة كسر عظم الترقوه.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125538"/>
            <a:ext cx="6697663" cy="48958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151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ar-IQ" altLang="ar-IQ" sz="3200" b="1" dirty="0" smtClean="0">
                <a:solidFill>
                  <a:srgbClr val="FF0000"/>
                </a:solidFill>
              </a:rPr>
              <a:t>أعراض كسور عظم الترقوة  </a:t>
            </a:r>
            <a:r>
              <a:rPr lang="en-US" altLang="ar-IQ" sz="3200" b="1" dirty="0" smtClean="0">
                <a:solidFill>
                  <a:srgbClr val="FF0000"/>
                </a:solidFill>
              </a:rPr>
              <a:t>Symptoms of Clavicle Fracturing</a:t>
            </a:r>
            <a:r>
              <a:rPr lang="en-US" altLang="ar-IQ" sz="4000" b="1" dirty="0" smtClean="0">
                <a:solidFill>
                  <a:srgbClr val="FF0000"/>
                </a:solidFill>
              </a:rPr>
              <a:t> </a:t>
            </a:r>
          </a:p>
        </p:txBody>
      </p:sp>
      <p:sp>
        <p:nvSpPr>
          <p:cNvPr id="98307" name="Rectangle 3"/>
          <p:cNvSpPr>
            <a:spLocks noGrp="1" noChangeArrowheads="1"/>
          </p:cNvSpPr>
          <p:nvPr>
            <p:ph idx="1"/>
          </p:nvPr>
        </p:nvSpPr>
        <p:spPr>
          <a:xfrm>
            <a:off x="179388" y="1628775"/>
            <a:ext cx="8661400" cy="5068888"/>
          </a:xfrm>
        </p:spPr>
        <p:txBody>
          <a:bodyPr/>
          <a:lstStyle/>
          <a:p>
            <a:pPr algn="just" eaLnBrk="1" hangingPunct="1"/>
            <a:r>
              <a:rPr lang="ar-IQ" altLang="ar-IQ" sz="4000" b="1" smtClean="0">
                <a:latin typeface="Simplified Arabic" pitchFamily="18" charset="-78"/>
                <a:cs typeface="Simplified Arabic" pitchFamily="18" charset="-78"/>
              </a:rPr>
              <a:t>يمكن تمييزه بالجس (</a:t>
            </a:r>
            <a:r>
              <a:rPr lang="en-US" altLang="ar-IQ" sz="4000" b="1" smtClean="0">
                <a:latin typeface="Simplified Arabic" pitchFamily="18" charset="-78"/>
                <a:cs typeface="Simplified Arabic" pitchFamily="18" charset="-78"/>
              </a:rPr>
              <a:t>Touching</a:t>
            </a:r>
            <a:r>
              <a:rPr lang="ar-IQ" altLang="ar-IQ" sz="4000" b="1" smtClean="0">
                <a:latin typeface="Simplified Arabic" pitchFamily="18" charset="-78"/>
                <a:cs typeface="Simplified Arabic" pitchFamily="18" charset="-78"/>
              </a:rPr>
              <a:t>) بواسطة الأصابع ، وكذلك يمكن مشاهدة المصاب سانداً ذراعه التي بجانب الكسر بيد الذراع الأخرى من تحت المرفق لشعوره بأنه سيسقط منه ، ولذلك نجد الجزء الجانبي (الخارجي) من العظمة المكسورة منخفضاً عن الجزء الداخلي وبارزاً للأمام.</a:t>
            </a:r>
            <a:r>
              <a:rPr lang="ar-IQ" altLang="ar-IQ" smtClean="0">
                <a:latin typeface="Simplified Arabic" pitchFamily="18" charset="-78"/>
                <a:cs typeface="Simplified Arabic" pitchFamily="18" charset="-78"/>
              </a:rPr>
              <a:t> </a:t>
            </a:r>
            <a:endParaRPr lang="en-US" altLang="ar-IQ" smtClean="0">
              <a:latin typeface="Simplified Arabic" pitchFamily="18" charset="-78"/>
              <a:cs typeface="Simplified Arabic" pitchFamily="18" charset="-78"/>
            </a:endParaRPr>
          </a:p>
        </p:txBody>
      </p:sp>
    </p:spTree>
    <p:extLst>
      <p:ext uri="{BB962C8B-B14F-4D97-AF65-F5344CB8AC3E}">
        <p14:creationId xmlns:p14="http://schemas.microsoft.com/office/powerpoint/2010/main" val="4113626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188913"/>
            <a:ext cx="8229600" cy="576262"/>
          </a:xfrm>
        </p:spPr>
        <p:txBody>
          <a:bodyPr>
            <a:normAutofit fontScale="90000"/>
          </a:bodyPr>
          <a:lstStyle/>
          <a:p>
            <a:pPr eaLnBrk="1" hangingPunct="1"/>
            <a:r>
              <a:rPr lang="ar-IQ" altLang="ar-IQ" sz="4000" b="1" dirty="0" smtClean="0">
                <a:solidFill>
                  <a:srgbClr val="FF0000"/>
                </a:solidFill>
              </a:rPr>
              <a:t>إسعاف وعلاج كسر عظم الترقوة</a:t>
            </a:r>
            <a:r>
              <a:rPr lang="ar-IQ" altLang="ar-IQ" dirty="0" smtClean="0">
                <a:solidFill>
                  <a:srgbClr val="FF0000"/>
                </a:solidFill>
              </a:rPr>
              <a:t> </a:t>
            </a:r>
            <a:endParaRPr lang="en-US" altLang="ar-IQ" dirty="0" smtClean="0">
              <a:solidFill>
                <a:srgbClr val="FF0000"/>
              </a:solidFill>
            </a:endParaRPr>
          </a:p>
        </p:txBody>
      </p:sp>
      <p:sp>
        <p:nvSpPr>
          <p:cNvPr id="99331" name="Rectangle 3"/>
          <p:cNvSpPr>
            <a:spLocks noGrp="1" noChangeArrowheads="1"/>
          </p:cNvSpPr>
          <p:nvPr>
            <p:ph idx="1"/>
          </p:nvPr>
        </p:nvSpPr>
        <p:spPr>
          <a:xfrm>
            <a:off x="107950" y="908050"/>
            <a:ext cx="8856663" cy="5761038"/>
          </a:xfrm>
        </p:spPr>
        <p:txBody>
          <a:bodyPr/>
          <a:lstStyle/>
          <a:p>
            <a:pPr algn="just" eaLnBrk="1" hangingPunct="1">
              <a:lnSpc>
                <a:spcPct val="90000"/>
              </a:lnSpc>
            </a:pPr>
            <a:r>
              <a:rPr lang="ar-IQ" altLang="ar-IQ" b="1" dirty="0" smtClean="0">
                <a:cs typeface="Simplified Arabic" pitchFamily="18" charset="-78"/>
              </a:rPr>
              <a:t>إسعاف الكسر ينحصر في </a:t>
            </a:r>
          </a:p>
          <a:p>
            <a:pPr algn="just" eaLnBrk="1" hangingPunct="1">
              <a:lnSpc>
                <a:spcPct val="90000"/>
              </a:lnSpc>
              <a:buFontTx/>
              <a:buChar char="-"/>
            </a:pPr>
            <a:r>
              <a:rPr lang="ar-IQ" altLang="ar-IQ" b="1" dirty="0" smtClean="0">
                <a:cs typeface="Simplified Arabic" pitchFamily="18" charset="-78"/>
              </a:rPr>
              <a:t>رفع الجزء الجانبي من العظمة إلى أعلى وإعادته إلى مكان للخلف وذلك بوضع وسادة صغيرة تحت كل من الإبطين ويلف رباط عريض حول كل كتف على انفراد من أعلى الكتف إلى الأربطة ويُربط كل واحد من الخلف</a:t>
            </a:r>
          </a:p>
          <a:p>
            <a:pPr algn="just" eaLnBrk="1" hangingPunct="1">
              <a:lnSpc>
                <a:spcPct val="90000"/>
              </a:lnSpc>
              <a:buFontTx/>
              <a:buChar char="-"/>
            </a:pPr>
            <a:r>
              <a:rPr lang="ar-IQ" altLang="ar-IQ" b="1" dirty="0" smtClean="0">
                <a:cs typeface="Simplified Arabic" pitchFamily="18" charset="-78"/>
              </a:rPr>
              <a:t>ثم يُربط الرباطان من وسطهما من الخلف برباط ثالث ويشد هذا الرباط الأخير ليسحب الكتفين إلى الخلف بالمقدار اللازم.</a:t>
            </a:r>
          </a:p>
          <a:p>
            <a:pPr algn="just" eaLnBrk="1" hangingPunct="1">
              <a:lnSpc>
                <a:spcPct val="90000"/>
              </a:lnSpc>
            </a:pPr>
            <a:r>
              <a:rPr lang="ar-IQ" altLang="ar-IQ" b="1" dirty="0" smtClean="0">
                <a:cs typeface="Simplified Arabic" pitchFamily="18" charset="-78"/>
              </a:rPr>
              <a:t>ثم ينثني الذراع المقابلة للكسر عن المرفق على شكل زاوية قائمة ويرفع بمنديل أو نحوه إلى العنق ، يستمر وضع الرباط والعلاقة لمدة عشرين يوماً.</a:t>
            </a:r>
            <a:endParaRPr lang="en-US" altLang="ar-IQ" b="1" dirty="0" smtClean="0">
              <a:cs typeface="Simplified Arabic" pitchFamily="18" charset="-78"/>
            </a:endParaRPr>
          </a:p>
        </p:txBody>
      </p:sp>
    </p:spTree>
    <p:extLst>
      <p:ext uri="{BB962C8B-B14F-4D97-AF65-F5344CB8AC3E}">
        <p14:creationId xmlns:p14="http://schemas.microsoft.com/office/powerpoint/2010/main" val="407085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23850" y="115888"/>
            <a:ext cx="8569325" cy="649287"/>
          </a:xfrm>
        </p:spPr>
        <p:txBody>
          <a:bodyPr/>
          <a:lstStyle/>
          <a:p>
            <a:pPr eaLnBrk="1" hangingPunct="1"/>
            <a:r>
              <a:rPr lang="ar-IQ" altLang="ar-IQ" sz="4000" b="1" dirty="0" smtClean="0">
                <a:solidFill>
                  <a:srgbClr val="0000FF"/>
                </a:solidFill>
              </a:rPr>
              <a:t>وبعد ذلك تمر أدوار </a:t>
            </a:r>
            <a:r>
              <a:rPr lang="ar-IQ" altLang="ar-IQ" sz="4000" b="1" dirty="0" err="1" smtClean="0">
                <a:solidFill>
                  <a:srgbClr val="0000FF"/>
                </a:solidFill>
              </a:rPr>
              <a:t>إلتئام</a:t>
            </a:r>
            <a:r>
              <a:rPr lang="ar-IQ" altLang="ar-IQ" sz="4000" b="1" dirty="0" smtClean="0">
                <a:solidFill>
                  <a:srgbClr val="0000FF"/>
                </a:solidFill>
              </a:rPr>
              <a:t> الكسور بالمراحل التالية</a:t>
            </a:r>
            <a:endParaRPr lang="en-US" altLang="ar-IQ" sz="4000" b="1" dirty="0" smtClean="0">
              <a:solidFill>
                <a:srgbClr val="0000FF"/>
              </a:solidFill>
            </a:endParaRPr>
          </a:p>
        </p:txBody>
      </p:sp>
      <p:sp>
        <p:nvSpPr>
          <p:cNvPr id="54275" name="Rectangle 3"/>
          <p:cNvSpPr>
            <a:spLocks noGrp="1" noChangeArrowheads="1"/>
          </p:cNvSpPr>
          <p:nvPr>
            <p:ph idx="1"/>
          </p:nvPr>
        </p:nvSpPr>
        <p:spPr>
          <a:xfrm>
            <a:off x="179388" y="908050"/>
            <a:ext cx="8785225" cy="5545286"/>
          </a:xfrm>
        </p:spPr>
        <p:txBody>
          <a:bodyPr>
            <a:normAutofit lnSpcReduction="10000"/>
          </a:bodyPr>
          <a:lstStyle/>
          <a:p>
            <a:pPr marL="0" indent="0" algn="ctr" eaLnBrk="1" hangingPunct="1">
              <a:buNone/>
            </a:pPr>
            <a:r>
              <a:rPr lang="ar-IQ" altLang="ar-IQ" sz="3600" b="1" u="sng" dirty="0" smtClean="0">
                <a:solidFill>
                  <a:srgbClr val="BD0395"/>
                </a:solidFill>
                <a:cs typeface="Simplified Arabic" pitchFamily="18" charset="-78"/>
              </a:rPr>
              <a:t>الأسبوع الثالث</a:t>
            </a:r>
          </a:p>
          <a:p>
            <a:pPr marL="609600" indent="-609600" algn="just" eaLnBrk="1" hangingPunct="1"/>
            <a:r>
              <a:rPr lang="ar-IQ" altLang="ar-IQ" sz="3600" b="1" dirty="0" smtClean="0">
                <a:cs typeface="Simplified Arabic" pitchFamily="18" charset="-78"/>
              </a:rPr>
              <a:t>4. بعد </a:t>
            </a:r>
            <a:r>
              <a:rPr lang="ar-IQ" altLang="ar-IQ" sz="3600" b="1" dirty="0" smtClean="0">
                <a:solidFill>
                  <a:srgbClr val="FF0000"/>
                </a:solidFill>
                <a:cs typeface="Simplified Arabic" pitchFamily="18" charset="-78"/>
              </a:rPr>
              <a:t>الأسبوع الثالث </a:t>
            </a:r>
            <a:r>
              <a:rPr lang="ar-IQ" altLang="ar-IQ" sz="3600" b="1" dirty="0" smtClean="0">
                <a:cs typeface="Simplified Arabic" pitchFamily="18" charset="-78"/>
              </a:rPr>
              <a:t>يظهر </a:t>
            </a:r>
            <a:r>
              <a:rPr lang="ar-IQ" altLang="ar-IQ" sz="3600" b="1" u="sng" dirty="0" smtClean="0">
                <a:solidFill>
                  <a:srgbClr val="BD0395"/>
                </a:solidFill>
                <a:cs typeface="Simplified Arabic" pitchFamily="18" charset="-78"/>
              </a:rPr>
              <a:t>نسيج غضروفي</a:t>
            </a:r>
            <a:r>
              <a:rPr lang="ar-IQ" altLang="ar-IQ" sz="3600" b="1" dirty="0" smtClean="0">
                <a:cs typeface="Simplified Arabic" pitchFamily="18" charset="-78"/>
              </a:rPr>
              <a:t> داخل النسيج </a:t>
            </a:r>
            <a:r>
              <a:rPr lang="ar-IQ" altLang="ar-IQ" sz="3600" b="1" dirty="0" err="1" smtClean="0">
                <a:cs typeface="Simplified Arabic" pitchFamily="18" charset="-78"/>
              </a:rPr>
              <a:t>الألتئامي</a:t>
            </a:r>
            <a:r>
              <a:rPr lang="ar-IQ" altLang="ar-IQ" sz="3600" b="1" dirty="0" smtClean="0">
                <a:cs typeface="Simplified Arabic" pitchFamily="18" charset="-78"/>
              </a:rPr>
              <a:t> وتترسب أملاح الجير تدريجياَ في هذا النسيج </a:t>
            </a:r>
            <a:r>
              <a:rPr lang="ar-IQ" altLang="ar-IQ" sz="3600" b="1" dirty="0" smtClean="0">
                <a:solidFill>
                  <a:srgbClr val="FF0000"/>
                </a:solidFill>
                <a:cs typeface="Simplified Arabic" pitchFamily="18" charset="-78"/>
              </a:rPr>
              <a:t>ويُعرف </a:t>
            </a:r>
            <a:r>
              <a:rPr lang="ar-IQ" altLang="ar-IQ" sz="3600" b="1" u="sng" dirty="0" err="1" smtClean="0">
                <a:solidFill>
                  <a:srgbClr val="FF0000"/>
                </a:solidFill>
                <a:cs typeface="Simplified Arabic" pitchFamily="18" charset="-78"/>
              </a:rPr>
              <a:t>بالكالاس</a:t>
            </a:r>
            <a:r>
              <a:rPr lang="ar-IQ" altLang="ar-IQ" sz="3600" b="1" dirty="0" smtClean="0">
                <a:solidFill>
                  <a:srgbClr val="FF0000"/>
                </a:solidFill>
                <a:cs typeface="Simplified Arabic" pitchFamily="18" charset="-78"/>
              </a:rPr>
              <a:t>:-</a:t>
            </a:r>
          </a:p>
          <a:p>
            <a:pPr marL="609600" indent="-609600" algn="just" eaLnBrk="1" hangingPunct="1"/>
            <a:r>
              <a:rPr lang="ar-IQ" altLang="ar-IQ" sz="3600" b="1" dirty="0" err="1" smtClean="0">
                <a:solidFill>
                  <a:srgbClr val="FF0000"/>
                </a:solidFill>
                <a:cs typeface="Simplified Arabic" pitchFamily="18" charset="-78"/>
              </a:rPr>
              <a:t>الكالاس</a:t>
            </a:r>
            <a:r>
              <a:rPr lang="ar-IQ" altLang="ar-IQ" sz="3600" b="1" dirty="0" smtClean="0">
                <a:cs typeface="Simplified Arabic" pitchFamily="18" charset="-78"/>
              </a:rPr>
              <a:t> </a:t>
            </a:r>
            <a:r>
              <a:rPr lang="ar-IQ" altLang="ar-IQ" sz="3600" b="1" dirty="0" smtClean="0">
                <a:solidFill>
                  <a:srgbClr val="FF0000"/>
                </a:solidFill>
                <a:cs typeface="Simplified Arabic" pitchFamily="18" charset="-78"/>
              </a:rPr>
              <a:t>الداخلي</a:t>
            </a:r>
            <a:r>
              <a:rPr lang="ar-IQ" altLang="ar-IQ" sz="3600" b="1" dirty="0" smtClean="0">
                <a:cs typeface="Simplified Arabic" pitchFamily="18" charset="-78"/>
              </a:rPr>
              <a:t> يكون بين طرفي العظم </a:t>
            </a:r>
          </a:p>
          <a:p>
            <a:pPr marL="609600" indent="-609600" algn="just" eaLnBrk="1" hangingPunct="1"/>
            <a:r>
              <a:rPr lang="ar-IQ" altLang="ar-IQ" sz="3600" b="1" dirty="0" err="1" smtClean="0">
                <a:solidFill>
                  <a:srgbClr val="FF0000"/>
                </a:solidFill>
                <a:cs typeface="Simplified Arabic" pitchFamily="18" charset="-78"/>
              </a:rPr>
              <a:t>والكالاس</a:t>
            </a:r>
            <a:r>
              <a:rPr lang="ar-IQ" altLang="ar-IQ" sz="3600" b="1" dirty="0" smtClean="0">
                <a:solidFill>
                  <a:srgbClr val="FF0000"/>
                </a:solidFill>
                <a:cs typeface="Simplified Arabic" pitchFamily="18" charset="-78"/>
              </a:rPr>
              <a:t> الخارجي</a:t>
            </a:r>
            <a:r>
              <a:rPr lang="ar-IQ" altLang="ar-IQ" sz="3600" b="1" dirty="0" smtClean="0">
                <a:cs typeface="Simplified Arabic" pitchFamily="18" charset="-78"/>
              </a:rPr>
              <a:t> يكون حول العظم المكسور.</a:t>
            </a:r>
          </a:p>
          <a:p>
            <a:pPr marL="0" indent="0" algn="ctr" eaLnBrk="1" hangingPunct="1">
              <a:buNone/>
            </a:pPr>
            <a:r>
              <a:rPr lang="ar-IQ" altLang="ar-IQ" sz="3600" b="1" u="sng" dirty="0" smtClean="0">
                <a:solidFill>
                  <a:srgbClr val="92D050"/>
                </a:solidFill>
                <a:cs typeface="Simplified Arabic" pitchFamily="18" charset="-78"/>
              </a:rPr>
              <a:t>الأسبوع الرابع إلى السادس</a:t>
            </a:r>
          </a:p>
          <a:p>
            <a:pPr marL="609600" indent="-609600" algn="just" eaLnBrk="1" hangingPunct="1"/>
            <a:r>
              <a:rPr lang="ar-IQ" altLang="ar-IQ" sz="3600" b="1" dirty="0" smtClean="0">
                <a:cs typeface="Simplified Arabic" pitchFamily="18" charset="-78"/>
              </a:rPr>
              <a:t>5. يُمتص </a:t>
            </a:r>
            <a:r>
              <a:rPr lang="ar-IQ" altLang="ar-IQ" sz="3600" b="1" dirty="0" err="1" smtClean="0">
                <a:cs typeface="Simplified Arabic" pitchFamily="18" charset="-78"/>
              </a:rPr>
              <a:t>الكالاس</a:t>
            </a:r>
            <a:r>
              <a:rPr lang="ar-IQ" altLang="ar-IQ" sz="3600" b="1" dirty="0" smtClean="0">
                <a:cs typeface="Simplified Arabic" pitchFamily="18" charset="-78"/>
              </a:rPr>
              <a:t> تدريجياً ويتكون نسيج عظمي بين طرفي العظم المكسور </a:t>
            </a:r>
            <a:r>
              <a:rPr lang="ar-IQ" altLang="ar-IQ" sz="3600" b="1" u="sng" dirty="0" smtClean="0">
                <a:solidFill>
                  <a:srgbClr val="FF0000"/>
                </a:solidFill>
                <a:cs typeface="Simplified Arabic" pitchFamily="18" charset="-78"/>
              </a:rPr>
              <a:t>ويُعرف</a:t>
            </a:r>
            <a:r>
              <a:rPr lang="ar-IQ" altLang="ar-IQ" sz="3600" b="1" dirty="0" smtClean="0">
                <a:cs typeface="Simplified Arabic" pitchFamily="18" charset="-78"/>
              </a:rPr>
              <a:t> ذلك بالالتئام بالنسيج العظمي ، تستغرق هذه المرحلة </a:t>
            </a:r>
            <a:r>
              <a:rPr lang="ar-IQ" altLang="ar-IQ" sz="3600" b="1" dirty="0" smtClean="0">
                <a:solidFill>
                  <a:srgbClr val="FF0000"/>
                </a:solidFill>
                <a:cs typeface="Simplified Arabic" pitchFamily="18" charset="-78"/>
              </a:rPr>
              <a:t>(4ـ6) أسبوع .</a:t>
            </a:r>
            <a:endParaRPr lang="en-US" altLang="ar-IQ" sz="3600" b="1" dirty="0" smtClean="0">
              <a:solidFill>
                <a:srgbClr val="FF0000"/>
              </a:solidFill>
              <a:cs typeface="Simplified Arabic" pitchFamily="18" charset="-78"/>
            </a:endParaRPr>
          </a:p>
        </p:txBody>
      </p:sp>
    </p:spTree>
    <p:extLst>
      <p:ext uri="{BB962C8B-B14F-4D97-AF65-F5344CB8AC3E}">
        <p14:creationId xmlns:p14="http://schemas.microsoft.com/office/powerpoint/2010/main" val="27736598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وان 1"/>
          <p:cNvSpPr>
            <a:spLocks noGrp="1"/>
          </p:cNvSpPr>
          <p:nvPr>
            <p:ph type="title"/>
          </p:nvPr>
        </p:nvSpPr>
        <p:spPr>
          <a:xfrm>
            <a:off x="457200" y="115888"/>
            <a:ext cx="8229600" cy="792162"/>
          </a:xfrm>
        </p:spPr>
        <p:txBody>
          <a:bodyPr/>
          <a:lstStyle/>
          <a:p>
            <a:r>
              <a:rPr lang="ar-IQ" altLang="ar-IQ" dirty="0" smtClean="0">
                <a:solidFill>
                  <a:srgbClr val="FF0000"/>
                </a:solidFill>
              </a:rPr>
              <a:t>جبيرة كسر عظم </a:t>
            </a:r>
            <a:r>
              <a:rPr lang="ar-IQ" altLang="ar-IQ" dirty="0" err="1" smtClean="0">
                <a:solidFill>
                  <a:srgbClr val="FF0000"/>
                </a:solidFill>
              </a:rPr>
              <a:t>الترقوه</a:t>
            </a:r>
            <a:endParaRPr lang="ar-IQ" altLang="ar-IQ" dirty="0" smtClean="0">
              <a:solidFill>
                <a:srgbClr val="FF0000"/>
              </a:solidFill>
            </a:endParaRPr>
          </a:p>
        </p:txBody>
      </p:sp>
      <p:pic>
        <p:nvPicPr>
          <p:cNvPr id="10035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24025" y="1420813"/>
            <a:ext cx="5695950" cy="4810125"/>
          </a:xfrm>
          <a:noFill/>
        </p:spPr>
      </p:pic>
    </p:spTree>
    <p:extLst>
      <p:ext uri="{BB962C8B-B14F-4D97-AF65-F5344CB8AC3E}">
        <p14:creationId xmlns:p14="http://schemas.microsoft.com/office/powerpoint/2010/main" val="9619689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ar-IQ" altLang="ar-IQ" sz="2400" b="1" dirty="0" smtClean="0">
                <a:solidFill>
                  <a:srgbClr val="FF0000"/>
                </a:solidFill>
              </a:rPr>
              <a:t>3. كسور الجزء الصدري والقطني من العمود الفقري</a:t>
            </a:r>
            <a:r>
              <a:rPr lang="en-US" altLang="ar-IQ" sz="2400" b="1" dirty="0" smtClean="0">
                <a:solidFill>
                  <a:srgbClr val="FF0000"/>
                </a:solidFill>
              </a:rPr>
              <a:t>fractures in  pectoral part and lumbar from  spine</a:t>
            </a:r>
            <a:r>
              <a:rPr lang="en-US" altLang="ar-IQ" dirty="0" smtClean="0">
                <a:solidFill>
                  <a:srgbClr val="FF0000"/>
                </a:solidFill>
              </a:rPr>
              <a:t> </a:t>
            </a:r>
          </a:p>
        </p:txBody>
      </p:sp>
      <p:sp>
        <p:nvSpPr>
          <p:cNvPr id="101379" name="Rectangle 3"/>
          <p:cNvSpPr>
            <a:spLocks noGrp="1" noChangeArrowheads="1"/>
          </p:cNvSpPr>
          <p:nvPr>
            <p:ph idx="1"/>
          </p:nvPr>
        </p:nvSpPr>
        <p:spPr>
          <a:xfrm>
            <a:off x="250825" y="1600200"/>
            <a:ext cx="8713788" cy="5141913"/>
          </a:xfrm>
        </p:spPr>
        <p:txBody>
          <a:bodyPr/>
          <a:lstStyle/>
          <a:p>
            <a:pPr algn="just" eaLnBrk="1" hangingPunct="1">
              <a:lnSpc>
                <a:spcPct val="90000"/>
              </a:lnSpc>
            </a:pPr>
            <a:r>
              <a:rPr lang="ar-IQ" altLang="ar-IQ" sz="3600" b="1" dirty="0" smtClean="0">
                <a:solidFill>
                  <a:srgbClr val="FF0000"/>
                </a:solidFill>
              </a:rPr>
              <a:t>أ. كسر النتوء الشوكي الخلفي</a:t>
            </a:r>
          </a:p>
          <a:p>
            <a:pPr algn="just" eaLnBrk="1" hangingPunct="1">
              <a:lnSpc>
                <a:spcPct val="90000"/>
              </a:lnSpc>
            </a:pPr>
            <a:r>
              <a:rPr lang="ar-IQ" altLang="ar-IQ" sz="3600" b="1" dirty="0" smtClean="0"/>
              <a:t>وهو بروز عظمي يمتد للخلف عند الخط المنصف الوسطي من نقطة التحام الصفيحتين ويبدأ من الفقرة العنقية الثانية وحتى العجزية الرابعة ، والنتوء المستعرض</a:t>
            </a:r>
            <a:r>
              <a:rPr lang="en-US" altLang="ar-IQ" sz="3600" b="1" dirty="0" smtClean="0"/>
              <a:t>Transverse process</a:t>
            </a:r>
            <a:r>
              <a:rPr lang="ar-IQ" altLang="ar-IQ" sz="3600" b="1" dirty="0" smtClean="0"/>
              <a:t> (هما بروزان يمتدان للجانب من منطقة التحام السويقة مع الصحيفة) يحدث هذا النوع من الكسر في رياضة (المصارعة ، الملاكمة).</a:t>
            </a:r>
            <a:r>
              <a:rPr lang="ar-IQ" altLang="ar-IQ" b="1" dirty="0" smtClean="0"/>
              <a:t> </a:t>
            </a:r>
            <a:endParaRPr lang="en-US" altLang="ar-IQ" b="1" dirty="0" smtClean="0"/>
          </a:p>
        </p:txBody>
      </p:sp>
    </p:spTree>
    <p:extLst>
      <p:ext uri="{BB962C8B-B14F-4D97-AF65-F5344CB8AC3E}">
        <p14:creationId xmlns:p14="http://schemas.microsoft.com/office/powerpoint/2010/main" val="11161351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15888"/>
            <a:ext cx="8229600" cy="649287"/>
          </a:xfrm>
        </p:spPr>
        <p:txBody>
          <a:bodyPr/>
          <a:lstStyle/>
          <a:p>
            <a:pPr eaLnBrk="1" hangingPunct="1"/>
            <a:r>
              <a:rPr lang="ar-SA" altLang="ar-IQ" sz="3200" b="1" dirty="0" smtClean="0">
                <a:solidFill>
                  <a:srgbClr val="FF0000"/>
                </a:solidFill>
              </a:rPr>
              <a:t>النتوءات في الفقرات</a:t>
            </a:r>
            <a:endParaRPr lang="en-US" altLang="ar-IQ" sz="3200" b="1" dirty="0" smtClean="0">
              <a:solidFill>
                <a:srgbClr val="FF0000"/>
              </a:solidFill>
            </a:endParaRPr>
          </a:p>
        </p:txBody>
      </p:sp>
      <p:sp>
        <p:nvSpPr>
          <p:cNvPr id="102403" name="Rectangle 3"/>
          <p:cNvSpPr>
            <a:spLocks noGrp="1" noChangeArrowheads="1"/>
          </p:cNvSpPr>
          <p:nvPr>
            <p:ph idx="1"/>
          </p:nvPr>
        </p:nvSpPr>
        <p:spPr>
          <a:xfrm>
            <a:off x="457200" y="981075"/>
            <a:ext cx="8229600" cy="5543550"/>
          </a:xfrm>
        </p:spPr>
        <p:txBody>
          <a:bodyPr/>
          <a:lstStyle/>
          <a:p>
            <a:pPr eaLnBrk="1" hangingPunct="1"/>
            <a:endParaRPr lang="en-US" altLang="ar-IQ" smtClean="0"/>
          </a:p>
        </p:txBody>
      </p:sp>
      <p:pic>
        <p:nvPicPr>
          <p:cNvPr id="102404" name="Picture 4" descr="الفقر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77041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568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ar-IQ" altLang="ar-IQ" sz="2400" b="1" dirty="0" smtClean="0">
                <a:solidFill>
                  <a:srgbClr val="FF0000"/>
                </a:solidFill>
              </a:rPr>
              <a:t>ومن كسور الجزء الصدري والقطني من العمود الفقري</a:t>
            </a:r>
            <a:r>
              <a:rPr lang="en-US" altLang="ar-IQ" sz="2400" b="1" dirty="0" smtClean="0">
                <a:solidFill>
                  <a:srgbClr val="FF0000"/>
                </a:solidFill>
              </a:rPr>
              <a:t>fractures in  pectoral part and lumbar from  spine</a:t>
            </a:r>
            <a:r>
              <a:rPr lang="en-US" altLang="ar-IQ" dirty="0" smtClean="0">
                <a:solidFill>
                  <a:srgbClr val="FF0000"/>
                </a:solidFill>
              </a:rPr>
              <a:t> </a:t>
            </a:r>
          </a:p>
        </p:txBody>
      </p:sp>
      <p:sp>
        <p:nvSpPr>
          <p:cNvPr id="103427" name="Rectangle 3"/>
          <p:cNvSpPr>
            <a:spLocks noGrp="1" noChangeArrowheads="1"/>
          </p:cNvSpPr>
          <p:nvPr>
            <p:ph idx="1"/>
          </p:nvPr>
        </p:nvSpPr>
        <p:spPr/>
        <p:txBody>
          <a:bodyPr/>
          <a:lstStyle/>
          <a:p>
            <a:pPr eaLnBrk="1" hangingPunct="1"/>
            <a:r>
              <a:rPr lang="ar-IQ" altLang="ar-IQ" b="1" dirty="0" smtClean="0">
                <a:solidFill>
                  <a:srgbClr val="FF0000"/>
                </a:solidFill>
              </a:rPr>
              <a:t>ب. كسور جسم الفقرات </a:t>
            </a:r>
          </a:p>
          <a:p>
            <a:pPr eaLnBrk="1" hangingPunct="1"/>
            <a:r>
              <a:rPr lang="ar-IQ" altLang="ar-IQ" dirty="0" smtClean="0"/>
              <a:t>جسم الفقرة هو القسم الأمامي من الفقرة اسطواني الشكل وهو الذي يتحمل الوزن.</a:t>
            </a:r>
          </a:p>
          <a:p>
            <a:pPr eaLnBrk="1" hangingPunct="1"/>
            <a:r>
              <a:rPr lang="ar-IQ" altLang="ar-IQ" dirty="0" smtClean="0"/>
              <a:t>وكسور جسم الفقرة يحدث في الفقرة 12 الظهرية والفقرة 2 قطنية نتيجة الانحناء المفاجئ أو انقباض عضلي شديد (رفع الأثقال) أو شدة خارجية.</a:t>
            </a:r>
            <a:endParaRPr lang="en-US" altLang="ar-IQ" dirty="0" smtClean="0"/>
          </a:p>
        </p:txBody>
      </p:sp>
    </p:spTree>
    <p:extLst>
      <p:ext uri="{BB962C8B-B14F-4D97-AF65-F5344CB8AC3E}">
        <p14:creationId xmlns:p14="http://schemas.microsoft.com/office/powerpoint/2010/main" val="32807597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وان 1"/>
          <p:cNvSpPr>
            <a:spLocks noGrp="1"/>
          </p:cNvSpPr>
          <p:nvPr>
            <p:ph type="title"/>
          </p:nvPr>
        </p:nvSpPr>
        <p:spPr>
          <a:xfrm>
            <a:off x="457200" y="274638"/>
            <a:ext cx="8229600" cy="633412"/>
          </a:xfrm>
        </p:spPr>
        <p:txBody>
          <a:bodyPr>
            <a:normAutofit fontScale="90000"/>
          </a:bodyPr>
          <a:lstStyle/>
          <a:p>
            <a:r>
              <a:rPr lang="ar-IQ" altLang="ar-IQ" b="1" dirty="0" smtClean="0">
                <a:solidFill>
                  <a:srgbClr val="FF0000"/>
                </a:solidFill>
              </a:rPr>
              <a:t>صورة توضح كسر جسم الفقرة</a:t>
            </a:r>
          </a:p>
        </p:txBody>
      </p:sp>
      <p:pic>
        <p:nvPicPr>
          <p:cNvPr id="104451" name="Picture 2" descr="C:\Users\Document\Desktop\صور الكسور\كسور العمود الفقري.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052513"/>
            <a:ext cx="6192838" cy="5400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035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أعراض كسور جسم الفقرة </a:t>
            </a:r>
            <a:r>
              <a:rPr lang="en-US" altLang="ar-IQ" sz="3200" b="1" dirty="0" smtClean="0">
                <a:solidFill>
                  <a:srgbClr val="FF0000"/>
                </a:solidFill>
              </a:rPr>
              <a:t>Symptoms </a:t>
            </a:r>
          </a:p>
        </p:txBody>
      </p:sp>
      <p:sp>
        <p:nvSpPr>
          <p:cNvPr id="105475" name="Rectangle 3"/>
          <p:cNvSpPr>
            <a:spLocks noGrp="1" noChangeArrowheads="1"/>
          </p:cNvSpPr>
          <p:nvPr>
            <p:ph idx="1"/>
          </p:nvPr>
        </p:nvSpPr>
        <p:spPr>
          <a:xfrm>
            <a:off x="457200" y="1125538"/>
            <a:ext cx="8229600" cy="5000625"/>
          </a:xfrm>
        </p:spPr>
        <p:txBody>
          <a:bodyPr/>
          <a:lstStyle/>
          <a:p>
            <a:pPr eaLnBrk="1" hangingPunct="1"/>
            <a:r>
              <a:rPr lang="ar-IQ" altLang="ar-IQ" sz="5400" smtClean="0">
                <a:cs typeface="Simplified Arabic" pitchFamily="18" charset="-78"/>
              </a:rPr>
              <a:t>1. ألم شديد في الظهر وتقلص عضلاته.</a:t>
            </a:r>
          </a:p>
          <a:p>
            <a:pPr eaLnBrk="1" hangingPunct="1"/>
            <a:r>
              <a:rPr lang="ar-IQ" altLang="ar-IQ" sz="5400" smtClean="0">
                <a:cs typeface="Simplified Arabic" pitchFamily="18" charset="-78"/>
              </a:rPr>
              <a:t>2. تقيد الحركة.</a:t>
            </a:r>
          </a:p>
          <a:p>
            <a:pPr eaLnBrk="1" hangingPunct="1"/>
            <a:r>
              <a:rPr lang="ar-IQ" altLang="ar-IQ" sz="5400" smtClean="0">
                <a:cs typeface="Simplified Arabic" pitchFamily="18" charset="-78"/>
              </a:rPr>
              <a:t>3. صدمة عصبية أحيانا.</a:t>
            </a:r>
            <a:endParaRPr lang="en-US" altLang="ar-IQ" sz="5400" smtClean="0">
              <a:cs typeface="Simplified Arabic" pitchFamily="18" charset="-78"/>
            </a:endParaRPr>
          </a:p>
        </p:txBody>
      </p:sp>
    </p:spTree>
    <p:extLst>
      <p:ext uri="{BB962C8B-B14F-4D97-AF65-F5344CB8AC3E}">
        <p14:creationId xmlns:p14="http://schemas.microsoft.com/office/powerpoint/2010/main" val="14149484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15888"/>
            <a:ext cx="8229600" cy="649287"/>
          </a:xfrm>
        </p:spPr>
        <p:txBody>
          <a:bodyPr>
            <a:normAutofit fontScale="90000"/>
          </a:bodyPr>
          <a:lstStyle/>
          <a:p>
            <a:pPr eaLnBrk="1" hangingPunct="1"/>
            <a:r>
              <a:rPr lang="ar-IQ" altLang="ar-IQ" sz="3200" b="1" dirty="0" smtClean="0">
                <a:solidFill>
                  <a:srgbClr val="FF0000"/>
                </a:solidFill>
              </a:rPr>
              <a:t>العلاج </a:t>
            </a:r>
            <a:r>
              <a:rPr lang="en-US" altLang="ar-IQ" sz="3200" b="1" dirty="0" smtClean="0">
                <a:solidFill>
                  <a:srgbClr val="FF0000"/>
                </a:solidFill>
              </a:rPr>
              <a:t>Therapeutic</a:t>
            </a:r>
            <a:r>
              <a:rPr lang="en-US" altLang="ar-IQ" dirty="0" smtClean="0">
                <a:solidFill>
                  <a:srgbClr val="FF0000"/>
                </a:solidFill>
              </a:rPr>
              <a:t> </a:t>
            </a:r>
          </a:p>
        </p:txBody>
      </p:sp>
      <p:sp>
        <p:nvSpPr>
          <p:cNvPr id="106499" name="Rectangle 3"/>
          <p:cNvSpPr>
            <a:spLocks noGrp="1" noChangeArrowheads="1"/>
          </p:cNvSpPr>
          <p:nvPr>
            <p:ph idx="1"/>
          </p:nvPr>
        </p:nvSpPr>
        <p:spPr>
          <a:xfrm>
            <a:off x="250825" y="981075"/>
            <a:ext cx="8785225" cy="5616575"/>
          </a:xfrm>
        </p:spPr>
        <p:txBody>
          <a:bodyPr/>
          <a:lstStyle/>
          <a:p>
            <a:pPr algn="just" eaLnBrk="1" hangingPunct="1"/>
            <a:r>
              <a:rPr lang="ar-IQ" altLang="ar-IQ" sz="3600" b="1" dirty="0" smtClean="0">
                <a:latin typeface="Simplified Arabic" pitchFamily="18" charset="-78"/>
                <a:cs typeface="Simplified Arabic" pitchFamily="18" charset="-78"/>
              </a:rPr>
              <a:t>1. نقل المصاب (على نقالة مستلقي على الوجه).</a:t>
            </a:r>
          </a:p>
          <a:p>
            <a:pPr algn="just" eaLnBrk="1" hangingPunct="1"/>
            <a:r>
              <a:rPr lang="ar-IQ" altLang="ar-IQ" sz="3600" b="1" dirty="0" smtClean="0">
                <a:latin typeface="Simplified Arabic" pitchFamily="18" charset="-78"/>
                <a:cs typeface="Simplified Arabic" pitchFamily="18" charset="-78"/>
              </a:rPr>
              <a:t>2. علاج الصدمة.</a:t>
            </a:r>
          </a:p>
          <a:p>
            <a:pPr algn="just" eaLnBrk="1" hangingPunct="1"/>
            <a:r>
              <a:rPr lang="ar-IQ" altLang="ar-IQ" sz="3600" b="1" dirty="0" smtClean="0">
                <a:latin typeface="Simplified Arabic" pitchFamily="18" charset="-78"/>
                <a:cs typeface="Simplified Arabic" pitchFamily="18" charset="-78"/>
              </a:rPr>
              <a:t>3. في حالات الكسور (راحة تامة لمدة ثلاثة أسابيع).</a:t>
            </a:r>
          </a:p>
          <a:p>
            <a:pPr algn="just" eaLnBrk="1" hangingPunct="1"/>
            <a:r>
              <a:rPr lang="ar-IQ" altLang="ar-IQ" sz="3600" b="1" dirty="0" smtClean="0">
                <a:latin typeface="Simplified Arabic" pitchFamily="18" charset="-78"/>
                <a:cs typeface="Simplified Arabic" pitchFamily="18" charset="-78"/>
              </a:rPr>
              <a:t>4. تمرينات لتقوية عضلات الظهر وتنشيط الدورة الدموية.</a:t>
            </a:r>
          </a:p>
          <a:p>
            <a:pPr algn="just" eaLnBrk="1" hangingPunct="1"/>
            <a:r>
              <a:rPr lang="ar-IQ" altLang="ar-IQ" sz="3600" b="1" dirty="0" smtClean="0">
                <a:latin typeface="Simplified Arabic" pitchFamily="18" charset="-78"/>
                <a:cs typeface="Simplified Arabic" pitchFamily="18" charset="-78"/>
              </a:rPr>
              <a:t>5. جاكيت من الجبس لمدة أربعة أشهر.</a:t>
            </a:r>
          </a:p>
          <a:p>
            <a:pPr algn="just" eaLnBrk="1" hangingPunct="1"/>
            <a:r>
              <a:rPr lang="ar-IQ" altLang="ar-IQ" sz="3600" b="1" dirty="0" smtClean="0">
                <a:latin typeface="Simplified Arabic" pitchFamily="18" charset="-78"/>
                <a:cs typeface="Simplified Arabic" pitchFamily="18" charset="-78"/>
              </a:rPr>
              <a:t>6. علاج طبيعي </a:t>
            </a:r>
            <a:r>
              <a:rPr lang="en-US" altLang="ar-IQ" sz="3600" b="1" dirty="0" smtClean="0">
                <a:latin typeface="Simplified Arabic" pitchFamily="18" charset="-78"/>
                <a:cs typeface="Simplified Arabic" pitchFamily="18" charset="-78"/>
              </a:rPr>
              <a:t>Natural therapy</a:t>
            </a:r>
            <a:r>
              <a:rPr lang="ar-IQ" altLang="ar-IQ" sz="3600" b="1" dirty="0" smtClean="0">
                <a:latin typeface="Simplified Arabic" pitchFamily="18" charset="-78"/>
                <a:cs typeface="Simplified Arabic" pitchFamily="18" charset="-78"/>
              </a:rPr>
              <a:t>.</a:t>
            </a:r>
          </a:p>
          <a:p>
            <a:pPr algn="just" eaLnBrk="1" hangingPunct="1"/>
            <a:r>
              <a:rPr lang="ar-IQ" altLang="ar-IQ" sz="3600" b="1" dirty="0" smtClean="0">
                <a:latin typeface="Simplified Arabic" pitchFamily="18" charset="-78"/>
                <a:cs typeface="Simplified Arabic" pitchFamily="18" charset="-78"/>
              </a:rPr>
              <a:t>7. الجراحة  </a:t>
            </a:r>
            <a:r>
              <a:rPr lang="en-US" altLang="ar-IQ" sz="3600" b="1" dirty="0" smtClean="0">
                <a:latin typeface="Simplified Arabic" pitchFamily="18" charset="-78"/>
                <a:cs typeface="Simplified Arabic" pitchFamily="18" charset="-78"/>
              </a:rPr>
              <a:t>(surgery)</a:t>
            </a:r>
            <a:r>
              <a:rPr lang="ar-IQ" altLang="ar-IQ" sz="3600" b="1" dirty="0" smtClean="0">
                <a:latin typeface="Simplified Arabic" pitchFamily="18" charset="-78"/>
                <a:cs typeface="Simplified Arabic" pitchFamily="18" charset="-78"/>
              </a:rPr>
              <a:t>في الحالات الشديدة.</a:t>
            </a:r>
            <a:endParaRPr lang="en-US" altLang="ar-IQ" sz="3600" b="1" dirty="0" smtClean="0">
              <a:latin typeface="Simplified Arabic" pitchFamily="18" charset="-78"/>
              <a:cs typeface="Simplified Arabic" pitchFamily="18" charset="-78"/>
            </a:endParaRPr>
          </a:p>
        </p:txBody>
      </p:sp>
    </p:spTree>
    <p:extLst>
      <p:ext uri="{BB962C8B-B14F-4D97-AF65-F5344CB8AC3E}">
        <p14:creationId xmlns:p14="http://schemas.microsoft.com/office/powerpoint/2010/main" val="34211481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عنوان 1"/>
          <p:cNvSpPr>
            <a:spLocks noGrp="1"/>
          </p:cNvSpPr>
          <p:nvPr>
            <p:ph type="title"/>
          </p:nvPr>
        </p:nvSpPr>
        <p:spPr>
          <a:xfrm>
            <a:off x="457200" y="115888"/>
            <a:ext cx="8229600" cy="504825"/>
          </a:xfrm>
        </p:spPr>
        <p:txBody>
          <a:bodyPr/>
          <a:lstStyle/>
          <a:p>
            <a:r>
              <a:rPr lang="ar-IQ" altLang="ar-IQ" sz="3600" b="1" dirty="0" smtClean="0">
                <a:solidFill>
                  <a:srgbClr val="FF0000"/>
                </a:solidFill>
              </a:rPr>
              <a:t>صورة توضح نقل مصاب بكسور العمود الفقري</a:t>
            </a:r>
          </a:p>
        </p:txBody>
      </p:sp>
      <p:pic>
        <p:nvPicPr>
          <p:cNvPr id="107523" name="Picture 2" descr="C:\Users\Document\Desktop\صور الكسور\اسعاف كسر عظم الترقوه.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773238"/>
            <a:ext cx="8207375" cy="360045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177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4638"/>
            <a:ext cx="8229600" cy="706437"/>
          </a:xfrm>
        </p:spPr>
        <p:txBody>
          <a:bodyPr/>
          <a:lstStyle/>
          <a:p>
            <a:pPr eaLnBrk="1" hangingPunct="1"/>
            <a:r>
              <a:rPr lang="ar-IQ" altLang="ar-IQ" sz="3200" b="1" dirty="0" smtClean="0">
                <a:solidFill>
                  <a:srgbClr val="FF0000"/>
                </a:solidFill>
              </a:rPr>
              <a:t>كرة القدم وإصابات كسور الفقرات</a:t>
            </a:r>
            <a:endParaRPr lang="en-US" altLang="ar-IQ" sz="3200" b="1" dirty="0" smtClean="0">
              <a:solidFill>
                <a:srgbClr val="FF0000"/>
              </a:solidFill>
            </a:endParaRPr>
          </a:p>
        </p:txBody>
      </p:sp>
      <p:sp>
        <p:nvSpPr>
          <p:cNvPr id="108547" name="Rectangle 3"/>
          <p:cNvSpPr>
            <a:spLocks noGrp="1" noChangeArrowheads="1"/>
          </p:cNvSpPr>
          <p:nvPr>
            <p:ph type="body" idx="1"/>
          </p:nvPr>
        </p:nvSpPr>
        <p:spPr>
          <a:xfrm>
            <a:off x="179388" y="1052513"/>
            <a:ext cx="8785225" cy="5689600"/>
          </a:xfrm>
        </p:spPr>
        <p:txBody>
          <a:bodyPr/>
          <a:lstStyle/>
          <a:p>
            <a:pPr algn="just" eaLnBrk="1" hangingPunct="1"/>
            <a:r>
              <a:rPr lang="ar-IQ" altLang="ar-IQ" sz="3600" b="1" smtClean="0"/>
              <a:t>تعد إصابة الفقرات الصدرية أو القطنية من الإصابات التي تحدث للاعب كرة القدم مثلاً نتيجة لإصابة الأضلاع (</a:t>
            </a:r>
            <a:r>
              <a:rPr lang="en-US" altLang="ar-IQ" sz="3600" b="1" smtClean="0"/>
              <a:t>Ribs</a:t>
            </a:r>
            <a:r>
              <a:rPr lang="ar-IQ" altLang="ar-IQ" sz="3600" b="1" smtClean="0"/>
              <a:t>) وغضاريفها أو العضلات بين الأضلاع.</a:t>
            </a:r>
          </a:p>
          <a:p>
            <a:pPr algn="just" eaLnBrk="1" hangingPunct="1"/>
            <a:r>
              <a:rPr lang="ar-IQ" altLang="ar-IQ" sz="3600" b="1" smtClean="0"/>
              <a:t>ويُعد حارس المرمى في كرة القدم مثلاً أكثر عرضة للإصابة من اللاعبين الآخرين.</a:t>
            </a:r>
          </a:p>
          <a:p>
            <a:pPr algn="just" eaLnBrk="1" hangingPunct="1"/>
            <a:r>
              <a:rPr lang="ar-IQ" altLang="ar-IQ" sz="3600" b="1" smtClean="0"/>
              <a:t>وتُعد إصابة الأضلاع السفلى السائبة (العائمة) </a:t>
            </a:r>
            <a:r>
              <a:rPr lang="en-US" altLang="ar-IQ" sz="3600" b="1" smtClean="0"/>
              <a:t>Floating Ribs</a:t>
            </a:r>
            <a:r>
              <a:rPr lang="ar-IQ" altLang="ar-IQ" sz="3600" b="1" smtClean="0"/>
              <a:t> تعد من الإصابات الخطيرة في كثير من الأحيان حيث قد يؤدي ذلك إلى إصابة الكيتين (</a:t>
            </a:r>
            <a:r>
              <a:rPr lang="en-US" altLang="ar-IQ" sz="3600" b="1" smtClean="0"/>
              <a:t>Kidneys</a:t>
            </a:r>
            <a:r>
              <a:rPr lang="ar-IQ" altLang="ar-IQ" sz="3600" b="1" smtClean="0"/>
              <a:t>).</a:t>
            </a:r>
            <a:endParaRPr lang="en-US" altLang="ar-IQ" sz="3600" b="1" smtClean="0"/>
          </a:p>
        </p:txBody>
      </p:sp>
    </p:spTree>
    <p:extLst>
      <p:ext uri="{BB962C8B-B14F-4D97-AF65-F5344CB8AC3E}">
        <p14:creationId xmlns:p14="http://schemas.microsoft.com/office/powerpoint/2010/main" val="29404575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188640"/>
            <a:ext cx="8229600" cy="647973"/>
          </a:xfrm>
        </p:spPr>
        <p:txBody>
          <a:bodyPr>
            <a:normAutofit/>
          </a:bodyPr>
          <a:lstStyle/>
          <a:p>
            <a:r>
              <a:rPr lang="ar-IQ" altLang="ar-IQ" sz="3600" b="1" dirty="0">
                <a:solidFill>
                  <a:srgbClr val="FF0000"/>
                </a:solidFill>
                <a:latin typeface="Simplified Arabic" pitchFamily="18" charset="-78"/>
                <a:cs typeface="Simplified Arabic" pitchFamily="18" charset="-78"/>
              </a:rPr>
              <a:t>إلى هنا انتهت المحاضرة رقم ( 5 </a:t>
            </a:r>
            <a:r>
              <a:rPr lang="ar-IQ" altLang="ar-IQ" sz="3600" b="1" dirty="0" smtClean="0">
                <a:solidFill>
                  <a:srgbClr val="FF0000"/>
                </a:solidFill>
                <a:latin typeface="Simplified Arabic" pitchFamily="18" charset="-78"/>
                <a:cs typeface="Simplified Arabic" pitchFamily="18" charset="-78"/>
              </a:rPr>
              <a:t>)</a:t>
            </a:r>
            <a:endParaRPr lang="en-US" altLang="ar-IQ" sz="3600" b="1" dirty="0" smtClean="0">
              <a:solidFill>
                <a:srgbClr val="FF0000"/>
              </a:solidFill>
              <a:latin typeface="Simplified Arabic" pitchFamily="18" charset="-78"/>
              <a:cs typeface="Simplified Arabic" pitchFamily="18" charset="-78"/>
            </a:endParaRPr>
          </a:p>
        </p:txBody>
      </p:sp>
      <p:sp>
        <p:nvSpPr>
          <p:cNvPr id="109571" name="Rectangle 3"/>
          <p:cNvSpPr>
            <a:spLocks noGrp="1" noChangeArrowheads="1"/>
          </p:cNvSpPr>
          <p:nvPr>
            <p:ph idx="1"/>
          </p:nvPr>
        </p:nvSpPr>
        <p:spPr>
          <a:xfrm>
            <a:off x="323850" y="981075"/>
            <a:ext cx="8569325" cy="5688013"/>
          </a:xfrm>
        </p:spPr>
        <p:txBody>
          <a:bodyPr/>
          <a:lstStyle/>
          <a:p>
            <a:pPr marL="0" indent="0" algn="ctr" eaLnBrk="1" hangingPunct="1">
              <a:buNone/>
            </a:pPr>
            <a:r>
              <a:rPr lang="ar-IQ" altLang="ar-IQ" sz="4000" b="1" dirty="0" smtClean="0">
                <a:solidFill>
                  <a:srgbClr val="FF33CC"/>
                </a:solidFill>
                <a:latin typeface="Simplified Arabic" pitchFamily="18" charset="-78"/>
                <a:cs typeface="Simplified Arabic" pitchFamily="18" charset="-78"/>
              </a:rPr>
              <a:t>الفصل الثاني </a:t>
            </a:r>
          </a:p>
          <a:p>
            <a:pPr marL="0" indent="0" algn="ctr" eaLnBrk="1" hangingPunct="1">
              <a:buNone/>
            </a:pPr>
            <a:r>
              <a:rPr lang="ar-IQ" altLang="ar-IQ" sz="4000" b="1" dirty="0" smtClean="0">
                <a:solidFill>
                  <a:srgbClr val="FF33CC"/>
                </a:solidFill>
                <a:latin typeface="Simplified Arabic" pitchFamily="18" charset="-78"/>
                <a:cs typeface="Simplified Arabic" pitchFamily="18" charset="-78"/>
              </a:rPr>
              <a:t>( الجهاز الهيكلي وإصاباته) (الجزء الثاني)</a:t>
            </a:r>
          </a:p>
          <a:p>
            <a:pPr marL="0" indent="0" algn="ctr" eaLnBrk="1" hangingPunct="1">
              <a:buNone/>
            </a:pPr>
            <a:r>
              <a:rPr lang="ar-IQ" altLang="ar-IQ" sz="4000" b="1" dirty="0" smtClean="0">
                <a:solidFill>
                  <a:srgbClr val="00B0F0"/>
                </a:solidFill>
                <a:latin typeface="Simplified Arabic" pitchFamily="18" charset="-78"/>
                <a:cs typeface="Simplified Arabic" pitchFamily="18" charset="-78"/>
              </a:rPr>
              <a:t>نكمل المحاضرة القادمة المحاضرة رقم ( 6 ) </a:t>
            </a:r>
          </a:p>
          <a:p>
            <a:pPr marL="0" indent="0" algn="ctr" eaLnBrk="1" hangingPunct="1">
              <a:buNone/>
            </a:pPr>
            <a:r>
              <a:rPr lang="ar-IQ" altLang="ar-IQ" sz="4000" b="1" dirty="0" smtClean="0">
                <a:solidFill>
                  <a:srgbClr val="FF0000"/>
                </a:solidFill>
                <a:latin typeface="Simplified Arabic" pitchFamily="18" charset="-78"/>
                <a:cs typeface="Simplified Arabic" pitchFamily="18" charset="-78"/>
              </a:rPr>
              <a:t>من موضوع </a:t>
            </a:r>
          </a:p>
          <a:p>
            <a:pPr marL="0" indent="0" algn="ctr" eaLnBrk="1" hangingPunct="1">
              <a:buNone/>
            </a:pPr>
            <a:r>
              <a:rPr lang="ar-IQ" altLang="ar-IQ" sz="5400" b="1" dirty="0" smtClean="0">
                <a:solidFill>
                  <a:srgbClr val="FF0000"/>
                </a:solidFill>
                <a:latin typeface="Simplified Arabic" pitchFamily="18" charset="-78"/>
                <a:cs typeface="Simplified Arabic" pitchFamily="18" charset="-78"/>
              </a:rPr>
              <a:t>(</a:t>
            </a:r>
            <a:r>
              <a:rPr lang="ar-IQ" altLang="ar-IQ" sz="5400" b="1" dirty="0">
                <a:solidFill>
                  <a:srgbClr val="FF0000"/>
                </a:solidFill>
                <a:latin typeface="Simplified Arabic" pitchFamily="18" charset="-78"/>
                <a:ea typeface="+mj-ea"/>
                <a:cs typeface="Simplified Arabic" pitchFamily="18" charset="-78"/>
              </a:rPr>
              <a:t>الحوض </a:t>
            </a:r>
            <a:r>
              <a:rPr lang="en-US" altLang="ar-IQ" sz="5400" b="1" dirty="0">
                <a:solidFill>
                  <a:srgbClr val="FF0000"/>
                </a:solidFill>
                <a:latin typeface="Simplified Arabic" pitchFamily="18" charset="-78"/>
                <a:ea typeface="+mj-ea"/>
                <a:cs typeface="Simplified Arabic" pitchFamily="18" charset="-78"/>
              </a:rPr>
              <a:t>Pelvis</a:t>
            </a:r>
            <a:r>
              <a:rPr lang="ar-IQ" altLang="ar-IQ" sz="5400" b="1" dirty="0" smtClean="0">
                <a:solidFill>
                  <a:srgbClr val="FF0000"/>
                </a:solidFill>
                <a:latin typeface="Simplified Arabic" pitchFamily="18" charset="-78"/>
                <a:cs typeface="Simplified Arabic" pitchFamily="18" charset="-78"/>
              </a:rPr>
              <a:t> )</a:t>
            </a:r>
          </a:p>
          <a:p>
            <a:pPr marL="342900" lvl="0" indent="-342900" algn="ctr" fontAlgn="base">
              <a:lnSpc>
                <a:spcPct val="100000"/>
              </a:lnSpc>
              <a:spcBef>
                <a:spcPct val="20000"/>
              </a:spcBef>
              <a:spcAft>
                <a:spcPct val="0"/>
              </a:spcAft>
              <a:buFontTx/>
              <a:buChar char="•"/>
            </a:pPr>
            <a:r>
              <a:rPr lang="ar-IQ" altLang="ar-IQ" sz="3200" b="1" kern="0" dirty="0" err="1">
                <a:solidFill>
                  <a:srgbClr val="00B050"/>
                </a:solidFill>
                <a:latin typeface="Simplified Arabic" pitchFamily="18" charset="-78"/>
                <a:cs typeface="Simplified Arabic" pitchFamily="18" charset="-78"/>
              </a:rPr>
              <a:t>أ.د</a:t>
            </a:r>
            <a:r>
              <a:rPr lang="ar-IQ" altLang="ar-IQ" sz="3200" b="1" kern="0" dirty="0">
                <a:solidFill>
                  <a:srgbClr val="00B050"/>
                </a:solidFill>
                <a:latin typeface="Simplified Arabic" pitchFamily="18" charset="-78"/>
                <a:cs typeface="Simplified Arabic" pitchFamily="18" charset="-78"/>
              </a:rPr>
              <a:t>. حسن هادي الهلالي</a:t>
            </a:r>
          </a:p>
          <a:p>
            <a:pPr marL="342900" lvl="0" indent="-342900" algn="ctr" fontAlgn="base">
              <a:lnSpc>
                <a:spcPct val="100000"/>
              </a:lnSpc>
              <a:spcBef>
                <a:spcPct val="20000"/>
              </a:spcBef>
              <a:spcAft>
                <a:spcPct val="0"/>
              </a:spcAft>
              <a:buFontTx/>
              <a:buChar char="•"/>
            </a:pPr>
            <a:r>
              <a:rPr lang="ar-IQ" altLang="ar-IQ" sz="3200" b="1" kern="0">
                <a:solidFill>
                  <a:srgbClr val="00B050"/>
                </a:solidFill>
                <a:latin typeface="Simplified Arabic" pitchFamily="18" charset="-78"/>
                <a:cs typeface="Simplified Arabic" pitchFamily="18" charset="-78"/>
              </a:rPr>
              <a:t>الجامعة المستنصرية – كلية التربية البدنية وعلوم </a:t>
            </a:r>
            <a:r>
              <a:rPr lang="ar-IQ" altLang="ar-IQ" sz="3200" b="1" kern="0" smtClean="0">
                <a:solidFill>
                  <a:srgbClr val="00B050"/>
                </a:solidFill>
                <a:latin typeface="Simplified Arabic" pitchFamily="18" charset="-78"/>
                <a:cs typeface="Simplified Arabic" pitchFamily="18" charset="-78"/>
              </a:rPr>
              <a:t>الرياضة </a:t>
            </a:r>
            <a:endParaRPr lang="en-US" altLang="ar-IQ" sz="3200" b="1" kern="0" dirty="0">
              <a:solidFill>
                <a:srgbClr val="00B05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493076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471583"/>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34481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439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65129"/>
            <a:ext cx="8208912" cy="1911743"/>
          </a:xfrm>
        </p:spPr>
        <p:txBody>
          <a:bodyPr>
            <a:normAutofit fontScale="90000"/>
          </a:bodyPr>
          <a:lstStyle/>
          <a:p>
            <a:r>
              <a:rPr lang="ar-IQ" sz="2000" b="1" dirty="0" smtClean="0">
                <a:solidFill>
                  <a:srgbClr val="FF0000"/>
                </a:solidFill>
                <a:latin typeface="Simplified Arabic" pitchFamily="18" charset="-78"/>
                <a:cs typeface="Simplified Arabic" pitchFamily="18" charset="-78"/>
              </a:rPr>
              <a:t>1. (</a:t>
            </a:r>
            <a:r>
              <a:rPr lang="en-US" sz="2000" b="1" dirty="0">
                <a:solidFill>
                  <a:srgbClr val="FF0000"/>
                </a:solidFill>
                <a:latin typeface="Simplified Arabic" pitchFamily="18" charset="-78"/>
                <a:cs typeface="Simplified Arabic" pitchFamily="18" charset="-78"/>
              </a:rPr>
              <a:t>Normal bone</a:t>
            </a:r>
            <a:r>
              <a:rPr lang="ar-IQ" sz="2000" b="1" dirty="0" smtClean="0">
                <a:solidFill>
                  <a:srgbClr val="FF0000"/>
                </a:solidFill>
                <a:latin typeface="Simplified Arabic" pitchFamily="18" charset="-78"/>
                <a:cs typeface="Simplified Arabic" pitchFamily="18" charset="-78"/>
              </a:rPr>
              <a:t>) العظم الطبيعي.</a:t>
            </a:r>
            <a:br>
              <a:rPr lang="ar-IQ" sz="2000" b="1" dirty="0" smtClean="0">
                <a:solidFill>
                  <a:srgbClr val="FF0000"/>
                </a:solidFill>
                <a:latin typeface="Simplified Arabic" pitchFamily="18" charset="-78"/>
                <a:cs typeface="Simplified Arabic" pitchFamily="18" charset="-78"/>
              </a:rPr>
            </a:br>
            <a:r>
              <a:rPr lang="ar-IQ" sz="2000" b="1" dirty="0" smtClean="0">
                <a:solidFill>
                  <a:srgbClr val="0070C0"/>
                </a:solidFill>
                <a:latin typeface="Simplified Arabic" pitchFamily="18" charset="-78"/>
                <a:cs typeface="Simplified Arabic" pitchFamily="18" charset="-78"/>
              </a:rPr>
              <a:t>2. الأسبوع الأول : من الكسر </a:t>
            </a:r>
            <a:r>
              <a:rPr lang="en-US" sz="2000" b="1" dirty="0" smtClean="0">
                <a:solidFill>
                  <a:srgbClr val="0070C0"/>
                </a:solidFill>
                <a:latin typeface="Simplified Arabic" pitchFamily="18" charset="-78"/>
                <a:cs typeface="Simplified Arabic" pitchFamily="18" charset="-78"/>
              </a:rPr>
              <a:t>(Hematoma </a:t>
            </a:r>
            <a:r>
              <a:rPr lang="en-US" sz="2000" b="1" dirty="0">
                <a:solidFill>
                  <a:srgbClr val="0070C0"/>
                </a:solidFill>
                <a:latin typeface="Simplified Arabic" pitchFamily="18" charset="-78"/>
                <a:cs typeface="Simplified Arabic" pitchFamily="18" charset="-78"/>
              </a:rPr>
              <a:t>and inflammation</a:t>
            </a:r>
            <a:r>
              <a:rPr lang="en-US" sz="2000" b="1" dirty="0" smtClean="0">
                <a:solidFill>
                  <a:srgbClr val="0070C0"/>
                </a:solidFill>
                <a:latin typeface="Simplified Arabic" pitchFamily="18" charset="-78"/>
                <a:cs typeface="Simplified Arabic" pitchFamily="18" charset="-78"/>
              </a:rPr>
              <a:t>)</a:t>
            </a:r>
            <a:r>
              <a:rPr lang="ar-IQ" sz="2000" b="1" dirty="0" smtClean="0">
                <a:solidFill>
                  <a:srgbClr val="0070C0"/>
                </a:solidFill>
                <a:latin typeface="Simplified Arabic" pitchFamily="18" charset="-78"/>
                <a:cs typeface="Simplified Arabic" pitchFamily="18" charset="-78"/>
              </a:rPr>
              <a:t> ورم </a:t>
            </a:r>
            <a:r>
              <a:rPr lang="ar-IQ" sz="2000" b="1" dirty="0">
                <a:solidFill>
                  <a:srgbClr val="0070C0"/>
                </a:solidFill>
                <a:latin typeface="Simplified Arabic" pitchFamily="18" charset="-78"/>
                <a:cs typeface="Simplified Arabic" pitchFamily="18" charset="-78"/>
              </a:rPr>
              <a:t>دموي </a:t>
            </a:r>
            <a:r>
              <a:rPr lang="ar-IQ" sz="2000" b="1" dirty="0" smtClean="0">
                <a:solidFill>
                  <a:srgbClr val="0070C0"/>
                </a:solidFill>
                <a:latin typeface="Simplified Arabic" pitchFamily="18" charset="-78"/>
                <a:cs typeface="Simplified Arabic" pitchFamily="18" charset="-78"/>
              </a:rPr>
              <a:t>والتهاب</a:t>
            </a:r>
            <a:r>
              <a:rPr lang="ar-IQ" sz="2000" b="1" dirty="0" smtClean="0">
                <a:solidFill>
                  <a:srgbClr val="FF0000"/>
                </a:solidFill>
                <a:latin typeface="Simplified Arabic" pitchFamily="18" charset="-78"/>
                <a:cs typeface="Simplified Arabic" pitchFamily="18" charset="-78"/>
              </a:rPr>
              <a:t/>
            </a:r>
            <a:br>
              <a:rPr lang="ar-IQ" sz="2000" b="1" dirty="0" smtClean="0">
                <a:solidFill>
                  <a:srgbClr val="FF0000"/>
                </a:solidFill>
                <a:latin typeface="Simplified Arabic" pitchFamily="18" charset="-78"/>
                <a:cs typeface="Simplified Arabic" pitchFamily="18" charset="-78"/>
              </a:rPr>
            </a:br>
            <a:r>
              <a:rPr lang="ar-IQ" sz="2000" b="1" dirty="0" smtClean="0">
                <a:solidFill>
                  <a:srgbClr val="7030A0"/>
                </a:solidFill>
                <a:latin typeface="Simplified Arabic" pitchFamily="18" charset="-78"/>
                <a:cs typeface="Simplified Arabic" pitchFamily="18" charset="-78"/>
              </a:rPr>
              <a:t>3. الأسبوع الثاني : تكوين النسيج الغضروفي (</a:t>
            </a:r>
            <a:r>
              <a:rPr lang="ar-IQ" sz="2000" b="1" dirty="0" err="1" smtClean="0">
                <a:solidFill>
                  <a:srgbClr val="7030A0"/>
                </a:solidFill>
                <a:latin typeface="Simplified Arabic" pitchFamily="18" charset="-78"/>
                <a:cs typeface="Simplified Arabic" pitchFamily="18" charset="-78"/>
              </a:rPr>
              <a:t>الكالاس</a:t>
            </a:r>
            <a:r>
              <a:rPr lang="ar-IQ" sz="2000" b="1" dirty="0" smtClean="0">
                <a:solidFill>
                  <a:srgbClr val="7030A0"/>
                </a:solidFill>
                <a:latin typeface="Simplified Arabic" pitchFamily="18" charset="-78"/>
                <a:cs typeface="Simplified Arabic" pitchFamily="18" charset="-78"/>
              </a:rPr>
              <a:t>) (</a:t>
            </a:r>
            <a:r>
              <a:rPr lang="en-US" sz="2000" b="1" dirty="0" smtClean="0">
                <a:solidFill>
                  <a:srgbClr val="7030A0"/>
                </a:solidFill>
                <a:latin typeface="Simplified Arabic" pitchFamily="18" charset="-78"/>
                <a:cs typeface="Simplified Arabic" pitchFamily="18" charset="-78"/>
              </a:rPr>
              <a:t>Cartilaginous callus</a:t>
            </a:r>
            <a:r>
              <a:rPr lang="ar-IQ" sz="2000" b="1" dirty="0" smtClean="0">
                <a:solidFill>
                  <a:srgbClr val="7030A0"/>
                </a:solidFill>
                <a:latin typeface="Simplified Arabic" pitchFamily="18" charset="-78"/>
                <a:cs typeface="Simplified Arabic" pitchFamily="18" charset="-78"/>
              </a:rPr>
              <a:t>)</a:t>
            </a:r>
            <a:r>
              <a:rPr lang="en-US" sz="2000" b="1" dirty="0" smtClean="0">
                <a:solidFill>
                  <a:srgbClr val="7030A0"/>
                </a:solidFill>
                <a:latin typeface="Simplified Arabic" pitchFamily="18" charset="-78"/>
                <a:cs typeface="Simplified Arabic" pitchFamily="18" charset="-78"/>
              </a:rPr>
              <a:t> </a:t>
            </a:r>
            <a:r>
              <a:rPr lang="ar-IQ" sz="2000" b="1" dirty="0" smtClean="0">
                <a:solidFill>
                  <a:srgbClr val="7030A0"/>
                </a:solidFill>
                <a:latin typeface="Simplified Arabic" pitchFamily="18" charset="-78"/>
                <a:cs typeface="Simplified Arabic" pitchFamily="18" charset="-78"/>
              </a:rPr>
              <a:t> </a:t>
            </a:r>
            <a:r>
              <a:rPr lang="ar-IQ" sz="2000" b="1" dirty="0" err="1" smtClean="0">
                <a:solidFill>
                  <a:srgbClr val="7030A0"/>
                </a:solidFill>
                <a:latin typeface="Simplified Arabic" pitchFamily="18" charset="-78"/>
                <a:cs typeface="Simplified Arabic" pitchFamily="18" charset="-78"/>
              </a:rPr>
              <a:t>الكالاس</a:t>
            </a:r>
            <a:r>
              <a:rPr lang="ar-IQ" sz="2000" b="1" dirty="0" smtClean="0">
                <a:solidFill>
                  <a:srgbClr val="7030A0"/>
                </a:solidFill>
                <a:latin typeface="Simplified Arabic" pitchFamily="18" charset="-78"/>
                <a:cs typeface="Simplified Arabic" pitchFamily="18" charset="-78"/>
              </a:rPr>
              <a:t> الغضروفي</a:t>
            </a:r>
            <a:r>
              <a:rPr lang="ar-IQ" sz="2000" b="1" dirty="0" smtClean="0">
                <a:solidFill>
                  <a:srgbClr val="FF0000"/>
                </a:solidFill>
                <a:latin typeface="Simplified Arabic" pitchFamily="18" charset="-78"/>
                <a:cs typeface="Simplified Arabic" pitchFamily="18" charset="-78"/>
              </a:rPr>
              <a:t/>
            </a:r>
            <a:br>
              <a:rPr lang="ar-IQ" sz="2000" b="1" dirty="0" smtClean="0">
                <a:solidFill>
                  <a:srgbClr val="FF0000"/>
                </a:solidFill>
                <a:latin typeface="Simplified Arabic" pitchFamily="18" charset="-78"/>
                <a:cs typeface="Simplified Arabic" pitchFamily="18" charset="-78"/>
              </a:rPr>
            </a:br>
            <a:r>
              <a:rPr lang="ar-IQ" sz="2000" b="1" dirty="0" smtClean="0">
                <a:solidFill>
                  <a:srgbClr val="002060"/>
                </a:solidFill>
                <a:latin typeface="Simplified Arabic" pitchFamily="18" charset="-78"/>
                <a:cs typeface="Simplified Arabic" pitchFamily="18" charset="-78"/>
              </a:rPr>
              <a:t>4. الأسبوع الثالث : (</a:t>
            </a:r>
            <a:r>
              <a:rPr lang="en-US" sz="2000" b="1" dirty="0" smtClean="0">
                <a:solidFill>
                  <a:srgbClr val="002060"/>
                </a:solidFill>
                <a:latin typeface="Simplified Arabic" pitchFamily="18" charset="-78"/>
                <a:cs typeface="Simplified Arabic" pitchFamily="18" charset="-78"/>
              </a:rPr>
              <a:t>Bony callus and cartilaginous remnants</a:t>
            </a:r>
            <a:r>
              <a:rPr lang="ar-IQ" sz="2000" b="1" dirty="0" smtClean="0">
                <a:solidFill>
                  <a:srgbClr val="002060"/>
                </a:solidFill>
                <a:latin typeface="Simplified Arabic" pitchFamily="18" charset="-78"/>
                <a:cs typeface="Simplified Arabic" pitchFamily="18" charset="-78"/>
              </a:rPr>
              <a:t>) </a:t>
            </a:r>
            <a:r>
              <a:rPr lang="ar-IQ" sz="2000" b="1" dirty="0" err="1" smtClean="0">
                <a:solidFill>
                  <a:srgbClr val="002060"/>
                </a:solidFill>
                <a:latin typeface="Simplified Arabic" pitchFamily="18" charset="-78"/>
                <a:cs typeface="Simplified Arabic" pitchFamily="18" charset="-78"/>
              </a:rPr>
              <a:t>الكالاس</a:t>
            </a:r>
            <a:r>
              <a:rPr lang="ar-IQ" sz="2000" b="1" dirty="0" smtClean="0">
                <a:solidFill>
                  <a:srgbClr val="002060"/>
                </a:solidFill>
                <a:latin typeface="Simplified Arabic" pitchFamily="18" charset="-78"/>
                <a:cs typeface="Simplified Arabic" pitchFamily="18" charset="-78"/>
              </a:rPr>
              <a:t> العظمي والبقايا الغضروفية</a:t>
            </a:r>
            <a:r>
              <a:rPr lang="ar-IQ" sz="2000" b="1" dirty="0" smtClean="0">
                <a:solidFill>
                  <a:srgbClr val="FF0000"/>
                </a:solidFill>
                <a:latin typeface="Simplified Arabic" pitchFamily="18" charset="-78"/>
                <a:cs typeface="Simplified Arabic" pitchFamily="18" charset="-78"/>
              </a:rPr>
              <a:t/>
            </a:r>
            <a:br>
              <a:rPr lang="ar-IQ" sz="2000" b="1" dirty="0" smtClean="0">
                <a:solidFill>
                  <a:srgbClr val="FF0000"/>
                </a:solidFill>
                <a:latin typeface="Simplified Arabic" pitchFamily="18" charset="-78"/>
                <a:cs typeface="Simplified Arabic" pitchFamily="18" charset="-78"/>
              </a:rPr>
            </a:br>
            <a:r>
              <a:rPr lang="ar-IQ" sz="2000" b="1" dirty="0" smtClean="0">
                <a:solidFill>
                  <a:srgbClr val="FF0000"/>
                </a:solidFill>
                <a:latin typeface="Simplified Arabic" pitchFamily="18" charset="-78"/>
                <a:cs typeface="Simplified Arabic" pitchFamily="18" charset="-78"/>
              </a:rPr>
              <a:t>5. الأسبوع الرابع – السادس ( </a:t>
            </a:r>
            <a:r>
              <a:rPr lang="en-US" sz="2000" b="1" dirty="0" smtClean="0">
                <a:solidFill>
                  <a:srgbClr val="FF0000"/>
                </a:solidFill>
                <a:latin typeface="Simplified Arabic" pitchFamily="18" charset="-78"/>
                <a:cs typeface="Simplified Arabic" pitchFamily="18" charset="-78"/>
              </a:rPr>
              <a:t>Remodeling</a:t>
            </a:r>
            <a:r>
              <a:rPr lang="ar-IQ" sz="2000" b="1" dirty="0" smtClean="0">
                <a:solidFill>
                  <a:srgbClr val="FF0000"/>
                </a:solidFill>
                <a:latin typeface="Simplified Arabic" pitchFamily="18" charset="-78"/>
                <a:cs typeface="Simplified Arabic" pitchFamily="18" charset="-78"/>
              </a:rPr>
              <a:t>)</a:t>
            </a:r>
            <a:r>
              <a:rPr lang="en-US" sz="2000" b="1" dirty="0" smtClean="0">
                <a:solidFill>
                  <a:srgbClr val="FF0000"/>
                </a:solidFill>
                <a:latin typeface="Simplified Arabic" pitchFamily="18" charset="-78"/>
                <a:cs typeface="Simplified Arabic" pitchFamily="18" charset="-78"/>
              </a:rPr>
              <a:t> </a:t>
            </a:r>
            <a:r>
              <a:rPr lang="ar-IQ" sz="2000" b="1" dirty="0" smtClean="0">
                <a:solidFill>
                  <a:srgbClr val="FF0000"/>
                </a:solidFill>
                <a:latin typeface="Simplified Arabic" pitchFamily="18" charset="-78"/>
                <a:cs typeface="Simplified Arabic" pitchFamily="18" charset="-78"/>
              </a:rPr>
              <a:t> إعادة التصميم</a:t>
            </a:r>
            <a:endParaRPr lang="en-US" sz="2000" b="1" dirty="0">
              <a:solidFill>
                <a:srgbClr val="FF0000"/>
              </a:solidFill>
              <a:latin typeface="Simplified Arabic" pitchFamily="18" charset="-78"/>
              <a:cs typeface="Simplified Arabic" pitchFamily="18" charset="-78"/>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2420888"/>
            <a:ext cx="7886700"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878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399575"/>
          </a:xfrm>
        </p:spPr>
        <p:txBody>
          <a:bodyPr>
            <a:normAutofit fontScale="90000"/>
          </a:bodyPr>
          <a:lstStyle/>
          <a:p>
            <a:endParaRPr lang="en-US" dirty="0"/>
          </a:p>
        </p:txBody>
      </p:sp>
      <p:sp>
        <p:nvSpPr>
          <p:cNvPr id="3" name="عنصر نائب للمحتوى 2"/>
          <p:cNvSpPr>
            <a:spLocks noGrp="1"/>
          </p:cNvSpPr>
          <p:nvPr>
            <p:ph idx="1"/>
          </p:nvPr>
        </p:nvSpPr>
        <p:spPr>
          <a:xfrm>
            <a:off x="628650" y="980728"/>
            <a:ext cx="7886700" cy="5328592"/>
          </a:xfrm>
        </p:spPr>
        <p:txBody>
          <a:bodyPr>
            <a:normAutofit/>
          </a:bodyPr>
          <a:lstStyle/>
          <a:p>
            <a:pPr algn="just"/>
            <a:r>
              <a:rPr lang="ar-IQ" sz="5400" b="1" dirty="0" smtClean="0">
                <a:solidFill>
                  <a:srgbClr val="C00000"/>
                </a:solidFill>
                <a:latin typeface="Simplified Arabic" pitchFamily="18" charset="-78"/>
                <a:cs typeface="Simplified Arabic" pitchFamily="18" charset="-78"/>
              </a:rPr>
              <a:t>انتهى المحور الاول من المحاضرة</a:t>
            </a:r>
          </a:p>
          <a:p>
            <a:pPr algn="just"/>
            <a:r>
              <a:rPr lang="ar-IQ" sz="5400" b="1" dirty="0" smtClean="0">
                <a:solidFill>
                  <a:srgbClr val="0070C0"/>
                </a:solidFill>
                <a:latin typeface="Simplified Arabic" pitchFamily="18" charset="-78"/>
                <a:cs typeface="Simplified Arabic" pitchFamily="18" charset="-78"/>
              </a:rPr>
              <a:t>آلية التام الكسور</a:t>
            </a:r>
            <a:endParaRPr lang="en-US" sz="5400" b="1" dirty="0">
              <a:solidFill>
                <a:srgbClr val="0070C0"/>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0391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3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0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2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3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4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2_تصميم افتراضي">
  <a:themeElements>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ar-IQ" sz="1800" b="1" i="0" u="none" strike="noStrike" cap="none" normalizeH="0" baseline="0" smtClean="0">
            <a:ln>
              <a:noFill/>
            </a:ln>
            <a:solidFill>
              <a:schemeClr val="tx1"/>
            </a:solidFill>
            <a:effectLst/>
            <a:latin typeface="Arial" pitchFamily="34" charset="0"/>
            <a:cs typeface="Simplified Arabic" pitchFamily="18" charset="-78"/>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435</TotalTime>
  <Words>2523</Words>
  <Application>Microsoft Office PowerPoint</Application>
  <PresentationFormat>عرض على الشاشة (3:4)‏</PresentationFormat>
  <Paragraphs>244</Paragraphs>
  <Slides>69</Slides>
  <Notes>0</Notes>
  <HiddenSlides>0</HiddenSlides>
  <MMClips>0</MMClips>
  <ScaleCrop>false</ScaleCrop>
  <HeadingPairs>
    <vt:vector size="4" baseType="variant">
      <vt:variant>
        <vt:lpstr>نسق</vt:lpstr>
      </vt:variant>
      <vt:variant>
        <vt:i4>10</vt:i4>
      </vt:variant>
      <vt:variant>
        <vt:lpstr>عناوين الشرائح</vt:lpstr>
      </vt:variant>
      <vt:variant>
        <vt:i4>69</vt:i4>
      </vt:variant>
    </vt:vector>
  </HeadingPairs>
  <TitlesOfParts>
    <vt:vector size="79" baseType="lpstr">
      <vt:lpstr>Office Theme</vt:lpstr>
      <vt:lpstr>نسق Office</vt:lpstr>
      <vt:lpstr>1_نسق Office</vt:lpstr>
      <vt:lpstr>20_تصميم افتراضي</vt:lpstr>
      <vt:lpstr>21_تصميم افتراضي</vt:lpstr>
      <vt:lpstr>22_تصميم افتراضي</vt:lpstr>
      <vt:lpstr>23_تصميم افتراضي</vt:lpstr>
      <vt:lpstr>24_تصميم افتراضي</vt:lpstr>
      <vt:lpstr>52_تصميم افتراضي</vt:lpstr>
      <vt:lpstr>53_تصميم افتراضي</vt:lpstr>
      <vt:lpstr>5</vt:lpstr>
      <vt:lpstr>المحاضرة (5) تكملة الفصل الثاني الجهاز الهيكلي (الجزء الثالث)</vt:lpstr>
      <vt:lpstr>المحاضرة الخامسة / الجهاز الهيكلي وإصاباته (الجزء الثالث)</vt:lpstr>
      <vt:lpstr>ميكانيكية التأم الكسور</vt:lpstr>
      <vt:lpstr>وتمر عملية  الالتئام بالأدوار التالية وبشكل تدريجي :ـ </vt:lpstr>
      <vt:lpstr>وبعد ذلك تمر أدوار إلتئام الكسور بالمراحل التالية</vt:lpstr>
      <vt:lpstr>عرض تقديمي في PowerPoint</vt:lpstr>
      <vt:lpstr>1. (Normal bone) العظم الطبيعي. 2. الأسبوع الأول : من الكسر (Hematoma and inflammation) ورم دموي والتهاب 3. الأسبوع الثاني : تكوين النسيج الغضروفي (الكالاس) (Cartilaginous callus)  الكالاس الغضروفي 4. الأسبوع الثالث : (Bony callus and cartilaginous remnants) الكالاس العظمي والبقايا الغضروفية 5. الأسبوع الرابع – السادس ( Remodeling)  إعادة التصميم</vt:lpstr>
      <vt:lpstr>عرض تقديمي في PowerPoint</vt:lpstr>
      <vt:lpstr>المحور الثاني من الحاضرة</vt:lpstr>
      <vt:lpstr>مضاعفات الكسور Complications of the Fractures </vt:lpstr>
      <vt:lpstr>المضاعفات الموضعية فتشمل ما يلي:ـ</vt:lpstr>
      <vt:lpstr>تكملة مضاعفات الكسور الموضعية 3. عدم الالتئام lack to heal</vt:lpstr>
      <vt:lpstr> (Nonunion)  عدم الالتئام  ( Mansion)   قصر</vt:lpstr>
      <vt:lpstr>ومن المضاعفات الموضعية الأخرى للكسور </vt:lpstr>
      <vt:lpstr>ومن المضاعفات الموضعية الأخرى للكسور أيضاً</vt:lpstr>
      <vt:lpstr>ومن المضاعفات الموضعية الأخرى للكسور أيضاً</vt:lpstr>
      <vt:lpstr>التكلس الإصابي في العضلات المجاورة للكسر</vt:lpstr>
      <vt:lpstr> (Reactive calcifiation ) التكلس </vt:lpstr>
      <vt:lpstr>ومن مضاعفات الكسور  ثانياً : المضاعفات العامة للكسور</vt:lpstr>
      <vt:lpstr>ومن مضاعفات الكسور العامة أيضاً</vt:lpstr>
      <vt:lpstr>كسور العظام الناتجة عن الضغط والإجهاد للمرأة الرياضية</vt:lpstr>
      <vt:lpstr>كسور الاجهاد</vt:lpstr>
      <vt:lpstr>ماذا نقصد بالعمليات الحيوية في بناء العظام</vt:lpstr>
      <vt:lpstr>العوامل التي تُسبب إصابة النساء الرياضيات بالكسور </vt:lpstr>
      <vt:lpstr>ومن العوامل الأخرى التي تُسبب إصابة النساء الرياضيات بالكسور</vt:lpstr>
      <vt:lpstr>2ـ1ـ3 العمود الفقري (الصلب ، العمود الشوكي) (Spine)</vt:lpstr>
      <vt:lpstr>مقدمة تشريحية عن العمود الفقري (Spine)</vt:lpstr>
      <vt:lpstr>صورة توضح شكل القرص الغضروفي بين الفقرات</vt:lpstr>
      <vt:lpstr>فقرات العمود الفقري كما يلي :ـ</vt:lpstr>
      <vt:lpstr>فقرات العمود الفقري الأخرى هي:ـ</vt:lpstr>
      <vt:lpstr>صور عضلات الظهر العميقة</vt:lpstr>
      <vt:lpstr>صورة توضح عضلات الظهر العميقة</vt:lpstr>
      <vt:lpstr>صور توضح عضلات أسفل الظهر العميقة</vt:lpstr>
      <vt:lpstr>صور توضح عضلات الظهر الخارجية</vt:lpstr>
      <vt:lpstr>صورة توضح عضلات الظهر الخارجية</vt:lpstr>
      <vt:lpstr>صورة توضح عضلات الظهر السطحية العميقة</vt:lpstr>
      <vt:lpstr>عضلات المثلث القطني</vt:lpstr>
      <vt:lpstr>2ـ1ـ3ـ2 إصابات العمود الفقري (Injuries of Spine)</vt:lpstr>
      <vt:lpstr>1. إصابات العنق (Injuries of neck)</vt:lpstr>
      <vt:lpstr>صورة توضح إصابة كسر جسم الفقرة</vt:lpstr>
      <vt:lpstr>كسور جسم الفقرة الذي يؤدي إلى ضرر الحبل الشوكي    fractured vertebral body  </vt:lpstr>
      <vt:lpstr>صورة توضح الفقرات العنقية</vt:lpstr>
      <vt:lpstr>صورة توضح الفقرات العنقية وعددها سبعة فقرات</vt:lpstr>
      <vt:lpstr>صورة توضح الأقراص الغضروفية والحبل الشوكي والأعصاب التي تتفرع منه</vt:lpstr>
      <vt:lpstr>صورة شعاعيه توضح التهاب الفقرات العنقية</vt:lpstr>
      <vt:lpstr>irritated nerve root       تضرر جذر العصب</vt:lpstr>
      <vt:lpstr>الفقرات تحيط بالحبل الشوكي</vt:lpstr>
      <vt:lpstr>صورة توضح الانزلاق الغضروفي</vt:lpstr>
      <vt:lpstr>صورة توضح الاقراص الغضروفية</vt:lpstr>
      <vt:lpstr>صورة توضح الانزلاق الغضروفي</vt:lpstr>
      <vt:lpstr>الأعراض العامة لإصابات العنق General symptoms </vt:lpstr>
      <vt:lpstr>علاج إصابات العنق Therapeutic</vt:lpstr>
      <vt:lpstr>عرض تقديمي في PowerPoint</vt:lpstr>
      <vt:lpstr>2. عظم الترقوة Clavicle</vt:lpstr>
      <vt:lpstr>تشريح عظم الترقوة</vt:lpstr>
      <vt:lpstr>صورة توضح كسر عظم الترقوه</vt:lpstr>
      <vt:lpstr>أعراض كسور عظم الترقوة  Symptoms of Clavicle Fracturing </vt:lpstr>
      <vt:lpstr>إسعاف وعلاج كسر عظم الترقوة </vt:lpstr>
      <vt:lpstr>جبيرة كسر عظم الترقوه</vt:lpstr>
      <vt:lpstr>3. كسور الجزء الصدري والقطني من العمود الفقريfractures in  pectoral part and lumbar from  spine </vt:lpstr>
      <vt:lpstr>النتوءات في الفقرات</vt:lpstr>
      <vt:lpstr>ومن كسور الجزء الصدري والقطني من العمود الفقريfractures in  pectoral part and lumbar from  spine </vt:lpstr>
      <vt:lpstr>صورة توضح كسر جسم الفقرة</vt:lpstr>
      <vt:lpstr>أعراض كسور جسم الفقرة Symptoms </vt:lpstr>
      <vt:lpstr>العلاج Therapeutic </vt:lpstr>
      <vt:lpstr>صورة توضح نقل مصاب بكسور العمود الفقري</vt:lpstr>
      <vt:lpstr>كرة القدم وإصابات كسور الفقرات</vt:lpstr>
      <vt:lpstr>إلى هنا انتهت المحاضرة رقم ( 5 )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DR.hassan</dc:creator>
  <cp:lastModifiedBy>Maher</cp:lastModifiedBy>
  <cp:revision>79</cp:revision>
  <dcterms:created xsi:type="dcterms:W3CDTF">2020-12-29T07:04:42Z</dcterms:created>
  <dcterms:modified xsi:type="dcterms:W3CDTF">2024-10-18T20:25:32Z</dcterms:modified>
</cp:coreProperties>
</file>