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08" r:id="rId4"/>
    <p:sldMasterId id="2147483828" r:id="rId5"/>
    <p:sldMasterId id="2147483840" r:id="rId6"/>
    <p:sldMasterId id="2147483852" r:id="rId7"/>
  </p:sldMasterIdLst>
  <p:sldIdLst>
    <p:sldId id="257" r:id="rId8"/>
    <p:sldId id="261" r:id="rId9"/>
    <p:sldId id="262" r:id="rId10"/>
    <p:sldId id="327" r:id="rId11"/>
    <p:sldId id="263" r:id="rId12"/>
    <p:sldId id="264" r:id="rId13"/>
    <p:sldId id="265" r:id="rId14"/>
    <p:sldId id="31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14" r:id="rId37"/>
    <p:sldId id="287" r:id="rId38"/>
    <p:sldId id="323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حسن هادي" initials="حس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  <a:srgbClr val="CC66FF"/>
    <a:srgbClr val="0066FF"/>
    <a:srgbClr val="339933"/>
    <a:srgbClr val="6600FF"/>
    <a:srgbClr val="CC0000"/>
    <a:srgbClr val="FF66FF"/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3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52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6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5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2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9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0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5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84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52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7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5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8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6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42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5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7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8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78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8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81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8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79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8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8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2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75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9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23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4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4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79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1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30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6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4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5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91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77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65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6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69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89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9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4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74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1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8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0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4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0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المحاضرة (3)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05000"/>
            <a:ext cx="8496944" cy="4648200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</a:t>
            </a:r>
            <a:r>
              <a:rPr lang="ar-IQ" sz="36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ar-IQ" sz="3600" b="1" dirty="0" smtClean="0">
                <a:solidFill>
                  <a:srgbClr val="FF0000"/>
                </a:solidFill>
              </a:rPr>
              <a:t>عنوانها : الجهاز الهيكلي (الجزء الأول) 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الرياضة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يتكون الهيكل العظمي من :ـ </a:t>
            </a:r>
            <a:endParaRPr lang="ar-IQ" sz="3200" dirty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620713"/>
            <a:ext cx="8785225" cy="6121400"/>
          </a:xfrm>
        </p:spPr>
        <p:txBody>
          <a:bodyPr/>
          <a:lstStyle/>
          <a:p>
            <a:pPr algn="just" eaLnBrk="1" hangingPunct="1"/>
            <a:r>
              <a:rPr lang="ar-SA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أولا : عظام الجمجمة (</a:t>
            </a:r>
            <a:r>
              <a:rPr lang="en-US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ثانيا : الفقرات (</a:t>
            </a:r>
            <a:r>
              <a:rPr lang="en-US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vertebras</a:t>
            </a:r>
            <a:r>
              <a:rPr lang="ar-SA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480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ثالثا : القفص الصدري (</a:t>
            </a:r>
            <a:r>
              <a:rPr lang="en-US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thorax</a:t>
            </a:r>
            <a:r>
              <a:rPr lang="ar-SA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FF9933"/>
                </a:solidFill>
                <a:latin typeface="Simplified Arabic" pitchFamily="18" charset="-78"/>
                <a:cs typeface="Simplified Arabic" pitchFamily="18" charset="-78"/>
              </a:rPr>
              <a:t>رابعا : عظام الطرفين العلوي (الذراع) والسفلي (الرجل).</a:t>
            </a:r>
            <a:endParaRPr lang="ar-IQ" altLang="ar-IQ" sz="480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endParaRPr lang="ar-IQ" altLang="ar-IQ" smtClean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 : عظام الجمجمة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(تتكون جمجمة البالغ من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22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عظمة (باستثناء عظيمات السمع الثلاثة في الأذن الوسطى). وباستثناء الفك السفلي، فإن جميع العظام متصلة مع بعضها بواسطة المفاصل.)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 : الفقرات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vertebras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(سلسلة فِقْرَات مفرغة لحفظ النخاع الشوكي الذي يمتد فيها ويبلغ عدد الفِقْرَات عند الإنسان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33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فقرة).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 : القفص الصدري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thorax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(الضلع هو أحد عظام القفص الصدري في الإنسان ويوجد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24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ضلع في الإنسان بحيث يكون هناك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12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ضلع على كل جانب من جانبي الجسم، توجد بين الأضلاع عضلات (تعرف بالعضلات الوربية)، وأوعية دموية وأعصاب).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رابعا : عظام الطرفين العلوي (الذراع) والسفلي (الرجل).</a:t>
            </a:r>
            <a:endParaRPr lang="ar-IQ" altLang="ar-IQ" sz="2800" smtClean="0">
              <a:solidFill>
                <a:srgbClr val="000000"/>
              </a:solidFill>
            </a:endParaRPr>
          </a:p>
          <a:p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4016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SA" altLang="ar-IQ" sz="3200" b="1" smtClean="0">
                <a:latin typeface="Simplified Arabic" pitchFamily="18" charset="-78"/>
                <a:cs typeface="Simplified Arabic" pitchFamily="18" charset="-78"/>
              </a:rPr>
              <a:t>صورة جمجمة الانسان</a:t>
            </a:r>
            <a:endParaRPr lang="ar-IQ" altLang="ar-IQ" sz="3200" b="1" smtClean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8785225" cy="5616575"/>
          </a:xfrm>
          <a:noFill/>
        </p:spPr>
      </p:pic>
    </p:spTree>
    <p:extLst>
      <p:ext uri="{BB962C8B-B14F-4D97-AF65-F5344CB8AC3E}">
        <p14:creationId xmlns:p14="http://schemas.microsoft.com/office/powerpoint/2010/main" val="1866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r>
              <a:rPr lang="ar-SA" altLang="ar-IQ" sz="2800" b="1" smtClean="0"/>
              <a:t>عظام الطرف العلوي (الذراع)</a:t>
            </a:r>
            <a:endParaRPr lang="ar-IQ" altLang="ar-IQ" sz="2800" b="1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/>
            <a:r>
              <a:rPr lang="ar-IQ" altLang="ar-IQ" sz="3600" b="1" smtClean="0">
                <a:solidFill>
                  <a:srgbClr val="FF0000"/>
                </a:solidFill>
              </a:rPr>
              <a:t>العظام التالية تعتبر من مكونات الطرف العلوي: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1. عظم الترقوة </a:t>
            </a:r>
            <a:r>
              <a:rPr lang="ar-IQ" altLang="ar-IQ" b="1" smtClean="0"/>
              <a:t>(وهي العظمة الوحيدة في الطرف العلوي التي تتمفصل مع الجذع).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2.عظم لوح الكتف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3.عظمة العضد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4.عظمة الكعبرة </a:t>
            </a:r>
            <a:r>
              <a:rPr lang="ar-IQ" altLang="ar-IQ" b="1" smtClean="0"/>
              <a:t>(يقع من الجهة الوحشية لليد)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5.عظمة الزند </a:t>
            </a:r>
            <a:r>
              <a:rPr lang="ar-IQ" altLang="ar-IQ" b="1" smtClean="0"/>
              <a:t>(يقع من الجهة الانسية لليد)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6.عظام الرسغ </a:t>
            </a:r>
            <a:r>
              <a:rPr lang="ar-IQ" altLang="ar-IQ" b="1" smtClean="0"/>
              <a:t>(الارساغ 8 عظام صفين كل صف 4 عظام).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7.عظم مشط اليد </a:t>
            </a:r>
            <a:r>
              <a:rPr lang="ar-IQ" altLang="ar-IQ" b="1" smtClean="0"/>
              <a:t>(الاسناع خمسة عظام).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8.السلاميات </a:t>
            </a:r>
            <a:r>
              <a:rPr lang="ar-IQ" altLang="ar-IQ" b="1" smtClean="0"/>
              <a:t>(14) عظم السبابة (2)عظم والبقية (3)عظام.</a:t>
            </a:r>
          </a:p>
        </p:txBody>
      </p:sp>
    </p:spTree>
    <p:extLst>
      <p:ext uri="{BB962C8B-B14F-4D97-AF65-F5344CB8AC3E}">
        <p14:creationId xmlns:p14="http://schemas.microsoft.com/office/powerpoint/2010/main" val="3519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SA" altLang="ar-IQ" sz="3200" b="1" smtClean="0"/>
              <a:t>عظام الطرف العلوي</a:t>
            </a:r>
            <a:endParaRPr lang="ar-IQ" altLang="ar-IQ" sz="3200" b="1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7920038" cy="5832475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921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600" smtClean="0"/>
              <a:t>عظام الرسغ 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785225" cy="6004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94776"/>
                <a:gridCol w="4290449"/>
              </a:tblGrid>
              <a:tr h="6003925">
                <a:tc>
                  <a:txBody>
                    <a:bodyPr/>
                    <a:lstStyle/>
                    <a:p>
                      <a:pPr algn="just" rtl="1"/>
                      <a:r>
                        <a:rPr lang="ar-IQ" sz="2400" dirty="0" smtClean="0">
                          <a:solidFill>
                            <a:schemeClr val="tx1"/>
                          </a:solidFill>
                        </a:rPr>
                        <a:t>(هو عظمة عنقودية تربط ما بين الكعبرة والزند من جهة ومشط اليد من جهة أخرى والرسغ لا يعتبر جزء من اليد ، عظام الرُّسغ صغيرة ومكعبة وتصطف بشكل زوجي </a:t>
                      </a:r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وعددها ثمانية </a:t>
                      </a:r>
                    </a:p>
                    <a:p>
                      <a:pPr algn="just" rtl="1"/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وظيفتها</a:t>
                      </a:r>
                      <a:r>
                        <a:rPr lang="ar-IQ" sz="2400" dirty="0" smtClean="0">
                          <a:solidFill>
                            <a:schemeClr val="tx1"/>
                          </a:solidFill>
                        </a:rPr>
                        <a:t> تسمح للرُّسغ بالتحرك والدوران بشكل عمودي وأفقي)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تنتظم في صفين وعددها ثمانية وهي 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في الصف الأول وهو المعصم: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القاربي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الهلالي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المثلثي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الحمصي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في الصف الثاني: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المربعي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شبه المنحرف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الكبير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الكلابي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T="45610" marB="45610"/>
                </a:tc>
                <a:tc>
                  <a:txBody>
                    <a:bodyPr/>
                    <a:lstStyle/>
                    <a:p>
                      <a:pPr rtl="1"/>
                      <a:endParaRPr lang="ar-IQ" sz="1800" dirty="0"/>
                    </a:p>
                  </a:txBody>
                  <a:tcPr marT="45610" marB="45610"/>
                </a:tc>
              </a:tr>
            </a:tbl>
          </a:graphicData>
        </a:graphic>
      </p:graphicFrame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7250"/>
            <a:ext cx="41767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رابط كسهم مستقيم 2"/>
          <p:cNvCxnSpPr>
            <a:cxnSpLocks noChangeShapeType="1"/>
          </p:cNvCxnSpPr>
          <p:nvPr/>
        </p:nvCxnSpPr>
        <p:spPr bwMode="auto">
          <a:xfrm flipH="1" flipV="1">
            <a:off x="3419475" y="3716338"/>
            <a:ext cx="3889375" cy="14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رابط كسهم مستقيم 11"/>
          <p:cNvCxnSpPr>
            <a:cxnSpLocks noChangeShapeType="1"/>
          </p:cNvCxnSpPr>
          <p:nvPr/>
        </p:nvCxnSpPr>
        <p:spPr bwMode="auto">
          <a:xfrm flipH="1" flipV="1">
            <a:off x="3635375" y="3500438"/>
            <a:ext cx="3816350" cy="2160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5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IQ" altLang="ar-IQ" smtClean="0"/>
              <a:t>مشط اليد أو العظم السنعي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7" y="836613"/>
          <a:ext cx="8785226" cy="60658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6065837">
                <a:tc>
                  <a:txBody>
                    <a:bodyPr/>
                    <a:lstStyle/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مشط اليد أو العظم السنعي هو عبارة عن وصلة عظمية تصل رسغ اليد من جهة وسلاميات الأصابع من جهة أخرى.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وهي مجموعة العظام التي تشكل راحة اليَد </a:t>
                      </a:r>
                      <a:r>
                        <a:rPr lang="ar-IQ" sz="2800" b="0" dirty="0" smtClean="0">
                          <a:solidFill>
                            <a:srgbClr val="FF0000"/>
                          </a:solidFill>
                        </a:rPr>
                        <a:t>وعددها خمسة</a:t>
                      </a:r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تربط بين السلاميات والرسغ ، ولا تعتبر سلاميات الأصابع من مشط اليد.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وعظام مشط اليد تقابل عظام مشط القدم.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تتعرض رقبة العظام </a:t>
                      </a:r>
                      <a:r>
                        <a:rPr lang="ar-IQ" sz="2400" b="1" dirty="0" err="1" smtClean="0">
                          <a:solidFill>
                            <a:srgbClr val="FF0000"/>
                          </a:solidFill>
                        </a:rPr>
                        <a:t>السنعية</a:t>
                      </a:r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 (ما بين الرأس والجسم) للكسر لذلك تعتبر مكاناً شائعاً جداً للكسور لدى المُلاكِمين.</a:t>
                      </a:r>
                      <a:endParaRPr lang="ar-IQ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صورة توضح عظام الأسناع الخمسة التي تشكل مشط اليد مرتبة حسب الترقيم الروماني.</a:t>
                      </a:r>
                    </a:p>
                    <a:p>
                      <a:pPr rtl="1"/>
                      <a:endParaRPr lang="ar-IQ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1767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200" b="1" smtClean="0">
                <a:latin typeface="Simplified Arabic" pitchFamily="18" charset="-78"/>
                <a:cs typeface="Simplified Arabic" pitchFamily="18" charset="-78"/>
              </a:rPr>
              <a:t>عظام سلاميات اليد (</a:t>
            </a:r>
            <a:r>
              <a:rPr lang="en-US" altLang="ar-IQ" sz="3200" b="1" smtClean="0">
                <a:latin typeface="Simplified Arabic" pitchFamily="18" charset="-78"/>
                <a:cs typeface="Simplified Arabic" pitchFamily="18" charset="-78"/>
              </a:rPr>
              <a:t>phalanges</a:t>
            </a:r>
            <a:r>
              <a:rPr lang="ar-IQ" altLang="ar-IQ" sz="3200" b="1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7" y="836613"/>
          <a:ext cx="8785226" cy="59055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5905500">
                <a:tc>
                  <a:txBody>
                    <a:bodyPr/>
                    <a:lstStyle/>
                    <a:p>
                      <a:pPr algn="just" rtl="1"/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هي إحدى عظام أصابع اليد أو القدم يكون لإصبع إبهام اليد وللإصبع الكبير للقدم </a:t>
                      </a:r>
                      <a:r>
                        <a:rPr lang="ar-IQ" sz="2400" b="0" dirty="0" smtClean="0">
                          <a:solidFill>
                            <a:srgbClr val="FF0000"/>
                          </a:solidFill>
                        </a:rPr>
                        <a:t>سلاميتان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 فقط بينما كل الأصابع الأخرى لها </a:t>
                      </a:r>
                      <a:r>
                        <a:rPr lang="ar-IQ" sz="2400" b="0" dirty="0" smtClean="0">
                          <a:solidFill>
                            <a:srgbClr val="FF0000"/>
                          </a:solidFill>
                        </a:rPr>
                        <a:t>ثلاثة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 سلاميات.</a:t>
                      </a:r>
                    </a:p>
                    <a:p>
                      <a:pPr algn="just" rtl="1"/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تُصنّف السُّلَامَيَات على أنّها عظام طويلة (لأن طول عظمها أكبر من عرضها) ، </a:t>
                      </a:r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وتُقسَم إلى: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دنيا: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تتمفصل مع مشط اليد أو مشط القدم.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وسطى: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تقع بين الدنيا والقصوى (غير موجودة في إصبع إبهام اليد أو في الإصبع الكبير للقدم).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قصوى: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تقع في النهاية الطرفية للإصبع.</a:t>
                      </a:r>
                      <a:endParaRPr lang="ar-IQ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800" dirty="0" smtClean="0">
                          <a:solidFill>
                            <a:srgbClr val="FF0000"/>
                          </a:solidFill>
                        </a:rPr>
                        <a:t>صورة توضح عظام سلاميات</a:t>
                      </a:r>
                      <a:r>
                        <a:rPr lang="ar-IQ" sz="2800" baseline="0" dirty="0" smtClean="0">
                          <a:solidFill>
                            <a:srgbClr val="FF0000"/>
                          </a:solidFill>
                        </a:rPr>
                        <a:t> اليد</a:t>
                      </a:r>
                      <a:endParaRPr lang="ar-IQ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0322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Autofit/>
          </a:bodyPr>
          <a:lstStyle/>
          <a:p>
            <a:pPr algn="ctr"/>
            <a:r>
              <a:rPr lang="ar-IQ" alt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الطرف السفلي </a:t>
            </a:r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الطرف السفلي وهي المنطقة التي تمتد من الفخذ حتى أصابع القدم. 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ودرج تسميتها في اللغة العربية بالرجل. 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تحوي الرجل على الأعضاء التالية:-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عظم الفخذ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مفصل الركبة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عظمتي الساق (الشظية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والظنبوب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مفصل الكاحل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القدم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أصابع سلاميات القدم</a:t>
            </a:r>
          </a:p>
        </p:txBody>
      </p:sp>
    </p:spTree>
    <p:extLst>
      <p:ext uri="{BB962C8B-B14F-4D97-AF65-F5344CB8AC3E}">
        <p14:creationId xmlns:p14="http://schemas.microsoft.com/office/powerpoint/2010/main" val="9548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ar-SA" altLang="ar-IQ" b="1" smtClean="0"/>
              <a:t>وفيما يلي توزيع عظام الإنسان وعدد</a:t>
            </a:r>
            <a:r>
              <a:rPr lang="ar-IQ" altLang="ar-IQ" b="1" smtClean="0"/>
              <a:t>ها :ـ</a:t>
            </a:r>
            <a:r>
              <a:rPr lang="en-US" altLang="ar-IQ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(6) عظمات الخاصة بالأذن.               </a:t>
            </a:r>
            <a:r>
              <a:rPr lang="en-US" altLang="ar-IQ" b="1" smtClean="0"/>
              <a:t>Bones of Ear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(22) عظمة موجودة في الجمجمة.      </a:t>
            </a:r>
            <a:r>
              <a:rPr lang="en-US" altLang="ar-IQ" b="1" smtClean="0"/>
              <a:t>Bones of Skull</a:t>
            </a:r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(1) العظم اللامي.                            </a:t>
            </a:r>
            <a:r>
              <a:rPr lang="en-US" altLang="ar-IQ" b="1" smtClean="0"/>
              <a:t>Hyoid bone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(51)عظمة موجودة في العمود الفقري (الأضلاع</a:t>
            </a:r>
            <a:r>
              <a:rPr lang="ar-IQ" altLang="ar-IQ" b="1" smtClean="0">
                <a:cs typeface="Simplified Arabic" pitchFamily="18" charset="-78"/>
              </a:rPr>
              <a:t> وعظم القص).</a:t>
            </a:r>
            <a:r>
              <a:rPr lang="ar-IQ" altLang="ar-IQ" b="1" smtClean="0"/>
              <a:t> </a:t>
            </a:r>
            <a:r>
              <a:rPr lang="en-US" altLang="ar-IQ" b="1" smtClean="0"/>
              <a:t>Sternum and Rib                                            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(64) عظمة موجودة في الذراعين واليدان.  </a:t>
            </a:r>
            <a:r>
              <a:rPr lang="en-US" altLang="ar-IQ" sz="2800" b="1" smtClean="0"/>
              <a:t>Hand and Arm</a:t>
            </a:r>
            <a:endParaRPr lang="ar-IQ" altLang="ar-IQ" sz="2800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(62) عظمة تتواجد في الساقان والقدمان</a:t>
            </a:r>
            <a:r>
              <a:rPr lang="ar-IQ" altLang="ar-IQ" b="1" smtClean="0">
                <a:cs typeface="Simplified Arabic" pitchFamily="18" charset="-78"/>
              </a:rPr>
              <a:t>.</a:t>
            </a:r>
            <a:r>
              <a:rPr lang="en-US" altLang="ar-IQ" b="1" smtClean="0"/>
              <a:t>Foot and Leg       </a:t>
            </a:r>
          </a:p>
        </p:txBody>
      </p:sp>
    </p:spTree>
    <p:extLst>
      <p:ext uri="{BB962C8B-B14F-4D97-AF65-F5344CB8AC3E}">
        <p14:creationId xmlns:p14="http://schemas.microsoft.com/office/powerpoint/2010/main" val="1728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218387"/>
            <a:ext cx="6858000" cy="834350"/>
          </a:xfrm>
        </p:spPr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00B0F0"/>
                </a:solidFill>
              </a:rPr>
              <a:t>بسم الله الرحمن الرحيم</a:t>
            </a: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382000" cy="5463355"/>
          </a:xfrm>
        </p:spPr>
        <p:txBody>
          <a:bodyPr>
            <a:normAutofit/>
          </a:bodyPr>
          <a:lstStyle/>
          <a:p>
            <a:r>
              <a:rPr lang="ar-IQ" sz="4000" b="1" dirty="0" smtClean="0">
                <a:solidFill>
                  <a:srgbClr val="CC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محاضرة مادة تأهيل الإصابات الرياضية</a:t>
            </a:r>
          </a:p>
          <a:p>
            <a:r>
              <a:rPr lang="ar-IQ" sz="4000" b="1" dirty="0" smtClean="0">
                <a:solidFill>
                  <a:srgbClr val="FF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الثالثة الدراسة الصباحية والمسائية</a:t>
            </a:r>
          </a:p>
          <a:p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المستنصرية</a:t>
            </a:r>
          </a:p>
          <a:p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كلية التربية البدنية وعلوم الرياضة</a:t>
            </a:r>
          </a:p>
          <a:p>
            <a:r>
              <a:rPr lang="ar-IQ" sz="4000" b="1" dirty="0" err="1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40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r>
              <a:rPr lang="ar-IQ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2024 - 2025</a:t>
            </a:r>
            <a:endParaRPr lang="ar-IQ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9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ar-IQ" altLang="ar-IQ" b="1" smtClean="0">
                <a:solidFill>
                  <a:srgbClr val="FF0000"/>
                </a:solidFill>
              </a:rPr>
              <a:t>العظم اللاّمِيّ (اللساني) </a:t>
            </a:r>
            <a:r>
              <a:rPr lang="en-US" altLang="ar-IQ" b="1" smtClean="0">
                <a:solidFill>
                  <a:srgbClr val="FF0000"/>
                </a:solidFill>
              </a:rPr>
              <a:t>Hyoid bone</a:t>
            </a:r>
            <a:r>
              <a:rPr lang="ar-IQ" altLang="ar-IQ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7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832475"/>
          </a:xfrm>
        </p:spPr>
        <p:txBody>
          <a:bodyPr/>
          <a:lstStyle/>
          <a:p>
            <a:pPr algn="just"/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العظم </a:t>
            </a:r>
            <a:r>
              <a:rPr lang="ar-IQ" altLang="ar-IQ" sz="3600" b="1" dirty="0" err="1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اللاّمِيّ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أو العظم اللساني (الواقع عند قاعدة اللسان) أو العظم </a:t>
            </a:r>
            <a:r>
              <a:rPr lang="ar-IQ" altLang="ar-IQ" sz="3600" b="1" dirty="0" err="1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الحذوي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لأن شكله يشبه حذوة الفرس.</a:t>
            </a:r>
          </a:p>
          <a:p>
            <a:pPr algn="just"/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هو عظم على شكل حذوة يقع في مقدمة الرقبة تحت الذقن وفوق الغضروف الدرقي.</a:t>
            </a:r>
          </a:p>
          <a:p>
            <a:pPr algn="just"/>
            <a:r>
              <a:rPr lang="ar-IQ" altLang="ar-IQ" sz="36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تتصل به عضلاتٌ عديدةٌ تمسكه بحذر، منها اللسان وقاعدة الجمجمة والغضروف الدرقي ولسان المزمار.</a:t>
            </a:r>
          </a:p>
          <a:p>
            <a:pPr algn="just"/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وهو العظم الوحيد المنفصل عن الهيكل العظمي.</a:t>
            </a:r>
          </a:p>
          <a:p>
            <a:pPr algn="just"/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يوجد العظم </a:t>
            </a:r>
            <a:r>
              <a:rPr lang="ar-IQ" altLang="ar-IQ" sz="3600" b="1" dirty="0" err="1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اللامي</a:t>
            </a:r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في المحور الهيكلي في الخط منتصف الجسم.</a:t>
            </a:r>
          </a:p>
        </p:txBody>
      </p:sp>
    </p:spTree>
    <p:extLst>
      <p:ext uri="{BB962C8B-B14F-4D97-AF65-F5344CB8AC3E}">
        <p14:creationId xmlns:p14="http://schemas.microsoft.com/office/powerpoint/2010/main" val="38880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ar-IQ" altLang="ar-IQ" smtClean="0"/>
              <a:t>صورة العظم اللامي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993063" cy="5113337"/>
          </a:xfrm>
          <a:noFill/>
        </p:spPr>
      </p:pic>
    </p:spTree>
    <p:extLst>
      <p:ext uri="{BB962C8B-B14F-4D97-AF65-F5344CB8AC3E}">
        <p14:creationId xmlns:p14="http://schemas.microsoft.com/office/powerpoint/2010/main" val="416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mtClean="0"/>
              <a:t>صورة توضح العظم اللامي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840760" cy="4896544"/>
          </a:xfrm>
          <a:noFill/>
        </p:spPr>
      </p:pic>
    </p:spTree>
    <p:extLst>
      <p:ext uri="{BB962C8B-B14F-4D97-AF65-F5344CB8AC3E}">
        <p14:creationId xmlns:p14="http://schemas.microsoft.com/office/powerpoint/2010/main" val="23579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جسم الانسان</a:t>
            </a:r>
            <a:endParaRPr lang="ar-IQ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45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/>
          <a:lstStyle/>
          <a:p>
            <a:pPr algn="just" eaLnBrk="1" hangingPunct="1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ar-SA" altLang="ar-IQ" sz="2000" b="1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يتكون من : الجمجمة · الجبهة  · الوجه  · العينان  · الوجنة  · الأنف  · الأذنان  · الفم  · الفك السفلي  · اللسان  · الأسنان  · الشفة  · اللثة)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الرقبة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تتكون من : (البلعوم  · الحنجرة  · تفاحة آدم).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الجذع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يتكون من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 : 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1. الصدر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: (القفص الصدري  · العمود الفقري  · الفقرات  · القلب  · الرئتان  · المريء  · الحجاب الحاجز  · الثديان  · الحلمتان  · الهالتان  · الغدد الثديية).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2. البطن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وتتكون من : (المعدة  · الأمعاء الدقيقة  · الأمعاء الغليظة  · البنكرياس  · الطحال  · الكليتان  · الكبد  · المثانة  · جزر لانغرهانس  · السرة).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3. الحوض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ويتكون من : العجان  · العانة  · المستقيم  · الشرج  · الأعضاء التناسلية: ( المبيضان، قناتا فالوب، الرحم، بطانة الرحم، المهبل، غشاء البكارة، البظر، كيس الصفن، الخصيتان، القضيب ).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الأطراف </a:t>
            </a:r>
          </a:p>
          <a:p>
            <a:pPr algn="just"/>
            <a:r>
              <a:rPr lang="ar-IQ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الطرفان العلويان </a:t>
            </a:r>
            <a:r>
              <a:rPr lang="ar-IQ" altLang="ar-IQ" sz="2000" smtClean="0">
                <a:latin typeface="Simplified Arabic" pitchFamily="18" charset="-78"/>
                <a:cs typeface="Simplified Arabic" pitchFamily="18" charset="-78"/>
              </a:rPr>
              <a:t>وتتكون من : الكتفان  · الإبطان  · العضدان  · المرفقان  · الساعدان  · المعصمان  · اليدان</a:t>
            </a:r>
          </a:p>
          <a:p>
            <a:pPr algn="just"/>
            <a:r>
              <a:rPr lang="ar-IQ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الطرفان السفليان </a:t>
            </a:r>
            <a:r>
              <a:rPr lang="ar-IQ" altLang="ar-IQ" sz="2000" smtClean="0">
                <a:latin typeface="Simplified Arabic" pitchFamily="18" charset="-78"/>
                <a:cs typeface="Simplified Arabic" pitchFamily="18" charset="-78"/>
              </a:rPr>
              <a:t>وتتكون من : الأليتان  · الفخذان  · الركبتان  · الساقان  · الكعاب  · الكاحلان  · القدمان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مشتقات الجلد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: الشعر  · الأظافر  · الغدد العرقية  · الغدد الزهمية  · الغدد الثديية</a:t>
            </a:r>
            <a:endParaRPr lang="ar-IQ" altLang="ar-IQ" sz="200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4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mtClean="0"/>
              <a:t>الجهاز الهيكلي</a:t>
            </a:r>
            <a:endParaRPr lang="en-US" altLang="ar-IQ" smtClean="0"/>
          </a:p>
        </p:txBody>
      </p:sp>
      <p:pic>
        <p:nvPicPr>
          <p:cNvPr id="20483" name="Picture 4" descr="Skeleton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8486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200" b="1" smtClean="0"/>
              <a:t>الجهاز الهيكلي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908050"/>
            <a:ext cx="4464050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1055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smtClean="0"/>
              <a:t>تشريح العظم</a:t>
            </a:r>
            <a:endParaRPr lang="en-US" altLang="ar-IQ" sz="2800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07375" cy="59055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2532" name="Picture 4" descr="تشريح العظام الطوي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54006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2ـ1ـ2 بعض إصابات العظام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Injury     Boons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2ـ1ـ2ـ1  كدم العظام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Contusions of bones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altLang="ar-IQ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س: عرف إصابة كدم العظم ، وماذا تشمل، وفي أي رياضة ؟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جواب : وهي عبارة عن هرس أنسجة العظم (الأنسجة الرخوة أو الصلبة) نتيجة الاحتكاك المباشر بالمنافس أو أي جسم صلب مثل الأرض.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تشمل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: سطح العظام تحت الجلد (غشاء العظم التي يحيطها) وهذه غنية بدورتها الدموية ونهايات الأعصاب الحسية.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تحدث في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: وهي من الإصابات كثيرة الحدوث في الممارسات الرياضية حيث تحدث في ظهر كف وأصابع لاعب كرة اليد مثلاً ، وفي عظم العقب </a:t>
            </a:r>
            <a:r>
              <a:rPr lang="en-US" altLang="ar-IQ" sz="3200" b="1" dirty="0" smtClean="0">
                <a:latin typeface="Simplified Arabic" pitchFamily="18" charset="-78"/>
                <a:cs typeface="Simplified Arabic" pitchFamily="18" charset="-78"/>
              </a:rPr>
              <a:t>(calcaneus)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 بالنسبة للعدائين </a:t>
            </a:r>
            <a:r>
              <a:rPr lang="en-US" altLang="ar-IQ" sz="3200" b="1" dirty="0" smtClean="0">
                <a:latin typeface="Simplified Arabic" pitchFamily="18" charset="-78"/>
                <a:cs typeface="Simplified Arabic" pitchFamily="18" charset="-78"/>
              </a:rPr>
              <a:t>(runners) </a:t>
            </a: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وذلك نتيجة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احتكاك حذاء اللاعب (الحذاء دون الكعب) بعظم العقب والذي لا يحمى إلا بطبقة رقيقة مرنة من الجلد. </a:t>
            </a:r>
            <a:endParaRPr lang="en-US" altLang="ar-IQ" sz="32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ميكانيكية إصابة كدم العظم </a:t>
            </a:r>
            <a:r>
              <a:rPr lang="en-US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The injury mechanism</a:t>
            </a:r>
            <a:r>
              <a:rPr lang="en-US" altLang="ar-IQ" sz="2800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يحدث 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كدم العظم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نتيجة إصابة مباشرة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يصيب العظام المكشوفة أو غير المكسوة بالعضلات مثل عظمة القصبة (</a:t>
            </a:r>
            <a:r>
              <a:rPr lang="ar-SA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الظنبوب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وعظام الساعد (الكعبرة والزند) وعظام الأصابع وعظام رسغ اليد ووجه القدم وعظمة الرضفة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patella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بالركبة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أن المؤثرات الخارجية والتي تُحدث إصابات العظام وتجعلها تحت تأثير ضغط قوي أو صدمة قوية ، فإذا كان هذا الضغط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Pressure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أو الصدمة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Crash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ليست شديدة ويمكن للعظام أن تتحملها في هذه الحالة يحدث كدم العظم.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5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كدم العظام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أحياناً يكون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الكدم بسيط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ولا يشعر به اللاعب حيث لا تحدث تغيرات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فسلجية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كثيرة  في مكان الإصابة.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ولا يحتاج الكدم البسيط إلى أي علاج ومع مرور الزمن يرجع الجلد إلى حالته الطبيعية ، لكن عندما يكون الكدم شديد يمنع اللاعب من الاستمرار في اللعب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ويلاحظ عليه الأعراض التالية :ـ</a:t>
            </a:r>
            <a:endParaRPr lang="ar-SA" altLang="ar-IQ" sz="2800" b="1" dirty="0" smtClean="0">
              <a:solidFill>
                <a:srgbClr val="00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ألم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(pain)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شديد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الكدم في العظام المكشوفة.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يحدث تورم ونزف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شديد تحت الجلد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الإصابة في العظام نتيجة لتمزق جزء من السمحاق الخارجي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، مع ارتفاع درجة الحرارة للمنطقة المصابة.</a:t>
            </a:r>
            <a:endParaRPr lang="ar-SA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تغير لون الجلد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الإصابة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نتيجة النزف الداخلي وارتفاع مصل الدم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تعريف </a:t>
            </a:r>
            <a:r>
              <a:rPr lang="ar-SA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السمحاق الخارجي (</a:t>
            </a:r>
            <a:r>
              <a:rPr lang="en-US" altLang="ar-IQ" sz="2800" b="1" dirty="0" err="1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en-US" altLang="ar-IQ" sz="2800" b="1" dirty="0" smtClean="0">
              <a:solidFill>
                <a:srgbClr val="FF33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1152129"/>
          </a:xfrm>
        </p:spPr>
        <p:txBody>
          <a:bodyPr>
            <a:normAutofit/>
          </a:bodyPr>
          <a:lstStyle/>
          <a:p>
            <a:r>
              <a:rPr lang="ar-IQ" sz="7200" b="1" dirty="0">
                <a:solidFill>
                  <a:srgbClr val="FF0000"/>
                </a:solidFill>
                <a:latin typeface="Book Antiqua" panose="02040602050305030304" pitchFamily="18" charset="0"/>
              </a:rPr>
              <a:t>بسم الله الرحمن الرحيم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772000"/>
          </a:xfrm>
        </p:spPr>
        <p:txBody>
          <a:bodyPr>
            <a:normAutofit/>
          </a:bodyPr>
          <a:lstStyle/>
          <a:p>
            <a:r>
              <a:rPr lang="ar-IQ" sz="6600" b="1" dirty="0" smtClean="0">
                <a:solidFill>
                  <a:srgbClr val="C00000"/>
                </a:solidFill>
              </a:rPr>
              <a:t>المحاضرة الثالثة</a:t>
            </a:r>
          </a:p>
          <a:p>
            <a:r>
              <a:rPr lang="ar-IQ" altLang="ar-IQ" sz="6600" b="1" dirty="0" smtClean="0">
                <a:solidFill>
                  <a:srgbClr val="0066FF"/>
                </a:solidFill>
                <a:latin typeface="Calibri Light"/>
                <a:ea typeface="+mj-ea"/>
                <a:cs typeface="Times New Roman"/>
              </a:rPr>
              <a:t>عنوانها</a:t>
            </a: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/>
            </a:r>
            <a:b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</a:b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2. الجهاز </a:t>
            </a:r>
            <a:r>
              <a:rPr lang="ar-IQ" altLang="ar-IQ" sz="5400" b="1" dirty="0" smtClean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الهيكلي (الجزء الأول)</a:t>
            </a: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/>
            </a:r>
            <a:b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</a:b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 </a:t>
            </a:r>
            <a:r>
              <a:rPr lang="en-US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structural system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Autofit/>
          </a:bodyPr>
          <a:lstStyle/>
          <a:p>
            <a:pPr algn="ctr"/>
            <a:r>
              <a:rPr 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عرف السمحاق</a:t>
            </a:r>
            <a:endParaRPr lang="ar-IQ" sz="3600" b="1" dirty="0">
              <a:solidFill>
                <a:srgbClr val="FF33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pPr lvl="0" algn="just"/>
            <a:r>
              <a:rPr lang="ar-SA" altLang="ar-IQ" sz="4800" b="1" dirty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السمحاق الخارجي (</a:t>
            </a:r>
            <a:r>
              <a:rPr lang="en-US" altLang="ar-IQ" sz="4800" b="1" dirty="0" err="1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4800" b="1" dirty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48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sz="4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وهو </a:t>
            </a:r>
            <a:r>
              <a:rPr lang="ar-SA" altLang="ar-IQ" sz="48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غشاء يحتوي على الأوعية الدموية والأعصاب التي تُغذي العظام ويُساعد على نمو العظام في السمك نتيجة لترسب الأملاح ومكونات العظام عليه.</a:t>
            </a:r>
            <a:endParaRPr lang="en-US" altLang="ar-IQ" sz="48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22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009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إسعاف وعلاج كدم العظام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/>
            </a:r>
            <a:br>
              <a:rPr lang="ar-IQ" altLang="ar-IQ" sz="3200" b="1" dirty="0" smtClean="0">
                <a:solidFill>
                  <a:srgbClr val="FF0000"/>
                </a:solidFill>
              </a:rPr>
            </a:br>
            <a:r>
              <a:rPr lang="ar-SA" altLang="ar-IQ" sz="3200" b="1" dirty="0" smtClean="0">
                <a:solidFill>
                  <a:srgbClr val="FF0000"/>
                </a:solidFill>
              </a:rPr>
              <a:t>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Therapeutic  of bones Contusions</a:t>
            </a:r>
            <a:r>
              <a:rPr lang="en-US" altLang="ar-IQ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5473700"/>
          </a:xfrm>
        </p:spPr>
        <p:txBody>
          <a:bodyPr/>
          <a:lstStyle/>
          <a:p>
            <a:pPr marL="990600" lvl="1" indent="-533400" algn="just" eaLnBrk="1" hangingPunct="1">
              <a:lnSpc>
                <a:spcPct val="90000"/>
              </a:lnSpc>
            </a:pPr>
            <a:r>
              <a:rPr lang="ar-IQ" altLang="ar-IQ" b="1" smtClean="0">
                <a:cs typeface="Simplified Arabic" pitchFamily="18" charset="-78"/>
              </a:rPr>
              <a:t>وضع كيس من </a:t>
            </a:r>
            <a:r>
              <a:rPr lang="ar-IQ" altLang="ar-IQ" b="1" smtClean="0">
                <a:solidFill>
                  <a:srgbClr val="FF0000"/>
                </a:solidFill>
                <a:cs typeface="Simplified Arabic" pitchFamily="18" charset="-78"/>
              </a:rPr>
              <a:t>الثلج</a:t>
            </a:r>
            <a:r>
              <a:rPr lang="ar-IQ" altLang="ar-IQ" b="1" smtClean="0">
                <a:cs typeface="Simplified Arabic" pitchFamily="18" charset="-78"/>
              </a:rPr>
              <a:t> على مكان الإصابة حالاً.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IQ" altLang="ar-IQ" b="1" smtClean="0">
                <a:solidFill>
                  <a:srgbClr val="FF0000"/>
                </a:solidFill>
                <a:cs typeface="Simplified Arabic" pitchFamily="18" charset="-78"/>
              </a:rPr>
              <a:t>ربط</a:t>
            </a:r>
            <a:r>
              <a:rPr lang="ar-IQ" altLang="ar-IQ" b="1" smtClean="0">
                <a:cs typeface="Simplified Arabic" pitchFamily="18" charset="-78"/>
              </a:rPr>
              <a:t> المنطقة المصابة برباط ضاغط وذلك للحد من التورم</a:t>
            </a:r>
            <a:r>
              <a:rPr lang="ar-SA" altLang="ar-IQ" b="1" smtClean="0">
                <a:cs typeface="Simplified Arabic" pitchFamily="18" charset="-78"/>
              </a:rPr>
              <a:t>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علاج وقائي وهو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عدم تحريك </a:t>
            </a:r>
            <a:r>
              <a:rPr lang="ar-SA" altLang="ar-IQ" b="1" smtClean="0">
                <a:cs typeface="Simplified Arabic" pitchFamily="18" charset="-78"/>
              </a:rPr>
              <a:t>العظام المصابة وإراحتها حتى لا تحدث مضاعفات مثل التلكس الاصابي.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اخذ صورة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بالأشعة</a:t>
            </a:r>
            <a:r>
              <a:rPr lang="ar-SA" altLang="ar-IQ" b="1" smtClean="0">
                <a:cs typeface="Simplified Arabic" pitchFamily="18" charset="-78"/>
              </a:rPr>
              <a:t> للتأكد من عدم حدوث إصابات أخرى من جراء الإصابة مثل الكسور</a:t>
            </a:r>
            <a:r>
              <a:rPr lang="ar-IQ" altLang="ar-IQ" b="1" smtClean="0">
                <a:cs typeface="Simplified Arabic" pitchFamily="18" charset="-78"/>
              </a:rPr>
              <a:t> أ</a:t>
            </a:r>
            <a:r>
              <a:rPr lang="ar-SA" altLang="ar-IQ" b="1" smtClean="0">
                <a:cs typeface="Simplified Arabic" pitchFamily="18" charset="-78"/>
              </a:rPr>
              <a:t>و الشرخ.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إعطاء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مسكن</a:t>
            </a:r>
            <a:r>
              <a:rPr lang="ar-SA" altLang="ar-IQ" b="1" smtClean="0">
                <a:cs typeface="Simplified Arabic" pitchFamily="18" charset="-78"/>
              </a:rPr>
              <a:t> للألم.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 قد يستخدم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العلاج الكهربائي </a:t>
            </a:r>
            <a:r>
              <a:rPr lang="ar-SA" altLang="ar-IQ" b="1" smtClean="0">
                <a:cs typeface="Simplified Arabic" pitchFamily="18" charset="-78"/>
              </a:rPr>
              <a:t>وذلك باستخدام جلسات الأشعة بالنوع والكم الذي يحدده الطبيب المختص.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تمرينات علاجيه </a:t>
            </a:r>
            <a:r>
              <a:rPr lang="ar-SA" altLang="ar-IQ" b="1" smtClean="0">
                <a:cs typeface="Simplified Arabic" pitchFamily="18" charset="-78"/>
              </a:rPr>
              <a:t>متدرجة الصعوبة.</a:t>
            </a:r>
            <a:endParaRPr lang="en-US" altLang="ar-IQ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9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الثالثة (3)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25624"/>
            <a:ext cx="8280920" cy="48437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عنوانها </a:t>
            </a:r>
            <a:r>
              <a:rPr 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بداية الجهاز الهيكلي </a:t>
            </a: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الى اسعاف وعلاج كدم العظم</a:t>
            </a:r>
          </a:p>
          <a:p>
            <a:pPr algn="ctr"/>
            <a:endParaRPr lang="ar-IQ" sz="5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سنكمل المحاضرة القادمة (4)</a:t>
            </a: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موضوع الكسور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ar-IQ" sz="5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019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عنوان المحاضرة (3) ومحاورها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544616"/>
          </a:xfrm>
        </p:spPr>
        <p:txBody>
          <a:bodyPr>
            <a:normAutofit/>
          </a:bodyPr>
          <a:lstStyle/>
          <a:p>
            <a:pPr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المحاضرة الثالثة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b="1" dirty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الجهاز الهيكلي (الجزء الأول</a:t>
            </a:r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endParaRPr lang="en-US" sz="2400" dirty="0">
              <a:solidFill>
                <a:srgbClr val="CC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 smtClean="0">
                <a:solidFill>
                  <a:srgbClr val="FF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400" dirty="0">
              <a:solidFill>
                <a:srgbClr val="FF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2- الجهاز الهيكلي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structural system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2 - 1  الهيكل العظمي         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Skeleton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2ـ1ـ2 بعض إصابات العظام           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Injury Boons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ar-IQ" sz="2400" dirty="0">
                <a:latin typeface="Simplified Arabic" pitchFamily="18" charset="-78"/>
                <a:ea typeface="Calibri"/>
                <a:cs typeface="Simplified Arabic" pitchFamily="18" charset="-78"/>
              </a:rPr>
              <a:t>2</a:t>
            </a:r>
            <a:r>
              <a:rPr lang="ar-SA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ـ1ـ2ـ1  كدم العظام               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ar-SA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Contusions of bones</a:t>
            </a:r>
            <a:r>
              <a:rPr lang="ar-SA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   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ميكانيكية إصابة كدم العظم   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            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The injury mechanism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أعراض كدم العظام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إسعاف وعلاج كدم العظام  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Therapeutic  of bones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Contusions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14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5844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</a:rPr>
              <a:t>2. الجهاز الهيكلي</a:t>
            </a:r>
            <a:br>
              <a:rPr lang="ar-IQ" altLang="ar-IQ" b="1" dirty="0" smtClean="0">
                <a:solidFill>
                  <a:srgbClr val="FF0000"/>
                </a:solidFill>
              </a:rPr>
            </a:br>
            <a:r>
              <a:rPr lang="ar-IQ" altLang="ar-IQ" b="1" dirty="0" smtClean="0">
                <a:solidFill>
                  <a:srgbClr val="FF0000"/>
                </a:solidFill>
              </a:rPr>
              <a:t> </a:t>
            </a:r>
            <a:r>
              <a:rPr lang="en-US" altLang="ar-IQ" b="1" dirty="0" smtClean="0">
                <a:solidFill>
                  <a:srgbClr val="FF0000"/>
                </a:solidFill>
              </a:rPr>
              <a:t>structural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04864"/>
            <a:ext cx="8642350" cy="431976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يتكون الجهاز الهيكلي من المكونات الرئيسة التالية :-</a:t>
            </a:r>
          </a:p>
          <a:p>
            <a:pPr algn="just" eaLnBrk="1" hangingPunct="1"/>
            <a:r>
              <a:rPr lang="ar-IQ" altLang="ar-IQ" sz="5400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IQ" altLang="ar-IQ" sz="5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ـ 1  الهيكل العظمي  </a:t>
            </a:r>
            <a:r>
              <a:rPr lang="en-US" altLang="ar-IQ" sz="5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Skeleton</a:t>
            </a:r>
            <a:endParaRPr lang="ar-IQ" altLang="ar-IQ" sz="5400" b="1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2 ـ 2  المفاصل            </a:t>
            </a:r>
            <a:r>
              <a:rPr lang="en-US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Joints</a:t>
            </a:r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</a:p>
          <a:p>
            <a:pPr algn="just" eaLnBrk="1" hangingPunct="1"/>
            <a:r>
              <a:rPr lang="ar-IQ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2 ـ 3  الأربطة       </a:t>
            </a:r>
            <a:r>
              <a:rPr lang="en-US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Ligaments</a:t>
            </a:r>
            <a:endParaRPr lang="en-US" altLang="ar-IQ" sz="5400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26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 ـ 1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الهيكل العظمي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(skeleton)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b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2ـ1ـ1 مقدمة تشريحية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Anatomic introduction</a:t>
            </a:r>
            <a:r>
              <a:rPr lang="ar-SA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856662" cy="5545138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SA" altLang="ar-IQ" sz="36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الهيكل العظمي هو مجموعة عظام ترتبط ببعضها عن طريق المفاصل.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عدد عظام </a:t>
            </a:r>
            <a:r>
              <a:rPr lang="ar-SA" altLang="ar-IQ" sz="3600" b="1" u="sng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الطفل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عند الولادة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(270)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تلتحم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وتنصهر مع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بعضها فينخفض هذا العدد إلى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(206)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في  سن البلوغ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eaLnBrk="1" hangingPunct="1"/>
            <a:r>
              <a:rPr lang="ar-SA" altLang="ar-IQ" sz="36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مقسمة إلى:-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(86)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مزدوجة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(34)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</a:t>
            </a:r>
            <a:r>
              <a:rPr lang="ar-SA" altLang="ar-IQ" sz="36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مفردة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86 + 34 = 206 عظم</a:t>
            </a:r>
            <a:endParaRPr lang="ar-SA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تشكل العظام حوالي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(14% 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من وزن الجسم</a:t>
            </a:r>
            <a:r>
              <a:rPr lang="ar-IQ" altLang="ar-IQ" sz="3600" b="1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يشكل الماء حوالي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(20% 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من وزن العظام.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en-US" altLang="ar-IQ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0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 : لماذا عظام الأطفال أكثر من عظام الكبار ؟</a:t>
            </a:r>
            <a:endParaRPr lang="ar-IQ" sz="32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20713"/>
            <a:ext cx="8856663" cy="6121400"/>
          </a:xfrm>
        </p:spPr>
        <p:txBody>
          <a:bodyPr/>
          <a:lstStyle/>
          <a:p>
            <a:pPr algn="just"/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الأطفال لديهم كم كبير من الغضاريف من العظام </a:t>
            </a:r>
          </a:p>
          <a:p>
            <a:pPr algn="just"/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ويتكون الهيكل العظمي للطفل من (300 إلى 350جزء).</a:t>
            </a:r>
          </a:p>
          <a:p>
            <a:pPr algn="just"/>
            <a:r>
              <a:rPr lang="ar-IQ" sz="2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ومع تطور الطفل تبدأ هذه العظام والأجزاء بالتجمع والالتحام وتصبح أقوى وبالتالي يصبح مجموع العظام عند البالغين (206) عظمة فقط.</a:t>
            </a:r>
          </a:p>
          <a:p>
            <a:pPr algn="just"/>
            <a:r>
              <a:rPr lang="ar-IQ" sz="2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لا تتجمع العظام لدى الجنين في البداية لأن الطفل لابد عند عملية الولادة أن يكون مرنا لتسهل عليه المرور عبر قناة الولادة (الحوض) بسهولة.</a:t>
            </a:r>
          </a:p>
          <a:p>
            <a:pPr algn="just"/>
            <a:r>
              <a:rPr 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ومن هذه العظام عظام الجمجمة تكون قليلة وبها بقع لينة خالية من العظام (</a:t>
            </a:r>
            <a:r>
              <a:rPr lang="ar-IQ" sz="2400" b="1" dirty="0" err="1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اليافوخات</a:t>
            </a:r>
            <a:r>
              <a:rPr 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) لتتمكن الرأس من الانضغاط عند الولادة وخروج الجنين بسهولة.</a:t>
            </a:r>
          </a:p>
          <a:p>
            <a:pPr algn="just"/>
            <a:r>
              <a:rPr lang="ar-IQ" sz="2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ومع نمو الطفل تبدأ العظام بالالتحام لتصبح أقوى من أجل حماية الدماغ والأعضاء الأخرى.</a:t>
            </a:r>
          </a:p>
          <a:p>
            <a:pPr algn="just"/>
            <a:r>
              <a:rPr lang="ar-IQ" sz="24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والمصطلح العلمي لهذا الإجراء هو (التعظم الغشائي) حيث تحل أملاح الكالسيوم محل الأنسجة الضامة لتشكيل العظام.</a:t>
            </a:r>
          </a:p>
          <a:p>
            <a:pPr algn="l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أهم وظيفة للعظام ...</a:t>
            </a:r>
          </a:p>
        </p:txBody>
      </p:sp>
    </p:spTree>
    <p:extLst>
      <p:ext uri="{BB962C8B-B14F-4D97-AF65-F5344CB8AC3E}">
        <p14:creationId xmlns:p14="http://schemas.microsoft.com/office/powerpoint/2010/main" val="745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Autofit/>
          </a:bodyPr>
          <a:lstStyle/>
          <a:p>
            <a:pPr algn="just"/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أهم وظيفة للعظام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688632"/>
          </a:xfrm>
        </p:spPr>
        <p:txBody>
          <a:bodyPr/>
          <a:lstStyle/>
          <a:p>
            <a:pPr lvl="0" algn="just"/>
            <a:r>
              <a:rPr lang="ar-IQ" sz="5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جمع </a:t>
            </a:r>
            <a:r>
              <a:rPr lang="ar-IQ" sz="5400" b="1" dirty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العضلات والأعضاء معا والحفاظ على هيكل الإنسان</a:t>
            </a:r>
            <a:r>
              <a:rPr lang="ar-IQ" sz="5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sz="5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العظام مصنع </a:t>
            </a:r>
            <a:r>
              <a:rPr lang="ar-IQ" sz="54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للدم </a:t>
            </a:r>
            <a:endParaRPr lang="ar-IQ" sz="5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العظام مخزن </a:t>
            </a:r>
            <a:r>
              <a:rPr lang="ar-IQ" sz="5400" b="1" dirty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للمعادن مثل الكالسيوم والفسفور.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94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04825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صورة توضح عظام اليد عند عمر 7 سنوات وكيف اصبحت عند عمر 17 سنة</a:t>
            </a: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endParaRPr lang="ar-IQ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72739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1838</Words>
  <Application>Microsoft Office PowerPoint</Application>
  <PresentationFormat>عرض على الشاشة (3:4)‏</PresentationFormat>
  <Paragraphs>185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32</vt:i4>
      </vt:variant>
    </vt:vector>
  </HeadingPairs>
  <TitlesOfParts>
    <vt:vector size="39" baseType="lpstr">
      <vt:lpstr>نسق Office</vt:lpstr>
      <vt:lpstr>1_نسق Office</vt:lpstr>
      <vt:lpstr>2_نسق Office</vt:lpstr>
      <vt:lpstr>3_نسق Office</vt:lpstr>
      <vt:lpstr>9_تصميم افتراضي</vt:lpstr>
      <vt:lpstr>10_تصميم افتراضي</vt:lpstr>
      <vt:lpstr>11_تصميم افتراضي</vt:lpstr>
      <vt:lpstr>المحاضرة (3)</vt:lpstr>
      <vt:lpstr>بسم الله الرحمن الرحيم</vt:lpstr>
      <vt:lpstr>بسم الله الرحمن الرحيم</vt:lpstr>
      <vt:lpstr>عنوان المحاضرة (3) ومحاورها</vt:lpstr>
      <vt:lpstr>2. الجهاز الهيكلي  structural system</vt:lpstr>
      <vt:lpstr>2 ـ 1 الهيكل العظمي  (skeleton) :  2ـ1ـ1 مقدمة تشريحية  Anatomic introduction </vt:lpstr>
      <vt:lpstr>س : لماذا عظام الأطفال أكثر من عظام الكبار ؟</vt:lpstr>
      <vt:lpstr>أهم وظيفة للعظام</vt:lpstr>
      <vt:lpstr>صورة توضح عظام اليد عند عمر 7 سنوات وكيف اصبحت عند عمر 17 سنة</vt:lpstr>
      <vt:lpstr>يتكون الهيكل العظمي من :ـ </vt:lpstr>
      <vt:lpstr>عرض تقديمي في PowerPoint</vt:lpstr>
      <vt:lpstr>صورة جمجمة الانسان</vt:lpstr>
      <vt:lpstr>عظام الطرف العلوي (الذراع)</vt:lpstr>
      <vt:lpstr>عظام الطرف العلوي</vt:lpstr>
      <vt:lpstr>عظام الرسغ </vt:lpstr>
      <vt:lpstr>مشط اليد أو العظم السنعي</vt:lpstr>
      <vt:lpstr>عظام سلاميات اليد (phalanges)</vt:lpstr>
      <vt:lpstr>الطرف السفلي </vt:lpstr>
      <vt:lpstr>وفيما يلي توزيع عظام الإنسان وعددها :ـ </vt:lpstr>
      <vt:lpstr>العظم اللاّمِيّ (اللساني) Hyoid bone </vt:lpstr>
      <vt:lpstr>صورة العظم اللامي</vt:lpstr>
      <vt:lpstr>صورة توضح العظم اللامي</vt:lpstr>
      <vt:lpstr>مكونات جسم الانسان</vt:lpstr>
      <vt:lpstr>الجهاز الهيكلي</vt:lpstr>
      <vt:lpstr>الجهاز الهيكلي</vt:lpstr>
      <vt:lpstr>تشريح العظم</vt:lpstr>
      <vt:lpstr>2ـ1ـ2 بعض إصابات العظام Injury     Boons</vt:lpstr>
      <vt:lpstr>ميكانيكية إصابة كدم العظم The injury mechanism </vt:lpstr>
      <vt:lpstr>أعراض كدم العظام</vt:lpstr>
      <vt:lpstr>عرف السمحاق</vt:lpstr>
      <vt:lpstr>إسعاف وعلاج كدم العظام  Therapeutic  of bones Contusions </vt:lpstr>
      <vt:lpstr>انتهت المحاضرة الثالثة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DR.hassan</dc:creator>
  <cp:lastModifiedBy>Maher</cp:lastModifiedBy>
  <cp:revision>73</cp:revision>
  <dcterms:created xsi:type="dcterms:W3CDTF">2020-12-29T06:03:02Z</dcterms:created>
  <dcterms:modified xsi:type="dcterms:W3CDTF">2024-10-18T20:24:25Z</dcterms:modified>
</cp:coreProperties>
</file>