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2" r:id="rId2"/>
    <p:sldId id="264" r:id="rId3"/>
    <p:sldId id="256" r:id="rId4"/>
    <p:sldId id="267" r:id="rId5"/>
    <p:sldId id="268" r:id="rId6"/>
    <p:sldId id="269" r:id="rId7"/>
    <p:sldId id="266" r:id="rId8"/>
    <p:sldId id="263" r:id="rId9"/>
    <p:sldId id="257" r:id="rId10"/>
    <p:sldId id="258" r:id="rId11"/>
    <p:sldId id="259" r:id="rId12"/>
    <p:sldId id="260" r:id="rId13"/>
    <p:sldId id="261" r:id="rId14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AC8DD-B719-4484-9F4F-A9461CDE31FE}" type="datetimeFigureOut">
              <a:rPr lang="en-GB" smtClean="0"/>
              <a:t>18/10/2024</a:t>
            </a:fld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9E66-CB17-4C57-A69E-C1947DD2E9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335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AC8DD-B719-4484-9F4F-A9461CDE31FE}" type="datetimeFigureOut">
              <a:rPr lang="en-GB" smtClean="0"/>
              <a:t>18/10/2024</a:t>
            </a:fld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9E66-CB17-4C57-A69E-C1947DD2E9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764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AC8DD-B719-4484-9F4F-A9461CDE31FE}" type="datetimeFigureOut">
              <a:rPr lang="en-GB" smtClean="0"/>
              <a:t>18/10/2024</a:t>
            </a:fld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9E66-CB17-4C57-A69E-C1947DD2E9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561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AC8DD-B719-4484-9F4F-A9461CDE31FE}" type="datetimeFigureOut">
              <a:rPr lang="en-GB" smtClean="0"/>
              <a:t>18/10/2024</a:t>
            </a:fld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9E66-CB17-4C57-A69E-C1947DD2E9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547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AC8DD-B719-4484-9F4F-A9461CDE31FE}" type="datetimeFigureOut">
              <a:rPr lang="en-GB" smtClean="0"/>
              <a:t>18/10/2024</a:t>
            </a:fld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9E66-CB17-4C57-A69E-C1947DD2E9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688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AC8DD-B719-4484-9F4F-A9461CDE31FE}" type="datetimeFigureOut">
              <a:rPr lang="en-GB" smtClean="0"/>
              <a:t>18/10/2024</a:t>
            </a:fld>
            <a:endParaRPr lang="en-GB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9E66-CB17-4C57-A69E-C1947DD2E9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982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AC8DD-B719-4484-9F4F-A9461CDE31FE}" type="datetimeFigureOut">
              <a:rPr lang="en-GB" smtClean="0"/>
              <a:t>18/10/2024</a:t>
            </a:fld>
            <a:endParaRPr lang="en-GB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9E66-CB17-4C57-A69E-C1947DD2E9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310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AC8DD-B719-4484-9F4F-A9461CDE31FE}" type="datetimeFigureOut">
              <a:rPr lang="en-GB" smtClean="0"/>
              <a:t>18/10/2024</a:t>
            </a:fld>
            <a:endParaRPr lang="en-GB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9E66-CB17-4C57-A69E-C1947DD2E9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369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AC8DD-B719-4484-9F4F-A9461CDE31FE}" type="datetimeFigureOut">
              <a:rPr lang="en-GB" smtClean="0"/>
              <a:t>18/10/2024</a:t>
            </a:fld>
            <a:endParaRPr lang="en-GB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9E66-CB17-4C57-A69E-C1947DD2E9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534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AC8DD-B719-4484-9F4F-A9461CDE31FE}" type="datetimeFigureOut">
              <a:rPr lang="en-GB" smtClean="0"/>
              <a:t>18/10/2024</a:t>
            </a:fld>
            <a:endParaRPr lang="en-GB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9E66-CB17-4C57-A69E-C1947DD2E9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484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AC8DD-B719-4484-9F4F-A9461CDE31FE}" type="datetimeFigureOut">
              <a:rPr lang="en-GB" smtClean="0"/>
              <a:t>18/10/2024</a:t>
            </a:fld>
            <a:endParaRPr lang="en-GB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9E66-CB17-4C57-A69E-C1947DD2E9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849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AC8DD-B719-4484-9F4F-A9461CDE31FE}" type="datetimeFigureOut">
              <a:rPr lang="en-GB" smtClean="0"/>
              <a:t>18/10/2024</a:t>
            </a:fld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C9E66-CB17-4C57-A69E-C1947DD2E9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60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68" y="0"/>
            <a:ext cx="11938714" cy="6858000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1545465" y="5357610"/>
            <a:ext cx="7662929" cy="72121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IQ" sz="3600" b="1" u="sng" dirty="0" smtClean="0">
                <a:solidFill>
                  <a:srgbClr val="FFFF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الأستاذ المساعد الدكتور –أحمد حسن ياس العامري </a:t>
            </a:r>
            <a:endParaRPr lang="en-GB" sz="3600" b="1" u="sng" dirty="0">
              <a:solidFill>
                <a:srgbClr val="FFFF00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7045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515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2" y="0"/>
            <a:ext cx="121018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930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001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3267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31" y="90152"/>
            <a:ext cx="11964473" cy="664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872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110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80304" y="113943"/>
            <a:ext cx="11887200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sz="2000" b="1" dirty="0" smtClean="0">
                <a:solidFill>
                  <a:srgbClr val="C00000"/>
                </a:solidFill>
              </a:rPr>
              <a:t>بناء المقاييس في البحث العلمي يتطلب اتباع خطوات منهجية لضمان دقة وموثوقية النتائج. إليك الخطوات الأساسية: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ar-IQ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IQ" sz="2300" dirty="0" smtClean="0">
                <a:solidFill>
                  <a:srgbClr val="FF0000"/>
                </a:solidFill>
              </a:rPr>
              <a:t>تحديد الهدف: </a:t>
            </a:r>
            <a:r>
              <a:rPr lang="ar-IQ" sz="2300" dirty="0" smtClean="0"/>
              <a:t>حدد ما تريد قياسه بوضوح. هذا يتطلب تحديد المفاهيم أو المتغيرات التي تود دراستها.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ar-IQ" sz="7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IQ" sz="2100" dirty="0" smtClean="0">
                <a:solidFill>
                  <a:srgbClr val="FF0000"/>
                </a:solidFill>
              </a:rPr>
              <a:t>مراجعة الأدبيات: </a:t>
            </a:r>
            <a:r>
              <a:rPr lang="ar-IQ" sz="2100" dirty="0" smtClean="0"/>
              <a:t>قم بمراجعة الدراسات السابقة ذات الصلة لفهم كيف تم قياس المفاهيم المشابهة وما هي الأدوات والمقاييس المستعملة.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ar-IQ" sz="5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IQ" sz="2300" dirty="0" smtClean="0">
                <a:solidFill>
                  <a:srgbClr val="FF0000"/>
                </a:solidFill>
              </a:rPr>
              <a:t>تطوير الفقرات: </a:t>
            </a:r>
            <a:r>
              <a:rPr lang="ar-IQ" sz="2300" dirty="0" smtClean="0"/>
              <a:t>قم بصياغة فقرات أو أسئلة المقاييس بناءً على المفاهيم المحددة. يجب أن تكون الفقرات واضحة وقابلة للفهم.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ar-IQ" sz="3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IQ" sz="2000" dirty="0" smtClean="0">
                <a:solidFill>
                  <a:srgbClr val="FF0000"/>
                </a:solidFill>
              </a:rPr>
              <a:t>تحديد نوع المقياس: </a:t>
            </a:r>
            <a:r>
              <a:rPr lang="ar-IQ" sz="2000" dirty="0" smtClean="0"/>
              <a:t>اختر نوع المقياس المناسب (مثل مقياس </a:t>
            </a:r>
            <a:r>
              <a:rPr lang="ar-IQ" sz="2000" dirty="0" err="1" smtClean="0"/>
              <a:t>ليكرت</a:t>
            </a:r>
            <a:r>
              <a:rPr lang="ar-IQ" sz="2000" dirty="0" smtClean="0"/>
              <a:t>، مقياس ترتيب، مقياس فئات وغيرها) بناءً على نوع البيانات المراد جمعها.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ar-IQ" sz="5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IQ" sz="2400" dirty="0" smtClean="0">
                <a:solidFill>
                  <a:srgbClr val="FF0000"/>
                </a:solidFill>
              </a:rPr>
              <a:t>اختبار المقياس: </a:t>
            </a:r>
            <a:r>
              <a:rPr lang="ar-IQ" sz="2400" dirty="0" smtClean="0"/>
              <a:t>قم بإجراء دراسة تجريبية صغيرة لقياس فعالية المقياس. احصل على ملاحظات من المشاركين بشأن وضوح الأسئلة وملاءمتها</a:t>
            </a:r>
            <a:r>
              <a:rPr lang="ar-IQ" dirty="0" smtClean="0"/>
              <a:t>.</a:t>
            </a:r>
            <a:endParaRPr lang="en-GB" dirty="0"/>
          </a:p>
        </p:txBody>
      </p:sp>
      <p:sp>
        <p:nvSpPr>
          <p:cNvPr id="4" name="مستطيل 3"/>
          <p:cNvSpPr/>
          <p:nvPr/>
        </p:nvSpPr>
        <p:spPr>
          <a:xfrm>
            <a:off x="55808" y="3176320"/>
            <a:ext cx="12011696" cy="333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ar-IQ" sz="2400" dirty="0" smtClean="0">
                <a:solidFill>
                  <a:srgbClr val="FF0000"/>
                </a:solidFill>
              </a:rPr>
              <a:t>تحليل الصلاحية: </a:t>
            </a:r>
            <a:r>
              <a:rPr lang="ar-IQ" sz="2400" dirty="0" smtClean="0"/>
              <a:t>تأكد من أن المقياس يقيس ما تم تصميمه لقياسه. يمكن استخدام طرق مثل تحليل العامل أو المراجعات من خبراء.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ar-IQ" sz="100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ar-IQ" sz="2400" dirty="0" smtClean="0">
                <a:solidFill>
                  <a:srgbClr val="FF0000"/>
                </a:solidFill>
              </a:rPr>
              <a:t>تحليل الثبات</a:t>
            </a:r>
            <a:r>
              <a:rPr lang="ar-IQ" sz="2400" dirty="0" smtClean="0"/>
              <a:t>: تحقق من موثوقية المقياس باستخدام أساليب مثل حساب معاملة ألفا </a:t>
            </a:r>
            <a:r>
              <a:rPr lang="ar-IQ" sz="2400" dirty="0" err="1" smtClean="0"/>
              <a:t>كرونباخ</a:t>
            </a:r>
            <a:r>
              <a:rPr lang="ar-IQ" sz="2400" dirty="0" smtClean="0"/>
              <a:t> أو الاختبارات المعادلة.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ar-IQ" sz="300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ar-IQ" sz="2400" dirty="0" smtClean="0">
                <a:solidFill>
                  <a:srgbClr val="FF0000"/>
                </a:solidFill>
              </a:rPr>
              <a:t>إجراء التعديلات: </a:t>
            </a:r>
            <a:r>
              <a:rPr lang="ar-IQ" sz="2400" dirty="0" smtClean="0"/>
              <a:t>بناءً على نتائج الاختبار والتحليل، اجري أي تعديلات ضرورية على المقياس لتحسين فعاليته.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ar-IQ" sz="400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ar-IQ" sz="2400" dirty="0" smtClean="0">
                <a:solidFill>
                  <a:srgbClr val="FF0000"/>
                </a:solidFill>
              </a:rPr>
              <a:t>التطبيق الكامل: </a:t>
            </a:r>
            <a:r>
              <a:rPr lang="ar-IQ" sz="2400" dirty="0" smtClean="0"/>
              <a:t>بعد تحسين المقياس، استخدمه في دراسة البحث الأساسية وجمع البيانات.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ar-IQ" sz="100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ar-IQ" sz="2400" dirty="0" smtClean="0">
                <a:solidFill>
                  <a:srgbClr val="FF0000"/>
                </a:solidFill>
              </a:rPr>
              <a:t>تحليل البيانات: </a:t>
            </a:r>
            <a:r>
              <a:rPr lang="ar-IQ" sz="2400" dirty="0" smtClean="0"/>
              <a:t>استخدم الأساليب الإحصائية المناسبة لتحليل البيانات المجمعة من المقياس.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ar-IQ" sz="100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ar-IQ" sz="2400" dirty="0" smtClean="0">
                <a:solidFill>
                  <a:srgbClr val="FF0000"/>
                </a:solidFill>
              </a:rPr>
              <a:t>توثيق النتائج: </a:t>
            </a:r>
            <a:r>
              <a:rPr lang="ar-IQ" sz="2400" dirty="0" smtClean="0"/>
              <a:t>في نهاية البحث، قم بتوثيق كيفية بناء المقياس ونتائج التحليل بشكل واضح في تقرير البحث.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ar-IQ" sz="600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ar-IQ" sz="2400" dirty="0" smtClean="0"/>
              <a:t>باتباع هذه الخطوات، يمكنك بناء مقياس موثوق يساعد في تحقيق نتائج دقيقة ومفيدة في البحث العلمي.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25682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" y="58847"/>
            <a:ext cx="12054624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sz="2800" b="1" u="sng" dirty="0" smtClean="0">
                <a:solidFill>
                  <a:srgbClr val="FF0000"/>
                </a:solidFill>
              </a:rPr>
              <a:t>خطوات اعداد المقاييس بالبحث العلمي</a:t>
            </a:r>
          </a:p>
          <a:p>
            <a:endParaRPr lang="ar-IQ" sz="100" dirty="0" smtClean="0"/>
          </a:p>
          <a:p>
            <a:endParaRPr lang="ar-IQ" dirty="0" smtClean="0"/>
          </a:p>
          <a:p>
            <a:r>
              <a:rPr lang="ar-IQ" dirty="0" smtClean="0"/>
              <a:t>خطوات إعداد المقاييس في البحث العلمي</a:t>
            </a:r>
          </a:p>
          <a:p>
            <a:r>
              <a:rPr lang="ar-IQ" dirty="0" smtClean="0"/>
              <a:t>إعداد المقاييس في البحث العلمي يتطلب اتباع خطوات منهجية لضمان دقة وموضوعية النتائج. إليك الخطوات الأساسية:</a:t>
            </a:r>
          </a:p>
          <a:p>
            <a:endParaRPr lang="ar-IQ" sz="1000" dirty="0" smtClean="0"/>
          </a:p>
          <a:p>
            <a:r>
              <a:rPr lang="ar-IQ" sz="2400" b="1" dirty="0" smtClean="0">
                <a:solidFill>
                  <a:srgbClr val="FF0000"/>
                </a:solidFill>
              </a:rPr>
              <a:t>1. </a:t>
            </a:r>
            <a:r>
              <a:rPr lang="ar-IQ" sz="2400" b="1" u="sng" dirty="0" smtClean="0">
                <a:solidFill>
                  <a:srgbClr val="FF0000"/>
                </a:solidFill>
              </a:rPr>
              <a:t>تحديد مفهوم القياس</a:t>
            </a:r>
          </a:p>
          <a:p>
            <a:r>
              <a:rPr lang="ar-IQ" dirty="0" smtClean="0"/>
              <a:t>فهم مفهوم المتغيرات التي سيتم قياسها. وتحديد الأبعاد والمكونات الأساسية.</a:t>
            </a:r>
          </a:p>
          <a:p>
            <a:endParaRPr lang="ar-IQ" sz="900" dirty="0" smtClean="0"/>
          </a:p>
          <a:p>
            <a:r>
              <a:rPr lang="ar-IQ" sz="2400" b="1" dirty="0" smtClean="0">
                <a:solidFill>
                  <a:srgbClr val="FF0000"/>
                </a:solidFill>
              </a:rPr>
              <a:t>2. مراجعة الأدبيات</a:t>
            </a:r>
          </a:p>
          <a:p>
            <a:r>
              <a:rPr lang="ar-IQ" dirty="0" smtClean="0"/>
              <a:t>الاطلاع على الدراسات السابقة المتعلقة بالمقياس. تحليل المقاييس المستخدمة ومدى فاعليتها.</a:t>
            </a:r>
          </a:p>
          <a:p>
            <a:endParaRPr lang="ar-IQ" sz="1200" dirty="0" smtClean="0"/>
          </a:p>
          <a:p>
            <a:r>
              <a:rPr lang="ar-IQ" sz="2400" b="1" dirty="0" smtClean="0">
                <a:solidFill>
                  <a:srgbClr val="FF0000"/>
                </a:solidFill>
              </a:rPr>
              <a:t>3. اختيار نوع المقياس </a:t>
            </a:r>
          </a:p>
          <a:p>
            <a:r>
              <a:rPr lang="ar-IQ" dirty="0" smtClean="0"/>
              <a:t>مقاييس وصفية: مثل المعايير أو الاستبيانات. مقاييس كمية: مثل النماذج الرياضية أو الإحصائية.</a:t>
            </a:r>
          </a:p>
          <a:p>
            <a:r>
              <a:rPr lang="ar-IQ" dirty="0" smtClean="0"/>
              <a:t>مقاييس نوعية: مثل المقابلات أو الملاحظة.</a:t>
            </a:r>
          </a:p>
          <a:p>
            <a:endParaRPr lang="ar-IQ" sz="1200" dirty="0" smtClean="0"/>
          </a:p>
          <a:p>
            <a:r>
              <a:rPr lang="ar-IQ" sz="2400" b="1" dirty="0" smtClean="0">
                <a:solidFill>
                  <a:srgbClr val="FF0000"/>
                </a:solidFill>
              </a:rPr>
              <a:t>4. تصميم المقياس</a:t>
            </a:r>
          </a:p>
          <a:p>
            <a:r>
              <a:rPr lang="ar-IQ" dirty="0" smtClean="0"/>
              <a:t>تحديد صيغة الأسئلة (مفتوحة أو مغلقة). وضع خيارات الإجابة المناسبة (مثل مقياس </a:t>
            </a:r>
            <a:r>
              <a:rPr lang="ar-IQ" dirty="0" err="1" smtClean="0"/>
              <a:t>ليكرت</a:t>
            </a:r>
            <a:r>
              <a:rPr lang="ar-IQ" dirty="0" smtClean="0"/>
              <a:t>).</a:t>
            </a:r>
          </a:p>
          <a:p>
            <a:r>
              <a:rPr lang="ar-IQ" dirty="0" smtClean="0"/>
              <a:t>التأكد من وضوح الأسئلة وسهولة فهمها.</a:t>
            </a:r>
          </a:p>
          <a:p>
            <a:endParaRPr lang="ar-IQ" sz="1600" dirty="0" smtClean="0"/>
          </a:p>
          <a:p>
            <a:r>
              <a:rPr lang="ar-IQ" sz="2400" b="1" dirty="0" smtClean="0">
                <a:solidFill>
                  <a:srgbClr val="FF0000"/>
                </a:solidFill>
              </a:rPr>
              <a:t>5. اختبار المقياس</a:t>
            </a:r>
          </a:p>
          <a:p>
            <a:r>
              <a:rPr lang="ar-IQ" dirty="0" smtClean="0"/>
              <a:t>إجراء اختبار أولي (</a:t>
            </a:r>
            <a:r>
              <a:rPr lang="en-GB" dirty="0" smtClean="0"/>
              <a:t>Piloting) </a:t>
            </a:r>
            <a:r>
              <a:rPr lang="ar-IQ" dirty="0" smtClean="0"/>
              <a:t>مع عينة صغيرة. جمع الملاحظات والتغذية الراجعة من المشاركين.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357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18941" y="474345"/>
            <a:ext cx="1183568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IQ" sz="2000" b="1" dirty="0" smtClean="0">
                <a:solidFill>
                  <a:srgbClr val="FF0000"/>
                </a:solidFill>
              </a:rPr>
              <a:t>6</a:t>
            </a:r>
            <a:r>
              <a:rPr lang="ar-IQ" sz="2400" b="1" dirty="0" smtClean="0">
                <a:solidFill>
                  <a:srgbClr val="FF0000"/>
                </a:solidFill>
              </a:rPr>
              <a:t>. تقييم موثوقية المقياس</a:t>
            </a:r>
          </a:p>
          <a:p>
            <a:pPr algn="just"/>
            <a:r>
              <a:rPr lang="ar-IQ" sz="2000" dirty="0" smtClean="0"/>
              <a:t>استخدام أساليب مثل: </a:t>
            </a:r>
            <a:r>
              <a:rPr lang="en-GB" sz="2000" dirty="0" smtClean="0"/>
              <a:t>Cronbach's Alpha: </a:t>
            </a:r>
            <a:r>
              <a:rPr lang="ar-IQ" sz="2000" dirty="0" smtClean="0"/>
              <a:t>لتقييم الاتساق الداخلي.</a:t>
            </a:r>
          </a:p>
          <a:p>
            <a:pPr algn="just"/>
            <a:r>
              <a:rPr lang="ar-IQ" sz="2000" dirty="0" smtClean="0"/>
              <a:t>اختبار إعادة الاختبار: لقياس استقرار النتائج.</a:t>
            </a:r>
          </a:p>
          <a:p>
            <a:pPr algn="just"/>
            <a:endParaRPr lang="ar-IQ" sz="2000" dirty="0" smtClean="0"/>
          </a:p>
          <a:p>
            <a:pPr algn="just"/>
            <a:r>
              <a:rPr lang="ar-IQ" sz="2400" b="1" dirty="0" smtClean="0">
                <a:solidFill>
                  <a:srgbClr val="FF0000"/>
                </a:solidFill>
              </a:rPr>
              <a:t>7. تقييم الصلاحية</a:t>
            </a:r>
          </a:p>
          <a:p>
            <a:pPr algn="just"/>
            <a:r>
              <a:rPr lang="ar-IQ" sz="2000" dirty="0" smtClean="0"/>
              <a:t>التأكد من أن المقياس يقيس ما يُفترض أن يقيسه. استخدام أساليب مثل الصلاحية المحتوى، والصلاحية التمييزية.</a:t>
            </a:r>
          </a:p>
          <a:p>
            <a:pPr algn="just"/>
            <a:endParaRPr lang="ar-IQ" sz="2000" dirty="0" smtClean="0"/>
          </a:p>
          <a:p>
            <a:pPr algn="just"/>
            <a:r>
              <a:rPr lang="ar-IQ" sz="2400" b="1" dirty="0" smtClean="0">
                <a:solidFill>
                  <a:srgbClr val="FF0000"/>
                </a:solidFill>
              </a:rPr>
              <a:t>8. تعديل المقياس</a:t>
            </a:r>
          </a:p>
          <a:p>
            <a:pPr algn="just"/>
            <a:r>
              <a:rPr lang="ar-IQ" sz="2000" dirty="0" smtClean="0"/>
              <a:t>إدخال التعديلات اللازمة بناءً على نتائج الاختبار الأولي وتقييم الموثوقية والصلاحية. إعادة اختبار المقياس إذا لزم الأمر.</a:t>
            </a:r>
          </a:p>
          <a:p>
            <a:pPr algn="just"/>
            <a:endParaRPr lang="ar-IQ" sz="2000" dirty="0" smtClean="0"/>
          </a:p>
          <a:p>
            <a:pPr algn="just"/>
            <a:r>
              <a:rPr lang="ar-IQ" sz="2400" b="1" dirty="0" smtClean="0">
                <a:solidFill>
                  <a:srgbClr val="FF0000"/>
                </a:solidFill>
              </a:rPr>
              <a:t>9. التطبيق النهائي</a:t>
            </a:r>
          </a:p>
          <a:p>
            <a:pPr algn="just"/>
            <a:r>
              <a:rPr lang="ar-IQ" sz="2000" dirty="0" smtClean="0"/>
              <a:t>تنفيذ المقياس على العينة المستهدفة. جمع البيانات وتحليلها باستخدام الأساليب المناسبة.</a:t>
            </a:r>
          </a:p>
          <a:p>
            <a:pPr algn="just"/>
            <a:endParaRPr lang="ar-IQ" sz="2000" dirty="0" smtClean="0"/>
          </a:p>
          <a:p>
            <a:pPr algn="just"/>
            <a:r>
              <a:rPr lang="ar-IQ" sz="2400" b="1" dirty="0" smtClean="0">
                <a:solidFill>
                  <a:srgbClr val="FF0000"/>
                </a:solidFill>
              </a:rPr>
              <a:t>10. توثيق النتائج</a:t>
            </a:r>
          </a:p>
          <a:p>
            <a:pPr algn="just"/>
            <a:r>
              <a:rPr lang="ar-IQ" sz="2000" dirty="0" smtClean="0"/>
              <a:t>توثيق عملية إعداد المقياس والتغييرات التي أجريتها. تقديم تحليل النتائج ومدى تأثير المقياس على الأهداف البحثية.</a:t>
            </a:r>
          </a:p>
          <a:p>
            <a:pPr algn="just"/>
            <a:endParaRPr lang="ar-IQ" sz="2000" dirty="0" smtClean="0"/>
          </a:p>
          <a:p>
            <a:pPr algn="just"/>
            <a:r>
              <a:rPr lang="ar-IQ" sz="2400" b="1" dirty="0" smtClean="0">
                <a:solidFill>
                  <a:srgbClr val="FF0000"/>
                </a:solidFill>
              </a:rPr>
              <a:t>11. مراجعة وتحديث المقياس</a:t>
            </a:r>
          </a:p>
          <a:p>
            <a:pPr algn="just"/>
            <a:r>
              <a:rPr lang="ar-IQ" sz="2000" dirty="0" smtClean="0"/>
              <a:t>الاستمرار في مراجعة وتحديث المقياس بناءً على التغذية الراجعة والدراسات المستقبلية. التأكد من أن المقياس يظل ملائمًا وأداة فعالة في مجاله.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940666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210026"/>
            <a:ext cx="12192000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sz="2400" b="1" u="sng" dirty="0" smtClean="0">
                <a:solidFill>
                  <a:srgbClr val="FF0000"/>
                </a:solidFill>
              </a:rPr>
              <a:t>طريقة صياغة فقرات المقياس:</a:t>
            </a:r>
          </a:p>
          <a:p>
            <a:endParaRPr lang="ar-IQ" sz="1400" b="1" dirty="0" smtClean="0">
              <a:solidFill>
                <a:srgbClr val="FF0000"/>
              </a:solidFill>
            </a:endParaRPr>
          </a:p>
          <a:p>
            <a:r>
              <a:rPr lang="ar-IQ" dirty="0" smtClean="0"/>
              <a:t>صياغة فقرات المقياس تتطلب دقة ووضوح لضمان جمع بيانات موثوقة. إليك بعض القواعد الأساسية لصياغة فقرات المقياس:</a:t>
            </a:r>
          </a:p>
          <a:p>
            <a:r>
              <a:rPr lang="ar-IQ" b="1" dirty="0" smtClean="0">
                <a:solidFill>
                  <a:srgbClr val="FF0000"/>
                </a:solidFill>
              </a:rPr>
              <a:t>1. تحديد الهدف</a:t>
            </a:r>
          </a:p>
          <a:p>
            <a:r>
              <a:rPr lang="ar-IQ" dirty="0" smtClean="0"/>
              <a:t>حدد الهدف من المقياس بوضوح. تأكد من أن كل فقرة تساهم في تحقيق هذا الهدف.</a:t>
            </a:r>
          </a:p>
          <a:p>
            <a:r>
              <a:rPr lang="ar-IQ" b="1" dirty="0" smtClean="0">
                <a:solidFill>
                  <a:srgbClr val="FF0000"/>
                </a:solidFill>
              </a:rPr>
              <a:t>2. استخدام لغة بسيطة</a:t>
            </a:r>
          </a:p>
          <a:p>
            <a:r>
              <a:rPr lang="ar-IQ" dirty="0" smtClean="0"/>
              <a:t>استخدم لغة واضحة ومفهومة. تجنب المصطلحات الفنية المعقدة.</a:t>
            </a:r>
          </a:p>
          <a:p>
            <a:r>
              <a:rPr lang="ar-IQ" b="1" dirty="0" smtClean="0">
                <a:solidFill>
                  <a:srgbClr val="FF0000"/>
                </a:solidFill>
              </a:rPr>
              <a:t>3. صياغة الفقرات</a:t>
            </a:r>
          </a:p>
          <a:p>
            <a:r>
              <a:rPr lang="ar-IQ" dirty="0" smtClean="0"/>
              <a:t>اجعل كل فقرة قصيرة ومباشرة. استخدم جمل بسيطة، وابتعد عن التعقيدات اللغوية.</a:t>
            </a:r>
          </a:p>
          <a:p>
            <a:r>
              <a:rPr lang="ar-IQ" b="1" dirty="0" smtClean="0">
                <a:solidFill>
                  <a:srgbClr val="FF0000"/>
                </a:solidFill>
              </a:rPr>
              <a:t>4. عدم التحيز</a:t>
            </a:r>
          </a:p>
          <a:p>
            <a:r>
              <a:rPr lang="ar-IQ" dirty="0" smtClean="0"/>
              <a:t>تأكد من أن الأسئلة محايدة ولا تؤثر على إجابات المشاركين. تجنب الأسئلة التي قد تحمل انطباعاً بشأن ما يُتوقع من الأفراد.</a:t>
            </a:r>
          </a:p>
          <a:p>
            <a:r>
              <a:rPr lang="ar-IQ" b="1" dirty="0" smtClean="0">
                <a:solidFill>
                  <a:srgbClr val="FF0000"/>
                </a:solidFill>
              </a:rPr>
              <a:t>5. التركيز على المتغيرات</a:t>
            </a:r>
          </a:p>
          <a:p>
            <a:r>
              <a:rPr lang="ar-IQ" dirty="0" smtClean="0"/>
              <a:t>اصغ الفقرات بحيث تتعلق بمكونات المتغيرات المحددة. اجعل كل فقرة تعكس بعداً محدداً من أبعاد الموضوع.</a:t>
            </a:r>
          </a:p>
          <a:p>
            <a:r>
              <a:rPr lang="ar-IQ" b="1" dirty="0" smtClean="0">
                <a:solidFill>
                  <a:srgbClr val="FF0000"/>
                </a:solidFill>
              </a:rPr>
              <a:t>6. استخدام مقاييس استجابة واضحة</a:t>
            </a:r>
          </a:p>
          <a:p>
            <a:r>
              <a:rPr lang="ar-IQ" dirty="0" smtClean="0"/>
              <a:t>استخدم مقاييس واضحة مثل: مقياس </a:t>
            </a:r>
            <a:r>
              <a:rPr lang="ar-IQ" dirty="0" err="1" smtClean="0"/>
              <a:t>ليكرت</a:t>
            </a:r>
            <a:r>
              <a:rPr lang="ar-IQ" dirty="0" smtClean="0"/>
              <a:t>  (مثل: موافق بشدة - محايد - غير موافق). خيارات نعم / لا. / تأكد من أن جميع خيارات الاستجابة شاملة.</a:t>
            </a:r>
          </a:p>
          <a:p>
            <a:r>
              <a:rPr lang="ar-IQ" b="1" dirty="0" smtClean="0">
                <a:solidFill>
                  <a:srgbClr val="FF0000"/>
                </a:solidFill>
              </a:rPr>
              <a:t>7. تنظيم الأسئلة </a:t>
            </a:r>
          </a:p>
          <a:p>
            <a:r>
              <a:rPr lang="ar-IQ" dirty="0" smtClean="0"/>
              <a:t>ضع الأسئلة بشكل منطقي ومتسلسل. اجعل الفقرات الذاتية تتبع السياق أو التدرج الموضوعي.</a:t>
            </a:r>
          </a:p>
          <a:p>
            <a:r>
              <a:rPr lang="ar-IQ" b="1" dirty="0" smtClean="0">
                <a:solidFill>
                  <a:srgbClr val="FF0000"/>
                </a:solidFill>
              </a:rPr>
              <a:t>8. اختبار الفقرات</a:t>
            </a:r>
          </a:p>
          <a:p>
            <a:r>
              <a:rPr lang="ar-IQ" dirty="0" smtClean="0"/>
              <a:t>قم باختبار المسودة الأولية مع مجموعة صغيرة. جمع ملاحظاتهم وتحليلاتهم على الفقرات.</a:t>
            </a:r>
          </a:p>
          <a:p>
            <a:r>
              <a:rPr lang="ar-IQ" b="1" dirty="0" smtClean="0">
                <a:solidFill>
                  <a:srgbClr val="FF0000"/>
                </a:solidFill>
              </a:rPr>
              <a:t>9. مراجعة الفقرات</a:t>
            </a:r>
          </a:p>
          <a:p>
            <a:r>
              <a:rPr lang="ar-IQ" dirty="0" smtClean="0"/>
              <a:t>راجع الفقرات بعد الاختبار الأولي وأدخل التعديلات اللازمة. تأكد من أن كل فقرة تحقق الأهداف المحددة.</a:t>
            </a:r>
          </a:p>
          <a:p>
            <a:r>
              <a:rPr lang="ar-IQ" b="1" dirty="0" smtClean="0">
                <a:solidFill>
                  <a:srgbClr val="FF0000"/>
                </a:solidFill>
              </a:rPr>
              <a:t>10. التركيز على الصلاحية</a:t>
            </a:r>
          </a:p>
          <a:p>
            <a:r>
              <a:rPr lang="ar-IQ" dirty="0" smtClean="0"/>
              <a:t>تحقق من أن الفقرات تقيس ما تريد قياسه. استشر خبراء إذا لزم الأمر للحصول على تقييم موضوعي.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258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125" y="412124"/>
            <a:ext cx="11526590" cy="5929682"/>
          </a:xfrm>
          <a:prstGeom prst="rect">
            <a:avLst/>
          </a:prstGeom>
          <a:effectLst>
            <a:glow rad="647700">
              <a:schemeClr val="accent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494107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982433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792</Words>
  <Application>Microsoft Office PowerPoint</Application>
  <PresentationFormat>شاشة عريضة</PresentationFormat>
  <Paragraphs>88</Paragraphs>
  <Slides>13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20" baseType="lpstr">
      <vt:lpstr>Aldhabi</vt:lpstr>
      <vt:lpstr>Arial</vt:lpstr>
      <vt:lpstr>Calibri</vt:lpstr>
      <vt:lpstr>Calibri Light</vt:lpstr>
      <vt:lpstr>Times New Roman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Microsoft (C)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Dr. Ahmed Hassan</dc:creator>
  <cp:lastModifiedBy>Dr. Ahmed Hassan</cp:lastModifiedBy>
  <cp:revision>12</cp:revision>
  <dcterms:created xsi:type="dcterms:W3CDTF">2024-10-18T19:27:39Z</dcterms:created>
  <dcterms:modified xsi:type="dcterms:W3CDTF">2024-10-18T21:19:12Z</dcterms:modified>
</cp:coreProperties>
</file>