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29" d="100"/>
          <a:sy n="29" d="100"/>
        </p:scale>
        <p:origin x="-9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09/09/1445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عنوان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504825"/>
          </a:xfrm>
        </p:spPr>
        <p:txBody>
          <a:bodyPr/>
          <a:lstStyle/>
          <a:p>
            <a:r>
              <a:rPr lang="ar-IQ" altLang="ar-IQ" sz="2400" b="1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7ـ5 إصابات الجهاز التنفسي  </a:t>
            </a:r>
            <a:r>
              <a:rPr lang="en-US" altLang="ar-IQ" sz="2400" b="1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Respiratory System Injuries</a:t>
            </a:r>
            <a:endParaRPr lang="ar-IQ" altLang="ar-IQ" sz="2400" smtClean="0"/>
          </a:p>
        </p:txBody>
      </p:sp>
      <p:sp>
        <p:nvSpPr>
          <p:cNvPr id="46083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836613"/>
            <a:ext cx="8856663" cy="5905500"/>
          </a:xfrm>
        </p:spPr>
        <p:txBody>
          <a:bodyPr/>
          <a:lstStyle/>
          <a:p>
            <a:pPr algn="just"/>
            <a:r>
              <a:rPr lang="ar-IQ" altLang="ar-IQ" sz="2800" b="1" smtClean="0">
                <a:solidFill>
                  <a:srgbClr val="0070C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7ـ5ـ1 انسداد المجاري التنفسية </a:t>
            </a:r>
            <a:r>
              <a:rPr lang="en-US" altLang="ar-IQ" sz="2800" b="1" smtClean="0">
                <a:solidFill>
                  <a:srgbClr val="0070C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Respiratory tract closing</a:t>
            </a:r>
            <a:endParaRPr lang="en-US" altLang="ar-IQ" sz="2800" b="1" smtClean="0">
              <a:solidFill>
                <a:srgbClr val="0070C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altLang="ar-IQ" sz="2800" b="1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وتَحدث إما باللسان أو بالأجسام الغريبة :ـ</a:t>
            </a:r>
            <a:endParaRPr lang="en-US" altLang="ar-IQ" sz="2800" b="1" smtClean="0">
              <a:solidFill>
                <a:srgbClr val="0070C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altLang="ar-IQ" sz="2800" b="1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أ ـ انسداد المجاري التنفسية باللسان </a:t>
            </a:r>
            <a:r>
              <a:rPr lang="en-US" altLang="ar-IQ" sz="2800" b="1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(Tongue)</a:t>
            </a:r>
            <a:r>
              <a:rPr lang="ar-IQ" altLang="ar-IQ" sz="2800" b="1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 :</a:t>
            </a:r>
            <a:endParaRPr lang="en-US" altLang="ar-IQ" sz="2800" b="1" smtClean="0">
              <a:solidFill>
                <a:srgbClr val="0070C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altLang="ar-IQ" sz="2800" b="1" smtClean="0">
                <a:latin typeface="Simplified Arabic" pitchFamily="18" charset="-78"/>
                <a:cs typeface="Simplified Arabic" pitchFamily="18" charset="-78"/>
              </a:rPr>
              <a:t> وتَحدث عندما يَفقد المصاب وعيه خاصة عندما يكون مُستلقي على ظهره حيث يُشَد اللسان إلى الأسفل مُغلقاً المجرى التنفسي</a:t>
            </a:r>
            <a:r>
              <a:rPr lang="en-US" altLang="ar-IQ" sz="2800" b="1" smtClean="0">
                <a:latin typeface="Simplified Arabic" pitchFamily="18" charset="-78"/>
                <a:cs typeface="Simplified Arabic" pitchFamily="18" charset="-78"/>
              </a:rPr>
              <a:t>(Respiratory Tract)</a:t>
            </a:r>
            <a:r>
              <a:rPr lang="ar-IQ" altLang="ar-IQ" sz="2800" b="1" smtClean="0"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lvl="1" algn="just">
              <a:buFont typeface="Symbol" pitchFamily="18" charset="2"/>
              <a:buChar char=""/>
            </a:pPr>
            <a:r>
              <a:rPr lang="en-US" altLang="ar-IQ" b="1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altLang="ar-IQ" b="1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الإسعافات </a:t>
            </a:r>
            <a:endParaRPr lang="en-US" altLang="ar-IQ" b="1" smtClean="0">
              <a:solidFill>
                <a:srgbClr val="0070C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altLang="ar-IQ" sz="2800" b="1" smtClean="0">
                <a:solidFill>
                  <a:srgbClr val="000000"/>
                </a:solidFill>
                <a:latin typeface="Simplified Arabic" pitchFamily="18" charset="-78"/>
                <a:cs typeface="Simplified Arabic" pitchFamily="18" charset="-78"/>
              </a:rPr>
              <a:t> ـ يضع المسعف أحدى يديه خلف عنق المصاب مع ضغط الرأس إلى الأسفل ، مما يَعمَل على سحب اللسان للأمام وفتح المجرى التنفسي .</a:t>
            </a:r>
            <a:endParaRPr lang="en-US" altLang="ar-IQ" sz="2800" b="1" smtClean="0">
              <a:solidFill>
                <a:srgbClr val="0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altLang="ar-IQ" sz="2800" b="1" smtClean="0">
                <a:solidFill>
                  <a:srgbClr val="000000"/>
                </a:solidFill>
                <a:latin typeface="Simplified Arabic" pitchFamily="18" charset="-78"/>
                <a:cs typeface="Simplified Arabic" pitchFamily="18" charset="-78"/>
              </a:rPr>
              <a:t> ـ ويمكن سحب الفك الأسفل إلى الأمام مع دفع الرأس إلى الخلف .</a:t>
            </a:r>
            <a:endParaRPr lang="en-US" altLang="ar-IQ" sz="2800" b="1" smtClean="0">
              <a:solidFill>
                <a:srgbClr val="0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altLang="ar-IQ" sz="2800" b="1" smtClean="0">
                <a:solidFill>
                  <a:srgbClr val="000000"/>
                </a:solidFill>
                <a:latin typeface="Simplified Arabic" pitchFamily="18" charset="-78"/>
                <a:cs typeface="Simplified Arabic" pitchFamily="18" charset="-78"/>
              </a:rPr>
              <a:t> ـ في حالة وجود إصابات في العنق يمكن استخدام أنبوب مطاطي ودفعه في الفم إلى المجرى التنفسي.</a:t>
            </a:r>
            <a:endParaRPr lang="en-US" altLang="ar-IQ" sz="2800" b="1" smtClean="0">
              <a:solidFill>
                <a:srgbClr val="00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43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ar-IQ" altLang="ar-IQ" sz="2800" b="1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ب ـ الانسداد بالأجسام الغريبة </a:t>
            </a:r>
            <a:r>
              <a:rPr lang="en-US" altLang="ar-IQ" sz="2800" b="1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(block to strange object)</a:t>
            </a:r>
            <a:r>
              <a:rPr lang="ar-IQ" altLang="ar-IQ" sz="2800" b="1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 :</a:t>
            </a:r>
            <a:endParaRPr lang="ar-IQ" altLang="ar-IQ" sz="2800" smtClean="0"/>
          </a:p>
        </p:txBody>
      </p:sp>
      <p:sp>
        <p:nvSpPr>
          <p:cNvPr id="44035" name="عنصر نائب للمحتوى 2"/>
          <p:cNvSpPr>
            <a:spLocks noGrp="1"/>
          </p:cNvSpPr>
          <p:nvPr>
            <p:ph idx="1"/>
          </p:nvPr>
        </p:nvSpPr>
        <p:spPr>
          <a:xfrm>
            <a:off x="179388" y="981075"/>
            <a:ext cx="8713787" cy="5761038"/>
          </a:xfrm>
        </p:spPr>
        <p:txBody>
          <a:bodyPr/>
          <a:lstStyle/>
          <a:p>
            <a:pPr algn="justLow">
              <a:defRPr/>
            </a:pPr>
            <a:r>
              <a:rPr lang="ar-IQ" altLang="ar-IQ" sz="2800" b="1" dirty="0" smtClean="0">
                <a:solidFill>
                  <a:srgbClr val="0070C0"/>
                </a:solidFill>
                <a:latin typeface="Simplified Arabic" panose="02020603050405020304" pitchFamily="18" charset="-78"/>
                <a:ea typeface="Times New Roman" pitchFamily="18" charset="0"/>
                <a:cs typeface="Simplified Arabic" panose="02020603050405020304" pitchFamily="18" charset="-78"/>
              </a:rPr>
              <a:t>أسبابه </a:t>
            </a:r>
            <a:endParaRPr lang="en-US" altLang="ar-IQ" sz="2800" dirty="0" smtClean="0">
              <a:solidFill>
                <a:srgbClr val="0070C0"/>
              </a:solidFill>
              <a:latin typeface="Simplified Arabic" panose="02020603050405020304" pitchFamily="18" charset="-78"/>
              <a:ea typeface="Times New Roman" pitchFamily="18" charset="0"/>
              <a:cs typeface="Simplified Arabic" panose="02020603050405020304" pitchFamily="18" charset="-78"/>
            </a:endParaRPr>
          </a:p>
          <a:p>
            <a:pPr algn="justLow">
              <a:defRPr/>
            </a:pPr>
            <a:r>
              <a:rPr lang="ar-IQ" altLang="ar-IQ" sz="2800" dirty="0" smtClean="0">
                <a:latin typeface="Simplified Arabic" panose="02020603050405020304" pitchFamily="18" charset="-78"/>
                <a:ea typeface="Times New Roman" pitchFamily="18" charset="0"/>
                <a:cs typeface="Simplified Arabic" panose="02020603050405020304" pitchFamily="18" charset="-78"/>
              </a:rPr>
              <a:t>ـ خثره دموية </a:t>
            </a:r>
            <a:r>
              <a:rPr lang="en-US" altLang="ar-IQ" sz="2800" dirty="0" smtClean="0">
                <a:latin typeface="Simplified Arabic" panose="02020603050405020304" pitchFamily="18" charset="-78"/>
                <a:ea typeface="Times New Roman" pitchFamily="18" charset="0"/>
                <a:cs typeface="Simplified Arabic" panose="02020603050405020304" pitchFamily="18" charset="-78"/>
              </a:rPr>
              <a:t>     (blood clot)</a:t>
            </a:r>
            <a:endParaRPr lang="en-US" altLang="ar-IQ" sz="28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>
              <a:defRPr/>
            </a:pPr>
            <a:r>
              <a:rPr lang="ar-IQ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ـ قطعة أسنان</a:t>
            </a:r>
            <a:r>
              <a:rPr lang="en-US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(tooth piece) </a:t>
            </a:r>
            <a:r>
              <a:rPr lang="ar-IQ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</a:t>
            </a:r>
            <a:endParaRPr lang="en-US" altLang="ar-IQ" sz="28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>
              <a:defRPr/>
            </a:pPr>
            <a:r>
              <a:rPr lang="ar-IQ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ـ قـيء</a:t>
            </a:r>
            <a:r>
              <a:rPr lang="en-US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(vomiting) </a:t>
            </a:r>
            <a:r>
              <a:rPr lang="ar-IQ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en-US" altLang="ar-IQ" sz="28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1" algn="justLow">
              <a:buFont typeface="Symbol" pitchFamily="18" charset="2"/>
              <a:buChar char=""/>
              <a:defRPr/>
            </a:pPr>
            <a:r>
              <a:rPr lang="ar-IQ" altLang="ar-IQ" b="1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أعراضه </a:t>
            </a:r>
            <a:endParaRPr lang="en-US" altLang="ar-IQ" dirty="0" smtClean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>
              <a:buFont typeface="Arial" pitchFamily="34" charset="0"/>
              <a:buAutoNum type="arabicPeriod"/>
              <a:defRPr/>
            </a:pPr>
            <a:r>
              <a:rPr lang="ar-IQ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عدم القدرة على الكلام.</a:t>
            </a:r>
            <a:endParaRPr lang="en-US" altLang="ar-IQ" sz="28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>
              <a:buFont typeface="Arial" pitchFamily="34" charset="0"/>
              <a:buAutoNum type="arabicPeriod"/>
              <a:defRPr/>
            </a:pPr>
            <a:r>
              <a:rPr lang="ar-IQ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احتقان الوجه ثم ازرقاقه ثم الإغماء.</a:t>
            </a:r>
            <a:endParaRPr lang="en-US" altLang="ar-IQ" sz="28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1" algn="justLow">
              <a:buFont typeface="Symbol" pitchFamily="18" charset="2"/>
              <a:buChar char=""/>
              <a:defRPr/>
            </a:pPr>
            <a:r>
              <a:rPr lang="ar-IQ" altLang="ar-IQ" b="1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الإسعافات </a:t>
            </a:r>
            <a:endParaRPr lang="en-US" altLang="ar-IQ" dirty="0" smtClean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justLow">
              <a:buFontTx/>
              <a:buNone/>
              <a:defRPr/>
            </a:pPr>
            <a:r>
              <a:rPr lang="ar-IQ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المصاب واقف أو مستلقي ضرب الظهر (أربع ضربات متتالية وقوية بالكف على منطقة </a:t>
            </a:r>
            <a:r>
              <a:rPr lang="ar-IQ" altLang="ar-IQ" sz="28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مابين</a:t>
            </a:r>
            <a:r>
              <a:rPr lang="ar-IQ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لوحي الكتف </a:t>
            </a:r>
            <a:r>
              <a:rPr lang="en-US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Between shoulder blade</a:t>
            </a:r>
            <a:r>
              <a:rPr lang="ar-IQ" altLang="ar-IQ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).</a:t>
            </a:r>
            <a:endParaRPr lang="en-US" altLang="ar-IQ" sz="28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576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عنوان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503237"/>
          </a:xfrm>
        </p:spPr>
        <p:txBody>
          <a:bodyPr>
            <a:normAutofit fontScale="90000"/>
          </a:bodyPr>
          <a:lstStyle/>
          <a:p>
            <a:r>
              <a:rPr lang="ar-IQ" altLang="ar-IQ" sz="3200" b="1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طريقة هيلمش :</a:t>
            </a:r>
            <a:endParaRPr lang="ar-IQ" altLang="ar-IQ" sz="3200" b="1" smtClean="0">
              <a:solidFill>
                <a:srgbClr val="0070C0"/>
              </a:solidFill>
            </a:endParaRPr>
          </a:p>
        </p:txBody>
      </p:sp>
      <p:sp>
        <p:nvSpPr>
          <p:cNvPr id="48131" name="عنصر نائب للمحتوى 2"/>
          <p:cNvSpPr>
            <a:spLocks noGrp="1"/>
          </p:cNvSpPr>
          <p:nvPr>
            <p:ph idx="1"/>
          </p:nvPr>
        </p:nvSpPr>
        <p:spPr>
          <a:xfrm>
            <a:off x="323850" y="836613"/>
            <a:ext cx="8569325" cy="5905500"/>
          </a:xfrm>
        </p:spPr>
        <p:txBody>
          <a:bodyPr/>
          <a:lstStyle/>
          <a:p>
            <a:pPr algn="justLow"/>
            <a:r>
              <a:rPr lang="ar-IQ" altLang="ar-IQ" sz="4000" b="1" smtClean="0">
                <a:solidFill>
                  <a:srgbClr val="000000"/>
                </a:solidFill>
                <a:latin typeface="Simplified Arabic" pitchFamily="18" charset="-78"/>
                <a:cs typeface="Simplified Arabic" pitchFamily="18" charset="-78"/>
              </a:rPr>
              <a:t>الضغط على أعلى البطن بواسطة يديّ المسعف مما يُزيد في الضغط داخل الجوف البطني ورفع الحجاب الحاجز للأعلى بسرعة وهذا يضغط على الرئتين ويُزيد ضغط الهواء داخل القصبات الهوائية </a:t>
            </a:r>
            <a:r>
              <a:rPr lang="en-US" altLang="ar-IQ" sz="4000" b="1" smtClean="0">
                <a:solidFill>
                  <a:srgbClr val="000000"/>
                </a:solidFill>
                <a:latin typeface="Simplified Arabic" pitchFamily="18" charset="-78"/>
                <a:cs typeface="Simplified Arabic" pitchFamily="18" charset="-78"/>
              </a:rPr>
              <a:t>(windpipe) </a:t>
            </a:r>
            <a:r>
              <a:rPr lang="ar-IQ" altLang="ar-IQ" sz="4000" b="1" smtClean="0">
                <a:solidFill>
                  <a:srgbClr val="000000"/>
                </a:solidFill>
                <a:latin typeface="Simplified Arabic" pitchFamily="18" charset="-78"/>
                <a:cs typeface="Simplified Arabic" pitchFamily="18" charset="-78"/>
              </a:rPr>
              <a:t>والمجاري التنفسية مما يعمل على إزالة الجسم الغريب.</a:t>
            </a:r>
          </a:p>
          <a:p>
            <a:pPr algn="justLow"/>
            <a:r>
              <a:rPr lang="ar-IQ" altLang="ar-IQ" sz="4000" b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تُجرى هذه العملية بطريقتين :ـ </a:t>
            </a:r>
            <a:endParaRPr lang="en-US" altLang="ar-IQ" sz="4000" b="1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911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pPr marL="342900" indent="-342900">
              <a:spcBef>
                <a:spcPct val="20000"/>
              </a:spcBef>
            </a:pPr>
            <a:r>
              <a:rPr lang="ar-IQ" altLang="ar-IQ" sz="3200" smtClean="0">
                <a:solidFill>
                  <a:srgbClr val="000000"/>
                </a:solidFill>
                <a:latin typeface="Simplified Arabic" pitchFamily="18" charset="-78"/>
                <a:cs typeface="Times New Roman" pitchFamily="18" charset="0"/>
              </a:rPr>
              <a:t>تُجرى هذه العملية (طريقة هلمش) بطريقتين :ـ</a:t>
            </a:r>
            <a:r>
              <a:rPr lang="ar-IQ" altLang="ar-IQ" sz="3200" b="1" smtClean="0">
                <a:solidFill>
                  <a:srgbClr val="000000"/>
                </a:solidFill>
                <a:latin typeface="Simplified Arabic" pitchFamily="18" charset="-78"/>
                <a:cs typeface="Times New Roman" pitchFamily="18" charset="0"/>
              </a:rPr>
              <a:t> </a:t>
            </a:r>
            <a:endParaRPr lang="ar-IQ" altLang="ar-IQ" sz="3200" smtClean="0"/>
          </a:p>
        </p:txBody>
      </p:sp>
      <p:sp>
        <p:nvSpPr>
          <p:cNvPr id="49155" name="عنصر نائب للمحتوى 2"/>
          <p:cNvSpPr>
            <a:spLocks noGrp="1"/>
          </p:cNvSpPr>
          <p:nvPr>
            <p:ph idx="1"/>
          </p:nvPr>
        </p:nvSpPr>
        <p:spPr>
          <a:xfrm>
            <a:off x="250825" y="908050"/>
            <a:ext cx="8642350" cy="5616575"/>
          </a:xfrm>
        </p:spPr>
        <p:txBody>
          <a:bodyPr/>
          <a:lstStyle/>
          <a:p>
            <a:pPr algn="justLow">
              <a:buFontTx/>
              <a:buAutoNum type="arabic1Minus"/>
              <a:tabLst>
                <a:tab pos="228600" algn="l"/>
              </a:tabLst>
            </a:pPr>
            <a:r>
              <a:rPr lang="ar-IQ" altLang="ar-IQ" sz="4000" b="1" dirty="0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في حالة وقوف المسعف خلف المصاب ويضع يديه على خصره مباشرة ويضغط بشكل مفاجئ وسريع على أعلى البطن واليدين مغلقتين لعدة مرات .</a:t>
            </a:r>
            <a:endParaRPr lang="en-US" altLang="ar-IQ" sz="4000" b="1" dirty="0" smtClean="0"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  <a:p>
            <a:pPr>
              <a:tabLst>
                <a:tab pos="228600" algn="l"/>
              </a:tabLst>
            </a:pPr>
            <a:r>
              <a:rPr lang="ar-IQ" altLang="ar-IQ" sz="4000" b="1" dirty="0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 إذا كان المصاب على الأرض ممتداً على ظهره يجلس المسعف على الركبتين ويضع احد كفيه على الأخرى ويتم الضغط على البطن لعدة مرات.</a:t>
            </a:r>
            <a:endParaRPr lang="ar-IQ" altLang="ar-IQ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6699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عنوان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504825"/>
          </a:xfrm>
        </p:spPr>
        <p:txBody>
          <a:bodyPr>
            <a:normAutofit fontScale="90000"/>
          </a:bodyPr>
          <a:lstStyle/>
          <a:p>
            <a:r>
              <a:rPr lang="ar-IQ" altLang="ar-IQ" sz="3200" b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طريقة هلمش</a:t>
            </a:r>
          </a:p>
        </p:txBody>
      </p:sp>
      <p:pic>
        <p:nvPicPr>
          <p:cNvPr id="5017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765175"/>
            <a:ext cx="7488237" cy="5759450"/>
          </a:xfrm>
        </p:spPr>
      </p:pic>
    </p:spTree>
    <p:extLst>
      <p:ext uri="{BB962C8B-B14F-4D97-AF65-F5344CB8AC3E}">
        <p14:creationId xmlns:p14="http://schemas.microsoft.com/office/powerpoint/2010/main" val="124315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IQ" b="1" smtClean="0">
                <a:latin typeface="Simplified Arabic" pitchFamily="18" charset="-78"/>
                <a:cs typeface="Times New Roman" pitchFamily="18" charset="0"/>
              </a:rPr>
              <a:t> </a:t>
            </a:r>
            <a:r>
              <a:rPr lang="ar-IQ" altLang="ar-IQ" b="1" smtClean="0">
                <a:latin typeface="Simplified Arabic" pitchFamily="18" charset="-78"/>
                <a:cs typeface="Times New Roman" pitchFamily="18" charset="0"/>
              </a:rPr>
              <a:t>3ـ إزالة الجسم الغريب بواسطة الأصبع.</a:t>
            </a:r>
            <a:endParaRPr lang="ar-IQ" altLang="ar-IQ" smtClean="0"/>
          </a:p>
        </p:txBody>
      </p:sp>
      <p:sp>
        <p:nvSpPr>
          <p:cNvPr id="5120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ar-IQ" altLang="ar-IQ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إذا كان الجسم مرئي (يُستخدم إصبع السبابة) يُحذَر هنا من دفع الجسم الغريب للأعمق ، يصعب تنفيذ هذه الطريقة مع المصاب الواعي</a:t>
            </a:r>
            <a:r>
              <a:rPr lang="en-US" altLang="ar-IQ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(consciousness)</a:t>
            </a:r>
            <a:r>
              <a:rPr lang="ar-IQ" altLang="ar-IQ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 ويُفَضَل استخدامها مع فاقدي الوعي</a:t>
            </a:r>
            <a:r>
              <a:rPr lang="en-US" altLang="ar-IQ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 (unconscious)</a:t>
            </a:r>
            <a:r>
              <a:rPr lang="ar-IQ" altLang="ar-IQ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، فيمكن سحب الفك الأسفل واللسان إلى الأمام.</a:t>
            </a:r>
            <a:endParaRPr lang="en-US" altLang="ar-IQ" sz="2800" smtClean="0">
              <a:latin typeface="Times New Roman" pitchFamily="18" charset="0"/>
              <a:cs typeface="Times New Roman" pitchFamily="18" charset="0"/>
            </a:endParaRPr>
          </a:p>
          <a:p>
            <a:endParaRPr lang="ar-IQ" altLang="ar-IQ" smtClean="0"/>
          </a:p>
        </p:txBody>
      </p:sp>
    </p:spTree>
    <p:extLst>
      <p:ext uri="{BB962C8B-B14F-4D97-AF65-F5344CB8AC3E}">
        <p14:creationId xmlns:p14="http://schemas.microsoft.com/office/powerpoint/2010/main" val="193726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>
            <a:normAutofit fontScale="90000"/>
          </a:bodyPr>
          <a:lstStyle/>
          <a:p>
            <a:r>
              <a:rPr lang="ar-IQ" altLang="ar-IQ" sz="3200" b="1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7ـ5ـ2 توقف التنفس   </a:t>
            </a:r>
            <a:r>
              <a:rPr lang="en-US" altLang="ar-IQ" sz="3200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stop breathe</a:t>
            </a:r>
            <a:endParaRPr lang="ar-IQ" altLang="ar-IQ" sz="3200" smtClean="0"/>
          </a:p>
        </p:txBody>
      </p:sp>
      <p:sp>
        <p:nvSpPr>
          <p:cNvPr id="52227" name="عنصر نائب للمحتوى 2"/>
          <p:cNvSpPr>
            <a:spLocks noGrp="1"/>
          </p:cNvSpPr>
          <p:nvPr>
            <p:ph idx="1"/>
          </p:nvPr>
        </p:nvSpPr>
        <p:spPr>
          <a:xfrm>
            <a:off x="250825" y="908050"/>
            <a:ext cx="8713788" cy="5834063"/>
          </a:xfrm>
        </p:spPr>
        <p:txBody>
          <a:bodyPr/>
          <a:lstStyle/>
          <a:p>
            <a:pPr algn="justLow"/>
            <a:r>
              <a:rPr lang="ar-IQ" altLang="ar-IQ" b="1" smtClean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* تَحدث هذه الحالة بسبب شدة خارجية على منطقة البطن ، الزاوية الضلعية حيث توجد شبكة من الأعصاب التي تُغذي الحجاب الحاجز التي تتوقف عن العمل مما يؤدي إلى شلل وقتي في الحجاب الحاجز وتوقف التنفس.</a:t>
            </a:r>
            <a:endParaRPr lang="en-US" altLang="ar-IQ" b="1" smtClean="0">
              <a:latin typeface="Simplified Arabic" pitchFamily="18" charset="-78"/>
              <a:ea typeface="Times New Roman" pitchFamily="18" charset="0"/>
              <a:cs typeface="Simplified Arabic" pitchFamily="18" charset="-78"/>
            </a:endParaRPr>
          </a:p>
          <a:p>
            <a:pPr algn="justLow"/>
            <a:r>
              <a:rPr lang="ar-IQ" altLang="ar-IQ" b="1" smtClean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* ويتوقف التنفس عند إصابات الرأس الشديدة وكسور العنق التي تؤدي إلى شلل العضلات بين الأضلاع وكذلك الحجاب الحاجز. </a:t>
            </a:r>
            <a:endParaRPr lang="en-US" altLang="ar-IQ" b="1" smtClean="0">
              <a:latin typeface="Simplified Arabic" pitchFamily="18" charset="-78"/>
              <a:cs typeface="Simplified Arabic" pitchFamily="18" charset="-78"/>
            </a:endParaRPr>
          </a:p>
          <a:p>
            <a:pPr algn="justLow"/>
            <a:r>
              <a:rPr lang="ar-IQ" altLang="ar-IQ" b="1" smtClean="0">
                <a:latin typeface="Simplified Arabic" pitchFamily="18" charset="-78"/>
                <a:cs typeface="Simplified Arabic" pitchFamily="18" charset="-78"/>
              </a:rPr>
              <a:t>* ويتوقف التنفس مع الإصابات التي يُصاحبها ألم شديد مع حدوث إغماء.</a:t>
            </a:r>
            <a:endParaRPr lang="en-US" altLang="ar-IQ" b="1" smtClean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421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ar-IQ" altLang="ar-IQ" smtClean="0"/>
              <a:t>إسعاف توقف التنفس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388" y="1052513"/>
            <a:ext cx="8713787" cy="5689600"/>
          </a:xfrm>
        </p:spPr>
        <p:txBody>
          <a:bodyPr/>
          <a:lstStyle/>
          <a:p>
            <a:pPr indent="-114300" algn="justLow">
              <a:spcAft>
                <a:spcPts val="0"/>
              </a:spcAft>
              <a:defRPr/>
            </a:pPr>
            <a:r>
              <a:rPr lang="ar-IQ" b="1" dirty="0" smtClean="0">
                <a:latin typeface="Times New Roman"/>
                <a:ea typeface="Times New Roman"/>
                <a:cs typeface="Simplified Arabic"/>
              </a:rPr>
              <a:t> الإسعافات ] </a:t>
            </a:r>
            <a:r>
              <a:rPr lang="ar-IQ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b="1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dirty="0" smtClean="0">
                <a:latin typeface="Times New Roman"/>
                <a:ea typeface="Times New Roman"/>
                <a:cs typeface="Simplified Arabic"/>
              </a:rPr>
              <a:t>لإسعاف حالات توقف التنفس تُستخدم طريقة (قبلة الحياة </a:t>
            </a:r>
            <a:r>
              <a:rPr lang="en-US" dirty="0" smtClean="0">
                <a:latin typeface="Times New Roman"/>
                <a:ea typeface="Times New Roman"/>
                <a:cs typeface="Simplified Arabic"/>
              </a:rPr>
              <a:t>life kiss</a:t>
            </a:r>
            <a:r>
              <a:rPr lang="ar-IQ" dirty="0" smtClean="0">
                <a:latin typeface="Times New Roman"/>
                <a:ea typeface="Times New Roman"/>
                <a:cs typeface="Simplified Arabic"/>
              </a:rPr>
              <a:t>) وكما يلي:ـ 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algn="justLow">
              <a:spcAft>
                <a:spcPts val="0"/>
              </a:spcAft>
              <a:buFont typeface="Symbol"/>
              <a:buChar char=""/>
              <a:tabLst>
                <a:tab pos="190500" algn="l"/>
              </a:tabLst>
              <a:defRPr/>
            </a:pPr>
            <a:r>
              <a:rPr lang="ar-IQ" dirty="0" smtClean="0">
                <a:latin typeface="Times New Roman"/>
                <a:ea typeface="Times New Roman"/>
                <a:cs typeface="Simplified Arabic"/>
              </a:rPr>
              <a:t>تهيئة وتنظيف فم المصاب من الأجسام الغريبة.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algn="justLow">
              <a:spcAft>
                <a:spcPts val="0"/>
              </a:spcAft>
              <a:buFont typeface="Symbol"/>
              <a:buChar char=""/>
              <a:tabLst>
                <a:tab pos="190500" algn="l"/>
              </a:tabLst>
              <a:defRPr/>
            </a:pPr>
            <a:r>
              <a:rPr lang="ar-IQ" dirty="0" smtClean="0">
                <a:latin typeface="Times New Roman"/>
                <a:ea typeface="Times New Roman"/>
                <a:cs typeface="Simplified Arabic"/>
              </a:rPr>
              <a:t>دفع رأسه للخلف لفتح المجرى التنفسي بوضع اليد على الجبهة .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algn="justLow">
              <a:spcAft>
                <a:spcPts val="0"/>
              </a:spcAft>
              <a:defRPr/>
            </a:pPr>
            <a:r>
              <a:rPr lang="ar-IQ" dirty="0" smtClean="0">
                <a:latin typeface="Times New Roman"/>
                <a:ea typeface="Times New Roman"/>
                <a:cs typeface="Simplified Arabic"/>
              </a:rPr>
              <a:t> أخذ شهيقاً عميقاً ووضع فم المسعف فوق فم المصاب المفتوح بقوة مع ملاحظة ارتفاع الصدر وغلق الأنف باليد .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algn="justLow">
              <a:spcAft>
                <a:spcPts val="0"/>
              </a:spcAft>
              <a:buFont typeface="Symbol"/>
              <a:buChar char=""/>
              <a:tabLst>
                <a:tab pos="190500" algn="l"/>
              </a:tabLst>
              <a:defRPr/>
            </a:pPr>
            <a:r>
              <a:rPr lang="ar-IQ" dirty="0" smtClean="0">
                <a:latin typeface="Times New Roman"/>
                <a:ea typeface="Times New Roman"/>
                <a:cs typeface="Simplified Arabic"/>
              </a:rPr>
              <a:t>رفع فم المسعف من فوق فم المصاب لخروج هواء الزفير.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algn="justLow">
              <a:spcAft>
                <a:spcPts val="0"/>
              </a:spcAft>
              <a:buFont typeface="Symbol"/>
              <a:buChar char=""/>
              <a:tabLst>
                <a:tab pos="190500" algn="l"/>
              </a:tabLst>
              <a:defRPr/>
            </a:pPr>
            <a:r>
              <a:rPr lang="ar-IQ" dirty="0" smtClean="0">
                <a:latin typeface="Times New Roman"/>
                <a:ea typeface="Times New Roman"/>
                <a:cs typeface="Simplified Arabic"/>
              </a:rPr>
              <a:t>تكرار العملية (12) مرة في الدقيقة لحين عودة التنفس الطبيعي والتأكد من وجود النبض ، وإلا يتم إجراء التنفس الاصطناعي (4) مرات متتالية مع إجراء تدليك للقلب.</a:t>
            </a:r>
            <a:endParaRPr lang="en-US" sz="2800" dirty="0" smtClean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7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عرض على الشاشة (3:4)‏</PresentationFormat>
  <Paragraphs>39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7ـ5 إصابات الجهاز التنفسي  Respiratory System Injuries</vt:lpstr>
      <vt:lpstr>ب ـ الانسداد بالأجسام الغريبة (block to strange object) :</vt:lpstr>
      <vt:lpstr>طريقة هيلمش :</vt:lpstr>
      <vt:lpstr>تُجرى هذه العملية (طريقة هلمش) بطريقتين :ـ </vt:lpstr>
      <vt:lpstr>طريقة هلمش</vt:lpstr>
      <vt:lpstr> 3ـ إزالة الجسم الغريب بواسطة الأصبع.</vt:lpstr>
      <vt:lpstr>7ـ5ـ2 توقف التنفس   stop breathe</vt:lpstr>
      <vt:lpstr>إسعاف توقف التنفس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7ـ5 إصابات الجهاز التنفسي  Respiratory System Injuries</dc:title>
  <dc:creator>Dr.Firail</dc:creator>
  <cp:lastModifiedBy>Maher</cp:lastModifiedBy>
  <cp:revision>1</cp:revision>
  <dcterms:created xsi:type="dcterms:W3CDTF">2024-03-18T11:34:18Z</dcterms:created>
  <dcterms:modified xsi:type="dcterms:W3CDTF">2024-03-18T11:39:24Z</dcterms:modified>
</cp:coreProperties>
</file>