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63" r:id="rId6"/>
    <p:sldId id="264" r:id="rId7"/>
    <p:sldId id="259" r:id="rId8"/>
    <p:sldId id="261"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3/14/2023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mc:AlternateContent xmlns:mc="http://schemas.openxmlformats.org/markup-compatibility/2006" xmlns:p14="http://schemas.microsoft.com/office/powerpoint/2010/main">
    <mc:Choice Requires="p14">
      <p:transition spd="slow" p14:dur="1500" advTm="13000">
        <p:split orient="vert"/>
        <p:sndAc>
          <p:stSnd>
            <p:snd r:embed="rId19" name="chimes.wav"/>
          </p:stSnd>
        </p:sndAc>
      </p:transition>
    </mc:Choice>
    <mc:Fallback xmlns="">
      <p:transition spd="slow" advTm="13000">
        <p:split orient="vert"/>
        <p:sndAc>
          <p:stSnd>
            <p:snd r:embed="rId20" name="chimes.wav"/>
          </p:stSnd>
        </p:sndAc>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65162" y="1609859"/>
            <a:ext cx="9182635" cy="3760631"/>
          </a:xfrm>
        </p:spPr>
        <p:txBody>
          <a:bodyPr>
            <a:normAutofit fontScale="85000" lnSpcReduction="10000"/>
          </a:bodyPr>
          <a:lstStyle/>
          <a:p>
            <a:pPr algn="ctr"/>
            <a:r>
              <a:rPr lang="ar-IQ" sz="9600" b="1" i="1" dirty="0" smtClean="0">
                <a:solidFill>
                  <a:schemeClr val="accent5"/>
                </a:solidFill>
              </a:rPr>
              <a:t>مهارة المناولة من الكتف </a:t>
            </a:r>
          </a:p>
          <a:p>
            <a:pPr algn="ctr"/>
            <a:r>
              <a:rPr lang="ar-IQ" sz="9600" b="1" i="1" dirty="0" smtClean="0">
                <a:solidFill>
                  <a:schemeClr val="accent5"/>
                </a:solidFill>
              </a:rPr>
              <a:t>( الطويلة ) في لعبة كرة السلة</a:t>
            </a:r>
            <a:endParaRPr lang="ar-IQ" sz="9600" b="1" i="1" dirty="0">
              <a:solidFill>
                <a:schemeClr val="accent5"/>
              </a:solidFill>
            </a:endParaRPr>
          </a:p>
        </p:txBody>
      </p:sp>
    </p:spTree>
    <p:extLst>
      <p:ext uri="{BB962C8B-B14F-4D97-AF65-F5344CB8AC3E}">
        <p14:creationId xmlns:p14="http://schemas.microsoft.com/office/powerpoint/2010/main" val="404251031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5155" y="321973"/>
            <a:ext cx="11269014" cy="6117464"/>
          </a:xfrm>
        </p:spPr>
        <p:txBody>
          <a:bodyPr>
            <a:noAutofit/>
          </a:bodyPr>
          <a:lstStyle/>
          <a:p>
            <a:pPr marL="0" indent="0">
              <a:buNone/>
            </a:pPr>
            <a:r>
              <a:rPr lang="ar-IQ" sz="3600" dirty="0" smtClean="0"/>
              <a:t>   </a:t>
            </a:r>
            <a:r>
              <a:rPr lang="ar-IQ" sz="3600" b="1" u="sng" dirty="0" smtClean="0">
                <a:solidFill>
                  <a:srgbClr val="FFC000"/>
                </a:solidFill>
              </a:rPr>
              <a:t>المناولة </a:t>
            </a:r>
            <a:r>
              <a:rPr lang="ar-IQ" sz="3600" b="1" u="sng" dirty="0">
                <a:solidFill>
                  <a:srgbClr val="FFC000"/>
                </a:solidFill>
              </a:rPr>
              <a:t>من </a:t>
            </a:r>
            <a:r>
              <a:rPr lang="ar-IQ" sz="3600" b="1" u="sng" dirty="0" smtClean="0">
                <a:solidFill>
                  <a:srgbClr val="FFC000"/>
                </a:solidFill>
              </a:rPr>
              <a:t>الكتف ( الطويلة) :</a:t>
            </a:r>
            <a:endParaRPr lang="ar-IQ" sz="3600" b="1" u="sng" dirty="0">
              <a:solidFill>
                <a:srgbClr val="FFC000"/>
              </a:solidFill>
            </a:endParaRPr>
          </a:p>
          <a:p>
            <a:pPr algn="just"/>
            <a:r>
              <a:rPr lang="ar-IQ" sz="3600" dirty="0"/>
              <a:t>هي احد واهم المناولات المستخدمة في حالات الهجوم السريع وكذلك </a:t>
            </a:r>
            <a:r>
              <a:rPr lang="ar-IQ" sz="3600" dirty="0" smtClean="0"/>
              <a:t>إنها احد المناولات الصعبة من </a:t>
            </a:r>
            <a:r>
              <a:rPr lang="ar-IQ" sz="3600" dirty="0"/>
              <a:t>ناحية السيطرة في </a:t>
            </a:r>
            <a:r>
              <a:rPr lang="ar-IQ" sz="3600" dirty="0" smtClean="0"/>
              <a:t>الأداء.</a:t>
            </a:r>
          </a:p>
          <a:p>
            <a:pPr algn="just"/>
            <a:r>
              <a:rPr lang="ar-IQ" sz="3600" dirty="0" smtClean="0"/>
              <a:t> لأداء </a:t>
            </a:r>
            <a:r>
              <a:rPr lang="ar-IQ" sz="3600" dirty="0"/>
              <a:t>هذه المناولة باليد اليمنى يقوم المناول برفع </a:t>
            </a:r>
            <a:r>
              <a:rPr lang="ar-IQ" sz="3600" dirty="0" smtClean="0"/>
              <a:t>الكره إلى مستوى الكتف </a:t>
            </a:r>
            <a:r>
              <a:rPr lang="ar-IQ" sz="3600" dirty="0"/>
              <a:t>الأيمن وبالقرب من الأذن </a:t>
            </a:r>
            <a:r>
              <a:rPr lang="ar-IQ" sz="3600" dirty="0" smtClean="0"/>
              <a:t>اليمنى </a:t>
            </a:r>
            <a:r>
              <a:rPr lang="ar-IQ" sz="3600" dirty="0"/>
              <a:t>، </a:t>
            </a:r>
            <a:r>
              <a:rPr lang="ar-IQ" sz="3600" dirty="0" smtClean="0"/>
              <a:t>وضع اليد اليمنى خلف الكره ثني الرسغ مع انتشار الأصابع </a:t>
            </a:r>
            <a:r>
              <a:rPr lang="ar-IQ" sz="3600" dirty="0"/>
              <a:t>باتجاه الأعلى وللأمام ، في نفس الوقت تنتقل اليد اليسرى إلى أمام الجسم لأجل </a:t>
            </a:r>
            <a:r>
              <a:rPr lang="ar-IQ" sz="3600" dirty="0" smtClean="0"/>
              <a:t>حماية الكره من الأمام يأخذ المناول خطوه للأمام بالقدم اليسرى باتجاه الزميل المستلم .</a:t>
            </a:r>
            <a:endParaRPr lang="ar-IQ" sz="3600" dirty="0"/>
          </a:p>
        </p:txBody>
      </p:sp>
    </p:spTree>
    <p:extLst>
      <p:ext uri="{BB962C8B-B14F-4D97-AF65-F5344CB8AC3E}">
        <p14:creationId xmlns:p14="http://schemas.microsoft.com/office/powerpoint/2010/main" val="288040211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0608" y="579549"/>
            <a:ext cx="11449319" cy="5718220"/>
          </a:xfrm>
        </p:spPr>
        <p:txBody>
          <a:bodyPr>
            <a:noAutofit/>
          </a:bodyPr>
          <a:lstStyle/>
          <a:p>
            <a:pPr algn="just"/>
            <a:r>
              <a:rPr lang="ar-IQ" sz="4400" dirty="0" smtClean="0"/>
              <a:t>بحيث يكون مرفق الذراع </a:t>
            </a:r>
            <a:r>
              <a:rPr lang="ar-IQ" sz="4400" dirty="0"/>
              <a:t>المناولة مثنيا وبعيد قليلا عن الجسم من اجل </a:t>
            </a:r>
            <a:r>
              <a:rPr lang="ar-IQ" sz="4400" dirty="0" smtClean="0"/>
              <a:t>ضمان وصول الكره إلى مسافة بعيده ، </a:t>
            </a:r>
            <a:r>
              <a:rPr lang="ar-IQ" sz="4400" dirty="0"/>
              <a:t>ثقل الجسم للمناول يكون على الساق الخلفية عند المناولة تترك </a:t>
            </a:r>
            <a:r>
              <a:rPr lang="ar-IQ" sz="4400" dirty="0" smtClean="0"/>
              <a:t>اليد اليسرى الكره، وتثني الى جانب الكتف الأيسر تدفع الكره بامتداد كامل المرفق وتثني الرسغ للأمام، وكذلك الأصابع باتجاه الكره دوران الجذع قليلا لليسار من اجل نقل ثقل الجسم على القدم الأمامية ، نظرا لصعوبة هذه المناولة واهيتها .</a:t>
            </a:r>
            <a:endParaRPr lang="ar-IQ" sz="4400" dirty="0"/>
          </a:p>
        </p:txBody>
      </p:sp>
    </p:spTree>
    <p:extLst>
      <p:ext uri="{BB962C8B-B14F-4D97-AF65-F5344CB8AC3E}">
        <p14:creationId xmlns:p14="http://schemas.microsoft.com/office/powerpoint/2010/main" val="275963991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1" y="283335"/>
            <a:ext cx="10982458" cy="5911403"/>
          </a:xfrm>
        </p:spPr>
        <p:txBody>
          <a:bodyPr>
            <a:normAutofit/>
          </a:bodyPr>
          <a:lstStyle/>
          <a:p>
            <a:r>
              <a:rPr lang="ar-IQ" sz="4000" u="sng" dirty="0" smtClean="0">
                <a:solidFill>
                  <a:schemeClr val="accent5"/>
                </a:solidFill>
              </a:rPr>
              <a:t>ونظرا لصعوبة هذه المناولة وأهميتها ، يجب التدرج في التدريب عليها بالمراحل التالية :</a:t>
            </a:r>
          </a:p>
          <a:p>
            <a:r>
              <a:rPr lang="ar-IQ" sz="4000" dirty="0" smtClean="0"/>
              <a:t>1- المناولة الى الزميل الثابت .</a:t>
            </a:r>
          </a:p>
          <a:p>
            <a:r>
              <a:rPr lang="ar-IQ" sz="4000" dirty="0" smtClean="0"/>
              <a:t>2- المناولة الى الزميل القاطع .</a:t>
            </a:r>
          </a:p>
          <a:p>
            <a:r>
              <a:rPr lang="ar-IQ" sz="4000" dirty="0" smtClean="0"/>
              <a:t>3- رمي الكرة على الهدف ، وسحبها ، والدوران ثم المناولة الى الزميل القاطع .</a:t>
            </a:r>
          </a:p>
          <a:p>
            <a:r>
              <a:rPr lang="ar-IQ" sz="4000" dirty="0" smtClean="0"/>
              <a:t>4- وضع مدافع ضد المناول .</a:t>
            </a:r>
            <a:endParaRPr lang="ar-IQ" sz="4000" dirty="0"/>
          </a:p>
        </p:txBody>
      </p:sp>
    </p:spTree>
    <p:extLst>
      <p:ext uri="{BB962C8B-B14F-4D97-AF65-F5344CB8AC3E}">
        <p14:creationId xmlns:p14="http://schemas.microsoft.com/office/powerpoint/2010/main" val="4212322741"/>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4"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1" y="540913"/>
            <a:ext cx="10131425" cy="5250287"/>
          </a:xfrm>
        </p:spPr>
        <p:txBody>
          <a:bodyPr>
            <a:normAutofit/>
          </a:bodyPr>
          <a:lstStyle/>
          <a:p>
            <a:r>
              <a:rPr lang="ar-IQ" sz="4400" b="1" u="sng" dirty="0" smtClean="0">
                <a:solidFill>
                  <a:schemeClr val="accent5"/>
                </a:solidFill>
              </a:rPr>
              <a:t>مزايا المناولة من الكتف :</a:t>
            </a:r>
          </a:p>
          <a:p>
            <a:r>
              <a:rPr lang="ar-IQ" sz="4400" dirty="0" smtClean="0"/>
              <a:t>1- تستخدم للمسافات الطويلة .</a:t>
            </a:r>
          </a:p>
          <a:p>
            <a:r>
              <a:rPr lang="ar-IQ" sz="4400" dirty="0" smtClean="0"/>
              <a:t>2- المناولة الأساسية في استخدامات الهجوم السريع .</a:t>
            </a:r>
            <a:endParaRPr lang="ar-IQ" sz="4400" dirty="0"/>
          </a:p>
        </p:txBody>
      </p:sp>
    </p:spTree>
    <p:extLst>
      <p:ext uri="{BB962C8B-B14F-4D97-AF65-F5344CB8AC3E}">
        <p14:creationId xmlns:p14="http://schemas.microsoft.com/office/powerpoint/2010/main" val="3305312905"/>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4"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95459" y="545086"/>
            <a:ext cx="11011437" cy="5417831"/>
          </a:xfrm>
        </p:spPr>
        <p:txBody>
          <a:bodyPr>
            <a:noAutofit/>
          </a:bodyPr>
          <a:lstStyle/>
          <a:p>
            <a:pPr algn="just"/>
            <a:r>
              <a:rPr lang="ar-IQ" sz="3600" b="1" u="sng" dirty="0" smtClean="0">
                <a:solidFill>
                  <a:schemeClr val="accent5"/>
                </a:solidFill>
              </a:rPr>
              <a:t>الأخطاء الشائعة :</a:t>
            </a:r>
          </a:p>
          <a:p>
            <a:pPr algn="just"/>
            <a:r>
              <a:rPr lang="ar-IQ" sz="3600" dirty="0" smtClean="0"/>
              <a:t>1- عدم نقل الكرة الى مستوى الكتف تقريبا .</a:t>
            </a:r>
          </a:p>
          <a:p>
            <a:pPr algn="just"/>
            <a:r>
              <a:rPr lang="ar-IQ" sz="3600" dirty="0" smtClean="0"/>
              <a:t>2- عدم اشتراك الذراع الأخرى لحماية الكرة .</a:t>
            </a:r>
          </a:p>
          <a:p>
            <a:pPr algn="just"/>
            <a:r>
              <a:rPr lang="ar-IQ" sz="3600" dirty="0" smtClean="0"/>
              <a:t>3- عدم تقديم الساق المعاكسة لليد المناولة .</a:t>
            </a:r>
          </a:p>
          <a:p>
            <a:pPr algn="just"/>
            <a:r>
              <a:rPr lang="ar-IQ" sz="3600" dirty="0" smtClean="0"/>
              <a:t>4- عدم امتداد المرفق كاملا أثناء المناولة .</a:t>
            </a:r>
          </a:p>
          <a:p>
            <a:pPr algn="just"/>
            <a:r>
              <a:rPr lang="ar-IQ" sz="3600" dirty="0" smtClean="0"/>
              <a:t>5- عدم نقل ثقل الجسم من القدم الخلفية الى القدم الامامية أثناء المناولة .</a:t>
            </a:r>
          </a:p>
          <a:p>
            <a:pPr algn="just"/>
            <a:r>
              <a:rPr lang="ar-IQ" sz="3600" dirty="0" smtClean="0"/>
              <a:t>6- عدم متابعة الرسخ والاصابع لاتجاه الكرة .</a:t>
            </a:r>
            <a:endParaRPr lang="ar-IQ" sz="3600" dirty="0"/>
          </a:p>
        </p:txBody>
      </p:sp>
    </p:spTree>
    <p:extLst>
      <p:ext uri="{BB962C8B-B14F-4D97-AF65-F5344CB8AC3E}">
        <p14:creationId xmlns:p14="http://schemas.microsoft.com/office/powerpoint/2010/main" val="3633139906"/>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4"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3"/>
          <a:stretch>
            <a:fillRect/>
          </a:stretch>
        </p:blipFill>
        <p:spPr>
          <a:xfrm>
            <a:off x="1596980" y="991673"/>
            <a:ext cx="8770514" cy="5267459"/>
          </a:xfrm>
          <a:prstGeom prst="rect">
            <a:avLst/>
          </a:prstGeom>
        </p:spPr>
      </p:pic>
    </p:spTree>
    <p:extLst>
      <p:ext uri="{BB962C8B-B14F-4D97-AF65-F5344CB8AC3E}">
        <p14:creationId xmlns:p14="http://schemas.microsoft.com/office/powerpoint/2010/main" val="4067872469"/>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4"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3"/>
          <a:stretch>
            <a:fillRect/>
          </a:stretch>
        </p:blipFill>
        <p:spPr>
          <a:xfrm>
            <a:off x="1390917" y="1030310"/>
            <a:ext cx="9118243" cy="5087155"/>
          </a:xfrm>
          <a:prstGeom prst="rect">
            <a:avLst/>
          </a:prstGeom>
        </p:spPr>
      </p:pic>
    </p:spTree>
    <p:extLst>
      <p:ext uri="{BB962C8B-B14F-4D97-AF65-F5344CB8AC3E}">
        <p14:creationId xmlns:p14="http://schemas.microsoft.com/office/powerpoint/2010/main" val="2919150947"/>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4"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2" y="1506829"/>
            <a:ext cx="10119574" cy="3644720"/>
          </a:xfrm>
        </p:spPr>
        <p:txBody>
          <a:bodyPr>
            <a:normAutofit/>
          </a:bodyPr>
          <a:lstStyle/>
          <a:p>
            <a:pPr marL="0" indent="0" algn="ctr">
              <a:buNone/>
            </a:pPr>
            <a:r>
              <a:rPr lang="ar-IQ" sz="9600" b="1" i="1" dirty="0" smtClean="0">
                <a:solidFill>
                  <a:schemeClr val="accent5"/>
                </a:solidFill>
              </a:rPr>
              <a:t>شـكـــــــــرا لكــــــم </a:t>
            </a:r>
            <a:endParaRPr lang="ar-IQ" sz="9600" b="1" i="1" dirty="0">
              <a:solidFill>
                <a:schemeClr val="accent5"/>
              </a:solidFill>
            </a:endParaRPr>
          </a:p>
        </p:txBody>
      </p:sp>
    </p:spTree>
    <p:extLst>
      <p:ext uri="{BB962C8B-B14F-4D97-AF65-F5344CB8AC3E}">
        <p14:creationId xmlns:p14="http://schemas.microsoft.com/office/powerpoint/2010/main" val="313378544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TM03457452[[fn=سماوي]]</Template>
  <TotalTime>41</TotalTime>
  <Words>291</Words>
  <Application>Microsoft Office PowerPoint</Application>
  <PresentationFormat>شاشة عريضة</PresentationFormat>
  <Paragraphs>22</Paragraphs>
  <Slides>9</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9</vt:i4>
      </vt:variant>
    </vt:vector>
  </HeadingPairs>
  <TitlesOfParts>
    <vt:vector size="14" baseType="lpstr">
      <vt:lpstr>Arial</vt:lpstr>
      <vt:lpstr>Calibri</vt:lpstr>
      <vt:lpstr>Calibri Light</vt:lpstr>
      <vt:lpstr>Times New Roman</vt:lpstr>
      <vt:lpstr>سماوي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 AYA</cp:lastModifiedBy>
  <cp:revision>10</cp:revision>
  <dcterms:created xsi:type="dcterms:W3CDTF">2018-09-23T18:27:33Z</dcterms:created>
  <dcterms:modified xsi:type="dcterms:W3CDTF">2023-03-14T17:46:11Z</dcterms:modified>
</cp:coreProperties>
</file>