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56" r:id="rId3"/>
    <p:sldId id="257" r:id="rId4"/>
    <p:sldId id="261" r:id="rId5"/>
    <p:sldId id="262" r:id="rId6"/>
    <p:sldId id="258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2250" advClick="0" advTm="20000">
        <p14:ripple/>
      </p:transition>
    </mc:Choice>
    <mc:Fallback xmlns="">
      <p:transition spd="slow" advClick="0" advTm="20000">
        <p:fade/>
      </p:transition>
    </mc:Fallback>
  </mc:AlternateConten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889" y="767646"/>
            <a:ext cx="9539111" cy="3860800"/>
          </a:xfrm>
        </p:spPr>
        <p:txBody>
          <a:bodyPr>
            <a:noAutofit/>
          </a:bodyPr>
          <a:lstStyle/>
          <a:p>
            <a:r>
              <a:rPr lang="ar-IQ" sz="9600" b="1" i="1" dirty="0" smtClean="0">
                <a:solidFill>
                  <a:schemeClr val="accent1">
                    <a:lumMod val="50000"/>
                  </a:schemeClr>
                </a:solidFill>
              </a:rPr>
              <a:t>المناولة من فوق الرأس في لعبة كرة السلة</a:t>
            </a:r>
            <a:endParaRPr lang="ar-IQ" sz="96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342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0844" y="880533"/>
            <a:ext cx="10476089" cy="4707467"/>
          </a:xfrm>
        </p:spPr>
        <p:txBody>
          <a:bodyPr>
            <a:normAutofit/>
          </a:bodyPr>
          <a:lstStyle/>
          <a:p>
            <a:pPr algn="r"/>
            <a:r>
              <a:rPr lang="ar-IQ" sz="4000" b="1" u="sng" dirty="0" smtClean="0">
                <a:solidFill>
                  <a:schemeClr val="accent1">
                    <a:lumMod val="75000"/>
                  </a:schemeClr>
                </a:solidFill>
              </a:rPr>
              <a:t>المناولة من فوق الرأس :</a:t>
            </a:r>
          </a:p>
          <a:p>
            <a:pPr algn="just"/>
            <a:r>
              <a:rPr lang="ar-IQ" sz="4000" dirty="0" smtClean="0">
                <a:solidFill>
                  <a:schemeClr val="tx1"/>
                </a:solidFill>
              </a:rPr>
              <a:t>ان هذا النوع من المناولات تدفع الكرة مباشرة من فوق رأس المناول او قليلا الى الخلف الى مستوى اكتاف المستلم .</a:t>
            </a:r>
          </a:p>
          <a:p>
            <a:pPr algn="just"/>
            <a:r>
              <a:rPr lang="ar-IQ" sz="4000" dirty="0" smtClean="0">
                <a:solidFill>
                  <a:schemeClr val="tx1"/>
                </a:solidFill>
              </a:rPr>
              <a:t>ولأداء هذه المناولة يجب ان تمسك الكرة بالاصابع وبانتشارها على جانبي الكرة وباتجاة للاعلى والابهامان خلف الكرة .</a:t>
            </a:r>
          </a:p>
          <a:p>
            <a:pPr algn="r"/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93273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33778" y="993422"/>
            <a:ext cx="10792178" cy="4797778"/>
          </a:xfrm>
        </p:spPr>
        <p:txBody>
          <a:bodyPr>
            <a:normAutofit lnSpcReduction="10000"/>
          </a:bodyPr>
          <a:lstStyle/>
          <a:p>
            <a:pPr algn="just"/>
            <a:r>
              <a:rPr lang="ar-IQ" sz="4400" dirty="0" smtClean="0"/>
              <a:t>حيث يكون الرسخ مائل مع انثناء قليل في مفصل المرفق عند المناولة ، والمرفقان يمتدان بكل كامل للاعلى باتجاه الرأس مع اتجاة الرسغين والاصابع حركة اتجاة الكرة .</a:t>
            </a:r>
          </a:p>
          <a:p>
            <a:pPr algn="just"/>
            <a:r>
              <a:rPr lang="ar-IQ" sz="4400" dirty="0" smtClean="0"/>
              <a:t>حيث عند استخدام هذا النوع من المناولة يكون من الصعب على المدافع ان يقطعها وذلك لارتفاع الكرة وبعدها عن الخصم 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97130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386367" y="528034"/>
            <a:ext cx="11320530" cy="5615189"/>
          </a:xfrm>
        </p:spPr>
        <p:txBody>
          <a:bodyPr>
            <a:noAutofit/>
          </a:bodyPr>
          <a:lstStyle/>
          <a:p>
            <a:pPr algn="just"/>
            <a:r>
              <a:rPr lang="ar-IQ" sz="3200" b="1" u="sng" dirty="0" smtClean="0">
                <a:solidFill>
                  <a:schemeClr val="accent1"/>
                </a:solidFill>
              </a:rPr>
              <a:t>مزايا المناولة من فوق الرأس :</a:t>
            </a:r>
          </a:p>
          <a:p>
            <a:pPr algn="just"/>
            <a:r>
              <a:rPr lang="ar-IQ" sz="3200" dirty="0" smtClean="0"/>
              <a:t>1- تستخدم كثيرا عند المناولة الى الجانب بعد ارتداد الكرة من الهدف وبالأخص في حالة تطبيق الفريق المستحوذ على الكرة الهجوم السريع .</a:t>
            </a:r>
          </a:p>
          <a:p>
            <a:pPr algn="just"/>
            <a:r>
              <a:rPr lang="ar-IQ" sz="3200" dirty="0" smtClean="0"/>
              <a:t>2- يستخدمها اللاعبون طوال القامة ضد قصار القامة لكونها مؤثرة وفعالة ضدهم .</a:t>
            </a:r>
          </a:p>
          <a:p>
            <a:pPr algn="just"/>
            <a:r>
              <a:rPr lang="ar-IQ" sz="3200" dirty="0" smtClean="0"/>
              <a:t>3- تستخدم من قبل لاعب الارتكاز أذا كانت هناك فرصة للمناولة للاعب الارتكاز العميق او الزميل القاطع .</a:t>
            </a:r>
          </a:p>
          <a:p>
            <a:pPr algn="just"/>
            <a:r>
              <a:rPr lang="ar-IQ" sz="3200" dirty="0" smtClean="0"/>
              <a:t>4- عندما يكون المدافع قصير القامة ويلعب قريبا من المهاجم .</a:t>
            </a:r>
          </a:p>
          <a:p>
            <a:pPr algn="just"/>
            <a:r>
              <a:rPr lang="ar-IQ" sz="3200" dirty="0" smtClean="0"/>
              <a:t>5- أستلام الكرة عاليا وبعيدا عن متناول يد الخصم .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2243484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0000">
        <p14:ripple/>
      </p:transition>
    </mc:Choice>
    <mc:Fallback xmlns="">
      <p:transition spd="slow" advClick="0" advTm="2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1132715" y="679960"/>
            <a:ext cx="10363826" cy="5707961"/>
          </a:xfrm>
        </p:spPr>
        <p:txBody>
          <a:bodyPr>
            <a:normAutofit/>
          </a:bodyPr>
          <a:lstStyle/>
          <a:p>
            <a:pPr algn="just"/>
            <a:r>
              <a:rPr lang="ar-IQ" sz="3600" b="1" u="sng" dirty="0" smtClean="0">
                <a:solidFill>
                  <a:schemeClr val="accent1"/>
                </a:solidFill>
              </a:rPr>
              <a:t>الأخطاء الشائعة :</a:t>
            </a:r>
          </a:p>
          <a:p>
            <a:pPr algn="just"/>
            <a:r>
              <a:rPr lang="ar-IQ" sz="3600" dirty="0" smtClean="0"/>
              <a:t>1-استخدامها ضد طوال القامة .</a:t>
            </a:r>
          </a:p>
          <a:p>
            <a:pPr algn="just"/>
            <a:r>
              <a:rPr lang="ar-IQ" sz="3600" dirty="0" smtClean="0"/>
              <a:t>2- استخدامها ضد المدافع الممدودة ذراعاه للأعلى .</a:t>
            </a:r>
          </a:p>
          <a:p>
            <a:pPr algn="just"/>
            <a:r>
              <a:rPr lang="ar-IQ" sz="3600" dirty="0" smtClean="0"/>
              <a:t>3- عدم رفع الكرة فوق الرأس أو خلفة قليلا .</a:t>
            </a:r>
          </a:p>
          <a:p>
            <a:pPr algn="just"/>
            <a:r>
              <a:rPr lang="ar-IQ" sz="3600" dirty="0" smtClean="0"/>
              <a:t>4- عدم مد المرفقين للأعلى أثناء المناولة .</a:t>
            </a:r>
          </a:p>
          <a:p>
            <a:pPr algn="just"/>
            <a:r>
              <a:rPr lang="ar-IQ" sz="3600" dirty="0" smtClean="0"/>
              <a:t>5- عدم متابعة الأصابع والرسخ لاتجاه الكرة .</a:t>
            </a:r>
          </a:p>
        </p:txBody>
      </p:sp>
    </p:spTree>
    <p:extLst>
      <p:ext uri="{BB962C8B-B14F-4D97-AF65-F5344CB8AC3E}">
        <p14:creationId xmlns:p14="http://schemas.microsoft.com/office/powerpoint/2010/main" val="36147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0000">
        <p14:ripple/>
      </p:transition>
    </mc:Choice>
    <mc:Fallback xmlns="">
      <p:transition spd="slow" advClick="0" advTm="2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767644"/>
            <a:ext cx="10363826" cy="502355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ar-IQ" sz="2800" dirty="0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673" y="1620982"/>
            <a:ext cx="10674927" cy="4613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121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7641" y="2345717"/>
            <a:ext cx="10364451" cy="1596177"/>
          </a:xfrm>
        </p:spPr>
        <p:txBody>
          <a:bodyPr>
            <a:normAutofit/>
          </a:bodyPr>
          <a:lstStyle/>
          <a:p>
            <a:r>
              <a:rPr lang="ar-IQ" sz="9600" b="1" i="1" dirty="0" smtClean="0">
                <a:solidFill>
                  <a:srgbClr val="002060"/>
                </a:solidFill>
              </a:rPr>
              <a:t>شكــــــــرا لكــــــــــم </a:t>
            </a:r>
            <a:endParaRPr lang="ar-IQ" sz="96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244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45</TotalTime>
  <Words>226</Words>
  <Application>Microsoft Office PowerPoint</Application>
  <PresentationFormat>شاشة عريضة</PresentationFormat>
  <Paragraphs>19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Tw Cen MT</vt:lpstr>
      <vt:lpstr>Droplet</vt:lpstr>
      <vt:lpstr>المناولة من فوق الرأس في لعبة كرة السلة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شكــــــــرا لكــــــــــم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المناولة من فوق الرأس في لعبة كرة السلة</dc:title>
  <dc:creator>اية</dc:creator>
  <cp:lastModifiedBy>Dr. AYA</cp:lastModifiedBy>
  <cp:revision>9</cp:revision>
  <dcterms:created xsi:type="dcterms:W3CDTF">2019-01-04T17:20:37Z</dcterms:created>
  <dcterms:modified xsi:type="dcterms:W3CDTF">2023-03-14T17:51:43Z</dcterms:modified>
</cp:coreProperties>
</file>