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6" r:id="rId4"/>
    <p:sldId id="267" r:id="rId5"/>
    <p:sldId id="260" r:id="rId6"/>
    <p:sldId id="268" r:id="rId7"/>
    <p:sldId id="269" r:id="rId8"/>
    <p:sldId id="261" r:id="rId9"/>
    <p:sldId id="264" r:id="rId10"/>
    <p:sldId id="262" r:id="rId11"/>
    <p:sldId id="270" r:id="rId1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37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60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5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75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15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9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538248"/>
            <a:ext cx="7254511" cy="16406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ar-IQ" sz="6000" b="1" kern="0" spc="-105" dirty="0" smtClean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ا</a:t>
            </a:r>
            <a:r>
              <a:rPr lang="en-US" sz="6000" b="1" kern="0" spc="-105" dirty="0" smtClean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لأثار </a:t>
            </a:r>
            <a:r>
              <a:rPr lang="en-US" sz="6000" b="1" kern="0" spc="-105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النفسية لضحايا </a:t>
            </a:r>
            <a:r>
              <a:rPr lang="en-US" sz="6000" b="1" kern="0" spc="-105" dirty="0" smtClean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التحرش</a:t>
            </a:r>
            <a:endParaRPr lang="en-US" sz="6000" b="1" dirty="0"/>
          </a:p>
        </p:txBody>
      </p:sp>
      <p:sp>
        <p:nvSpPr>
          <p:cNvPr id="8" name="Text 4"/>
          <p:cNvSpPr/>
          <p:nvPr/>
        </p:nvSpPr>
        <p:spPr>
          <a:xfrm>
            <a:off x="6414016" y="4995505"/>
            <a:ext cx="166449" cy="3657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0"/>
              </a:lnSpc>
              <a:buNone/>
            </a:pPr>
            <a:r>
              <a:rPr lang="en-US" sz="1152" kern="0" spc="-35" dirty="0">
                <a:solidFill>
                  <a:srgbClr val="3C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</a:t>
            </a:r>
            <a:endParaRPr lang="en-US" sz="1152" dirty="0"/>
          </a:p>
        </p:txBody>
      </p:sp>
      <p:sp>
        <p:nvSpPr>
          <p:cNvPr id="9" name="Text 5"/>
          <p:cNvSpPr/>
          <p:nvPr/>
        </p:nvSpPr>
        <p:spPr>
          <a:xfrm>
            <a:off x="6414016" y="4855779"/>
            <a:ext cx="2398908" cy="11824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2"/>
              </a:lnSpc>
              <a:buNone/>
            </a:pPr>
            <a:r>
              <a:rPr lang="ar-IQ" sz="3200" b="1" kern="0" spc="-35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م</a:t>
            </a:r>
            <a:r>
              <a:rPr lang="ar-IQ" sz="3200" b="1" kern="0" spc="-35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. أية </a:t>
            </a:r>
            <a:r>
              <a:rPr lang="ar-IQ" sz="3200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هيثم خزعل</a:t>
            </a:r>
            <a:r>
              <a:rPr lang="ar-IQ" sz="2187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 </a:t>
            </a:r>
            <a:endParaRPr lang="en-US" sz="218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634252"/>
            <a:ext cx="897743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دور المجتمع والأفراد في دعم ضحايا التحرش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772966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95966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نشر الوعي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348389" y="5529024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b="1" dirty="0"/>
              <a:t>تعزيز الثقافة الصحية وتوعية المجتمع للدفاع عن ضحايا التحرش </a:t>
            </a:r>
            <a:r>
              <a:rPr lang="en-US" b="1" dirty="0" err="1"/>
              <a:t>وتقديم</a:t>
            </a:r>
            <a:r>
              <a:rPr lang="en-US" b="1" dirty="0"/>
              <a:t> </a:t>
            </a:r>
            <a:r>
              <a:rPr lang="en-US" b="1" dirty="0" err="1" smtClean="0"/>
              <a:t>الدع</a:t>
            </a:r>
            <a:r>
              <a:rPr lang="ar-IQ" b="1" dirty="0" smtClean="0"/>
              <a:t>م</a:t>
            </a:r>
            <a:r>
              <a:rPr lang="en-US" b="1" dirty="0" smtClean="0"/>
              <a:t> </a:t>
            </a:r>
            <a:r>
              <a:rPr lang="ar-IQ" b="1" dirty="0" smtClean="0"/>
              <a:t>ا</a:t>
            </a:r>
            <a:r>
              <a:rPr lang="en-US" b="1" dirty="0" err="1" smtClean="0"/>
              <a:t>للازم</a:t>
            </a:r>
            <a:endParaRPr lang="en-US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2772966"/>
            <a:ext cx="3088958" cy="1909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495966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دعم الحركات النسوية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770602" y="5529024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b="1" dirty="0"/>
              <a:t>الانضمام إلى الحركات والمبادرات النسوية التي تعمل على محاربة التحرش ودعم حقوق الضحايا</a:t>
            </a:r>
            <a:r>
              <a:rPr lang="en-US" dirty="0"/>
              <a:t>.</a:t>
            </a: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2772966"/>
            <a:ext cx="3089077" cy="190916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95978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تعليم الشباب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92816" y="5529143"/>
            <a:ext cx="308907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000" b="1" kern="0" spc="-35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تشجيع الشباب على التعرف على حقوقهم وحقوق الآخرين وتشجيع الثقافة الصحية ومكافحة التحرش</a:t>
            </a:r>
            <a:r>
              <a:rPr lang="en-US" sz="1750" kern="0" spc="-35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5" y="157298"/>
            <a:ext cx="6038431" cy="823031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484" y="1277007"/>
            <a:ext cx="6731876" cy="6164317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6779172" y="3363312"/>
            <a:ext cx="6369268" cy="79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468"/>
              </a:lnSpc>
            </a:pPr>
            <a:r>
              <a:rPr lang="ar-IQ" sz="5400" b="1" kern="0" spc="-87" dirty="0" smtClean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</a:rPr>
              <a:t>وشكرا لا حسن اصغائكم</a:t>
            </a:r>
            <a:endParaRPr lang="en-US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3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48389" y="3144610"/>
            <a:ext cx="8750535" cy="7770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5400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الأعراض النفسية </a:t>
            </a:r>
            <a:r>
              <a:rPr lang="ar-IQ" sz="5400" b="1" kern="0" spc="-87" dirty="0" smtClean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التي تظهر على المرأة</a:t>
            </a:r>
            <a:endParaRPr lang="en-US" sz="5400" dirty="0"/>
          </a:p>
        </p:txBody>
      </p:sp>
      <p:sp>
        <p:nvSpPr>
          <p:cNvPr id="6" name="Shape 2"/>
          <p:cNvSpPr/>
          <p:nvPr/>
        </p:nvSpPr>
        <p:spPr>
          <a:xfrm>
            <a:off x="2348389" y="471916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506385" y="4760833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5"/>
          <p:cNvSpPr/>
          <p:nvPr/>
        </p:nvSpPr>
        <p:spPr>
          <a:xfrm>
            <a:off x="3070503" y="4288800"/>
            <a:ext cx="2440900" cy="26637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ar-IQ" dirty="0" smtClean="0"/>
              <a:t> </a:t>
            </a:r>
            <a:r>
              <a:rPr lang="en-US" sz="2800" b="1" dirty="0" smtClean="0"/>
              <a:t>تعاني ا</a:t>
            </a:r>
            <a:r>
              <a:rPr lang="ar-IQ" sz="2800" b="1" dirty="0" smtClean="0"/>
              <a:t>لمرأه الارق</a:t>
            </a:r>
            <a:r>
              <a:rPr lang="en-US" sz="2800" b="1" dirty="0" smtClean="0"/>
              <a:t> </a:t>
            </a:r>
            <a:r>
              <a:rPr lang="ar-IQ" sz="2800" b="1" dirty="0" smtClean="0"/>
              <a:t>اي</a:t>
            </a:r>
            <a:r>
              <a:rPr lang="en-US" sz="2800" b="1" dirty="0" smtClean="0"/>
              <a:t> </a:t>
            </a:r>
            <a:r>
              <a:rPr lang="en-US" sz="2800" b="1" dirty="0"/>
              <a:t>صعوبة في النوم </a:t>
            </a:r>
            <a:r>
              <a:rPr lang="ar-IQ" sz="2800" b="1" dirty="0" smtClean="0"/>
              <a:t> او عدم النوم </a:t>
            </a:r>
            <a:r>
              <a:rPr lang="en-US" sz="2800" b="1" dirty="0" smtClean="0"/>
              <a:t>و</a:t>
            </a:r>
            <a:r>
              <a:rPr lang="ar-IQ" sz="2800" b="1" dirty="0" smtClean="0"/>
              <a:t> </a:t>
            </a:r>
            <a:r>
              <a:rPr lang="en-US" sz="2800" b="1" dirty="0" err="1" smtClean="0"/>
              <a:t>وجود</a:t>
            </a:r>
            <a:r>
              <a:rPr lang="en-US" sz="2800" b="1" dirty="0" smtClean="0"/>
              <a:t> </a:t>
            </a:r>
            <a:r>
              <a:rPr lang="en-US" sz="2800" b="1" dirty="0"/>
              <a:t>أحلام سيئة وكوابيس متكررة </a:t>
            </a:r>
            <a:r>
              <a:rPr lang="en-US" sz="2800" b="1" dirty="0" err="1" smtClean="0"/>
              <a:t>تربكه</a:t>
            </a:r>
            <a:r>
              <a:rPr lang="ar-IQ" sz="2800" b="1" dirty="0" smtClean="0"/>
              <a:t>ا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نفسيًا</a:t>
            </a:r>
            <a:r>
              <a:rPr lang="ar-IQ" sz="2800" b="1" dirty="0" smtClean="0"/>
              <a:t>.</a:t>
            </a:r>
            <a:endParaRPr lang="en-US" sz="2800" b="1" dirty="0"/>
          </a:p>
        </p:txBody>
      </p:sp>
      <p:sp>
        <p:nvSpPr>
          <p:cNvPr id="10" name="Shape 6"/>
          <p:cNvSpPr/>
          <p:nvPr/>
        </p:nvSpPr>
        <p:spPr>
          <a:xfrm>
            <a:off x="5733574" y="471916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891570" y="4760833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9"/>
          <p:cNvSpPr/>
          <p:nvPr/>
        </p:nvSpPr>
        <p:spPr>
          <a:xfrm>
            <a:off x="6297693" y="4177862"/>
            <a:ext cx="2663071" cy="39098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ar-IQ" sz="2800" b="1" dirty="0" smtClean="0"/>
              <a:t>اضطرابات في الاكل والجهاز الهضمي </a:t>
            </a:r>
          </a:p>
          <a:p>
            <a:pPr marL="0" indent="0" algn="ctr">
              <a:lnSpc>
                <a:spcPts val="2799"/>
              </a:lnSpc>
              <a:buNone/>
            </a:pPr>
            <a:r>
              <a:rPr lang="ar-IQ" sz="2800" b="1" dirty="0" smtClean="0"/>
              <a:t>حيث </a:t>
            </a:r>
            <a:r>
              <a:rPr lang="en-US" sz="2800" b="1" dirty="0" err="1" smtClean="0"/>
              <a:t>تشير</a:t>
            </a:r>
            <a:r>
              <a:rPr lang="en-US" sz="2800" b="1" dirty="0" smtClean="0"/>
              <a:t> </a:t>
            </a:r>
            <a:r>
              <a:rPr lang="en-US" sz="2800" b="1" dirty="0"/>
              <a:t>الأبحاث إلى وجود صلة بين التحرش واضطرابات الأكل واضطرابات الجهاز الهضمي مثل فقدان </a:t>
            </a:r>
            <a:r>
              <a:rPr lang="en-US" sz="2800" b="1" dirty="0" err="1"/>
              <a:t>الشهية</a:t>
            </a:r>
            <a:r>
              <a:rPr lang="en-US" sz="2800" b="1" dirty="0"/>
              <a:t> </a:t>
            </a:r>
            <a:r>
              <a:rPr lang="ar-IQ" sz="2800" b="1" dirty="0" smtClean="0"/>
              <a:t> وارتفاع ضغط الدم </a:t>
            </a:r>
            <a:r>
              <a:rPr lang="en-US" sz="2800" b="1" dirty="0" err="1" smtClean="0"/>
              <a:t>واضطرابات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الجسم</a:t>
            </a:r>
            <a:r>
              <a:rPr lang="ar-IQ" dirty="0" smtClean="0"/>
              <a:t>.</a:t>
            </a:r>
            <a:endParaRPr lang="en-US" dirty="0"/>
          </a:p>
        </p:txBody>
      </p:sp>
      <p:sp>
        <p:nvSpPr>
          <p:cNvPr id="14" name="Shape 10"/>
          <p:cNvSpPr/>
          <p:nvPr/>
        </p:nvSpPr>
        <p:spPr>
          <a:xfrm>
            <a:off x="9118759" y="471916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276755" y="4760833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3"/>
          <p:cNvSpPr/>
          <p:nvPr/>
        </p:nvSpPr>
        <p:spPr>
          <a:xfrm>
            <a:off x="9840872" y="4288800"/>
            <a:ext cx="2960727" cy="28718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ar-IQ" sz="2800" b="1" dirty="0" smtClean="0"/>
              <a:t> تشعر الضحية  الشعور بالخزي والذنب</a:t>
            </a:r>
            <a:r>
              <a:rPr lang="en-US" sz="2800" b="1" dirty="0" smtClean="0"/>
              <a:t> </a:t>
            </a:r>
            <a:r>
              <a:rPr lang="en-US" sz="2800" b="1" dirty="0"/>
              <a:t>دون سبب وتحميل نفسها المسؤولية عن </a:t>
            </a:r>
            <a:r>
              <a:rPr lang="en-US" sz="2800" b="1" dirty="0" err="1"/>
              <a:t>التجربة</a:t>
            </a:r>
            <a:r>
              <a:rPr lang="en-US" sz="2800" b="1" dirty="0"/>
              <a:t> </a:t>
            </a:r>
            <a:r>
              <a:rPr lang="en-US" sz="2800" b="1" dirty="0" err="1" smtClean="0"/>
              <a:t>السلبية</a:t>
            </a:r>
            <a:r>
              <a:rPr lang="ar-IQ" sz="2800" b="1" dirty="0" smtClean="0"/>
              <a:t> التي تعرضت لها</a:t>
            </a:r>
            <a:r>
              <a:rPr lang="ar-IQ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r>
              <a:rPr lang="ar-IQ" dirty="0" err="1" smtClean="0"/>
              <a:t>ىالا</a:t>
            </a:r>
            <a:endParaRPr lang="en-US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2348389" y="471916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506385" y="4760833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ar-IQ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</a:rPr>
              <a:t>4</a:t>
            </a:r>
            <a:endParaRPr lang="en-US" sz="2624" dirty="0"/>
          </a:p>
        </p:txBody>
      </p:sp>
      <p:sp>
        <p:nvSpPr>
          <p:cNvPr id="9" name="Text 5"/>
          <p:cNvSpPr/>
          <p:nvPr/>
        </p:nvSpPr>
        <p:spPr>
          <a:xfrm>
            <a:off x="3070503" y="4430110"/>
            <a:ext cx="2440900" cy="18445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ar-IQ" sz="2800" b="1" dirty="0" smtClean="0"/>
              <a:t>عدم احترامها لنفسها وعدم الارتياح مع الاخرين </a:t>
            </a:r>
            <a:r>
              <a:rPr lang="ar-IQ" dirty="0" smtClean="0"/>
              <a:t>.</a:t>
            </a:r>
            <a:endParaRPr lang="en-US" dirty="0"/>
          </a:p>
        </p:txBody>
      </p:sp>
      <p:sp>
        <p:nvSpPr>
          <p:cNvPr id="10" name="Shape 6"/>
          <p:cNvSpPr/>
          <p:nvPr/>
        </p:nvSpPr>
        <p:spPr>
          <a:xfrm>
            <a:off x="5733574" y="471916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r>
              <a:rPr lang="ar-IQ" b="1" dirty="0" smtClean="0"/>
              <a:t>5</a:t>
            </a:r>
            <a:endParaRPr lang="en-US" b="1" dirty="0"/>
          </a:p>
        </p:txBody>
      </p:sp>
      <p:sp>
        <p:nvSpPr>
          <p:cNvPr id="13" name="Text 9"/>
          <p:cNvSpPr/>
          <p:nvPr/>
        </p:nvSpPr>
        <p:spPr>
          <a:xfrm>
            <a:off x="6455688" y="4430110"/>
            <a:ext cx="2440900" cy="16238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ar-IQ" sz="2800" b="1" dirty="0" smtClean="0"/>
              <a:t>اهمال المرآه نفسها في جميع الجوانب الشخصية لها</a:t>
            </a:r>
            <a:r>
              <a:rPr lang="ar-IQ" sz="2800" b="1" dirty="0"/>
              <a:t>.</a:t>
            </a:r>
            <a:endParaRPr lang="en-US" sz="2800" b="1" dirty="0"/>
          </a:p>
        </p:txBody>
      </p:sp>
      <p:sp>
        <p:nvSpPr>
          <p:cNvPr id="14" name="Shape 10"/>
          <p:cNvSpPr/>
          <p:nvPr/>
        </p:nvSpPr>
        <p:spPr>
          <a:xfrm>
            <a:off x="9118759" y="471916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276755" y="4760833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ar-IQ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</a:rPr>
              <a:t>6</a:t>
            </a:r>
            <a:endParaRPr lang="en-US" sz="2624" dirty="0"/>
          </a:p>
        </p:txBody>
      </p:sp>
      <p:sp>
        <p:nvSpPr>
          <p:cNvPr id="17" name="Text 13"/>
          <p:cNvSpPr/>
          <p:nvPr/>
        </p:nvSpPr>
        <p:spPr>
          <a:xfrm>
            <a:off x="9840873" y="4430110"/>
            <a:ext cx="2440900" cy="23563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ar-IQ" sz="2800" b="1" dirty="0" smtClean="0"/>
              <a:t>تصل </a:t>
            </a:r>
            <a:r>
              <a:rPr lang="ar-IQ" sz="2800" b="1" dirty="0" err="1" smtClean="0"/>
              <a:t>المراه</a:t>
            </a:r>
            <a:r>
              <a:rPr lang="ar-IQ" sz="2800" b="1" dirty="0" smtClean="0"/>
              <a:t> حاله من الذعر والخوف </a:t>
            </a:r>
            <a:r>
              <a:rPr lang="ar-IQ" sz="2800" b="1" dirty="0" err="1" smtClean="0"/>
              <a:t>فتشوة</a:t>
            </a:r>
            <a:r>
              <a:rPr lang="ar-IQ" sz="2800" b="1" dirty="0" smtClean="0"/>
              <a:t> جسدها حتى لا ينظر اليها احد </a:t>
            </a:r>
            <a:r>
              <a:rPr lang="ar-IQ" dirty="0" smtClean="0"/>
              <a:t>.</a:t>
            </a:r>
            <a:endParaRPr lang="en-US" dirty="0"/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935" y="3276004"/>
            <a:ext cx="9254530" cy="9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6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4189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2348389" y="471916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506385" y="4760833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ar-IQ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</a:rPr>
              <a:t>7</a:t>
            </a:r>
            <a:endParaRPr lang="en-US" sz="2624" dirty="0"/>
          </a:p>
        </p:txBody>
      </p:sp>
      <p:sp>
        <p:nvSpPr>
          <p:cNvPr id="9" name="Text 5"/>
          <p:cNvSpPr/>
          <p:nvPr/>
        </p:nvSpPr>
        <p:spPr>
          <a:xfrm>
            <a:off x="3070503" y="4719162"/>
            <a:ext cx="2440900" cy="15555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ar-IQ" sz="2800" b="1" dirty="0" smtClean="0"/>
              <a:t>سيطرة الأفكار الانتحارية ورغبتها في انهاء حياتها.</a:t>
            </a:r>
            <a:endParaRPr lang="en-US" dirty="0"/>
          </a:p>
        </p:txBody>
      </p:sp>
      <p:sp>
        <p:nvSpPr>
          <p:cNvPr id="10" name="Shape 6"/>
          <p:cNvSpPr/>
          <p:nvPr/>
        </p:nvSpPr>
        <p:spPr>
          <a:xfrm>
            <a:off x="5733574" y="471916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r>
              <a:rPr lang="ar-IQ" b="1" dirty="0" smtClean="0"/>
              <a:t>8</a:t>
            </a:r>
            <a:endParaRPr lang="en-US" b="1" dirty="0"/>
          </a:p>
        </p:txBody>
      </p:sp>
      <p:sp>
        <p:nvSpPr>
          <p:cNvPr id="13" name="Text 9"/>
          <p:cNvSpPr/>
          <p:nvPr/>
        </p:nvSpPr>
        <p:spPr>
          <a:xfrm>
            <a:off x="6684579" y="4645581"/>
            <a:ext cx="2837793" cy="17026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ar-IQ" sz="2800" b="1" dirty="0" smtClean="0"/>
              <a:t>ظهور التوتر والقلق الشديد في التعامل مع الاخرين </a:t>
            </a:r>
            <a:endParaRPr lang="en-US" sz="2800" b="1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935" y="3184634"/>
            <a:ext cx="9254530" cy="13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270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560786"/>
            <a:ext cx="8119943" cy="9301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kern="0" spc="-87" dirty="0" smtClean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ا</a:t>
            </a:r>
            <a:r>
              <a:rPr lang="ar-IQ" sz="4374" b="1" kern="0" spc="-87" dirty="0" smtClean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لتأثير</a:t>
            </a:r>
            <a:r>
              <a:rPr lang="ar-IQ" sz="4374" b="1" kern="0" spc="-87" dirty="0" smtClean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 النفسي على المرأة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3106937"/>
            <a:ext cx="9306401" cy="1396722"/>
          </a:xfrm>
          <a:prstGeom prst="roundRect">
            <a:avLst>
              <a:gd name="adj" fmla="val 7159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726781" y="3296290"/>
            <a:ext cx="8834438" cy="10707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ar-IQ" sz="2800" b="1" kern="0" spc="-44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1-</a:t>
            </a:r>
            <a:r>
              <a:rPr lang="en-US" sz="2800" b="1" kern="0" spc="-44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فقدان </a:t>
            </a:r>
            <a:r>
              <a:rPr lang="en-US" sz="2800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الثقة </a:t>
            </a:r>
            <a:r>
              <a:rPr lang="en-US" sz="2800" b="1" kern="0" spc="-44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بالنفس</a:t>
            </a:r>
            <a:r>
              <a:rPr lang="ar-IQ" sz="2800" b="1" kern="0" spc="-44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 حيث تفقد الضحية قدراتها وجاذبيتها الشخصية بسبب تجربتها </a:t>
            </a:r>
          </a:p>
          <a:p>
            <a:pPr marL="0" indent="0" algn="ctr">
              <a:lnSpc>
                <a:spcPts val="2734"/>
              </a:lnSpc>
              <a:buNone/>
            </a:pPr>
            <a:r>
              <a:rPr lang="ar-IQ" sz="2800" b="1" kern="0" spc="-44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المؤلمة مع التحرش.</a:t>
            </a:r>
            <a:endParaRPr lang="en-US" sz="2800" dirty="0"/>
          </a:p>
        </p:txBody>
      </p:sp>
      <p:sp>
        <p:nvSpPr>
          <p:cNvPr id="9" name="Shape 5"/>
          <p:cNvSpPr/>
          <p:nvPr/>
        </p:nvSpPr>
        <p:spPr>
          <a:xfrm>
            <a:off x="4490799" y="4739640"/>
            <a:ext cx="9306401" cy="1396722"/>
          </a:xfrm>
          <a:prstGeom prst="roundRect">
            <a:avLst>
              <a:gd name="adj" fmla="val 7159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4726781" y="4739640"/>
            <a:ext cx="8834438" cy="12197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ar-IQ" sz="2800" b="1" kern="0" spc="-44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</a:rPr>
              <a:t>2- تظهر عليها سلوكيات غير ملائمة مثل السرقة والكذب وغيرها من السلوكيات </a:t>
            </a:r>
          </a:p>
          <a:p>
            <a:pPr marL="0" indent="0" algn="ctr">
              <a:lnSpc>
                <a:spcPts val="2734"/>
              </a:lnSpc>
              <a:buNone/>
            </a:pPr>
            <a:r>
              <a:rPr lang="ar-IQ" sz="2800" b="1" kern="0" spc="-44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</a:rPr>
              <a:t>نتيجة ما تعرضت له من التحرش.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270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560786"/>
            <a:ext cx="8119943" cy="9301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kern="0" spc="-87" dirty="0" smtClean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ا</a:t>
            </a:r>
            <a:r>
              <a:rPr lang="ar-IQ" sz="4374" b="1" kern="0" spc="-87" dirty="0" smtClean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لتأثير</a:t>
            </a:r>
            <a:r>
              <a:rPr lang="ar-IQ" sz="4374" b="1" kern="0" spc="-87" dirty="0" smtClean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 النفسي على المرأة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3106937"/>
            <a:ext cx="9306401" cy="1396722"/>
          </a:xfrm>
          <a:prstGeom prst="roundRect">
            <a:avLst>
              <a:gd name="adj" fmla="val 7159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726781" y="3106938"/>
            <a:ext cx="8834438" cy="12601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ar-IQ" sz="2800" b="1" kern="0" spc="-44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3- </a:t>
            </a:r>
            <a:r>
              <a:rPr lang="ar-SA" sz="2800" b="1" dirty="0" smtClean="0">
                <a:solidFill>
                  <a:srgbClr val="222222"/>
                </a:solidFill>
                <a:ea typeface="Times New Roman" panose="02020603050405020304" pitchFamily="18" charset="0"/>
                <a:cs typeface="Simplified Arabic" panose="02020603050405020304" pitchFamily="18" charset="-78"/>
              </a:rPr>
              <a:t>العدوانية</a:t>
            </a:r>
            <a:endParaRPr lang="ar-IQ" sz="2800" b="1" dirty="0">
              <a:solidFill>
                <a:srgbClr val="222222"/>
              </a:solidFill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ctr">
              <a:lnSpc>
                <a:spcPts val="2734"/>
              </a:lnSpc>
            </a:pPr>
            <a:r>
              <a:rPr lang="ar-IQ" sz="2800" b="1" dirty="0" smtClean="0">
                <a:solidFill>
                  <a:srgbClr val="222222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حيث</a:t>
            </a:r>
            <a:r>
              <a:rPr lang="ar-SA" sz="28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SA" sz="28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تصبح عدوانية مع الاخرين وتشعر بالخوف من محيطها</a:t>
            </a:r>
            <a:r>
              <a:rPr lang="ar-SA" sz="28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،</a:t>
            </a:r>
            <a:endParaRPr lang="ar-IQ" sz="2800" b="1" dirty="0" smtClean="0"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ctr">
              <a:lnSpc>
                <a:spcPts val="2734"/>
              </a:lnSpc>
            </a:pPr>
            <a:r>
              <a:rPr lang="ar-SA" sz="28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SA" sz="2800" b="1" dirty="0">
                <a:ea typeface="Calibri" panose="020F0502020204030204" pitchFamily="34" charset="0"/>
                <a:cs typeface="Simplified Arabic" panose="02020603050405020304" pitchFamily="18" charset="-78"/>
              </a:rPr>
              <a:t>وتعتقد أن الجميع يرغب بإيذائها كما يحدث معها نوبات متكررة من الغضب</a:t>
            </a:r>
            <a:r>
              <a:rPr lang="ar-SA" sz="2000" dirty="0"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ar-IQ" sz="2000" b="1" kern="0" spc="-44" dirty="0" smtClean="0">
              <a:solidFill>
                <a:srgbClr val="272525"/>
              </a:solidFill>
              <a:latin typeface="adonis-web" pitchFamily="34" charset="0"/>
              <a:ea typeface="adonis-web" pitchFamily="34" charset="-122"/>
              <a:cs typeface="adonis-web" pitchFamily="34" charset="-12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4490799" y="4624447"/>
            <a:ext cx="9306401" cy="1396722"/>
          </a:xfrm>
          <a:prstGeom prst="roundRect">
            <a:avLst>
              <a:gd name="adj" fmla="val 7159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4726781" y="4624446"/>
            <a:ext cx="8957688" cy="16344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44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 </a:t>
            </a:r>
            <a:r>
              <a:rPr lang="ar-IQ" sz="2187" b="1" kern="0" spc="-44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 </a:t>
            </a:r>
            <a:r>
              <a:rPr lang="ar-IQ" sz="2800" b="1" kern="0" spc="-44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4- العزلة</a:t>
            </a:r>
          </a:p>
          <a:p>
            <a:pPr marL="0" indent="0" algn="ctr">
              <a:lnSpc>
                <a:spcPts val="2734"/>
              </a:lnSpc>
              <a:buNone/>
            </a:pPr>
            <a:r>
              <a:rPr lang="ar-IQ" sz="2800" b="1" kern="0" spc="-44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حيث تعتزل المعرضة للتحرش نفسها عن المجتمع بسبب احساسها تجاه نفسها</a:t>
            </a:r>
          </a:p>
          <a:p>
            <a:pPr marL="0" indent="0" algn="ctr">
              <a:lnSpc>
                <a:spcPts val="2734"/>
              </a:lnSpc>
              <a:buNone/>
            </a:pPr>
            <a:r>
              <a:rPr lang="ar-IQ" sz="2800" b="1" kern="0" spc="-44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  وفقدان حياتها الاجتماعية</a:t>
            </a:r>
          </a:p>
          <a:p>
            <a:pPr marL="0" indent="0" algn="ctr">
              <a:lnSpc>
                <a:spcPts val="2734"/>
              </a:lnSpc>
              <a:buNone/>
            </a:pPr>
            <a:r>
              <a:rPr lang="ar-IQ" sz="2800" b="1" kern="0" spc="-44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والمهارات التي كانت تمارسها سابقا ، وأيضا تواجه صعوبات في التواصل مع الاخرين.  </a:t>
            </a:r>
          </a:p>
          <a:p>
            <a:pPr marL="0" indent="0">
              <a:lnSpc>
                <a:spcPts val="2734"/>
              </a:lnSpc>
              <a:buNone/>
            </a:pPr>
            <a:r>
              <a:rPr lang="ar-IQ" sz="2187" b="1" kern="0" spc="-44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                          </a:t>
            </a:r>
          </a:p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</p:spTree>
    <p:extLst>
      <p:ext uri="{BB962C8B-B14F-4D97-AF65-F5344CB8AC3E}">
        <p14:creationId xmlns:p14="http://schemas.microsoft.com/office/powerpoint/2010/main" val="99934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270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560786"/>
            <a:ext cx="8119943" cy="9301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kern="0" spc="-87" dirty="0" smtClean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ا</a:t>
            </a:r>
            <a:r>
              <a:rPr lang="ar-IQ" sz="4374" b="1" kern="0" spc="-87" dirty="0" smtClean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لتأثير</a:t>
            </a:r>
            <a:r>
              <a:rPr lang="ar-IQ" sz="4374" b="1" kern="0" spc="-87" dirty="0" smtClean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 النفسي على المرأة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240925" y="2727434"/>
            <a:ext cx="9556276" cy="2285999"/>
          </a:xfrm>
          <a:prstGeom prst="roundRect">
            <a:avLst>
              <a:gd name="adj" fmla="val 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490799" y="2727434"/>
            <a:ext cx="9306402" cy="22041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ar-IQ" sz="2800" b="1" kern="0" spc="-44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Simplified Arabic" panose="02020603050405020304" pitchFamily="18" charset="-78"/>
              </a:rPr>
              <a:t>5- </a:t>
            </a:r>
            <a:r>
              <a:rPr lang="ar-SA" sz="2800" b="1" dirty="0"/>
              <a:t>الاكتئاب </a:t>
            </a:r>
            <a:endParaRPr lang="ar-IQ" sz="2800" b="1" dirty="0" smtClean="0"/>
          </a:p>
          <a:p>
            <a:pPr algn="ctr">
              <a:lnSpc>
                <a:spcPts val="2734"/>
              </a:lnSpc>
            </a:pPr>
            <a:r>
              <a:rPr lang="ar-IQ" sz="2800" b="1" dirty="0"/>
              <a:t> </a:t>
            </a:r>
            <a:r>
              <a:rPr lang="ar-IQ" sz="2800" b="1" dirty="0" smtClean="0"/>
              <a:t>حيث </a:t>
            </a:r>
            <a:r>
              <a:rPr lang="ar-SA" sz="2800" b="1" dirty="0" smtClean="0"/>
              <a:t>عند </a:t>
            </a:r>
            <a:r>
              <a:rPr lang="ar-SA" sz="2800" b="1" dirty="0"/>
              <a:t>عدم معالجة الأعراض التي تظهر بعد التعرض للتحرش</a:t>
            </a:r>
            <a:r>
              <a:rPr lang="ar-SA" sz="2800" b="1" dirty="0" smtClean="0"/>
              <a:t>،</a:t>
            </a:r>
            <a:endParaRPr lang="ar-IQ" sz="2800" b="1" dirty="0" smtClean="0"/>
          </a:p>
          <a:p>
            <a:pPr algn="ctr">
              <a:lnSpc>
                <a:spcPts val="2734"/>
              </a:lnSpc>
            </a:pPr>
            <a:r>
              <a:rPr lang="ar-SA" sz="2800" b="1" dirty="0" smtClean="0"/>
              <a:t> </a:t>
            </a:r>
            <a:r>
              <a:rPr lang="ar-SA" sz="2800" b="1" dirty="0"/>
              <a:t>ممكن أن تُصاب المرأة بمرض الاكتئاب، كما في الحالات </a:t>
            </a:r>
            <a:r>
              <a:rPr lang="ar-SA" sz="2800" b="1" dirty="0" smtClean="0"/>
              <a:t>القصوى</a:t>
            </a:r>
            <a:endParaRPr lang="ar-IQ" sz="2800" b="1" dirty="0" smtClean="0"/>
          </a:p>
          <a:p>
            <a:pPr algn="ctr">
              <a:lnSpc>
                <a:spcPts val="2734"/>
              </a:lnSpc>
            </a:pPr>
            <a:r>
              <a:rPr lang="ar-SA" sz="2800" b="1" dirty="0" smtClean="0"/>
              <a:t> </a:t>
            </a:r>
            <a:r>
              <a:rPr lang="ar-SA" sz="2800" b="1" dirty="0"/>
              <a:t>تسيطر عليها أفكار </a:t>
            </a:r>
            <a:r>
              <a:rPr lang="ar-SA" sz="2800" b="1" dirty="0" smtClean="0"/>
              <a:t>انتحارية</a:t>
            </a:r>
            <a:endParaRPr lang="ar-IQ" sz="2800" b="1" dirty="0" smtClean="0"/>
          </a:p>
          <a:p>
            <a:pPr algn="ctr">
              <a:lnSpc>
                <a:spcPts val="2734"/>
              </a:lnSpc>
            </a:pPr>
            <a:r>
              <a:rPr lang="ar-SA" sz="2800" b="1" dirty="0" smtClean="0"/>
              <a:t> </a:t>
            </a:r>
            <a:r>
              <a:rPr lang="ar-SA" sz="2800" b="1" dirty="0"/>
              <a:t>وتمارس السلوكيات السيئة تجاه الاخرين وتجاه نفسها.</a:t>
            </a:r>
            <a:r>
              <a:rPr lang="ar-IQ" sz="2800" b="1" kern="0" spc="-44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Simplified Arabic" panose="02020603050405020304" pitchFamily="18" charset="-78"/>
              </a:rPr>
              <a:t> </a:t>
            </a:r>
            <a:endParaRPr lang="ar-IQ" sz="2800" b="1" kern="0" spc="-44" dirty="0" smtClean="0">
              <a:solidFill>
                <a:srgbClr val="272525"/>
              </a:solidFill>
              <a:latin typeface="adonis-web" pitchFamily="34" charset="0"/>
              <a:ea typeface="adonis-web" pitchFamily="34" charset="-122"/>
              <a:cs typeface="adonis-we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765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0478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1538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532346" y="2581156"/>
            <a:ext cx="7028498" cy="5287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164"/>
              </a:lnSpc>
              <a:buNone/>
            </a:pPr>
            <a:r>
              <a:rPr lang="en-US" sz="3331" b="1" kern="0" spc="-6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استراتيجيات التعامل مع آثار التحرش النفسية</a:t>
            </a:r>
            <a:endParaRPr lang="en-US" sz="3331" dirty="0"/>
          </a:p>
        </p:txBody>
      </p:sp>
      <p:sp>
        <p:nvSpPr>
          <p:cNvPr id="6" name="Shape 2"/>
          <p:cNvSpPr/>
          <p:nvPr/>
        </p:nvSpPr>
        <p:spPr>
          <a:xfrm>
            <a:off x="3769281" y="3363754"/>
            <a:ext cx="33814" cy="4399955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7" name="Shape 3"/>
          <p:cNvSpPr/>
          <p:nvPr/>
        </p:nvSpPr>
        <p:spPr>
          <a:xfrm>
            <a:off x="3976568" y="3669387"/>
            <a:ext cx="592217" cy="33814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8" name="Shape 4"/>
          <p:cNvSpPr/>
          <p:nvPr/>
        </p:nvSpPr>
        <p:spPr>
          <a:xfrm>
            <a:off x="3595807" y="3495913"/>
            <a:ext cx="380762" cy="380762"/>
          </a:xfrm>
          <a:prstGeom prst="roundRect">
            <a:avLst>
              <a:gd name="adj" fmla="val 20001"/>
            </a:avLst>
          </a:prstGeom>
          <a:solidFill>
            <a:srgbClr val="EBD0FB"/>
          </a:solidFill>
          <a:ln w="10478">
            <a:solidFill>
              <a:srgbClr val="D7A1F7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3716298" y="3527584"/>
            <a:ext cx="139779" cy="317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9"/>
              </a:lnSpc>
              <a:buNone/>
            </a:pPr>
            <a:r>
              <a:rPr lang="en-US" sz="1999" b="1" kern="0" spc="-4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1999" dirty="0"/>
          </a:p>
        </p:txBody>
      </p:sp>
      <p:sp>
        <p:nvSpPr>
          <p:cNvPr id="10" name="Text 6"/>
          <p:cNvSpPr/>
          <p:nvPr/>
        </p:nvSpPr>
        <p:spPr>
          <a:xfrm>
            <a:off x="4716899" y="3292256"/>
            <a:ext cx="2642592" cy="3771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82"/>
              </a:lnSpc>
              <a:buNone/>
            </a:pPr>
            <a:r>
              <a:rPr lang="ar-IQ" sz="2400" b="1" kern="0" spc="-33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التحدث عن الامر</a:t>
            </a:r>
            <a:endParaRPr lang="en-US" sz="2400" dirty="0"/>
          </a:p>
        </p:txBody>
      </p:sp>
      <p:sp>
        <p:nvSpPr>
          <p:cNvPr id="11" name="Text 7"/>
          <p:cNvSpPr/>
          <p:nvPr/>
        </p:nvSpPr>
        <p:spPr>
          <a:xfrm>
            <a:off x="4303986" y="3703202"/>
            <a:ext cx="8765627" cy="18354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32"/>
              </a:lnSpc>
              <a:buNone/>
            </a:pPr>
            <a:endParaRPr lang="ar-IQ" dirty="0" smtClean="0"/>
          </a:p>
          <a:p>
            <a:pPr algn="ctr">
              <a:lnSpc>
                <a:spcPts val="2132"/>
              </a:lnSpc>
            </a:pP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يجب على الأشخاص الذين سبق وتعرضوا إلى تحرش </a:t>
            </a:r>
            <a:r>
              <a:rPr lang="ar-SA" sz="24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الذهاب</a:t>
            </a:r>
            <a:endParaRPr lang="ar-IQ" sz="2400" b="1" dirty="0" smtClean="0"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ctr">
              <a:lnSpc>
                <a:spcPts val="2132"/>
              </a:lnSpc>
            </a:pPr>
            <a:r>
              <a:rPr lang="ar-SA" sz="24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والتحدث مع أشخاص جديرين بالثقة حول الأمر </a:t>
            </a:r>
            <a:endParaRPr lang="ar-IQ" sz="2400" b="1" dirty="0" smtClean="0"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ctr">
              <a:lnSpc>
                <a:spcPts val="2132"/>
              </a:lnSpc>
            </a:pPr>
            <a:r>
              <a:rPr lang="ar-SA" sz="24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حتى </a:t>
            </a: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يقومون بالاستماع لهم وفهم واستيعاب المشكلة وإيجاد الحلول المناسبة لها، </a:t>
            </a:r>
            <a:endParaRPr lang="ar-IQ" sz="2400" b="1" dirty="0" smtClean="0"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ctr">
              <a:lnSpc>
                <a:spcPts val="2132"/>
              </a:lnSpc>
            </a:pPr>
            <a:r>
              <a:rPr lang="ar-SA" sz="24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حيث </a:t>
            </a: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أن الإحساس بتواجد أشخاص لمشاركتك قلقك وخوفك ومشكلاتك التي تعاني منها </a:t>
            </a:r>
            <a:endParaRPr lang="ar-IQ" sz="2400" b="1" dirty="0" smtClean="0"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ctr">
              <a:lnSpc>
                <a:spcPts val="2132"/>
              </a:lnSpc>
            </a:pPr>
            <a:r>
              <a:rPr lang="ar-SA" sz="24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يساعد </a:t>
            </a: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بشكل كبير على التعافي بشكل </a:t>
            </a:r>
            <a:r>
              <a:rPr lang="ar-SA" sz="24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اسرع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Shape 8"/>
          <p:cNvSpPr/>
          <p:nvPr/>
        </p:nvSpPr>
        <p:spPr>
          <a:xfrm>
            <a:off x="3976568" y="5192435"/>
            <a:ext cx="592217" cy="33814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13" name="Shape 9"/>
          <p:cNvSpPr/>
          <p:nvPr/>
        </p:nvSpPr>
        <p:spPr>
          <a:xfrm>
            <a:off x="3595807" y="5018961"/>
            <a:ext cx="380762" cy="380762"/>
          </a:xfrm>
          <a:prstGeom prst="roundRect">
            <a:avLst>
              <a:gd name="adj" fmla="val 20001"/>
            </a:avLst>
          </a:prstGeom>
          <a:solidFill>
            <a:srgbClr val="EBD0FB"/>
          </a:solidFill>
          <a:ln w="10478">
            <a:solidFill>
              <a:srgbClr val="D7A1F7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3716298" y="5050631"/>
            <a:ext cx="139779" cy="317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9"/>
              </a:lnSpc>
              <a:buNone/>
            </a:pPr>
            <a:endParaRPr lang="en-US" sz="1999" dirty="0"/>
          </a:p>
        </p:txBody>
      </p:sp>
      <p:sp>
        <p:nvSpPr>
          <p:cNvPr id="15" name="Text 11"/>
          <p:cNvSpPr/>
          <p:nvPr/>
        </p:nvSpPr>
        <p:spPr>
          <a:xfrm>
            <a:off x="4568785" y="6131897"/>
            <a:ext cx="3282443" cy="5835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82"/>
              </a:lnSpc>
              <a:buNone/>
            </a:pPr>
            <a:r>
              <a:rPr lang="en-US" sz="2400" b="1" kern="0" spc="-3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الحفاظ </a:t>
            </a:r>
            <a:r>
              <a:rPr lang="en-US" sz="2400" b="1" kern="0" spc="-33" dirty="0" err="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على</a:t>
            </a:r>
            <a:r>
              <a:rPr lang="en-US" sz="2400" b="1" kern="0" spc="-3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 </a:t>
            </a:r>
            <a:r>
              <a:rPr lang="en-US" sz="2400" b="1" kern="0" spc="-33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ا</a:t>
            </a:r>
            <a:r>
              <a:rPr lang="ar-IQ" sz="2400" b="1" kern="0" spc="-33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للياقة العقلية و</a:t>
            </a:r>
            <a:r>
              <a:rPr lang="en-US" sz="2400" b="1" kern="0" spc="-33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 </a:t>
            </a:r>
            <a:r>
              <a:rPr lang="en-US" sz="2400" b="1" kern="0" spc="-3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البدنية</a:t>
            </a:r>
            <a:endParaRPr lang="en-US" sz="2400" b="1" dirty="0"/>
          </a:p>
        </p:txBody>
      </p:sp>
      <p:sp>
        <p:nvSpPr>
          <p:cNvPr id="16" name="Text 12"/>
          <p:cNvSpPr/>
          <p:nvPr/>
        </p:nvSpPr>
        <p:spPr>
          <a:xfrm>
            <a:off x="4568785" y="6573679"/>
            <a:ext cx="7271118" cy="119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32"/>
              </a:lnSpc>
              <a:buNone/>
            </a:pPr>
            <a:r>
              <a:rPr lang="ar-IQ" dirty="0" smtClean="0"/>
              <a:t> </a:t>
            </a:r>
            <a:r>
              <a:rPr lang="ar-IQ" sz="2400" b="1" dirty="0" smtClean="0"/>
              <a:t>من خلال</a:t>
            </a:r>
            <a:r>
              <a:rPr lang="ar-IQ" sz="2400" b="1" dirty="0" smtClean="0"/>
              <a:t> </a:t>
            </a:r>
            <a:r>
              <a:rPr lang="en-US" sz="2400" b="1" dirty="0" err="1" smtClean="0"/>
              <a:t>ممارسة</a:t>
            </a:r>
            <a:r>
              <a:rPr lang="en-US" sz="2400" b="1" dirty="0" smtClean="0"/>
              <a:t> </a:t>
            </a:r>
            <a:r>
              <a:rPr lang="en-US" sz="2400" b="1" dirty="0"/>
              <a:t>الرياضة وتناول الطعام </a:t>
            </a:r>
            <a:r>
              <a:rPr lang="en-US" sz="2400" b="1" dirty="0" err="1"/>
              <a:t>الصحي</a:t>
            </a:r>
            <a:r>
              <a:rPr lang="en-US" sz="2400" b="1" dirty="0"/>
              <a:t> </a:t>
            </a:r>
            <a:endParaRPr lang="ar-IQ" sz="2400" b="1" dirty="0" smtClean="0"/>
          </a:p>
          <a:p>
            <a:pPr marL="0" indent="0" algn="ctr">
              <a:lnSpc>
                <a:spcPts val="2132"/>
              </a:lnSpc>
              <a:buNone/>
            </a:pPr>
            <a:r>
              <a:rPr lang="en-US" sz="2400" b="1" dirty="0" err="1" smtClean="0"/>
              <a:t>يساعدان</a:t>
            </a:r>
            <a:r>
              <a:rPr lang="en-US" sz="2400" b="1" dirty="0" smtClean="0"/>
              <a:t> </a:t>
            </a:r>
            <a:r>
              <a:rPr lang="en-US" sz="2400" b="1" dirty="0"/>
              <a:t>على تحسين الحالة النفسية </a:t>
            </a:r>
            <a:r>
              <a:rPr lang="en-US" sz="2400" b="1" dirty="0" err="1" smtClean="0"/>
              <a:t>وا</a:t>
            </a:r>
            <a:r>
              <a:rPr lang="ar-IQ" sz="2400" b="1" dirty="0" smtClean="0"/>
              <a:t>لصحية بصورة</a:t>
            </a:r>
          </a:p>
          <a:p>
            <a:pPr marL="0" indent="0" algn="ctr">
              <a:lnSpc>
                <a:spcPts val="2132"/>
              </a:lnSpc>
              <a:buNone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العام</a:t>
            </a:r>
            <a:r>
              <a:rPr lang="ar-IQ" sz="2400" b="1" dirty="0" smtClean="0"/>
              <a:t>ة</a:t>
            </a:r>
            <a:r>
              <a:rPr lang="ar-IQ" sz="2400" b="1" dirty="0"/>
              <a:t> </a:t>
            </a:r>
            <a:endParaRPr lang="en-US" sz="2400" b="1" dirty="0"/>
          </a:p>
        </p:txBody>
      </p:sp>
      <p:sp>
        <p:nvSpPr>
          <p:cNvPr id="17" name="Shape 13"/>
          <p:cNvSpPr/>
          <p:nvPr/>
        </p:nvSpPr>
        <p:spPr>
          <a:xfrm>
            <a:off x="3976568" y="6715482"/>
            <a:ext cx="592217" cy="33814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18" name="Shape 14"/>
          <p:cNvSpPr/>
          <p:nvPr/>
        </p:nvSpPr>
        <p:spPr>
          <a:xfrm>
            <a:off x="3595807" y="6542008"/>
            <a:ext cx="380762" cy="380762"/>
          </a:xfrm>
          <a:prstGeom prst="roundRect">
            <a:avLst>
              <a:gd name="adj" fmla="val 20001"/>
            </a:avLst>
          </a:prstGeom>
          <a:solidFill>
            <a:srgbClr val="EBD0FB"/>
          </a:solidFill>
          <a:ln w="10478">
            <a:solidFill>
              <a:srgbClr val="D7A1F7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3716298" y="6573679"/>
            <a:ext cx="139779" cy="317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9"/>
              </a:lnSpc>
              <a:buNone/>
            </a:pPr>
            <a:r>
              <a:rPr lang="ar-IQ" sz="1999" dirty="0" smtClean="0"/>
              <a:t>2</a:t>
            </a:r>
            <a:endParaRPr lang="en-US" sz="199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766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0478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1538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532346" y="2581156"/>
            <a:ext cx="7028498" cy="5287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164"/>
              </a:lnSpc>
              <a:buNone/>
            </a:pPr>
            <a:r>
              <a:rPr lang="en-US" sz="3331" b="1" kern="0" spc="-6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استراتيجيات التعامل مع آثار التحرش النفسية</a:t>
            </a:r>
            <a:endParaRPr lang="en-US" sz="3331" dirty="0"/>
          </a:p>
        </p:txBody>
      </p:sp>
      <p:sp>
        <p:nvSpPr>
          <p:cNvPr id="6" name="Shape 2"/>
          <p:cNvSpPr/>
          <p:nvPr/>
        </p:nvSpPr>
        <p:spPr>
          <a:xfrm>
            <a:off x="3769281" y="3363754"/>
            <a:ext cx="33814" cy="4399955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7" name="Shape 3"/>
          <p:cNvSpPr/>
          <p:nvPr/>
        </p:nvSpPr>
        <p:spPr>
          <a:xfrm>
            <a:off x="3976568" y="3669387"/>
            <a:ext cx="592217" cy="33814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8" name="Shape 4"/>
          <p:cNvSpPr/>
          <p:nvPr/>
        </p:nvSpPr>
        <p:spPr>
          <a:xfrm>
            <a:off x="3595807" y="3495913"/>
            <a:ext cx="380762" cy="380762"/>
          </a:xfrm>
          <a:prstGeom prst="roundRect">
            <a:avLst>
              <a:gd name="adj" fmla="val 20001"/>
            </a:avLst>
          </a:prstGeom>
          <a:solidFill>
            <a:srgbClr val="EBD0FB"/>
          </a:solidFill>
          <a:ln w="10478">
            <a:solidFill>
              <a:srgbClr val="D7A1F7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3716298" y="3527584"/>
            <a:ext cx="139779" cy="317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9"/>
              </a:lnSpc>
              <a:buNone/>
            </a:pPr>
            <a:r>
              <a:rPr lang="ar-IQ" sz="1999" b="1" kern="0" spc="-4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</a:rPr>
              <a:t>4</a:t>
            </a:r>
            <a:endParaRPr lang="en-US" sz="1999" dirty="0"/>
          </a:p>
        </p:txBody>
      </p:sp>
      <p:sp>
        <p:nvSpPr>
          <p:cNvPr id="10" name="Text 6"/>
          <p:cNvSpPr/>
          <p:nvPr/>
        </p:nvSpPr>
        <p:spPr>
          <a:xfrm>
            <a:off x="4716899" y="3363754"/>
            <a:ext cx="2642592" cy="5129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82"/>
              </a:lnSpc>
              <a:buNone/>
            </a:pPr>
            <a:r>
              <a:rPr lang="ar-IQ" sz="2400" b="1" kern="0" spc="-33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</a:rPr>
              <a:t>الاستشارة او زيارة الطبيب</a:t>
            </a:r>
            <a:endParaRPr lang="en-US" sz="2400" dirty="0"/>
          </a:p>
        </p:txBody>
      </p:sp>
      <p:sp>
        <p:nvSpPr>
          <p:cNvPr id="11" name="Text 7"/>
          <p:cNvSpPr/>
          <p:nvPr/>
        </p:nvSpPr>
        <p:spPr>
          <a:xfrm>
            <a:off x="4716899" y="4130566"/>
            <a:ext cx="8336949" cy="18445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32"/>
              </a:lnSpc>
              <a:buNone/>
            </a:pPr>
            <a:r>
              <a:rPr lang="ar-IQ" sz="2400" b="1" dirty="0" smtClean="0"/>
              <a:t>يجب التحدث مع استشاري امراض نفسية ، </a:t>
            </a:r>
          </a:p>
          <a:p>
            <a:pPr algn="ctr">
              <a:lnSpc>
                <a:spcPts val="2132"/>
              </a:lnSpc>
            </a:pPr>
            <a:r>
              <a:rPr lang="ar-IQ" sz="24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و</a:t>
            </a:r>
            <a:r>
              <a:rPr lang="ar-SA" sz="24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الخضوع </a:t>
            </a: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لجلسات العلاج </a:t>
            </a:r>
            <a:r>
              <a:rPr lang="ar-SA" sz="24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النفسي</a:t>
            </a:r>
            <a:endParaRPr lang="ar-IQ" sz="2400" b="1" dirty="0" smtClean="0"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ctr">
              <a:lnSpc>
                <a:spcPts val="2132"/>
              </a:lnSpc>
            </a:pPr>
            <a:r>
              <a:rPr lang="ar-SA" sz="24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، و</a:t>
            </a:r>
            <a:r>
              <a:rPr lang="ar-IQ" sz="24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حيث يوجد </a:t>
            </a:r>
            <a:r>
              <a:rPr lang="ar-SA" sz="24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هناك </a:t>
            </a: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بعض الأشخاص الذين يفضلون التحدث </a:t>
            </a:r>
            <a:endParaRPr lang="ar-IQ" sz="2400" b="1" dirty="0" smtClean="0"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ctr">
              <a:lnSpc>
                <a:spcPts val="2132"/>
              </a:lnSpc>
            </a:pPr>
            <a:r>
              <a:rPr lang="ar-SA" sz="24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مع </a:t>
            </a: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أشخاص غريبين حول ذلك </a:t>
            </a:r>
            <a:r>
              <a:rPr lang="ar-SA" sz="24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الامر</a:t>
            </a:r>
            <a:r>
              <a:rPr lang="ar-IQ" dirty="0"/>
              <a:t>.</a:t>
            </a:r>
            <a:endParaRPr lang="en-US" dirty="0"/>
          </a:p>
        </p:txBody>
      </p:sp>
      <p:sp>
        <p:nvSpPr>
          <p:cNvPr id="12" name="Shape 8"/>
          <p:cNvSpPr/>
          <p:nvPr/>
        </p:nvSpPr>
        <p:spPr>
          <a:xfrm>
            <a:off x="3976568" y="5192435"/>
            <a:ext cx="592217" cy="33814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14" name="Text 10"/>
          <p:cNvSpPr/>
          <p:nvPr/>
        </p:nvSpPr>
        <p:spPr>
          <a:xfrm>
            <a:off x="3716298" y="5050631"/>
            <a:ext cx="139779" cy="317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9"/>
              </a:lnSpc>
              <a:buNone/>
            </a:pPr>
            <a:endParaRPr lang="en-US" sz="1999" dirty="0"/>
          </a:p>
        </p:txBody>
      </p:sp>
      <p:sp>
        <p:nvSpPr>
          <p:cNvPr id="17" name="Shape 13"/>
          <p:cNvSpPr/>
          <p:nvPr/>
        </p:nvSpPr>
        <p:spPr>
          <a:xfrm>
            <a:off x="3976568" y="6715482"/>
            <a:ext cx="592217" cy="33814"/>
          </a:xfrm>
          <a:prstGeom prst="rect">
            <a:avLst/>
          </a:prstGeom>
          <a:solidFill>
            <a:srgbClr val="D7A1F7"/>
          </a:solidFill>
          <a:ln/>
        </p:spPr>
      </p:sp>
    </p:spTree>
    <p:extLst>
      <p:ext uri="{BB962C8B-B14F-4D97-AF65-F5344CB8AC3E}">
        <p14:creationId xmlns:p14="http://schemas.microsoft.com/office/powerpoint/2010/main" val="1508781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485</Words>
  <Application>Microsoft Office PowerPoint</Application>
  <PresentationFormat>مخصص</PresentationFormat>
  <Paragraphs>81</Paragraphs>
  <Slides>11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adonis-web</vt:lpstr>
      <vt:lpstr>Arial</vt:lpstr>
      <vt:lpstr>Calibri</vt:lpstr>
      <vt:lpstr>Simplified Arabic</vt:lpstr>
      <vt:lpstr>Source Sans Pro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Dr. Aya</cp:lastModifiedBy>
  <cp:revision>13</cp:revision>
  <dcterms:created xsi:type="dcterms:W3CDTF">2023-11-25T11:48:10Z</dcterms:created>
  <dcterms:modified xsi:type="dcterms:W3CDTF">2023-11-25T15:12:46Z</dcterms:modified>
</cp:coreProperties>
</file>