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70" r:id="rId2"/>
    <p:sldId id="271" r:id="rId3"/>
    <p:sldId id="272" r:id="rId4"/>
    <p:sldId id="274" r:id="rId5"/>
    <p:sldId id="258" r:id="rId6"/>
    <p:sldId id="259" r:id="rId7"/>
    <p:sldId id="261" r:id="rId8"/>
    <p:sldId id="262" r:id="rId9"/>
    <p:sldId id="265" r:id="rId10"/>
    <p:sldId id="266" r:id="rId11"/>
    <p:sldId id="267" r:id="rId12"/>
    <p:sldId id="273"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AFA32B7-A559-4270-9CCA-16D3A085B21C}"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31CFC-7C13-4791-AEAF-C557E3DF7D41}"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47714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DAFA32B7-A559-4270-9CCA-16D3A085B21C}" type="datetimeFigureOut">
              <a:rPr lang="en-US" smtClean="0"/>
              <a:t>11/20/2023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431CFC-7C13-4791-AEAF-C557E3DF7D41}" type="slidenum">
              <a:rPr lang="en-US" smtClean="0"/>
              <a:t>‹#›</a:t>
            </a:fld>
            <a:endParaRPr lang="en-US"/>
          </a:p>
        </p:txBody>
      </p:sp>
    </p:spTree>
    <p:extLst>
      <p:ext uri="{BB962C8B-B14F-4D97-AF65-F5344CB8AC3E}">
        <p14:creationId xmlns:p14="http://schemas.microsoft.com/office/powerpoint/2010/main" val="1643912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FA32B7-A559-4270-9CCA-16D3A085B21C}"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31CFC-7C13-4791-AEAF-C557E3DF7D41}" type="slidenum">
              <a:rPr lang="en-US" smtClean="0"/>
              <a:t>‹#›</a:t>
            </a:fld>
            <a:endParaRPr lang="en-US"/>
          </a:p>
        </p:txBody>
      </p:sp>
    </p:spTree>
    <p:extLst>
      <p:ext uri="{BB962C8B-B14F-4D97-AF65-F5344CB8AC3E}">
        <p14:creationId xmlns:p14="http://schemas.microsoft.com/office/powerpoint/2010/main" val="2910572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FA32B7-A559-4270-9CCA-16D3A085B21C}"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31CFC-7C13-4791-AEAF-C557E3DF7D41}"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23515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FA32B7-A559-4270-9CCA-16D3A085B21C}"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31CFC-7C13-4791-AEAF-C557E3DF7D41}" type="slidenum">
              <a:rPr lang="en-US" smtClean="0"/>
              <a:t>‹#›</a:t>
            </a:fld>
            <a:endParaRPr lang="en-US"/>
          </a:p>
        </p:txBody>
      </p:sp>
    </p:spTree>
    <p:extLst>
      <p:ext uri="{BB962C8B-B14F-4D97-AF65-F5344CB8AC3E}">
        <p14:creationId xmlns:p14="http://schemas.microsoft.com/office/powerpoint/2010/main" val="5494468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FA32B7-A559-4270-9CCA-16D3A085B21C}"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31CFC-7C13-4791-AEAF-C557E3DF7D41}"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537338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FA32B7-A559-4270-9CCA-16D3A085B21C}"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31CFC-7C13-4791-AEAF-C557E3DF7D41}" type="slidenum">
              <a:rPr lang="en-US" smtClean="0"/>
              <a:t>‹#›</a:t>
            </a:fld>
            <a:endParaRPr lang="en-US"/>
          </a:p>
        </p:txBody>
      </p:sp>
    </p:spTree>
    <p:extLst>
      <p:ext uri="{BB962C8B-B14F-4D97-AF65-F5344CB8AC3E}">
        <p14:creationId xmlns:p14="http://schemas.microsoft.com/office/powerpoint/2010/main" val="29939153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FA32B7-A559-4270-9CCA-16D3A085B21C}"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31CFC-7C13-4791-AEAF-C557E3DF7D41}" type="slidenum">
              <a:rPr lang="en-US" smtClean="0"/>
              <a:t>‹#›</a:t>
            </a:fld>
            <a:endParaRPr lang="en-US"/>
          </a:p>
        </p:txBody>
      </p:sp>
    </p:spTree>
    <p:extLst>
      <p:ext uri="{BB962C8B-B14F-4D97-AF65-F5344CB8AC3E}">
        <p14:creationId xmlns:p14="http://schemas.microsoft.com/office/powerpoint/2010/main" val="1184411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FA32B7-A559-4270-9CCA-16D3A085B21C}"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31CFC-7C13-4791-AEAF-C557E3DF7D41}" type="slidenum">
              <a:rPr lang="en-US" smtClean="0"/>
              <a:t>‹#›</a:t>
            </a:fld>
            <a:endParaRPr lang="en-US"/>
          </a:p>
        </p:txBody>
      </p:sp>
    </p:spTree>
    <p:extLst>
      <p:ext uri="{BB962C8B-B14F-4D97-AF65-F5344CB8AC3E}">
        <p14:creationId xmlns:p14="http://schemas.microsoft.com/office/powerpoint/2010/main" val="877573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FA32B7-A559-4270-9CCA-16D3A085B21C}"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31CFC-7C13-4791-AEAF-C557E3DF7D41}" type="slidenum">
              <a:rPr lang="en-US" smtClean="0"/>
              <a:t>‹#›</a:t>
            </a:fld>
            <a:endParaRPr lang="en-US"/>
          </a:p>
        </p:txBody>
      </p:sp>
    </p:spTree>
    <p:extLst>
      <p:ext uri="{BB962C8B-B14F-4D97-AF65-F5344CB8AC3E}">
        <p14:creationId xmlns:p14="http://schemas.microsoft.com/office/powerpoint/2010/main" val="1471776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FA32B7-A559-4270-9CCA-16D3A085B21C}"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31CFC-7C13-4791-AEAF-C557E3DF7D41}" type="slidenum">
              <a:rPr lang="en-US" smtClean="0"/>
              <a:t>‹#›</a:t>
            </a:fld>
            <a:endParaRPr lang="en-US"/>
          </a:p>
        </p:txBody>
      </p:sp>
    </p:spTree>
    <p:extLst>
      <p:ext uri="{BB962C8B-B14F-4D97-AF65-F5344CB8AC3E}">
        <p14:creationId xmlns:p14="http://schemas.microsoft.com/office/powerpoint/2010/main" val="2654711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AFA32B7-A559-4270-9CCA-16D3A085B21C}" type="datetimeFigureOut">
              <a:rPr lang="en-US" smtClean="0"/>
              <a:t>11/20/2023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431CFC-7C13-4791-AEAF-C557E3DF7D41}" type="slidenum">
              <a:rPr lang="en-US" smtClean="0"/>
              <a:t>‹#›</a:t>
            </a:fld>
            <a:endParaRPr lang="en-US"/>
          </a:p>
        </p:txBody>
      </p:sp>
    </p:spTree>
    <p:extLst>
      <p:ext uri="{BB962C8B-B14F-4D97-AF65-F5344CB8AC3E}">
        <p14:creationId xmlns:p14="http://schemas.microsoft.com/office/powerpoint/2010/main" val="796219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AFA32B7-A559-4270-9CCA-16D3A085B21C}" type="datetimeFigureOut">
              <a:rPr lang="en-US" smtClean="0"/>
              <a:t>11/20/2023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431CFC-7C13-4791-AEAF-C557E3DF7D41}" type="slidenum">
              <a:rPr lang="en-US" smtClean="0"/>
              <a:t>‹#›</a:t>
            </a:fld>
            <a:endParaRPr lang="en-US"/>
          </a:p>
        </p:txBody>
      </p:sp>
    </p:spTree>
    <p:extLst>
      <p:ext uri="{BB962C8B-B14F-4D97-AF65-F5344CB8AC3E}">
        <p14:creationId xmlns:p14="http://schemas.microsoft.com/office/powerpoint/2010/main" val="1738868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AFA32B7-A559-4270-9CCA-16D3A085B21C}" type="datetimeFigureOut">
              <a:rPr lang="en-US" smtClean="0"/>
              <a:t>11/20/2023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431CFC-7C13-4791-AEAF-C557E3DF7D41}" type="slidenum">
              <a:rPr lang="en-US" smtClean="0"/>
              <a:t>‹#›</a:t>
            </a:fld>
            <a:endParaRPr lang="en-US"/>
          </a:p>
        </p:txBody>
      </p:sp>
    </p:spTree>
    <p:extLst>
      <p:ext uri="{BB962C8B-B14F-4D97-AF65-F5344CB8AC3E}">
        <p14:creationId xmlns:p14="http://schemas.microsoft.com/office/powerpoint/2010/main" val="574901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FA32B7-A559-4270-9CCA-16D3A085B21C}" type="datetimeFigureOut">
              <a:rPr lang="en-US" smtClean="0"/>
              <a:t>11/20/2023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431CFC-7C13-4791-AEAF-C557E3DF7D41}" type="slidenum">
              <a:rPr lang="en-US" smtClean="0"/>
              <a:t>‹#›</a:t>
            </a:fld>
            <a:endParaRPr lang="en-US"/>
          </a:p>
        </p:txBody>
      </p:sp>
    </p:spTree>
    <p:extLst>
      <p:ext uri="{BB962C8B-B14F-4D97-AF65-F5344CB8AC3E}">
        <p14:creationId xmlns:p14="http://schemas.microsoft.com/office/powerpoint/2010/main" val="176068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FA32B7-A559-4270-9CCA-16D3A085B21C}" type="datetimeFigureOut">
              <a:rPr lang="en-US" smtClean="0"/>
              <a:t>11/20/2023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431CFC-7C13-4791-AEAF-C557E3DF7D41}" type="slidenum">
              <a:rPr lang="en-US" smtClean="0"/>
              <a:t>‹#›</a:t>
            </a:fld>
            <a:endParaRPr lang="en-US"/>
          </a:p>
        </p:txBody>
      </p:sp>
    </p:spTree>
    <p:extLst>
      <p:ext uri="{BB962C8B-B14F-4D97-AF65-F5344CB8AC3E}">
        <p14:creationId xmlns:p14="http://schemas.microsoft.com/office/powerpoint/2010/main" val="1782139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FA32B7-A559-4270-9CCA-16D3A085B21C}" type="datetimeFigureOut">
              <a:rPr lang="en-US" smtClean="0"/>
              <a:t>11/20/2023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431CFC-7C13-4791-AEAF-C557E3DF7D41}" type="slidenum">
              <a:rPr lang="en-US" smtClean="0"/>
              <a:t>‹#›</a:t>
            </a:fld>
            <a:endParaRPr lang="en-US"/>
          </a:p>
        </p:txBody>
      </p:sp>
    </p:spTree>
    <p:extLst>
      <p:ext uri="{BB962C8B-B14F-4D97-AF65-F5344CB8AC3E}">
        <p14:creationId xmlns:p14="http://schemas.microsoft.com/office/powerpoint/2010/main" val="3099189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AFA32B7-A559-4270-9CCA-16D3A085B21C}" type="datetimeFigureOut">
              <a:rPr lang="en-US" smtClean="0"/>
              <a:t>11/20/2023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7431CFC-7C13-4791-AEAF-C557E3DF7D41}" type="slidenum">
              <a:rPr lang="en-US" smtClean="0"/>
              <a:t>‹#›</a:t>
            </a:fld>
            <a:endParaRPr lang="en-US"/>
          </a:p>
        </p:txBody>
      </p:sp>
    </p:spTree>
    <p:extLst>
      <p:ext uri="{BB962C8B-B14F-4D97-AF65-F5344CB8AC3E}">
        <p14:creationId xmlns:p14="http://schemas.microsoft.com/office/powerpoint/2010/main" val="2662155841"/>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15485" y="1025236"/>
            <a:ext cx="8542914" cy="4959928"/>
          </a:xfrm>
        </p:spPr>
        <p:txBody>
          <a:bodyPr>
            <a:noAutofit/>
          </a:bodyPr>
          <a:lstStyle/>
          <a:p>
            <a:pPr algn="ctr"/>
            <a:r>
              <a:rPr lang="ar-IQ" sz="6600" b="1" dirty="0" smtClean="0">
                <a:solidFill>
                  <a:srgbClr val="FFFF00"/>
                </a:solidFill>
                <a:latin typeface="Times New Roman" panose="02020603050405020304" pitchFamily="18" charset="0"/>
                <a:cs typeface="Times New Roman" panose="02020603050405020304" pitchFamily="18" charset="0"/>
              </a:rPr>
              <a:t>محاضرة عن متطلبات تقييم الأداء الجامعي </a:t>
            </a:r>
            <a:br>
              <a:rPr lang="ar-IQ" sz="6600" b="1" dirty="0" smtClean="0">
                <a:solidFill>
                  <a:srgbClr val="FFFF00"/>
                </a:solidFill>
                <a:latin typeface="Times New Roman" panose="02020603050405020304" pitchFamily="18" charset="0"/>
                <a:cs typeface="Times New Roman" panose="02020603050405020304" pitchFamily="18" charset="0"/>
              </a:rPr>
            </a:br>
            <a:r>
              <a:rPr lang="ar-IQ" sz="6600" b="1" dirty="0" smtClean="0">
                <a:solidFill>
                  <a:srgbClr val="FFFF00"/>
                </a:solidFill>
                <a:latin typeface="Times New Roman" panose="02020603050405020304" pitchFamily="18" charset="0"/>
                <a:cs typeface="Times New Roman" panose="02020603050405020304" pitchFamily="18" charset="0"/>
              </a:rPr>
              <a:t>محور النشاط العلمي والبحثي</a:t>
            </a:r>
            <a:br>
              <a:rPr lang="ar-IQ" sz="6600" b="1" dirty="0" smtClean="0">
                <a:solidFill>
                  <a:srgbClr val="FFFF00"/>
                </a:solidFill>
                <a:latin typeface="Times New Roman" panose="02020603050405020304" pitchFamily="18" charset="0"/>
                <a:cs typeface="Times New Roman" panose="02020603050405020304" pitchFamily="18" charset="0"/>
              </a:rPr>
            </a:br>
            <a:r>
              <a:rPr lang="ar-IQ" sz="6600" b="1" dirty="0" smtClean="0">
                <a:solidFill>
                  <a:srgbClr val="FFFF00"/>
                </a:solidFill>
                <a:latin typeface="Times New Roman" panose="02020603050405020304" pitchFamily="18" charset="0"/>
                <a:cs typeface="Times New Roman" panose="02020603050405020304" pitchFamily="18" charset="0"/>
              </a:rPr>
              <a:t/>
            </a:r>
            <a:br>
              <a:rPr lang="ar-IQ" sz="6600" b="1" dirty="0" smtClean="0">
                <a:solidFill>
                  <a:srgbClr val="FFFF00"/>
                </a:solidFill>
                <a:latin typeface="Times New Roman" panose="02020603050405020304" pitchFamily="18" charset="0"/>
                <a:cs typeface="Times New Roman" panose="02020603050405020304" pitchFamily="18" charset="0"/>
              </a:rPr>
            </a:br>
            <a:r>
              <a:rPr lang="ar-IQ" sz="6600" b="1" dirty="0" smtClean="0">
                <a:solidFill>
                  <a:srgbClr val="FFFF00"/>
                </a:solidFill>
                <a:latin typeface="Times New Roman" panose="02020603050405020304" pitchFamily="18" charset="0"/>
                <a:cs typeface="Times New Roman" panose="02020603050405020304" pitchFamily="18" charset="0"/>
              </a:rPr>
              <a:t>م. أية هيثم خزعل</a:t>
            </a:r>
            <a:endParaRPr lang="en-US" sz="66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3419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DBE7678-EC31-4ACA-92DC-FA6064F4F364}"/>
              </a:ext>
            </a:extLst>
          </p:cNvPr>
          <p:cNvSpPr>
            <a:spLocks noGrp="1"/>
          </p:cNvSpPr>
          <p:nvPr>
            <p:ph type="body" idx="1"/>
          </p:nvPr>
        </p:nvSpPr>
        <p:spPr>
          <a:xfrm>
            <a:off x="684213" y="1856510"/>
            <a:ext cx="9864044" cy="2743200"/>
          </a:xfrm>
        </p:spPr>
        <p:txBody>
          <a:bodyPr>
            <a:normAutofit/>
          </a:bodyPr>
          <a:lstStyle/>
          <a:p>
            <a:pPr algn="ctr"/>
            <a:r>
              <a:rPr lang="ar-IQ" sz="6600" b="1" dirty="0">
                <a:solidFill>
                  <a:srgbClr val="FFFF00"/>
                </a:solidFill>
                <a:latin typeface="Times New Roman" panose="02020603050405020304" pitchFamily="18" charset="0"/>
                <a:cs typeface="Times New Roman" panose="02020603050405020304" pitchFamily="18" charset="0"/>
              </a:rPr>
              <a:t>المشاركة في التعليم المستمر والحلقات العلمية والثقافية والسمنار</a:t>
            </a:r>
            <a:endParaRPr lang="en-US" sz="66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559490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4">
                <a:lumMod val="40000"/>
                <a:lumOff val="6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3C6240B-42FB-4500-989F-CBB17F39B94F}"/>
              </a:ext>
            </a:extLst>
          </p:cNvPr>
          <p:cNvSpPr>
            <a:spLocks noGrp="1"/>
          </p:cNvSpPr>
          <p:nvPr>
            <p:ph type="body" idx="1"/>
          </p:nvPr>
        </p:nvSpPr>
        <p:spPr>
          <a:xfrm>
            <a:off x="185057" y="207819"/>
            <a:ext cx="11745686" cy="6258296"/>
          </a:xfrm>
        </p:spPr>
        <p:txBody>
          <a:bodyPr>
            <a:noAutofit/>
          </a:bodyPr>
          <a:lstStyle/>
          <a:p>
            <a:pPr algn="ctr"/>
            <a:r>
              <a:rPr lang="ar-IQ" sz="3600" b="1" dirty="0">
                <a:solidFill>
                  <a:schemeClr val="tx1"/>
                </a:solidFill>
                <a:latin typeface="Times New Roman" panose="02020603050405020304" pitchFamily="18" charset="0"/>
                <a:cs typeface="Times New Roman" panose="02020603050405020304" pitchFamily="18" charset="0"/>
              </a:rPr>
              <a:t>1- كتاب تاييد او مشاكة في التعليم المستمر بصفة محاضر </a:t>
            </a:r>
          </a:p>
          <a:p>
            <a:pPr algn="ctr"/>
            <a:r>
              <a:rPr lang="ar-IQ" sz="3600" b="1" u="sng" dirty="0">
                <a:solidFill>
                  <a:schemeClr val="tx1"/>
                </a:solidFill>
                <a:latin typeface="Times New Roman" panose="02020603050405020304" pitchFamily="18" charset="0"/>
                <a:cs typeface="Times New Roman" panose="02020603050405020304" pitchFamily="18" charset="0"/>
              </a:rPr>
              <a:t>يمنح (8 درجة ) بصفة محاضر</a:t>
            </a:r>
          </a:p>
          <a:p>
            <a:pPr algn="ctr"/>
            <a:r>
              <a:rPr lang="ar-IQ" sz="3600" b="1" dirty="0">
                <a:solidFill>
                  <a:schemeClr val="tx1"/>
                </a:solidFill>
                <a:latin typeface="Times New Roman" panose="02020603050405020304" pitchFamily="18" charset="0"/>
                <a:cs typeface="Times New Roman" panose="02020603050405020304" pitchFamily="18" charset="0"/>
              </a:rPr>
              <a:t>2- كتاب تاييد او مشاركة في دورات طرائق التدريس الحديثة في التعليم المستمر </a:t>
            </a:r>
            <a:r>
              <a:rPr lang="ar-IQ" sz="3600" b="1" dirty="0" smtClean="0">
                <a:solidFill>
                  <a:schemeClr val="tx1"/>
                </a:solidFill>
                <a:latin typeface="Times New Roman" panose="02020603050405020304" pitchFamily="18" charset="0"/>
                <a:cs typeface="Times New Roman" panose="02020603050405020304" pitchFamily="18" charset="0"/>
              </a:rPr>
              <a:t>.</a:t>
            </a:r>
            <a:endParaRPr lang="ar-IQ" sz="3600" b="1" dirty="0">
              <a:solidFill>
                <a:schemeClr val="tx1"/>
              </a:solidFill>
              <a:latin typeface="Times New Roman" panose="02020603050405020304" pitchFamily="18" charset="0"/>
              <a:cs typeface="Times New Roman" panose="02020603050405020304" pitchFamily="18" charset="0"/>
            </a:endParaRPr>
          </a:p>
          <a:p>
            <a:pPr algn="ctr"/>
            <a:r>
              <a:rPr lang="ar-IQ" sz="3600" b="1" dirty="0">
                <a:solidFill>
                  <a:schemeClr val="tx1"/>
                </a:solidFill>
                <a:latin typeface="Times New Roman" panose="02020603050405020304" pitchFamily="18" charset="0"/>
                <a:cs typeface="Times New Roman" panose="02020603050405020304" pitchFamily="18" charset="0"/>
              </a:rPr>
              <a:t>3- كتاب تاييد او مشاركة كحضور في الدورات الاخرى في التعليم المستمر بصفة حضور </a:t>
            </a:r>
            <a:r>
              <a:rPr lang="ar-IQ" sz="3600" b="1" dirty="0" smtClean="0">
                <a:solidFill>
                  <a:schemeClr val="tx1"/>
                </a:solidFill>
                <a:latin typeface="Times New Roman" panose="02020603050405020304" pitchFamily="18" charset="0"/>
                <a:cs typeface="Times New Roman" panose="02020603050405020304" pitchFamily="18" charset="0"/>
              </a:rPr>
              <a:t>.</a:t>
            </a:r>
            <a:endParaRPr lang="ar-IQ" sz="3600" b="1" dirty="0">
              <a:solidFill>
                <a:schemeClr val="tx1"/>
              </a:solidFill>
              <a:latin typeface="Times New Roman" panose="02020603050405020304" pitchFamily="18" charset="0"/>
              <a:cs typeface="Times New Roman" panose="02020603050405020304" pitchFamily="18" charset="0"/>
            </a:endParaRPr>
          </a:p>
          <a:p>
            <a:pPr algn="ctr"/>
            <a:r>
              <a:rPr lang="ar-IQ" sz="3600" b="1" u="sng" dirty="0">
                <a:solidFill>
                  <a:schemeClr val="tx1"/>
                </a:solidFill>
                <a:latin typeface="Times New Roman" panose="02020603050405020304" pitchFamily="18" charset="0"/>
                <a:cs typeface="Times New Roman" panose="02020603050405020304" pitchFamily="18" charset="0"/>
              </a:rPr>
              <a:t>(الحضور يمنح 4 درجات للمشاركة الواحدة )</a:t>
            </a:r>
          </a:p>
          <a:p>
            <a:pPr algn="ctr"/>
            <a:r>
              <a:rPr lang="ar-IQ" sz="3600" b="1" dirty="0">
                <a:solidFill>
                  <a:schemeClr val="tx1"/>
                </a:solidFill>
                <a:latin typeface="Times New Roman" panose="02020603050405020304" pitchFamily="18" charset="0"/>
                <a:cs typeface="Times New Roman" panose="02020603050405020304" pitchFamily="18" charset="0"/>
              </a:rPr>
              <a:t>3- كتاب تاييد او مشاركة لرئاسة وعضوية لجان السمنار والحلقات </a:t>
            </a:r>
            <a:r>
              <a:rPr lang="ar-IQ" sz="3600" b="1" dirty="0" smtClean="0">
                <a:solidFill>
                  <a:schemeClr val="tx1"/>
                </a:solidFill>
                <a:latin typeface="Times New Roman" panose="02020603050405020304" pitchFamily="18" charset="0"/>
                <a:cs typeface="Times New Roman" panose="02020603050405020304" pitchFamily="18" charset="0"/>
              </a:rPr>
              <a:t>الثقافية.</a:t>
            </a:r>
            <a:endParaRPr lang="ar-IQ" sz="3600" b="1" dirty="0">
              <a:solidFill>
                <a:schemeClr val="tx1"/>
              </a:solidFill>
              <a:latin typeface="Times New Roman" panose="02020603050405020304" pitchFamily="18" charset="0"/>
              <a:cs typeface="Times New Roman" panose="02020603050405020304" pitchFamily="18" charset="0"/>
            </a:endParaRPr>
          </a:p>
          <a:p>
            <a:pPr algn="ctr"/>
            <a:r>
              <a:rPr lang="ar-IQ" sz="3600" b="1" u="sng" dirty="0">
                <a:solidFill>
                  <a:schemeClr val="tx1"/>
                </a:solidFill>
                <a:latin typeface="Times New Roman" panose="02020603050405020304" pitchFamily="18" charset="0"/>
                <a:cs typeface="Times New Roman" panose="02020603050405020304" pitchFamily="18" charset="0"/>
              </a:rPr>
              <a:t>(يمنح ثلاث درجات لمشاركة الواحدة )</a:t>
            </a:r>
            <a:endParaRPr lang="en-US" sz="3600" b="1" u="sng"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33553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arn(inVertic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arn(inVertical)">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نص 3"/>
          <p:cNvSpPr>
            <a:spLocks noGrp="1"/>
          </p:cNvSpPr>
          <p:nvPr>
            <p:ph type="body" idx="1"/>
          </p:nvPr>
        </p:nvSpPr>
        <p:spPr>
          <a:xfrm>
            <a:off x="684212" y="360218"/>
            <a:ext cx="10981315" cy="5971309"/>
          </a:xfrm>
        </p:spPr>
        <p:txBody>
          <a:bodyPr>
            <a:normAutofit/>
          </a:bodyPr>
          <a:lstStyle/>
          <a:p>
            <a:pPr algn="ctr"/>
            <a:r>
              <a:rPr lang="ar-IQ" sz="5400" b="1" dirty="0" smtClean="0">
                <a:solidFill>
                  <a:srgbClr val="FFFF00"/>
                </a:solidFill>
                <a:latin typeface="Times New Roman" panose="02020603050405020304" pitchFamily="18" charset="0"/>
                <a:cs typeface="Times New Roman" panose="02020603050405020304" pitchFamily="18" charset="0"/>
              </a:rPr>
              <a:t>المشاركة في الزيارات الميدانية او اجراء اختبارات تحليلية معمليه او مختبرية:</a:t>
            </a:r>
          </a:p>
          <a:p>
            <a:pPr algn="ctr"/>
            <a:endParaRPr lang="ar-IQ" sz="5400" b="1" dirty="0" smtClean="0">
              <a:solidFill>
                <a:srgbClr val="FFFF00"/>
              </a:solidFill>
              <a:latin typeface="Times New Roman" panose="02020603050405020304" pitchFamily="18" charset="0"/>
              <a:cs typeface="Times New Roman" panose="02020603050405020304" pitchFamily="18" charset="0"/>
            </a:endParaRPr>
          </a:p>
          <a:p>
            <a:pPr algn="ctr"/>
            <a:r>
              <a:rPr lang="ar-IQ" sz="5400" b="1" dirty="0">
                <a:solidFill>
                  <a:schemeClr val="tx1"/>
                </a:solidFill>
                <a:latin typeface="Times New Roman" panose="02020603050405020304" pitchFamily="18" charset="0"/>
                <a:cs typeface="Times New Roman" panose="02020603050405020304" pitchFamily="18" charset="0"/>
              </a:rPr>
              <a:t> </a:t>
            </a:r>
            <a:r>
              <a:rPr lang="ar-IQ" sz="5400" b="1" dirty="0" smtClean="0">
                <a:solidFill>
                  <a:schemeClr val="tx1"/>
                </a:solidFill>
                <a:latin typeface="Times New Roman" panose="02020603050405020304" pitchFamily="18" charset="0"/>
                <a:cs typeface="Times New Roman" panose="02020603050405020304" pitchFamily="18" charset="0"/>
              </a:rPr>
              <a:t>-تمنح  لكل زيارة ميدانية للأشراف على الطلبة (3) درجات .</a:t>
            </a:r>
          </a:p>
          <a:p>
            <a:pPr algn="ctr"/>
            <a:r>
              <a:rPr lang="ar-IQ" sz="5400" b="1" dirty="0" smtClean="0">
                <a:solidFill>
                  <a:schemeClr val="tx1"/>
                </a:solidFill>
                <a:latin typeface="Times New Roman" panose="02020603050405020304" pitchFamily="18" charset="0"/>
                <a:cs typeface="Times New Roman" panose="02020603050405020304" pitchFamily="18" charset="0"/>
              </a:rPr>
              <a:t>بغض النظر عن عدد الطلبة.</a:t>
            </a:r>
          </a:p>
          <a:p>
            <a:endParaRPr lang="en-US" dirty="0"/>
          </a:p>
        </p:txBody>
      </p:sp>
    </p:spTree>
    <p:extLst>
      <p:ext uri="{BB962C8B-B14F-4D97-AF65-F5344CB8AC3E}">
        <p14:creationId xmlns:p14="http://schemas.microsoft.com/office/powerpoint/2010/main" val="2516455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202E8-BDBF-4DC8-8C75-7288EEF7427F}"/>
              </a:ext>
            </a:extLst>
          </p:cNvPr>
          <p:cNvSpPr>
            <a:spLocks noGrp="1"/>
          </p:cNvSpPr>
          <p:nvPr>
            <p:ph type="title"/>
          </p:nvPr>
        </p:nvSpPr>
        <p:spPr>
          <a:xfrm>
            <a:off x="1543194" y="2298313"/>
            <a:ext cx="8534400" cy="1507067"/>
          </a:xfrm>
        </p:spPr>
        <p:txBody>
          <a:bodyPr>
            <a:normAutofit/>
          </a:bodyPr>
          <a:lstStyle/>
          <a:p>
            <a:pPr algn="ctr"/>
            <a:r>
              <a:rPr lang="ar-IQ" sz="8000" b="1" dirty="0" smtClean="0">
                <a:solidFill>
                  <a:schemeClr val="bg1"/>
                </a:solidFill>
                <a:latin typeface="Times New Roman" panose="02020603050405020304" pitchFamily="18" charset="0"/>
                <a:cs typeface="Times New Roman" panose="02020603050405020304" pitchFamily="18" charset="0"/>
              </a:rPr>
              <a:t>وشكرا لأحسن اصغائكم</a:t>
            </a:r>
            <a:endParaRPr lang="en-US" sz="8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3385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263236"/>
            <a:ext cx="11161425" cy="6137564"/>
          </a:xfrm>
        </p:spPr>
        <p:txBody>
          <a:bodyPr>
            <a:normAutofit/>
          </a:bodyPr>
          <a:lstStyle/>
          <a:p>
            <a:pPr algn="r"/>
            <a:r>
              <a:rPr lang="ar-IQ" sz="3600" b="1" u="sng" dirty="0" smtClean="0">
                <a:solidFill>
                  <a:srgbClr val="FFFF00"/>
                </a:solidFill>
                <a:latin typeface="Times New Roman" panose="02020603050405020304" pitchFamily="18" charset="0"/>
                <a:cs typeface="Times New Roman" panose="02020603050405020304" pitchFamily="18" charset="0"/>
              </a:rPr>
              <a:t>البحوث العلمية والاشراف على الطلبة:</a:t>
            </a:r>
          </a:p>
          <a:p>
            <a:pPr marL="0" indent="0" algn="r">
              <a:buNone/>
            </a:pPr>
            <a:r>
              <a:rPr lang="ar-IQ" sz="3600" dirty="0" smtClean="0">
                <a:solidFill>
                  <a:schemeClr val="tx1"/>
                </a:solidFill>
                <a:latin typeface="Times New Roman" panose="02020603050405020304" pitchFamily="18" charset="0"/>
                <a:cs typeface="Times New Roman" panose="02020603050405020304" pitchFamily="18" charset="0"/>
              </a:rPr>
              <a:t>1-الاشراف على البحوث الطلبة للدراسة الأولية يمنح (4 درجات).</a:t>
            </a:r>
          </a:p>
          <a:p>
            <a:pPr marL="0" indent="0" algn="r">
              <a:buNone/>
            </a:pPr>
            <a:r>
              <a:rPr lang="ar-IQ" sz="3600" dirty="0" smtClean="0">
                <a:solidFill>
                  <a:schemeClr val="tx1"/>
                </a:solidFill>
                <a:latin typeface="Times New Roman" panose="02020603050405020304" pitchFamily="18" charset="0"/>
                <a:cs typeface="Times New Roman" panose="02020603050405020304" pitchFamily="18" charset="0"/>
              </a:rPr>
              <a:t>2- الاشراف على  بحوث الطلبة للدراسة الماجستير :</a:t>
            </a:r>
          </a:p>
          <a:p>
            <a:pPr marL="0" indent="0" algn="r">
              <a:buNone/>
            </a:pPr>
            <a:r>
              <a:rPr lang="ar-IQ" sz="3600" dirty="0" smtClean="0">
                <a:solidFill>
                  <a:schemeClr val="tx1"/>
                </a:solidFill>
                <a:latin typeface="Times New Roman" panose="02020603050405020304" pitchFamily="18" charset="0"/>
                <a:cs typeface="Times New Roman" panose="02020603050405020304" pitchFamily="18" charset="0"/>
              </a:rPr>
              <a:t>-يمنح اذا كان الاشراف منفرد (8 درجات).</a:t>
            </a:r>
          </a:p>
          <a:p>
            <a:pPr marL="0" indent="0" algn="r">
              <a:buNone/>
            </a:pPr>
            <a:r>
              <a:rPr lang="ar-IQ" sz="3600" dirty="0" smtClean="0">
                <a:solidFill>
                  <a:schemeClr val="tx1"/>
                </a:solidFill>
                <a:latin typeface="Times New Roman" panose="02020603050405020304" pitchFamily="18" charset="0"/>
                <a:cs typeface="Times New Roman" panose="02020603050405020304" pitchFamily="18" charset="0"/>
              </a:rPr>
              <a:t>-يمنح اذا كان الاشراف مشترك (4 درجات).</a:t>
            </a:r>
          </a:p>
          <a:p>
            <a:pPr marL="0" indent="0" algn="r">
              <a:buNone/>
            </a:pPr>
            <a:r>
              <a:rPr lang="ar-IQ" sz="3600" dirty="0" smtClean="0">
                <a:solidFill>
                  <a:schemeClr val="tx1"/>
                </a:solidFill>
                <a:latin typeface="Times New Roman" panose="02020603050405020304" pitchFamily="18" charset="0"/>
                <a:cs typeface="Times New Roman" panose="02020603050405020304" pitchFamily="18" charset="0"/>
              </a:rPr>
              <a:t>3-الاشراف على بحوث الطلبة للدراسة الدكتوراه:</a:t>
            </a:r>
          </a:p>
          <a:p>
            <a:pPr marL="0" indent="0" algn="r">
              <a:buNone/>
            </a:pPr>
            <a:r>
              <a:rPr lang="ar-IQ" sz="3600" dirty="0" smtClean="0">
                <a:solidFill>
                  <a:schemeClr val="tx1"/>
                </a:solidFill>
                <a:latin typeface="Times New Roman" panose="02020603050405020304" pitchFamily="18" charset="0"/>
                <a:cs typeface="Times New Roman" panose="02020603050405020304" pitchFamily="18" charset="0"/>
              </a:rPr>
              <a:t>-يمنح اذا كان الاشراف منفرد (10 درجات).</a:t>
            </a:r>
          </a:p>
          <a:p>
            <a:pPr marL="0" indent="0" algn="r">
              <a:buNone/>
            </a:pPr>
            <a:r>
              <a:rPr lang="ar-IQ" sz="3600" dirty="0" smtClean="0">
                <a:solidFill>
                  <a:schemeClr val="tx1"/>
                </a:solidFill>
                <a:latin typeface="Times New Roman" panose="02020603050405020304" pitchFamily="18" charset="0"/>
                <a:cs typeface="Times New Roman" panose="02020603050405020304" pitchFamily="18" charset="0"/>
              </a:rPr>
              <a:t>-يمنح اذا كان الاشراف مشترك (5 درجات).</a:t>
            </a:r>
            <a:endParaRPr lang="en-US" sz="3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0518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71055" y="318656"/>
            <a:ext cx="11222181" cy="6054436"/>
          </a:xfrm>
        </p:spPr>
        <p:txBody>
          <a:bodyPr>
            <a:normAutofit/>
          </a:bodyPr>
          <a:lstStyle/>
          <a:p>
            <a:pPr algn="r"/>
            <a:r>
              <a:rPr lang="ar-IQ" sz="3600" b="1" dirty="0" smtClean="0">
                <a:solidFill>
                  <a:srgbClr val="FFFF00"/>
                </a:solidFill>
                <a:latin typeface="Times New Roman" panose="02020603050405020304" pitchFamily="18" charset="0"/>
                <a:cs typeface="Times New Roman" panose="02020603050405020304" pitchFamily="18" charset="0"/>
              </a:rPr>
              <a:t>الكتب العلمية وتقويم البحوث ونشاطات رياضية:</a:t>
            </a:r>
          </a:p>
          <a:p>
            <a:pPr algn="r"/>
            <a:r>
              <a:rPr lang="ar-IQ" sz="3600" dirty="0" smtClean="0">
                <a:solidFill>
                  <a:schemeClr val="bg1"/>
                </a:solidFill>
                <a:latin typeface="Times New Roman" panose="02020603050405020304" pitchFamily="18" charset="0"/>
                <a:cs typeface="Times New Roman" panose="02020603050405020304" pitchFamily="18" charset="0"/>
              </a:rPr>
              <a:t>1-يمنح (20) درجة للكتاب المؤلف العلمي او المترجم ، شرط ان يكون منشور عالميا.</a:t>
            </a:r>
          </a:p>
          <a:p>
            <a:pPr algn="r"/>
            <a:r>
              <a:rPr lang="ar-IQ" sz="3600" dirty="0" smtClean="0">
                <a:solidFill>
                  <a:schemeClr val="bg1"/>
                </a:solidFill>
                <a:latin typeface="Times New Roman" panose="02020603050405020304" pitchFamily="18" charset="0"/>
                <a:cs typeface="Times New Roman" panose="02020603050405020304" pitchFamily="18" charset="0"/>
              </a:rPr>
              <a:t>2-يمنح (10) درجات للكتاب المؤلف شرط ان يكون منشور محليا.</a:t>
            </a:r>
          </a:p>
          <a:p>
            <a:pPr algn="r"/>
            <a:r>
              <a:rPr lang="ar-IQ" sz="3600" dirty="0" smtClean="0">
                <a:solidFill>
                  <a:schemeClr val="bg1"/>
                </a:solidFill>
                <a:latin typeface="Times New Roman" panose="02020603050405020304" pitchFamily="18" charset="0"/>
                <a:cs typeface="Times New Roman" panose="02020603050405020304" pitchFamily="18" charset="0"/>
              </a:rPr>
              <a:t>- </a:t>
            </a:r>
            <a:r>
              <a:rPr lang="ar-IQ" sz="3600" b="1" dirty="0" smtClean="0">
                <a:solidFill>
                  <a:srgbClr val="FFFF00"/>
                </a:solidFill>
                <a:latin typeface="Times New Roman" panose="02020603050405020304" pitchFamily="18" charset="0"/>
                <a:cs typeface="Times New Roman" panose="02020603050405020304" pitchFamily="18" charset="0"/>
              </a:rPr>
              <a:t>تقويم البحوث </a:t>
            </a:r>
            <a:r>
              <a:rPr lang="ar-IQ" sz="3600" dirty="0" smtClean="0">
                <a:solidFill>
                  <a:schemeClr val="bg1"/>
                </a:solidFill>
                <a:latin typeface="Times New Roman" panose="02020603050405020304" pitchFamily="18" charset="0"/>
                <a:cs typeface="Times New Roman" panose="02020603050405020304" pitchFamily="18" charset="0"/>
              </a:rPr>
              <a:t>:</a:t>
            </a:r>
          </a:p>
          <a:p>
            <a:pPr algn="r"/>
            <a:r>
              <a:rPr lang="ar-IQ" sz="3600" dirty="0" smtClean="0">
                <a:solidFill>
                  <a:schemeClr val="bg1"/>
                </a:solidFill>
                <a:latin typeface="Times New Roman" panose="02020603050405020304" pitchFamily="18" charset="0"/>
                <a:cs typeface="Times New Roman" panose="02020603050405020304" pitchFamily="18" charset="0"/>
              </a:rPr>
              <a:t> تمنح (3) درجات لكل تقويم بحوث رسائل و اطاريح و مقالات وبراءات اختراع.</a:t>
            </a:r>
          </a:p>
          <a:p>
            <a:pPr marL="0" indent="0" algn="r">
              <a:buNone/>
            </a:pPr>
            <a:r>
              <a:rPr lang="ar-IQ" sz="3600" dirty="0" smtClean="0">
                <a:solidFill>
                  <a:schemeClr val="bg1"/>
                </a:solidFill>
                <a:latin typeface="Times New Roman" panose="02020603050405020304" pitchFamily="18" charset="0"/>
                <a:cs typeface="Times New Roman" panose="02020603050405020304" pitchFamily="18" charset="0"/>
              </a:rPr>
              <a:t>يمنح (5) درجات لكل نشاط رياضي مثلا كمدرب دولي رياضي. </a:t>
            </a:r>
            <a:endParaRPr lang="en-US"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5223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07818"/>
            <a:ext cx="11319163" cy="6400800"/>
          </a:xfrm>
        </p:spPr>
        <p:txBody>
          <a:bodyPr>
            <a:normAutofit/>
          </a:bodyPr>
          <a:lstStyle/>
          <a:p>
            <a:pPr algn="r"/>
            <a:r>
              <a:rPr lang="ar-IQ" sz="3600" b="1" dirty="0" smtClean="0">
                <a:solidFill>
                  <a:srgbClr val="FFFF00"/>
                </a:solidFill>
                <a:latin typeface="Times New Roman" panose="02020603050405020304" pitchFamily="18" charset="0"/>
                <a:cs typeface="Times New Roman" panose="02020603050405020304" pitchFamily="18" charset="0"/>
              </a:rPr>
              <a:t>البحوث العلمية المنشورة:</a:t>
            </a:r>
          </a:p>
          <a:p>
            <a:pPr algn="r"/>
            <a:r>
              <a:rPr lang="ar-IQ" sz="3600" dirty="0" smtClean="0">
                <a:solidFill>
                  <a:schemeClr val="bg1"/>
                </a:solidFill>
                <a:latin typeface="Times New Roman" panose="02020603050405020304" pitchFamily="18" charset="0"/>
                <a:cs typeface="Times New Roman" panose="02020603050405020304" pitchFamily="18" charset="0"/>
              </a:rPr>
              <a:t>1- تمنح (20) درجة للبحث المنشور ضمن مستوعبات عالمية وذات تأثير اكثر من (2) وسكو باس اكثر من (4).</a:t>
            </a:r>
          </a:p>
          <a:p>
            <a:pPr lvl="0" algn="r">
              <a:buClr>
                <a:prstClr val="white"/>
              </a:buClr>
            </a:pPr>
            <a:r>
              <a:rPr lang="ar-IQ" sz="3600" dirty="0" smtClean="0">
                <a:solidFill>
                  <a:schemeClr val="bg1"/>
                </a:solidFill>
                <a:latin typeface="Times New Roman" panose="02020603050405020304" pitchFamily="18" charset="0"/>
                <a:cs typeface="Times New Roman" panose="02020603050405020304" pitchFamily="18" charset="0"/>
              </a:rPr>
              <a:t>2-</a:t>
            </a:r>
            <a:r>
              <a:rPr lang="ar-IQ" sz="3600" dirty="0">
                <a:solidFill>
                  <a:schemeClr val="bg1"/>
                </a:solidFill>
                <a:latin typeface="Times New Roman" panose="02020603050405020304" pitchFamily="18" charset="0"/>
                <a:cs typeface="Times New Roman" panose="02020603050405020304" pitchFamily="18" charset="0"/>
              </a:rPr>
              <a:t>تمنح </a:t>
            </a:r>
            <a:r>
              <a:rPr lang="ar-IQ" sz="3600" dirty="0" smtClean="0">
                <a:solidFill>
                  <a:schemeClr val="bg1"/>
                </a:solidFill>
                <a:latin typeface="Times New Roman" panose="02020603050405020304" pitchFamily="18" charset="0"/>
                <a:cs typeface="Times New Roman" panose="02020603050405020304" pitchFamily="18" charset="0"/>
              </a:rPr>
              <a:t>(15) </a:t>
            </a:r>
            <a:r>
              <a:rPr lang="ar-IQ" sz="3600" dirty="0">
                <a:solidFill>
                  <a:schemeClr val="bg1"/>
                </a:solidFill>
                <a:latin typeface="Times New Roman" panose="02020603050405020304" pitchFamily="18" charset="0"/>
                <a:cs typeface="Times New Roman" panose="02020603050405020304" pitchFamily="18" charset="0"/>
              </a:rPr>
              <a:t>درجة للبحث المنشور ضمن مستوعبات عالمية وذات تأثير اكثر من </a:t>
            </a:r>
            <a:r>
              <a:rPr lang="ar-IQ" sz="3600" dirty="0" smtClean="0">
                <a:solidFill>
                  <a:schemeClr val="bg1"/>
                </a:solidFill>
                <a:latin typeface="Times New Roman" panose="02020603050405020304" pitchFamily="18" charset="0"/>
                <a:cs typeface="Times New Roman" panose="02020603050405020304" pitchFamily="18" charset="0"/>
              </a:rPr>
              <a:t>(1) </a:t>
            </a:r>
            <a:r>
              <a:rPr lang="ar-IQ" sz="3600" dirty="0">
                <a:solidFill>
                  <a:schemeClr val="bg1"/>
                </a:solidFill>
                <a:latin typeface="Times New Roman" panose="02020603050405020304" pitchFamily="18" charset="0"/>
                <a:cs typeface="Times New Roman" panose="02020603050405020304" pitchFamily="18" charset="0"/>
              </a:rPr>
              <a:t>وسكو باس اكثر من </a:t>
            </a:r>
            <a:r>
              <a:rPr lang="ar-IQ" sz="3600" dirty="0" smtClean="0">
                <a:solidFill>
                  <a:schemeClr val="bg1"/>
                </a:solidFill>
                <a:latin typeface="Times New Roman" panose="02020603050405020304" pitchFamily="18" charset="0"/>
                <a:cs typeface="Times New Roman" panose="02020603050405020304" pitchFamily="18" charset="0"/>
              </a:rPr>
              <a:t>(2).</a:t>
            </a:r>
          </a:p>
          <a:p>
            <a:pPr lvl="0" algn="r">
              <a:buClr>
                <a:prstClr val="white"/>
              </a:buClr>
            </a:pPr>
            <a:r>
              <a:rPr lang="ar-IQ" sz="3600" dirty="0" smtClean="0">
                <a:solidFill>
                  <a:schemeClr val="bg1"/>
                </a:solidFill>
                <a:latin typeface="Times New Roman" panose="02020603050405020304" pitchFamily="18" charset="0"/>
                <a:cs typeface="Times New Roman" panose="02020603050405020304" pitchFamily="18" charset="0"/>
              </a:rPr>
              <a:t>3-</a:t>
            </a:r>
            <a:r>
              <a:rPr lang="ar-IQ" sz="3600" dirty="0">
                <a:solidFill>
                  <a:schemeClr val="bg1"/>
                </a:solidFill>
                <a:latin typeface="Times New Roman" panose="02020603050405020304" pitchFamily="18" charset="0"/>
                <a:cs typeface="Times New Roman" panose="02020603050405020304" pitchFamily="18" charset="0"/>
              </a:rPr>
              <a:t>تمنح </a:t>
            </a:r>
            <a:r>
              <a:rPr lang="ar-IQ" sz="3600" dirty="0" smtClean="0">
                <a:solidFill>
                  <a:schemeClr val="bg1"/>
                </a:solidFill>
                <a:latin typeface="Times New Roman" panose="02020603050405020304" pitchFamily="18" charset="0"/>
                <a:cs typeface="Times New Roman" panose="02020603050405020304" pitchFamily="18" charset="0"/>
              </a:rPr>
              <a:t>(10) </a:t>
            </a:r>
            <a:r>
              <a:rPr lang="ar-IQ" sz="3600" dirty="0">
                <a:solidFill>
                  <a:schemeClr val="bg1"/>
                </a:solidFill>
                <a:latin typeface="Times New Roman" panose="02020603050405020304" pitchFamily="18" charset="0"/>
                <a:cs typeface="Times New Roman" panose="02020603050405020304" pitchFamily="18" charset="0"/>
              </a:rPr>
              <a:t>درجة للبحث المنشور ضمن مستوعبات عالمية وذات تأثير </a:t>
            </a:r>
            <a:r>
              <a:rPr lang="ar-IQ" sz="3600" dirty="0" smtClean="0">
                <a:solidFill>
                  <a:schemeClr val="bg1"/>
                </a:solidFill>
                <a:latin typeface="Times New Roman" panose="02020603050405020304" pitchFamily="18" charset="0"/>
                <a:cs typeface="Times New Roman" panose="02020603050405020304" pitchFamily="18" charset="0"/>
              </a:rPr>
              <a:t>اقل </a:t>
            </a:r>
            <a:r>
              <a:rPr lang="ar-IQ" sz="3600" dirty="0">
                <a:solidFill>
                  <a:schemeClr val="bg1"/>
                </a:solidFill>
                <a:latin typeface="Times New Roman" panose="02020603050405020304" pitchFamily="18" charset="0"/>
                <a:cs typeface="Times New Roman" panose="02020603050405020304" pitchFamily="18" charset="0"/>
              </a:rPr>
              <a:t>من </a:t>
            </a:r>
            <a:r>
              <a:rPr lang="ar-IQ" sz="3600" dirty="0" smtClean="0">
                <a:solidFill>
                  <a:schemeClr val="bg1"/>
                </a:solidFill>
                <a:latin typeface="Times New Roman" panose="02020603050405020304" pitchFamily="18" charset="0"/>
                <a:cs typeface="Times New Roman" panose="02020603050405020304" pitchFamily="18" charset="0"/>
              </a:rPr>
              <a:t>(1) </a:t>
            </a:r>
            <a:r>
              <a:rPr lang="ar-IQ" sz="3600" dirty="0">
                <a:solidFill>
                  <a:schemeClr val="bg1"/>
                </a:solidFill>
                <a:latin typeface="Times New Roman" panose="02020603050405020304" pitchFamily="18" charset="0"/>
                <a:cs typeface="Times New Roman" panose="02020603050405020304" pitchFamily="18" charset="0"/>
              </a:rPr>
              <a:t>وسكو باس </a:t>
            </a:r>
            <a:r>
              <a:rPr lang="ar-IQ" sz="3600" dirty="0" smtClean="0">
                <a:solidFill>
                  <a:schemeClr val="bg1"/>
                </a:solidFill>
                <a:latin typeface="Times New Roman" panose="02020603050405020304" pitchFamily="18" charset="0"/>
                <a:cs typeface="Times New Roman" panose="02020603050405020304" pitchFamily="18" charset="0"/>
              </a:rPr>
              <a:t>أقل من (2).</a:t>
            </a:r>
          </a:p>
          <a:p>
            <a:pPr lvl="0" algn="r">
              <a:buClr>
                <a:prstClr val="white"/>
              </a:buClr>
            </a:pPr>
            <a:r>
              <a:rPr lang="ar-IQ" sz="3600" dirty="0" smtClean="0">
                <a:solidFill>
                  <a:schemeClr val="bg1"/>
                </a:solidFill>
                <a:latin typeface="Times New Roman" panose="02020603050405020304" pitchFamily="18" charset="0"/>
                <a:cs typeface="Times New Roman" panose="02020603050405020304" pitchFamily="18" charset="0"/>
              </a:rPr>
              <a:t>4-تمنح (5) درجات للبحوث المنشورة عربية او محليه او عالمية او </a:t>
            </a:r>
            <a:r>
              <a:rPr lang="ar-IQ" sz="3600" dirty="0" err="1" smtClean="0">
                <a:solidFill>
                  <a:schemeClr val="bg1"/>
                </a:solidFill>
                <a:latin typeface="Times New Roman" panose="02020603050405020304" pitchFamily="18" charset="0"/>
                <a:cs typeface="Times New Roman" panose="02020603050405020304" pitchFamily="18" charset="0"/>
              </a:rPr>
              <a:t>سكو</a:t>
            </a:r>
            <a:r>
              <a:rPr lang="ar-IQ" sz="3600" dirty="0" smtClean="0">
                <a:solidFill>
                  <a:schemeClr val="bg1"/>
                </a:solidFill>
                <a:latin typeface="Times New Roman" panose="02020603050405020304" pitchFamily="18" charset="0"/>
                <a:cs typeface="Times New Roman" panose="02020603050405020304" pitchFamily="18" charset="0"/>
              </a:rPr>
              <a:t> باس اقل من (1).</a:t>
            </a:r>
            <a:endParaRPr lang="ar-IQ" sz="3600" dirty="0">
              <a:solidFill>
                <a:schemeClr val="bg1"/>
              </a:solidFill>
              <a:latin typeface="Times New Roman" panose="02020603050405020304" pitchFamily="18" charset="0"/>
              <a:cs typeface="Times New Roman" panose="02020603050405020304" pitchFamily="18" charset="0"/>
            </a:endParaRPr>
          </a:p>
          <a:p>
            <a:pPr lvl="0" algn="r">
              <a:buClr>
                <a:prstClr val="white"/>
              </a:buClr>
            </a:pPr>
            <a:endParaRPr lang="ar-IQ" dirty="0">
              <a:solidFill>
                <a:srgbClr val="146194">
                  <a:lumMod val="75000"/>
                </a:srgbClr>
              </a:solidFill>
            </a:endParaRPr>
          </a:p>
          <a:p>
            <a:pPr algn="r"/>
            <a:endParaRPr lang="en-US" dirty="0"/>
          </a:p>
        </p:txBody>
      </p:sp>
    </p:spTree>
    <p:extLst>
      <p:ext uri="{BB962C8B-B14F-4D97-AF65-F5344CB8AC3E}">
        <p14:creationId xmlns:p14="http://schemas.microsoft.com/office/powerpoint/2010/main" val="3495405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2">
                <a:lumMod val="40000"/>
                <a:lumOff val="6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8D91270-5264-484B-941C-CC536DAEA2F4}"/>
              </a:ext>
            </a:extLst>
          </p:cNvPr>
          <p:cNvSpPr>
            <a:spLocks noGrp="1"/>
          </p:cNvSpPr>
          <p:nvPr>
            <p:ph type="body" sz="quarter" idx="13"/>
          </p:nvPr>
        </p:nvSpPr>
        <p:spPr>
          <a:xfrm>
            <a:off x="0" y="2125135"/>
            <a:ext cx="9980612" cy="1684865"/>
          </a:xfrm>
        </p:spPr>
        <p:txBody>
          <a:bodyPr>
            <a:normAutofit/>
          </a:bodyPr>
          <a:lstStyle/>
          <a:p>
            <a:pPr algn="ctr"/>
            <a:r>
              <a:rPr lang="ar-IQ" sz="4800" b="1" dirty="0">
                <a:solidFill>
                  <a:srgbClr val="FFFF00"/>
                </a:solidFill>
                <a:latin typeface="Times New Roman" panose="02020603050405020304" pitchFamily="18" charset="0"/>
                <a:cs typeface="Times New Roman" panose="02020603050405020304" pitchFamily="18" charset="0"/>
              </a:rPr>
              <a:t>المشاركة في المؤتمرات العلمية او الندوات او الدورات التدريبية او ورش العمل</a:t>
            </a:r>
            <a:endParaRPr lang="en-US" sz="4800" b="1" dirty="0">
              <a:solidFill>
                <a:srgbClr val="FFFF00"/>
              </a:solidFill>
              <a:latin typeface="Times New Roman" panose="02020603050405020304" pitchFamily="18" charset="0"/>
              <a:cs typeface="Times New Roman" panose="02020603050405020304" pitchFamily="18" charset="0"/>
            </a:endParaRPr>
          </a:p>
        </p:txBody>
      </p:sp>
      <p:sp>
        <p:nvSpPr>
          <p:cNvPr id="4" name="Text Placeholder 3">
            <a:extLst>
              <a:ext uri="{FF2B5EF4-FFF2-40B4-BE49-F238E27FC236}">
                <a16:creationId xmlns:a16="http://schemas.microsoft.com/office/drawing/2014/main" id="{AD0AD5A1-D24E-4DC8-879D-494CDDBFDFF4}"/>
              </a:ext>
            </a:extLst>
          </p:cNvPr>
          <p:cNvSpPr>
            <a:spLocks noGrp="1"/>
          </p:cNvSpPr>
          <p:nvPr>
            <p:ph type="body" idx="1"/>
          </p:nvPr>
        </p:nvSpPr>
        <p:spPr>
          <a:xfrm>
            <a:off x="254524" y="3809999"/>
            <a:ext cx="11142481" cy="2175933"/>
          </a:xfrm>
        </p:spPr>
        <p:txBody>
          <a:bodyPr>
            <a:normAutofit/>
          </a:bodyPr>
          <a:lstStyle/>
          <a:p>
            <a:pPr algn="ctr"/>
            <a:r>
              <a:rPr lang="ar-IQ" sz="3600" b="1" dirty="0">
                <a:solidFill>
                  <a:srgbClr val="FFFF00"/>
                </a:solidFill>
                <a:latin typeface="Times New Roman" panose="02020603050405020304" pitchFamily="18" charset="0"/>
                <a:cs typeface="Times New Roman" panose="02020603050405020304" pitchFamily="18" charset="0"/>
              </a:rPr>
              <a:t>المشاركات خارج او داخل  العراق </a:t>
            </a:r>
          </a:p>
          <a:p>
            <a:pPr algn="ctr"/>
            <a:r>
              <a:rPr lang="ar-IQ" sz="3600" b="1" dirty="0">
                <a:solidFill>
                  <a:srgbClr val="FFFF00"/>
                </a:solidFill>
                <a:latin typeface="Times New Roman" panose="02020603050405020304" pitchFamily="18" charset="0"/>
                <a:cs typeface="Times New Roman" panose="02020603050405020304" pitchFamily="18" charset="0"/>
              </a:rPr>
              <a:t>ارفاق كتاب التاييد او شهادة المشاركة من الجهة المنظمة للنشاط</a:t>
            </a:r>
            <a:endParaRPr lang="en-US" sz="36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1749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2">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EA951-6BBF-44E0-BEC2-7273434F1224}"/>
              </a:ext>
            </a:extLst>
          </p:cNvPr>
          <p:cNvSpPr>
            <a:spLocks noGrp="1"/>
          </p:cNvSpPr>
          <p:nvPr>
            <p:ph type="title"/>
          </p:nvPr>
        </p:nvSpPr>
        <p:spPr>
          <a:xfrm>
            <a:off x="7759204" y="443345"/>
            <a:ext cx="3657600" cy="2119746"/>
          </a:xfrm>
        </p:spPr>
        <p:txBody>
          <a:bodyPr>
            <a:normAutofit/>
          </a:bodyPr>
          <a:lstStyle/>
          <a:p>
            <a:pPr algn="ctr"/>
            <a:r>
              <a:rPr lang="ar-IQ" sz="2400" b="1" dirty="0" smtClean="0"/>
              <a:t>- المشاركة </a:t>
            </a:r>
            <a:r>
              <a:rPr lang="ar-IQ" sz="2400" b="1" dirty="0"/>
              <a:t>في المؤتمرات العلمية او الندوات او الدورات التدريبية او ورش العمل</a:t>
            </a:r>
            <a:r>
              <a:rPr lang="en-US" sz="2400" b="1" dirty="0">
                <a:solidFill>
                  <a:schemeClr val="accent5">
                    <a:lumMod val="50000"/>
                  </a:schemeClr>
                </a:solidFill>
              </a:rPr>
              <a:t/>
            </a:r>
            <a:br>
              <a:rPr lang="en-US" sz="2400" b="1" dirty="0">
                <a:solidFill>
                  <a:schemeClr val="accent5">
                    <a:lumMod val="50000"/>
                  </a:schemeClr>
                </a:solidFill>
              </a:rPr>
            </a:br>
            <a:endParaRPr lang="en-US" b="1" dirty="0"/>
          </a:p>
        </p:txBody>
      </p:sp>
      <p:graphicFrame>
        <p:nvGraphicFramePr>
          <p:cNvPr id="6" name="Table 6">
            <a:extLst>
              <a:ext uri="{FF2B5EF4-FFF2-40B4-BE49-F238E27FC236}">
                <a16:creationId xmlns:a16="http://schemas.microsoft.com/office/drawing/2014/main" id="{1F04159E-0330-4483-AC53-B86681FEB30D}"/>
              </a:ext>
            </a:extLst>
          </p:cNvPr>
          <p:cNvGraphicFramePr>
            <a:graphicFrameLocks noGrp="1"/>
          </p:cNvGraphicFramePr>
          <p:nvPr>
            <p:ph idx="1"/>
            <p:extLst>
              <p:ext uri="{D42A27DB-BD31-4B8C-83A1-F6EECF244321}">
                <p14:modId xmlns:p14="http://schemas.microsoft.com/office/powerpoint/2010/main" val="2851337565"/>
              </p:ext>
            </p:extLst>
          </p:nvPr>
        </p:nvGraphicFramePr>
        <p:xfrm>
          <a:off x="163103" y="557952"/>
          <a:ext cx="6725264" cy="5334000"/>
        </p:xfrm>
        <a:graphic>
          <a:graphicData uri="http://schemas.openxmlformats.org/drawingml/2006/table">
            <a:tbl>
              <a:tblPr firstRow="1" bandRow="1">
                <a:tableStyleId>{5C22544A-7EE6-4342-B048-85BDC9FD1C3A}</a:tableStyleId>
              </a:tblPr>
              <a:tblGrid>
                <a:gridCol w="1228363">
                  <a:extLst>
                    <a:ext uri="{9D8B030D-6E8A-4147-A177-3AD203B41FA5}">
                      <a16:colId xmlns:a16="http://schemas.microsoft.com/office/drawing/2014/main" val="1927166116"/>
                    </a:ext>
                  </a:extLst>
                </a:gridCol>
                <a:gridCol w="5496901">
                  <a:extLst>
                    <a:ext uri="{9D8B030D-6E8A-4147-A177-3AD203B41FA5}">
                      <a16:colId xmlns:a16="http://schemas.microsoft.com/office/drawing/2014/main" val="1524185460"/>
                    </a:ext>
                  </a:extLst>
                </a:gridCol>
              </a:tblGrid>
              <a:tr h="370840">
                <a:tc>
                  <a:txBody>
                    <a:bodyPr/>
                    <a:lstStyle/>
                    <a:p>
                      <a:pPr algn="ctr"/>
                      <a:r>
                        <a:rPr lang="ar-IQ" sz="2400" dirty="0"/>
                        <a:t>العدد</a:t>
                      </a:r>
                      <a:endParaRPr lang="en-US" sz="2400" dirty="0"/>
                    </a:p>
                  </a:txBody>
                  <a:tcPr/>
                </a:tc>
                <a:tc>
                  <a:txBody>
                    <a:bodyPr/>
                    <a:lstStyle/>
                    <a:p>
                      <a:pPr algn="ctr"/>
                      <a:r>
                        <a:rPr lang="ar-IQ" sz="2400" dirty="0"/>
                        <a:t>نوع المشاركة </a:t>
                      </a:r>
                      <a:endParaRPr lang="en-US" sz="2400" dirty="0"/>
                    </a:p>
                  </a:txBody>
                  <a:tcPr/>
                </a:tc>
                <a:extLst>
                  <a:ext uri="{0D108BD9-81ED-4DB2-BD59-A6C34878D82A}">
                    <a16:rowId xmlns:a16="http://schemas.microsoft.com/office/drawing/2014/main" val="3538948406"/>
                  </a:ext>
                </a:extLst>
              </a:tr>
              <a:tr h="370840">
                <a:tc>
                  <a:txBody>
                    <a:bodyPr/>
                    <a:lstStyle/>
                    <a:p>
                      <a:pPr algn="ctr"/>
                      <a:endParaRPr lang="en-US" sz="2000"/>
                    </a:p>
                  </a:txBody>
                  <a:tcPr/>
                </a:tc>
                <a:tc>
                  <a:txBody>
                    <a:bodyPr/>
                    <a:lstStyle/>
                    <a:p>
                      <a:pPr algn="ctr"/>
                      <a:r>
                        <a:rPr lang="ar-IQ" sz="2000" dirty="0"/>
                        <a:t>مشاركة ببحث في مؤتمر دولي او علمي</a:t>
                      </a:r>
                      <a:endParaRPr lang="en-US" sz="2000" dirty="0"/>
                    </a:p>
                  </a:txBody>
                  <a:tcPr/>
                </a:tc>
                <a:extLst>
                  <a:ext uri="{0D108BD9-81ED-4DB2-BD59-A6C34878D82A}">
                    <a16:rowId xmlns:a16="http://schemas.microsoft.com/office/drawing/2014/main" val="157746094"/>
                  </a:ext>
                </a:extLst>
              </a:tr>
              <a:tr h="370840">
                <a:tc>
                  <a:txBody>
                    <a:bodyPr/>
                    <a:lstStyle/>
                    <a:p>
                      <a:pPr algn="ctr"/>
                      <a:endParaRPr lang="en-US" sz="2000"/>
                    </a:p>
                  </a:txBody>
                  <a:tcPr/>
                </a:tc>
                <a:tc>
                  <a:txBody>
                    <a:bodyPr/>
                    <a:lstStyle/>
                    <a:p>
                      <a:pPr algn="ctr"/>
                      <a:r>
                        <a:rPr lang="ar-IQ" sz="2000" dirty="0"/>
                        <a:t>مشاركة ببوستر في مؤتمر دولي او علمي</a:t>
                      </a:r>
                      <a:endParaRPr lang="en-US" sz="2000" dirty="0"/>
                    </a:p>
                  </a:txBody>
                  <a:tcPr/>
                </a:tc>
                <a:extLst>
                  <a:ext uri="{0D108BD9-81ED-4DB2-BD59-A6C34878D82A}">
                    <a16:rowId xmlns:a16="http://schemas.microsoft.com/office/drawing/2014/main" val="1626475370"/>
                  </a:ext>
                </a:extLst>
              </a:tr>
              <a:tr h="370840">
                <a:tc>
                  <a:txBody>
                    <a:bodyPr/>
                    <a:lstStyle/>
                    <a:p>
                      <a:pPr algn="ctr"/>
                      <a:endParaRPr lang="en-US" sz="2000"/>
                    </a:p>
                  </a:txBody>
                  <a:tcPr/>
                </a:tc>
                <a:tc>
                  <a:txBody>
                    <a:bodyPr/>
                    <a:lstStyle/>
                    <a:p>
                      <a:pPr algn="ctr"/>
                      <a:r>
                        <a:rPr lang="ar-IQ" sz="2000" dirty="0"/>
                        <a:t>المشاركة بورقة عمل في ندوة علمية </a:t>
                      </a:r>
                      <a:endParaRPr lang="en-US" sz="2000" dirty="0"/>
                    </a:p>
                  </a:txBody>
                  <a:tcPr/>
                </a:tc>
                <a:extLst>
                  <a:ext uri="{0D108BD9-81ED-4DB2-BD59-A6C34878D82A}">
                    <a16:rowId xmlns:a16="http://schemas.microsoft.com/office/drawing/2014/main" val="189842084"/>
                  </a:ext>
                </a:extLst>
              </a:tr>
              <a:tr h="370840">
                <a:tc>
                  <a:txBody>
                    <a:bodyPr/>
                    <a:lstStyle/>
                    <a:p>
                      <a:pPr algn="ctr"/>
                      <a:endParaRPr lang="en-US" sz="200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ar-IQ" sz="2000" dirty="0"/>
                        <a:t>المشاركة بورقة عمل في ورشة عمل </a:t>
                      </a:r>
                      <a:endParaRPr lang="en-US" sz="2000" dirty="0"/>
                    </a:p>
                  </a:txBody>
                  <a:tcPr/>
                </a:tc>
                <a:extLst>
                  <a:ext uri="{0D108BD9-81ED-4DB2-BD59-A6C34878D82A}">
                    <a16:rowId xmlns:a16="http://schemas.microsoft.com/office/drawing/2014/main" val="1269899114"/>
                  </a:ext>
                </a:extLst>
              </a:tr>
              <a:tr h="370840">
                <a:tc>
                  <a:txBody>
                    <a:bodyPr/>
                    <a:lstStyle/>
                    <a:p>
                      <a:pPr algn="ctr"/>
                      <a:endParaRPr lang="en-US" sz="200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ar-IQ" sz="2000" dirty="0"/>
                        <a:t>المشاركة بورقة عمل في ملتقى علمي او ثقافي </a:t>
                      </a:r>
                      <a:endParaRPr lang="en-US" sz="2000" dirty="0"/>
                    </a:p>
                  </a:txBody>
                  <a:tcPr/>
                </a:tc>
                <a:extLst>
                  <a:ext uri="{0D108BD9-81ED-4DB2-BD59-A6C34878D82A}">
                    <a16:rowId xmlns:a16="http://schemas.microsoft.com/office/drawing/2014/main" val="2904416657"/>
                  </a:ext>
                </a:extLst>
              </a:tr>
              <a:tr h="370840">
                <a:tc>
                  <a:txBody>
                    <a:bodyPr/>
                    <a:lstStyle/>
                    <a:p>
                      <a:pPr algn="ctr"/>
                      <a:endParaRPr lang="en-US" sz="200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ar-IQ" sz="2000" dirty="0"/>
                        <a:t>المشاركة بورقة عمل في دورة تدريبية </a:t>
                      </a:r>
                      <a:endParaRPr lang="en-US" sz="2000" dirty="0"/>
                    </a:p>
                  </a:txBody>
                  <a:tcPr/>
                </a:tc>
                <a:extLst>
                  <a:ext uri="{0D108BD9-81ED-4DB2-BD59-A6C34878D82A}">
                    <a16:rowId xmlns:a16="http://schemas.microsoft.com/office/drawing/2014/main" val="253560163"/>
                  </a:ext>
                </a:extLst>
              </a:tr>
              <a:tr h="370840">
                <a:tc>
                  <a:txBody>
                    <a:bodyPr/>
                    <a:lstStyle/>
                    <a:p>
                      <a:pPr algn="ctr"/>
                      <a:endParaRPr lang="en-US" sz="20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ar-IQ" sz="2000" dirty="0"/>
                        <a:t>محاضر بورة عمل </a:t>
                      </a:r>
                      <a:endParaRPr lang="en-US" sz="2000" dirty="0"/>
                    </a:p>
                  </a:txBody>
                  <a:tcPr/>
                </a:tc>
                <a:extLst>
                  <a:ext uri="{0D108BD9-81ED-4DB2-BD59-A6C34878D82A}">
                    <a16:rowId xmlns:a16="http://schemas.microsoft.com/office/drawing/2014/main" val="1027925428"/>
                  </a:ext>
                </a:extLst>
              </a:tr>
              <a:tr h="370840">
                <a:tc>
                  <a:txBody>
                    <a:bodyPr/>
                    <a:lstStyle/>
                    <a:p>
                      <a:pPr algn="ctr"/>
                      <a:endParaRPr lang="en-US" sz="20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ar-IQ" sz="2000" dirty="0"/>
                        <a:t>محاضر بملتقى علمي او ثقافي</a:t>
                      </a:r>
                      <a:endParaRPr lang="en-US" sz="2000" dirty="0"/>
                    </a:p>
                  </a:txBody>
                  <a:tcPr/>
                </a:tc>
                <a:extLst>
                  <a:ext uri="{0D108BD9-81ED-4DB2-BD59-A6C34878D82A}">
                    <a16:rowId xmlns:a16="http://schemas.microsoft.com/office/drawing/2014/main" val="2438425581"/>
                  </a:ext>
                </a:extLst>
              </a:tr>
              <a:tr h="370840">
                <a:tc>
                  <a:txBody>
                    <a:bodyPr/>
                    <a:lstStyle/>
                    <a:p>
                      <a:pPr algn="ctr"/>
                      <a:endParaRPr lang="en-US" sz="20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ar-IQ" sz="2000" dirty="0"/>
                        <a:t>محاضر في دورة تدريبية </a:t>
                      </a:r>
                      <a:endParaRPr lang="en-US" sz="2000" dirty="0"/>
                    </a:p>
                  </a:txBody>
                  <a:tcPr/>
                </a:tc>
                <a:extLst>
                  <a:ext uri="{0D108BD9-81ED-4DB2-BD59-A6C34878D82A}">
                    <a16:rowId xmlns:a16="http://schemas.microsoft.com/office/drawing/2014/main" val="1778967046"/>
                  </a:ext>
                </a:extLst>
              </a:tr>
              <a:tr h="370840">
                <a:tc>
                  <a:txBody>
                    <a:bodyPr/>
                    <a:lstStyle/>
                    <a:p>
                      <a:pPr algn="ctr"/>
                      <a:endParaRPr lang="en-US" sz="20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ar-IQ" sz="2000" dirty="0"/>
                        <a:t>المشاركة بصفة حضور</a:t>
                      </a:r>
                    </a:p>
                    <a:p>
                      <a:pPr marL="0" marR="0" lvl="0" indent="0" algn="ctr" defTabSz="457200" rtl="0" eaLnBrk="1" fontAlgn="auto" latinLnBrk="0" hangingPunct="1">
                        <a:lnSpc>
                          <a:spcPct val="100000"/>
                        </a:lnSpc>
                        <a:spcBef>
                          <a:spcPts val="0"/>
                        </a:spcBef>
                        <a:spcAft>
                          <a:spcPts val="0"/>
                        </a:spcAft>
                        <a:buClrTx/>
                        <a:buSzTx/>
                        <a:buFontTx/>
                        <a:buNone/>
                        <a:tabLst/>
                        <a:defRPr/>
                      </a:pPr>
                      <a:r>
                        <a:rPr lang="ar-IQ" sz="2000" dirty="0"/>
                        <a:t>المشاركات لا تزيد عن العدد 5 فقط بصفة حضور وتمنح درجتان لكل مشاركة خارج او داخل العراق</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2000" dirty="0"/>
                    </a:p>
                  </a:txBody>
                  <a:tcPr/>
                </a:tc>
                <a:extLst>
                  <a:ext uri="{0D108BD9-81ED-4DB2-BD59-A6C34878D82A}">
                    <a16:rowId xmlns:a16="http://schemas.microsoft.com/office/drawing/2014/main" val="823718079"/>
                  </a:ext>
                </a:extLst>
              </a:tr>
            </a:tbl>
          </a:graphicData>
        </a:graphic>
      </p:graphicFrame>
      <p:sp>
        <p:nvSpPr>
          <p:cNvPr id="4" name="Text Placeholder 3">
            <a:extLst>
              <a:ext uri="{FF2B5EF4-FFF2-40B4-BE49-F238E27FC236}">
                <a16:creationId xmlns:a16="http://schemas.microsoft.com/office/drawing/2014/main" id="{997C8EDA-DBF2-4497-8E21-8BB773C80733}"/>
              </a:ext>
            </a:extLst>
          </p:cNvPr>
          <p:cNvSpPr>
            <a:spLocks noGrp="1"/>
          </p:cNvSpPr>
          <p:nvPr>
            <p:ph type="body" sz="half" idx="2"/>
          </p:nvPr>
        </p:nvSpPr>
        <p:spPr>
          <a:xfrm>
            <a:off x="7181994" y="3224952"/>
            <a:ext cx="4812020" cy="2091267"/>
          </a:xfrm>
        </p:spPr>
        <p:txBody>
          <a:bodyPr>
            <a:normAutofit fontScale="62500" lnSpcReduction="20000"/>
          </a:bodyPr>
          <a:lstStyle/>
          <a:p>
            <a:pPr algn="ctr"/>
            <a:r>
              <a:rPr lang="ar-IQ" sz="4100" b="1" dirty="0" smtClean="0">
                <a:solidFill>
                  <a:schemeClr val="tx1"/>
                </a:solidFill>
              </a:rPr>
              <a:t>-المشاركات </a:t>
            </a:r>
            <a:r>
              <a:rPr lang="ar-IQ" sz="4100" b="1" dirty="0">
                <a:solidFill>
                  <a:schemeClr val="tx1"/>
                </a:solidFill>
              </a:rPr>
              <a:t>خارج او داخل  العراق </a:t>
            </a:r>
          </a:p>
          <a:p>
            <a:pPr algn="ctr"/>
            <a:r>
              <a:rPr lang="ar-IQ" sz="4100" b="1" dirty="0">
                <a:solidFill>
                  <a:schemeClr val="tx1"/>
                </a:solidFill>
              </a:rPr>
              <a:t>ارفاق كتاب التاييد او شهادة المشاركة من الجهة المنظمة للنشاط</a:t>
            </a:r>
            <a:endParaRPr lang="en-US" sz="4100" b="1" dirty="0">
              <a:solidFill>
                <a:schemeClr val="tx1"/>
              </a:solidFill>
            </a:endParaRPr>
          </a:p>
          <a:p>
            <a:endParaRPr lang="en-US" dirty="0"/>
          </a:p>
        </p:txBody>
      </p:sp>
    </p:spTree>
    <p:extLst>
      <p:ext uri="{BB962C8B-B14F-4D97-AF65-F5344CB8AC3E}">
        <p14:creationId xmlns:p14="http://schemas.microsoft.com/office/powerpoint/2010/main" val="208777652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823BB-22D5-445A-9E77-A4C509BECCB0}"/>
              </a:ext>
            </a:extLst>
          </p:cNvPr>
          <p:cNvSpPr>
            <a:spLocks noGrp="1"/>
          </p:cNvSpPr>
          <p:nvPr>
            <p:ph type="title"/>
          </p:nvPr>
        </p:nvSpPr>
        <p:spPr>
          <a:xfrm>
            <a:off x="684211" y="831273"/>
            <a:ext cx="10150044" cy="2444363"/>
          </a:xfrm>
        </p:spPr>
        <p:txBody>
          <a:bodyPr>
            <a:normAutofit/>
          </a:bodyPr>
          <a:lstStyle/>
          <a:p>
            <a:pPr algn="ctr"/>
            <a:r>
              <a:rPr lang="ar-IQ" sz="4800" b="1" dirty="0">
                <a:solidFill>
                  <a:srgbClr val="FFFF00"/>
                </a:solidFill>
                <a:latin typeface="Times New Roman" panose="02020603050405020304" pitchFamily="18" charset="0"/>
                <a:cs typeface="Times New Roman" panose="02020603050405020304" pitchFamily="18" charset="0"/>
              </a:rPr>
              <a:t>المشاركة في المؤتمرات العلمية او الندوات او الدورات التدريبية او ورش العمل</a:t>
            </a:r>
            <a:endParaRPr lang="en-US" sz="4800" dirty="0">
              <a:solidFill>
                <a:srgbClr val="FFFF00"/>
              </a:solidFill>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ABBDA1E2-25A3-473F-8F5D-DD85645D82FC}"/>
              </a:ext>
            </a:extLst>
          </p:cNvPr>
          <p:cNvSpPr>
            <a:spLocks noGrp="1"/>
          </p:cNvSpPr>
          <p:nvPr>
            <p:ph type="body" idx="1"/>
          </p:nvPr>
        </p:nvSpPr>
        <p:spPr>
          <a:xfrm>
            <a:off x="684213" y="3582365"/>
            <a:ext cx="10371714" cy="2412035"/>
          </a:xfrm>
        </p:spPr>
        <p:txBody>
          <a:bodyPr>
            <a:normAutofit fontScale="92500"/>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ar-IQ" sz="5400" b="1" i="1" dirty="0">
                <a:solidFill>
                  <a:schemeClr val="tx1"/>
                </a:solidFill>
                <a:latin typeface="Times New Roman" panose="02020603050405020304" pitchFamily="18" charset="0"/>
                <a:cs typeface="Times New Roman" panose="02020603050405020304" pitchFamily="18" charset="0"/>
              </a:rPr>
              <a:t>المشاركة بصفة </a:t>
            </a:r>
            <a:r>
              <a:rPr lang="ar-IQ" sz="5400" b="1" i="1" dirty="0" smtClean="0">
                <a:solidFill>
                  <a:schemeClr val="tx1"/>
                </a:solidFill>
                <a:latin typeface="Times New Roman" panose="02020603050405020304" pitchFamily="18" charset="0"/>
                <a:cs typeface="Times New Roman" panose="02020603050405020304" pitchFamily="18" charset="0"/>
              </a:rPr>
              <a:t>حضور </a:t>
            </a:r>
            <a:r>
              <a:rPr lang="en-US" sz="5400" b="1" i="1" dirty="0" smtClean="0">
                <a:solidFill>
                  <a:schemeClr val="tx1"/>
                </a:solidFill>
                <a:latin typeface="Times New Roman" panose="02020603050405020304" pitchFamily="18" charset="0"/>
                <a:cs typeface="Times New Roman" panose="02020603050405020304" pitchFamily="18" charset="0"/>
              </a:rPr>
              <a:t>-</a:t>
            </a:r>
            <a:endParaRPr lang="ar-IQ" sz="5400" b="1" i="1" dirty="0">
              <a:solidFill>
                <a:schemeClr val="tx1"/>
              </a:solidFill>
              <a:latin typeface="Times New Roman" panose="02020603050405020304" pitchFamily="18" charset="0"/>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ar-IQ" sz="5400" b="1" i="1" dirty="0">
                <a:solidFill>
                  <a:schemeClr val="tx1"/>
                </a:solidFill>
                <a:latin typeface="Times New Roman" panose="02020603050405020304" pitchFamily="18" charset="0"/>
                <a:cs typeface="Times New Roman" panose="02020603050405020304" pitchFamily="18" charset="0"/>
              </a:rPr>
              <a:t>المشاركات لا تزيد عن العدد 5 فقط بصفة حضور وتمنح درجتان لكل مشاركة خارج او داخل العراق</a:t>
            </a:r>
          </a:p>
          <a:p>
            <a:endParaRPr lang="en-US" sz="5400" b="1" dirty="0">
              <a:solidFill>
                <a:schemeClr val="accent6"/>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897916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6">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EB219EB-2473-4EAE-8859-851E11406BC5}"/>
              </a:ext>
            </a:extLst>
          </p:cNvPr>
          <p:cNvSpPr>
            <a:spLocks noGrp="1"/>
          </p:cNvSpPr>
          <p:nvPr>
            <p:ph type="body" idx="1"/>
          </p:nvPr>
        </p:nvSpPr>
        <p:spPr>
          <a:xfrm>
            <a:off x="684212" y="2064327"/>
            <a:ext cx="10608627" cy="3930073"/>
          </a:xfrm>
        </p:spPr>
        <p:txBody>
          <a:bodyPr>
            <a:normAutofit/>
          </a:bodyPr>
          <a:lstStyle/>
          <a:p>
            <a:pPr algn="ctr"/>
            <a:r>
              <a:rPr lang="ar-IQ" sz="7200" b="1" dirty="0" smtClean="0">
                <a:solidFill>
                  <a:srgbClr val="FFFF00"/>
                </a:solidFill>
                <a:latin typeface="Times New Roman" panose="02020603050405020304" pitchFamily="18" charset="0"/>
                <a:cs typeface="Times New Roman" panose="02020603050405020304" pitchFamily="18" charset="0"/>
              </a:rPr>
              <a:t>-المساهمة </a:t>
            </a:r>
            <a:r>
              <a:rPr lang="ar-IQ" sz="7200" b="1" dirty="0">
                <a:solidFill>
                  <a:srgbClr val="FFFF00"/>
                </a:solidFill>
                <a:latin typeface="Times New Roman" panose="02020603050405020304" pitchFamily="18" charset="0"/>
                <a:cs typeface="Times New Roman" panose="02020603050405020304" pitchFamily="18" charset="0"/>
              </a:rPr>
              <a:t>في خدمة المؤسسات العلمية او الوزارات الاخرى او المجتمع</a:t>
            </a:r>
            <a:endParaRPr lang="en-US" sz="72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42122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accent5">
                <a:lumMod val="20000"/>
                <a:lumOff val="8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6B97A2-38A7-4A9D-9A79-C2DC9EEA4609}"/>
              </a:ext>
            </a:extLst>
          </p:cNvPr>
          <p:cNvSpPr>
            <a:spLocks noGrp="1"/>
          </p:cNvSpPr>
          <p:nvPr>
            <p:ph idx="1"/>
          </p:nvPr>
        </p:nvSpPr>
        <p:spPr>
          <a:xfrm>
            <a:off x="684212" y="360218"/>
            <a:ext cx="10815061" cy="5832764"/>
          </a:xfrm>
        </p:spPr>
        <p:txBody>
          <a:bodyPr>
            <a:normAutofit/>
          </a:bodyPr>
          <a:lstStyle/>
          <a:p>
            <a:pPr algn="ctr"/>
            <a:r>
              <a:rPr lang="ar-IQ" sz="4800" b="1" dirty="0">
                <a:solidFill>
                  <a:schemeClr val="tx1"/>
                </a:solidFill>
                <a:latin typeface="Times New Roman" panose="02020603050405020304" pitchFamily="18" charset="0"/>
                <a:cs typeface="Times New Roman" panose="02020603050405020304" pitchFamily="18" charset="0"/>
              </a:rPr>
              <a:t>1- خدمة او  استشارة تقدم خارج وزارة التعليم او المجتمع </a:t>
            </a:r>
          </a:p>
          <a:p>
            <a:pPr algn="ctr"/>
            <a:r>
              <a:rPr lang="ar-IQ" sz="4800" b="1" dirty="0">
                <a:solidFill>
                  <a:schemeClr val="tx1"/>
                </a:solidFill>
                <a:latin typeface="Times New Roman" panose="02020603050405020304" pitchFamily="18" charset="0"/>
                <a:cs typeface="Times New Roman" panose="02020603050405020304" pitchFamily="18" charset="0"/>
              </a:rPr>
              <a:t>2- اقامة ندوة او ملتقى ثقافي او علمي او ورشة عمل او محاضرة او دورة تدريبية او لقاء صحفي او نشر مقالة في مجلة او زيارة دار الايتام ام المسنين او خدمة المستشفيات او المؤسسات الخدمية </a:t>
            </a:r>
            <a:r>
              <a:rPr lang="ar-IQ" sz="4800" b="1" dirty="0" smtClean="0">
                <a:solidFill>
                  <a:schemeClr val="tx1"/>
                </a:solidFill>
                <a:latin typeface="Times New Roman" panose="02020603050405020304" pitchFamily="18" charset="0"/>
                <a:cs typeface="Times New Roman" panose="02020603050405020304" pitchFamily="18" charset="0"/>
              </a:rPr>
              <a:t>او غيرها.</a:t>
            </a:r>
            <a:endParaRPr lang="en-US" sz="4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68558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176</TotalTime>
  <Words>599</Words>
  <Application>Microsoft Office PowerPoint</Application>
  <PresentationFormat>شاشة عريضة</PresentationFormat>
  <Paragraphs>58</Paragraphs>
  <Slides>13</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13</vt:i4>
      </vt:variant>
    </vt:vector>
  </HeadingPairs>
  <TitlesOfParts>
    <vt:vector size="19" baseType="lpstr">
      <vt:lpstr>Aldhabi</vt:lpstr>
      <vt:lpstr>Century Gothic</vt:lpstr>
      <vt:lpstr>Tahoma</vt:lpstr>
      <vt:lpstr>Times New Roman</vt:lpstr>
      <vt:lpstr>Wingdings 3</vt:lpstr>
      <vt:lpstr>Slice</vt:lpstr>
      <vt:lpstr>محاضرة عن متطلبات تقييم الأداء الجامعي  محور النشاط العلمي والبحثي  م. أية هيثم خزعل</vt:lpstr>
      <vt:lpstr>عرض تقديمي في PowerPoint</vt:lpstr>
      <vt:lpstr>عرض تقديمي في PowerPoint</vt:lpstr>
      <vt:lpstr>عرض تقديمي في PowerPoint</vt:lpstr>
      <vt:lpstr>عرض تقديمي في PowerPoint</vt:lpstr>
      <vt:lpstr>- المشاركة في المؤتمرات العلمية او الندوات او الدورات التدريبية او ورش العمل </vt:lpstr>
      <vt:lpstr>المشاركة في المؤتمرات العلمية او الندوات او الدورات التدريبية او ورش العمل</vt:lpstr>
      <vt:lpstr>عرض تقديمي في PowerPoint</vt:lpstr>
      <vt:lpstr>عرض تقديمي في PowerPoint</vt:lpstr>
      <vt:lpstr>عرض تقديمي في PowerPoint</vt:lpstr>
      <vt:lpstr>عرض تقديمي في PowerPoint</vt:lpstr>
      <vt:lpstr>عرض تقديمي في PowerPoint</vt:lpstr>
      <vt:lpstr>وشكرا لأحسن اصغائكم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متطلبات تقييم الاداء الجامعي</dc:title>
  <dc:creator>user</dc:creator>
  <cp:lastModifiedBy>Dr. Aya</cp:lastModifiedBy>
  <cp:revision>23</cp:revision>
  <dcterms:created xsi:type="dcterms:W3CDTF">2023-11-15T18:56:38Z</dcterms:created>
  <dcterms:modified xsi:type="dcterms:W3CDTF">2023-11-20T13:56:59Z</dcterms:modified>
</cp:coreProperties>
</file>