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3" r:id="rId6"/>
    <p:sldId id="261"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3/14/2023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3/14/2023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8A87A34-81AB-432B-8DAE-1953F412C126}"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913795" y="2912232"/>
            <a:ext cx="5107208" cy="287896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2912232"/>
            <a:ext cx="5095357" cy="287896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3/14/2023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3400" advTm="13000">
        <p14:reveal/>
        <p:sndAc>
          <p:stSnd>
            <p:snd r:embed="rId19" name="breeze.wav"/>
          </p:stSnd>
        </p:sndAc>
      </p:transition>
    </mc:Choice>
    <mc:Fallback xmlns="">
      <p:transition spd="slow" advTm="13000">
        <p:fade/>
        <p:sndAc>
          <p:stSnd>
            <p:snd r:embed="rId20" name="breeze.wav"/>
          </p:stSnd>
        </p:sndAc>
      </p:transition>
    </mc:Fallback>
  </mc:AlternateConten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42434" y="1122363"/>
            <a:ext cx="9414455" cy="2985998"/>
          </a:xfrm>
        </p:spPr>
        <p:txBody>
          <a:bodyPr>
            <a:normAutofit/>
          </a:bodyPr>
          <a:lstStyle/>
          <a:p>
            <a:r>
              <a:rPr lang="ar-IQ" sz="8000" dirty="0" smtClean="0">
                <a:solidFill>
                  <a:srgbClr val="FFFF00"/>
                </a:solidFill>
              </a:rPr>
              <a:t>مهارة المناولة المرتدة في كرة السلة</a:t>
            </a:r>
            <a:endParaRPr lang="ar-IQ" sz="8000" dirty="0">
              <a:solidFill>
                <a:srgbClr val="FFFF00"/>
              </a:solidFill>
            </a:endParaRPr>
          </a:p>
        </p:txBody>
      </p:sp>
    </p:spTree>
    <p:extLst>
      <p:ext uri="{BB962C8B-B14F-4D97-AF65-F5344CB8AC3E}">
        <p14:creationId xmlns:p14="http://schemas.microsoft.com/office/powerpoint/2010/main" val="3246877285"/>
      </p:ext>
    </p:extLst>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2" name="breeze.wav"/>
          </p:stSnd>
        </p:sndAc>
      </p:transition>
    </mc:Choice>
    <mc:Fallback xmlns="">
      <p:transition spd="slow" advTm="13000">
        <p:fade/>
        <p:sndAc>
          <p:stSnd>
            <p:snd r:embed="rId3" name="breez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5308" y="643944"/>
            <a:ext cx="11024316" cy="5460642"/>
          </a:xfrm>
        </p:spPr>
        <p:txBody>
          <a:bodyPr>
            <a:normAutofit/>
          </a:bodyPr>
          <a:lstStyle/>
          <a:p>
            <a:r>
              <a:rPr lang="ar-IQ" sz="3200" b="1" u="sng" dirty="0">
                <a:solidFill>
                  <a:srgbClr val="FFFF00"/>
                </a:solidFill>
              </a:rPr>
              <a:t>المناولة المرتدة </a:t>
            </a:r>
            <a:r>
              <a:rPr lang="ar-IQ" sz="3200" b="1" u="sng" dirty="0" smtClean="0">
                <a:solidFill>
                  <a:srgbClr val="FFFF00"/>
                </a:solidFill>
              </a:rPr>
              <a:t>(غير المباشرة) :</a:t>
            </a:r>
            <a:endParaRPr lang="ar-IQ" sz="3200" b="1" u="sng" dirty="0">
              <a:solidFill>
                <a:srgbClr val="FFFF00"/>
              </a:solidFill>
            </a:endParaRPr>
          </a:p>
          <a:p>
            <a:pPr algn="just"/>
            <a:r>
              <a:rPr lang="ar-IQ" sz="3600" b="1" dirty="0" smtClean="0"/>
              <a:t>ان هذا النوع من المناولة له قيمه فعاله عندما تكون حالة اللعب لا تسم باستخدام </a:t>
            </a:r>
            <a:r>
              <a:rPr lang="ar-IQ" sz="3600" b="1" dirty="0" smtClean="0">
                <a:effectLst>
                  <a:outerShdw blurRad="38100" dist="38100" dir="2700000" algn="tl">
                    <a:srgbClr val="000000">
                      <a:alpha val="43137"/>
                    </a:srgbClr>
                  </a:outerShdw>
                </a:effectLst>
              </a:rPr>
              <a:t>المناولات</a:t>
            </a:r>
            <a:r>
              <a:rPr lang="ar-IQ" sz="3600" b="1" dirty="0" smtClean="0"/>
              <a:t> المباشرة .وتسمى بالمناولة المرتدة او غير المباشرة وذلك لكون الكرة تذهب إلى المستلم بعد ارتدادها من الأرض قبل وصولها إلى المستلم . وعند استخدام هذا النوع من المناولات ،على المناول أن يمارس قوة إضافية لأجل عدم تأثر سرعة المناولة عن طريق ارتدادها من الأرض لان عملية الارتداد تساعد على امتصاص جزء من قوة وسرعة الكرة .</a:t>
            </a:r>
            <a:endParaRPr lang="ar-IQ" sz="3600" b="1" dirty="0"/>
          </a:p>
        </p:txBody>
      </p:sp>
    </p:spTree>
    <p:extLst>
      <p:ext uri="{BB962C8B-B14F-4D97-AF65-F5344CB8AC3E}">
        <p14:creationId xmlns:p14="http://schemas.microsoft.com/office/powerpoint/2010/main" val="2313868825"/>
      </p:ext>
    </p:extLst>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2" name="breeze.wav"/>
          </p:stSnd>
        </p:sndAc>
      </p:transition>
    </mc:Choice>
    <mc:Fallback xmlns="">
      <p:transition spd="slow" advTm="13000">
        <p:fade/>
        <p:sndAc>
          <p:stSnd>
            <p:snd r:embed="rId3" name="breez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43944" y="489397"/>
            <a:ext cx="10972799" cy="5924282"/>
          </a:xfrm>
        </p:spPr>
        <p:txBody>
          <a:bodyPr>
            <a:noAutofit/>
          </a:bodyPr>
          <a:lstStyle/>
          <a:p>
            <a:pPr algn="just"/>
            <a:r>
              <a:rPr lang="ar-IQ" sz="3200" dirty="0"/>
              <a:t>لأداء </a:t>
            </a:r>
            <a:r>
              <a:rPr lang="ar-IQ" sz="3200" dirty="0" smtClean="0"/>
              <a:t>هذه المناولة </a:t>
            </a:r>
            <a:r>
              <a:rPr lang="ar-IQ" sz="3200" dirty="0"/>
              <a:t>، فان مسك الكرة مشابه لما هو في المناولة الصدرية وتكون الكرة بمستوى </a:t>
            </a:r>
            <a:r>
              <a:rPr lang="ar-IQ" sz="3200" dirty="0" smtClean="0"/>
              <a:t>الخصر للمناول ، </a:t>
            </a:r>
            <a:r>
              <a:rPr lang="ar-IQ" sz="3200" dirty="0"/>
              <a:t>توجه الكرة من المناول للمستلم عن طريق دفعها للأرض بامتداد كامل </a:t>
            </a:r>
            <a:r>
              <a:rPr lang="ar-IQ" sz="3200" dirty="0" smtClean="0"/>
              <a:t>للذ راعين</a:t>
            </a:r>
            <a:r>
              <a:rPr lang="ar-IQ" sz="3200" dirty="0"/>
              <a:t> </a:t>
            </a:r>
            <a:r>
              <a:rPr lang="ar-IQ" sz="3200" dirty="0" smtClean="0"/>
              <a:t>باتجاه </a:t>
            </a:r>
            <a:r>
              <a:rPr lang="ar-IQ" sz="3200" dirty="0"/>
              <a:t>الأرض مع ميلان الجذع قليلا للأمام وميلان </a:t>
            </a:r>
            <a:r>
              <a:rPr lang="ar-IQ" sz="3200" dirty="0" smtClean="0"/>
              <a:t>الراس </a:t>
            </a:r>
            <a:r>
              <a:rPr lang="ar-IQ" sz="3200" dirty="0"/>
              <a:t>باتجاه الكرة </a:t>
            </a:r>
            <a:r>
              <a:rPr lang="ar-IQ" sz="3200" dirty="0" smtClean="0"/>
              <a:t>، ان </a:t>
            </a:r>
            <a:r>
              <a:rPr lang="ar-IQ" sz="3200" dirty="0"/>
              <a:t>ثقل </a:t>
            </a:r>
            <a:r>
              <a:rPr lang="ar-IQ" sz="3200" dirty="0" smtClean="0"/>
              <a:t>الجسم ينتقل </a:t>
            </a:r>
            <a:r>
              <a:rPr lang="ar-IQ" sz="3200" dirty="0"/>
              <a:t>على القدم الأمامية اذا كانت القدمان متقدمة إحداهما على الأخرى ، اما اذا </a:t>
            </a:r>
            <a:r>
              <a:rPr lang="ar-IQ" sz="3200" dirty="0" smtClean="0"/>
              <a:t>كانت القدمان </a:t>
            </a:r>
            <a:r>
              <a:rPr lang="ar-IQ" sz="3200" dirty="0"/>
              <a:t>في وقفة متوازية فيكون ثقل الجسم موزعا على القدمين بالتساوي قبل المناولة ، </a:t>
            </a:r>
            <a:r>
              <a:rPr lang="ar-IQ" sz="3200" dirty="0" smtClean="0"/>
              <a:t>تتقدم أحدى </a:t>
            </a:r>
            <a:r>
              <a:rPr lang="ar-IQ" sz="3200" dirty="0"/>
              <a:t>القدمين للأمام وينتقل ثقل الجسم معها . ان نقطة ارتداد الكرة من الأرض يجب </a:t>
            </a:r>
            <a:r>
              <a:rPr lang="ar-IQ" sz="3200" dirty="0" smtClean="0"/>
              <a:t>ان تكون </a:t>
            </a:r>
            <a:r>
              <a:rPr lang="ar-IQ" sz="3200" dirty="0"/>
              <a:t>في الثلث الأخير من المسافة بين المناول والمستلم لغرض ضمان وصول الكرة </a:t>
            </a:r>
            <a:r>
              <a:rPr lang="ar-IQ" sz="3200" dirty="0" smtClean="0"/>
              <a:t>الى مستوى </a:t>
            </a:r>
            <a:r>
              <a:rPr lang="ar-IQ" sz="3200" dirty="0"/>
              <a:t>خصر المستلم تقريبا </a:t>
            </a:r>
            <a:r>
              <a:rPr lang="ar-IQ" sz="3200" dirty="0" smtClean="0"/>
              <a:t>، كما </a:t>
            </a:r>
            <a:r>
              <a:rPr lang="ar-IQ" sz="3200" dirty="0"/>
              <a:t>في </a:t>
            </a:r>
            <a:r>
              <a:rPr lang="ar-IQ" sz="3200" dirty="0" smtClean="0"/>
              <a:t>الشكل :</a:t>
            </a:r>
            <a:endParaRPr lang="ar-IQ" sz="3200" dirty="0"/>
          </a:p>
        </p:txBody>
      </p:sp>
    </p:spTree>
    <p:extLst>
      <p:ext uri="{BB962C8B-B14F-4D97-AF65-F5344CB8AC3E}">
        <p14:creationId xmlns:p14="http://schemas.microsoft.com/office/powerpoint/2010/main" val="2923832942"/>
      </p:ext>
    </p:extLst>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2" name="breeze.wav"/>
          </p:stSnd>
        </p:sndAc>
      </p:transition>
    </mc:Choice>
    <mc:Fallback xmlns="">
      <p:transition spd="slow" advTm="13000">
        <p:fade/>
        <p:sndAc>
          <p:stSnd>
            <p:snd r:embed="rId3" name="breez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12125" y="605306"/>
            <a:ext cx="11269014" cy="5185893"/>
          </a:xfrm>
        </p:spPr>
        <p:txBody>
          <a:bodyPr>
            <a:normAutofit/>
          </a:bodyPr>
          <a:lstStyle/>
          <a:p>
            <a:pPr algn="just"/>
            <a:r>
              <a:rPr lang="ar-IQ" sz="3200" b="1" u="sng" dirty="0" smtClean="0">
                <a:solidFill>
                  <a:srgbClr val="FFFF00"/>
                </a:solidFill>
              </a:rPr>
              <a:t>مزايا هذه المناولة :</a:t>
            </a:r>
          </a:p>
          <a:p>
            <a:pPr algn="just"/>
            <a:r>
              <a:rPr lang="ar-IQ" sz="3200" dirty="0" smtClean="0"/>
              <a:t>1- تستخدم بكل فعال ضد دفاع المنطقة .</a:t>
            </a:r>
          </a:p>
          <a:p>
            <a:pPr algn="just"/>
            <a:r>
              <a:rPr lang="ar-IQ" sz="3200" dirty="0" smtClean="0"/>
              <a:t>2- تستخدم بشكل فعال ضد المدافع الذي تكون ذراعاه للأعلى .</a:t>
            </a:r>
          </a:p>
          <a:p>
            <a:pPr algn="just"/>
            <a:r>
              <a:rPr lang="ar-IQ" sz="3200" dirty="0" smtClean="0"/>
              <a:t>3- تستخدم بشكل فعال ضد اللاعبين طوال القامة .</a:t>
            </a:r>
          </a:p>
          <a:p>
            <a:pPr algn="just"/>
            <a:r>
              <a:rPr lang="ar-IQ" sz="3200" dirty="0" smtClean="0"/>
              <a:t>4- تستخدم للمسافات القصيرة والمتوسطة .</a:t>
            </a:r>
          </a:p>
          <a:p>
            <a:pPr algn="just"/>
            <a:r>
              <a:rPr lang="ar-IQ" sz="3200" dirty="0" smtClean="0"/>
              <a:t>5- تسمح باستخدام الخداع بدفع الكرة للأعلى ثم يعقبها التغير المفاجئ للحركة الكرة وإعطاء المناولة المرتدة .</a:t>
            </a:r>
            <a:endParaRPr lang="ar-IQ" sz="3200" dirty="0"/>
          </a:p>
        </p:txBody>
      </p:sp>
    </p:spTree>
    <p:extLst>
      <p:ext uri="{BB962C8B-B14F-4D97-AF65-F5344CB8AC3E}">
        <p14:creationId xmlns:p14="http://schemas.microsoft.com/office/powerpoint/2010/main" val="3583159664"/>
      </p:ext>
    </p:extLst>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2" name="breeze.wav"/>
          </p:stSnd>
        </p:sndAc>
      </p:transition>
    </mc:Choice>
    <mc:Fallback xmlns="">
      <p:transition spd="slow" advTm="13000">
        <p:fade/>
        <p:sndAc>
          <p:stSnd>
            <p:snd r:embed="rId3" name="breez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3487" y="206062"/>
            <a:ext cx="11423561" cy="6426558"/>
          </a:xfrm>
        </p:spPr>
        <p:txBody>
          <a:bodyPr>
            <a:noAutofit/>
          </a:bodyPr>
          <a:lstStyle/>
          <a:p>
            <a:pPr algn="just"/>
            <a:r>
              <a:rPr lang="ar-IQ" sz="3200" b="1" u="sng" dirty="0" smtClean="0">
                <a:solidFill>
                  <a:srgbClr val="FFFF00"/>
                </a:solidFill>
              </a:rPr>
              <a:t>الأخطاء الشائعة :</a:t>
            </a:r>
          </a:p>
          <a:p>
            <a:pPr algn="just"/>
            <a:r>
              <a:rPr lang="ar-IQ" sz="3200" dirty="0" smtClean="0"/>
              <a:t>1- دفع الكرة للأرض بسرعة قليلة مما يسهل قطعها من قبل الخصم .</a:t>
            </a:r>
          </a:p>
          <a:p>
            <a:pPr algn="just"/>
            <a:r>
              <a:rPr lang="ar-IQ" sz="3200" dirty="0" smtClean="0"/>
              <a:t>2- دفع الكرة للأرض بسرعة قليلة بما لا يضمن وصولها للمستلم .</a:t>
            </a:r>
          </a:p>
          <a:p>
            <a:pPr algn="just"/>
            <a:r>
              <a:rPr lang="ar-IQ" sz="3200" dirty="0" smtClean="0"/>
              <a:t>3- اتجاه الكرة يكون بعيدا عن المستلم مما يسهل قطعها من قبل الخصم .</a:t>
            </a:r>
          </a:p>
          <a:p>
            <a:pPr algn="just"/>
            <a:r>
              <a:rPr lang="ar-IQ" sz="3200" dirty="0" smtClean="0"/>
              <a:t>4- وصول الكرة الى المستلم بمستوى أفل بكثير من مستوى خصره .</a:t>
            </a:r>
          </a:p>
          <a:p>
            <a:pPr algn="just"/>
            <a:r>
              <a:rPr lang="ar-IQ" sz="3200" dirty="0" smtClean="0"/>
              <a:t>5- لف الكرة أثناء المناولة مما يجعل الكرة بعد الارتداد  من الأرض من الصعب السيطرة عليها من قبل المستلم .</a:t>
            </a:r>
          </a:p>
          <a:p>
            <a:pPr algn="just"/>
            <a:r>
              <a:rPr lang="ar-IQ" sz="3200" dirty="0" smtClean="0"/>
              <a:t>6- عدم مد المرفقين بشكل كامل .</a:t>
            </a:r>
          </a:p>
          <a:p>
            <a:pPr algn="just"/>
            <a:r>
              <a:rPr lang="ar-IQ" sz="3200" dirty="0" smtClean="0"/>
              <a:t>7- عدم ميلان الرسخ باتجاه الكرة .</a:t>
            </a:r>
            <a:endParaRPr lang="ar-IQ" sz="3200" dirty="0"/>
          </a:p>
        </p:txBody>
      </p:sp>
    </p:spTree>
    <p:extLst>
      <p:ext uri="{BB962C8B-B14F-4D97-AF65-F5344CB8AC3E}">
        <p14:creationId xmlns:p14="http://schemas.microsoft.com/office/powerpoint/2010/main" val="3125297760"/>
      </p:ext>
    </p:extLst>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2" name="breeze.wav"/>
          </p:stSnd>
        </p:sndAc>
      </p:transition>
    </mc:Choice>
    <mc:Fallback xmlns="">
      <p:transition spd="slow" advTm="13000">
        <p:fade/>
        <p:sndAc>
          <p:stSnd>
            <p:snd r:embed="rId3" name="breez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3"/>
          <a:stretch>
            <a:fillRect/>
          </a:stretch>
        </p:blipFill>
        <p:spPr>
          <a:xfrm>
            <a:off x="1674254" y="1107583"/>
            <a:ext cx="8693239" cy="4906851"/>
          </a:xfrm>
          <a:prstGeom prst="rect">
            <a:avLst/>
          </a:prstGeom>
        </p:spPr>
      </p:pic>
    </p:spTree>
    <p:extLst>
      <p:ext uri="{BB962C8B-B14F-4D97-AF65-F5344CB8AC3E}">
        <p14:creationId xmlns:p14="http://schemas.microsoft.com/office/powerpoint/2010/main" val="1121139402"/>
      </p:ext>
    </p:extLst>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2" name="breeze.wav"/>
          </p:stSnd>
        </p:sndAc>
      </p:transition>
    </mc:Choice>
    <mc:Fallback xmlns="">
      <p:transition spd="slow" advTm="13000">
        <p:fade/>
        <p:sndAc>
          <p:stSnd>
            <p:snd r:embed="rId4" name="breez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3"/>
          <a:stretch>
            <a:fillRect/>
          </a:stretch>
        </p:blipFill>
        <p:spPr>
          <a:xfrm>
            <a:off x="1249251" y="1004552"/>
            <a:ext cx="9131121" cy="5331854"/>
          </a:xfrm>
          <a:prstGeom prst="rect">
            <a:avLst/>
          </a:prstGeom>
        </p:spPr>
      </p:pic>
    </p:spTree>
    <p:extLst>
      <p:ext uri="{BB962C8B-B14F-4D97-AF65-F5344CB8AC3E}">
        <p14:creationId xmlns:p14="http://schemas.microsoft.com/office/powerpoint/2010/main" val="3371093723"/>
      </p:ext>
    </p:extLst>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2" name="breeze.wav"/>
          </p:stSnd>
        </p:sndAc>
      </p:transition>
    </mc:Choice>
    <mc:Fallback xmlns="">
      <p:transition spd="slow" advTm="13000">
        <p:fade/>
        <p:sndAc>
          <p:stSnd>
            <p:snd r:embed="rId4" name="breez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3795" y="1777286"/>
            <a:ext cx="10353762" cy="3271232"/>
          </a:xfrm>
        </p:spPr>
        <p:txBody>
          <a:bodyPr>
            <a:normAutofit/>
          </a:bodyPr>
          <a:lstStyle/>
          <a:p>
            <a:pPr marL="0" indent="0" algn="ctr">
              <a:buNone/>
            </a:pPr>
            <a:r>
              <a:rPr lang="ar-IQ" sz="9600" b="1" i="1" dirty="0" smtClean="0">
                <a:solidFill>
                  <a:srgbClr val="FF0000"/>
                </a:solidFill>
              </a:rPr>
              <a:t> </a:t>
            </a:r>
            <a:r>
              <a:rPr lang="ar-IQ" sz="9600" b="1" i="1" dirty="0" smtClean="0">
                <a:solidFill>
                  <a:srgbClr val="FFFF00"/>
                </a:solidFill>
              </a:rPr>
              <a:t>شكــــــــرا لكــــــــــم</a:t>
            </a:r>
            <a:endParaRPr lang="ar-IQ" sz="9600" b="1" i="1" dirty="0">
              <a:solidFill>
                <a:srgbClr val="FFFF00"/>
              </a:solidFill>
            </a:endParaRPr>
          </a:p>
        </p:txBody>
      </p:sp>
    </p:spTree>
    <p:extLst>
      <p:ext uri="{BB962C8B-B14F-4D97-AF65-F5344CB8AC3E}">
        <p14:creationId xmlns:p14="http://schemas.microsoft.com/office/powerpoint/2010/main" val="3306398220"/>
      </p:ext>
    </p:extLst>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2" name="breeze.wav"/>
          </p:stSnd>
        </p:sndAc>
      </p:transition>
    </mc:Choice>
    <mc:Fallback xmlns="">
      <p:transition spd="slow" advTm="13000">
        <p:fade/>
        <p:sndAc>
          <p:stSnd>
            <p:snd r:embed="rId3" name="breeze.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TM04033921[[fn=Damask]]</Template>
  <TotalTime>41</TotalTime>
  <Words>349</Words>
  <Application>Microsoft Office PowerPoint</Application>
  <PresentationFormat>شاشة عريضة</PresentationFormat>
  <Paragraphs>19</Paragraphs>
  <Slides>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8</vt:i4>
      </vt:variant>
    </vt:vector>
  </HeadingPairs>
  <TitlesOfParts>
    <vt:vector size="13" baseType="lpstr">
      <vt:lpstr>Arial</vt:lpstr>
      <vt:lpstr>Bookman Old Style</vt:lpstr>
      <vt:lpstr>Rockwell</vt:lpstr>
      <vt:lpstr>Times New Roman</vt:lpstr>
      <vt:lpstr>Damask</vt:lpstr>
      <vt:lpstr>مهارة المناولة المرتدة في كرة السلة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2O14</dc:creator>
  <cp:lastModifiedBy>Dr. AYA</cp:lastModifiedBy>
  <cp:revision>6</cp:revision>
  <dcterms:created xsi:type="dcterms:W3CDTF">2018-09-18T20:31:50Z</dcterms:created>
  <dcterms:modified xsi:type="dcterms:W3CDTF">2023-03-14T17:47:05Z</dcterms:modified>
</cp:coreProperties>
</file>