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7" r:id="rId3"/>
    <p:sldId id="258" r:id="rId4"/>
    <p:sldId id="259" r:id="rId5"/>
    <p:sldId id="260" r:id="rId6"/>
    <p:sldId id="263" r:id="rId7"/>
    <p:sldId id="265"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404" autoAdjust="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EAD9A933-49FA-4AEE-A46A-04EF9F5DC19A}" type="datetimeFigureOut">
              <a:rPr lang="ar-IQ" smtClean="0"/>
              <a:t>22/08/1444</a:t>
            </a:fld>
            <a:endParaRPr lang="ar-IQ"/>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FE01FC5A-CC89-4E42-93F9-428ECB841F4F}" type="slidenum">
              <a:rPr lang="ar-IQ" smtClean="0"/>
              <a:t>‹#›</a:t>
            </a:fld>
            <a:endParaRPr lang="ar-IQ"/>
          </a:p>
        </p:txBody>
      </p:sp>
    </p:spTree>
    <p:extLst>
      <p:ext uri="{BB962C8B-B14F-4D97-AF65-F5344CB8AC3E}">
        <p14:creationId xmlns:p14="http://schemas.microsoft.com/office/powerpoint/2010/main" val="28180909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FE01FC5A-CC89-4E42-93F9-428ECB841F4F}" type="slidenum">
              <a:rPr lang="ar-IQ" smtClean="0"/>
              <a:t>6</a:t>
            </a:fld>
            <a:endParaRPr lang="ar-IQ"/>
          </a:p>
        </p:txBody>
      </p:sp>
    </p:spTree>
    <p:extLst>
      <p:ext uri="{BB962C8B-B14F-4D97-AF65-F5344CB8AC3E}">
        <p14:creationId xmlns:p14="http://schemas.microsoft.com/office/powerpoint/2010/main" val="2410841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3/14/2023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28155" y="2459864"/>
            <a:ext cx="9026458" cy="1197736"/>
          </a:xfrm>
        </p:spPr>
        <p:txBody>
          <a:bodyPr>
            <a:normAutofit fontScale="90000"/>
          </a:bodyPr>
          <a:lstStyle/>
          <a:p>
            <a:pPr algn="ctr"/>
            <a:r>
              <a:rPr lang="ar-IQ" b="1" i="1" dirty="0" smtClean="0">
                <a:solidFill>
                  <a:schemeClr val="accent2"/>
                </a:solidFill>
              </a:rPr>
              <a:t>مهارة </a:t>
            </a:r>
            <a:r>
              <a:rPr lang="ar-IQ" b="1" i="1" smtClean="0">
                <a:solidFill>
                  <a:schemeClr val="accent2"/>
                </a:solidFill>
              </a:rPr>
              <a:t>المناولة </a:t>
            </a:r>
            <a:r>
              <a:rPr lang="ar-IQ" b="1" i="1" smtClean="0">
                <a:solidFill>
                  <a:schemeClr val="accent2"/>
                </a:solidFill>
              </a:rPr>
              <a:t>الصدرية في </a:t>
            </a:r>
            <a:r>
              <a:rPr lang="ar-IQ" b="1" i="1" dirty="0" smtClean="0">
                <a:solidFill>
                  <a:schemeClr val="accent2"/>
                </a:solidFill>
              </a:rPr>
              <a:t>لعبة كرة السلة </a:t>
            </a:r>
            <a:endParaRPr lang="ar-IQ" b="1" i="1" dirty="0">
              <a:solidFill>
                <a:schemeClr val="accent2"/>
              </a:solidFill>
            </a:endParaRPr>
          </a:p>
        </p:txBody>
      </p:sp>
    </p:spTree>
    <p:extLst>
      <p:ext uri="{BB962C8B-B14F-4D97-AF65-F5344CB8AC3E}">
        <p14:creationId xmlns:p14="http://schemas.microsoft.com/office/powerpoint/2010/main" val="1033456737"/>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76518" y="386366"/>
            <a:ext cx="11165983" cy="5975797"/>
          </a:xfrm>
        </p:spPr>
        <p:txBody>
          <a:bodyPr>
            <a:normAutofit/>
          </a:bodyPr>
          <a:lstStyle/>
          <a:p>
            <a:pPr algn="just">
              <a:lnSpc>
                <a:spcPct val="150000"/>
              </a:lnSpc>
              <a:spcAft>
                <a:spcPts val="1000"/>
              </a:spcAft>
            </a:pPr>
            <a:r>
              <a:rPr lang="ar-IQ" sz="2800" dirty="0">
                <a:solidFill>
                  <a:schemeClr val="tx1"/>
                </a:solidFill>
                <a:latin typeface="Calibri" panose="020F0502020204030204" pitchFamily="34" charset="0"/>
                <a:ea typeface="Calibri" panose="020F0502020204030204" pitchFamily="34" charset="0"/>
                <a:cs typeface="Arial" panose="020B0604020202020204" pitchFamily="34" charset="0"/>
              </a:rPr>
              <a:t>ت</a:t>
            </a:r>
            <a:r>
              <a:rPr lang="ar-IQ" sz="3600" dirty="0">
                <a:solidFill>
                  <a:schemeClr val="tx1"/>
                </a:solidFill>
                <a:latin typeface="Calibri" panose="020F0502020204030204" pitchFamily="34" charset="0"/>
                <a:ea typeface="Calibri" panose="020F0502020204030204" pitchFamily="34" charset="0"/>
                <a:cs typeface="Arial" panose="020B0604020202020204" pitchFamily="34" charset="0"/>
              </a:rPr>
              <a:t>عد المناولة القاعدة الأساسية في اتقان المهارات الأخرى سواء كانت دفاعية ام هجومية، هي عملية رمي الكرة من لاعب الى اخر بصورة دقيقة تجنبا لقطعها من قبل الخصم، أي حركة الكرة بين اللاعبين بأماكن ومسافات مختلفة في </a:t>
            </a:r>
            <a:r>
              <a:rPr lang="ar-IQ" sz="3600" dirty="0" smtClean="0">
                <a:solidFill>
                  <a:schemeClr val="tx1"/>
                </a:solidFill>
                <a:latin typeface="Calibri" panose="020F0502020204030204" pitchFamily="34" charset="0"/>
                <a:ea typeface="Calibri" panose="020F0502020204030204" pitchFamily="34" charset="0"/>
                <a:cs typeface="Arial" panose="020B0604020202020204" pitchFamily="34" charset="0"/>
              </a:rPr>
              <a:t>الملعب ، </a:t>
            </a:r>
            <a:r>
              <a:rPr lang="ar-IQ" sz="3600" dirty="0">
                <a:solidFill>
                  <a:schemeClr val="tx1"/>
                </a:solidFill>
                <a:latin typeface="Calibri" panose="020F0502020204030204" pitchFamily="34" charset="0"/>
                <a:ea typeface="Calibri" panose="020F0502020204030204" pitchFamily="34" charset="0"/>
                <a:cs typeface="Arial" panose="020B0604020202020204" pitchFamily="34" charset="0"/>
              </a:rPr>
              <a:t>يعني يجب تعليم اللاعب هذه المهارة </a:t>
            </a:r>
            <a:r>
              <a:rPr lang="ar-IQ" sz="3600" dirty="0" smtClean="0">
                <a:solidFill>
                  <a:schemeClr val="tx1"/>
                </a:solidFill>
                <a:latin typeface="Calibri" panose="020F0502020204030204" pitchFamily="34" charset="0"/>
                <a:ea typeface="Calibri" panose="020F0502020204030204" pitchFamily="34" charset="0"/>
                <a:cs typeface="Arial" panose="020B0604020202020204" pitchFamily="34" charset="0"/>
              </a:rPr>
              <a:t>لأهميتها لأنها </a:t>
            </a:r>
            <a:r>
              <a:rPr lang="ar-IQ" sz="3600" dirty="0">
                <a:solidFill>
                  <a:schemeClr val="tx1"/>
                </a:solidFill>
                <a:latin typeface="Calibri" panose="020F0502020204030204" pitchFamily="34" charset="0"/>
                <a:ea typeface="Calibri" panose="020F0502020204030204" pitchFamily="34" charset="0"/>
                <a:cs typeface="Arial" panose="020B0604020202020204" pitchFamily="34" charset="0"/>
              </a:rPr>
              <a:t>تعطي فرصة للتطبيق الخططي بشكل اسرع واسهل للوصول الى الهدف واحراز النقاط .</a:t>
            </a:r>
            <a:endParaRPr lang="en-US" sz="36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ar-IQ" dirty="0"/>
          </a:p>
        </p:txBody>
      </p:sp>
    </p:spTree>
    <p:extLst>
      <p:ext uri="{BB962C8B-B14F-4D97-AF65-F5344CB8AC3E}">
        <p14:creationId xmlns:p14="http://schemas.microsoft.com/office/powerpoint/2010/main" val="406102708"/>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05308"/>
            <a:ext cx="10893896" cy="5409126"/>
          </a:xfrm>
        </p:spPr>
        <p:txBody>
          <a:bodyPr/>
          <a:lstStyle/>
          <a:p>
            <a:pPr algn="just"/>
            <a:r>
              <a:rPr lang="ar-IQ" sz="3600" dirty="0">
                <a:solidFill>
                  <a:schemeClr val="tx1"/>
                </a:solidFill>
              </a:rPr>
              <a:t>تعد المناولة الصدرية هي أحدى المهارات الأساسية في لعبة كرة السلة ، واكثر الأنواع استعمالا لسهولة أدائها وتعليمها ، حيث يشترك في أدائها مجموعة من العضلات (الرسخ ، الأصابع والذراعان ، الكتف ،  المرفق ، الساقين ) وسميت بالمناولة الصدرية  او المباشرة (لكون مسار الكرة يكون مباشرا من مستوى صدر المناول الى مستوى صدر المستلم) حيث تستخدم من أي مكان في الملعب .</a:t>
            </a:r>
            <a:endParaRPr lang="en-US" sz="3600" dirty="0">
              <a:solidFill>
                <a:schemeClr val="tx1"/>
              </a:solidFill>
            </a:endParaRPr>
          </a:p>
          <a:p>
            <a:endParaRPr lang="ar-IQ" dirty="0"/>
          </a:p>
        </p:txBody>
      </p:sp>
    </p:spTree>
    <p:extLst>
      <p:ext uri="{BB962C8B-B14F-4D97-AF65-F5344CB8AC3E}">
        <p14:creationId xmlns:p14="http://schemas.microsoft.com/office/powerpoint/2010/main" val="1063921112"/>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43944" y="685800"/>
            <a:ext cx="10444765" cy="5083935"/>
          </a:xfrm>
        </p:spPr>
        <p:txBody>
          <a:bodyPr/>
          <a:lstStyle/>
          <a:p>
            <a:r>
              <a:rPr lang="ar-IQ" dirty="0"/>
              <a:t> </a:t>
            </a:r>
            <a:r>
              <a:rPr lang="ar-IQ" sz="2800" dirty="0">
                <a:solidFill>
                  <a:schemeClr val="tx1"/>
                </a:solidFill>
              </a:rPr>
              <a:t>وتؤدى هذه المناولة بين لاعبين أو أكثر ولمسافة تتراوح بين (5 - 10) أمتار كما </a:t>
            </a:r>
            <a:r>
              <a:rPr lang="ar-IQ" sz="2800" dirty="0" smtClean="0">
                <a:solidFill>
                  <a:schemeClr val="tx1"/>
                </a:solidFill>
              </a:rPr>
              <a:t>تؤدى </a:t>
            </a:r>
            <a:r>
              <a:rPr lang="ar-IQ" sz="2800" dirty="0">
                <a:solidFill>
                  <a:schemeClr val="tx1"/>
                </a:solidFill>
              </a:rPr>
              <a:t>من الثبات أو من </a:t>
            </a:r>
            <a:r>
              <a:rPr lang="ar-IQ" sz="2800" dirty="0" smtClean="0">
                <a:solidFill>
                  <a:schemeClr val="tx1"/>
                </a:solidFill>
              </a:rPr>
              <a:t>الحركة </a:t>
            </a:r>
            <a:r>
              <a:rPr lang="ar-IQ" sz="2800" dirty="0">
                <a:solidFill>
                  <a:schemeClr val="tx1"/>
                </a:solidFill>
              </a:rPr>
              <a:t>.</a:t>
            </a:r>
            <a:endParaRPr lang="ar-IQ" sz="2800" dirty="0" smtClean="0">
              <a:solidFill>
                <a:schemeClr val="tx1"/>
              </a:solidFill>
            </a:endParaRPr>
          </a:p>
          <a:p>
            <a:r>
              <a:rPr lang="ar-IQ" sz="2800" dirty="0" smtClean="0">
                <a:solidFill>
                  <a:schemeClr val="tx1"/>
                </a:solidFill>
              </a:rPr>
              <a:t> </a:t>
            </a:r>
            <a:r>
              <a:rPr lang="ar-IQ" sz="2800" b="1" dirty="0" smtClean="0">
                <a:solidFill>
                  <a:srgbClr val="FF0000"/>
                </a:solidFill>
              </a:rPr>
              <a:t>وإن من مزايا هذه المناولة :</a:t>
            </a:r>
          </a:p>
          <a:p>
            <a:r>
              <a:rPr lang="ar-IQ" sz="2800" dirty="0" smtClean="0">
                <a:solidFill>
                  <a:schemeClr val="tx1"/>
                </a:solidFill>
              </a:rPr>
              <a:t>1. إنها سهلة الأداء.</a:t>
            </a:r>
          </a:p>
          <a:p>
            <a:r>
              <a:rPr lang="ar-IQ" sz="2800" dirty="0" smtClean="0">
                <a:solidFill>
                  <a:schemeClr val="tx1"/>
                </a:solidFill>
              </a:rPr>
              <a:t>2</a:t>
            </a:r>
            <a:r>
              <a:rPr lang="ar-IQ" sz="2800" dirty="0">
                <a:solidFill>
                  <a:schemeClr val="tx1"/>
                </a:solidFill>
              </a:rPr>
              <a:t>. تستعمل في المسافات القصيرة ولمسافة (6) أمتار بشرط عدم وجود خصم بين المناول والمستلم .</a:t>
            </a:r>
          </a:p>
          <a:p>
            <a:r>
              <a:rPr lang="ar-IQ" sz="2800" dirty="0">
                <a:solidFill>
                  <a:schemeClr val="tx1"/>
                </a:solidFill>
              </a:rPr>
              <a:t>3. </a:t>
            </a:r>
            <a:r>
              <a:rPr lang="ar-IQ" sz="2800" dirty="0" smtClean="0">
                <a:solidFill>
                  <a:schemeClr val="tx1"/>
                </a:solidFill>
              </a:rPr>
              <a:t>باستطاعة </a:t>
            </a:r>
            <a:r>
              <a:rPr lang="ar-IQ" sz="2800" dirty="0">
                <a:solidFill>
                  <a:schemeClr val="tx1"/>
                </a:solidFill>
              </a:rPr>
              <a:t>المناول القيام بأنواع كثيرة من الخداع عند الحاجة .</a:t>
            </a:r>
          </a:p>
          <a:p>
            <a:r>
              <a:rPr lang="ar-IQ" sz="2800" dirty="0">
                <a:solidFill>
                  <a:schemeClr val="tx1"/>
                </a:solidFill>
              </a:rPr>
              <a:t>4. تسمح بالتهديف او القيام بالطبطبة من دون تعديل في مسك </a:t>
            </a:r>
            <a:r>
              <a:rPr lang="ar-IQ" sz="2800" dirty="0" smtClean="0">
                <a:solidFill>
                  <a:schemeClr val="tx1"/>
                </a:solidFill>
              </a:rPr>
              <a:t>الكرة. </a:t>
            </a:r>
            <a:endParaRPr lang="ar-IQ" sz="2800" dirty="0">
              <a:solidFill>
                <a:schemeClr val="tx1"/>
              </a:solidFill>
            </a:endParaRPr>
          </a:p>
        </p:txBody>
      </p:sp>
    </p:spTree>
    <p:extLst>
      <p:ext uri="{BB962C8B-B14F-4D97-AF65-F5344CB8AC3E}">
        <p14:creationId xmlns:p14="http://schemas.microsoft.com/office/powerpoint/2010/main" val="874755583"/>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40913" y="1017431"/>
            <a:ext cx="11397802" cy="5254580"/>
          </a:xfrm>
        </p:spPr>
        <p:txBody>
          <a:bodyPr>
            <a:normAutofit/>
          </a:bodyPr>
          <a:lstStyle/>
          <a:p>
            <a:r>
              <a:rPr lang="ar-IQ" sz="2400" b="1" dirty="0" smtClean="0">
                <a:solidFill>
                  <a:srgbClr val="FF0000"/>
                </a:solidFill>
              </a:rPr>
              <a:t>الخطوات التي يجب ان تتبع في أدائها هي :</a:t>
            </a:r>
          </a:p>
          <a:p>
            <a:r>
              <a:rPr lang="ar-IQ" sz="2400" dirty="0">
                <a:solidFill>
                  <a:schemeClr val="tx1"/>
                </a:solidFill>
              </a:rPr>
              <a:t>1</a:t>
            </a:r>
            <a:r>
              <a:rPr lang="ar-IQ" sz="2400" dirty="0" smtClean="0">
                <a:solidFill>
                  <a:schemeClr val="tx1"/>
                </a:solidFill>
              </a:rPr>
              <a:t>- </a:t>
            </a:r>
            <a:r>
              <a:rPr lang="ar-IQ" sz="2400" dirty="0">
                <a:solidFill>
                  <a:schemeClr val="tx1"/>
                </a:solidFill>
              </a:rPr>
              <a:t>تمسك الكرة </a:t>
            </a:r>
            <a:r>
              <a:rPr lang="ar-IQ" sz="2400" dirty="0" smtClean="0">
                <a:solidFill>
                  <a:schemeClr val="tx1"/>
                </a:solidFill>
              </a:rPr>
              <a:t>بالأصابع </a:t>
            </a:r>
            <a:r>
              <a:rPr lang="ar-IQ" sz="2400" dirty="0">
                <a:solidFill>
                  <a:schemeClr val="tx1"/>
                </a:solidFill>
              </a:rPr>
              <a:t>امام الصدر والمرفقان مثنيان وقريبان من الجسم .</a:t>
            </a:r>
            <a:endParaRPr lang="en-US" sz="2400" dirty="0">
              <a:solidFill>
                <a:schemeClr val="tx1"/>
              </a:solidFill>
            </a:endParaRPr>
          </a:p>
          <a:p>
            <a:r>
              <a:rPr lang="ar-IQ" sz="2400" dirty="0">
                <a:solidFill>
                  <a:schemeClr val="tx1"/>
                </a:solidFill>
              </a:rPr>
              <a:t>2- تكون الأصابع منتشرة </a:t>
            </a:r>
            <a:r>
              <a:rPr lang="ar-IQ" sz="2400" dirty="0" smtClean="0">
                <a:solidFill>
                  <a:schemeClr val="tx1"/>
                </a:solidFill>
              </a:rPr>
              <a:t>بامتداد </a:t>
            </a:r>
            <a:r>
              <a:rPr lang="ar-IQ" sz="2400" dirty="0">
                <a:solidFill>
                  <a:schemeClr val="tx1"/>
                </a:solidFill>
              </a:rPr>
              <a:t>كامل على جانبي الكرة والابهامان خلف الكرة.</a:t>
            </a:r>
            <a:endParaRPr lang="en-US" sz="2400" dirty="0">
              <a:solidFill>
                <a:schemeClr val="tx1"/>
              </a:solidFill>
            </a:endParaRPr>
          </a:p>
          <a:p>
            <a:r>
              <a:rPr lang="ar-IQ" sz="2400" dirty="0">
                <a:solidFill>
                  <a:schemeClr val="tx1"/>
                </a:solidFill>
              </a:rPr>
              <a:t>3- عندما تمسك الكرة وتقوم بسحبها الى الصدر يعمل حركة نصف دائرة امام الجسم.</a:t>
            </a:r>
            <a:endParaRPr lang="en-US" sz="2400" dirty="0">
              <a:solidFill>
                <a:schemeClr val="tx1"/>
              </a:solidFill>
            </a:endParaRPr>
          </a:p>
          <a:p>
            <a:r>
              <a:rPr lang="ar-IQ" sz="2400" dirty="0">
                <a:solidFill>
                  <a:schemeClr val="tx1"/>
                </a:solidFill>
              </a:rPr>
              <a:t>4- تتم المناولة بدفع الكرة من امام الصدر </a:t>
            </a:r>
            <a:r>
              <a:rPr lang="ar-IQ" sz="2400" dirty="0" smtClean="0">
                <a:solidFill>
                  <a:schemeClr val="tx1"/>
                </a:solidFill>
              </a:rPr>
              <a:t>باتجاه </a:t>
            </a:r>
            <a:r>
              <a:rPr lang="ar-IQ" sz="2400" dirty="0">
                <a:solidFill>
                  <a:schemeClr val="tx1"/>
                </a:solidFill>
              </a:rPr>
              <a:t>المستلم بواسطة استخدام قوة الأصابع.</a:t>
            </a:r>
            <a:endParaRPr lang="en-US" sz="2400" dirty="0">
              <a:solidFill>
                <a:schemeClr val="tx1"/>
              </a:solidFill>
            </a:endParaRPr>
          </a:p>
          <a:p>
            <a:r>
              <a:rPr lang="ar-IQ" sz="2400" dirty="0">
                <a:solidFill>
                  <a:schemeClr val="tx1"/>
                </a:solidFill>
              </a:rPr>
              <a:t>5- بعد أداء المناولة يتم مد سريع للرسخين وللذراعين امتداد كامل ، بحيث يكون باطن اليد الى الامام وللجانب .</a:t>
            </a:r>
            <a:endParaRPr lang="en-US" sz="2400" dirty="0">
              <a:solidFill>
                <a:schemeClr val="tx1"/>
              </a:solidFill>
            </a:endParaRPr>
          </a:p>
          <a:p>
            <a:r>
              <a:rPr lang="ar-IQ" sz="2400" dirty="0">
                <a:solidFill>
                  <a:schemeClr val="tx1"/>
                </a:solidFill>
              </a:rPr>
              <a:t>6- عند أداء المناولة يجب ان تتقدم احدى القدمين وينتقل مركز ثقل الجسم معها.</a:t>
            </a:r>
            <a:endParaRPr lang="en-US" sz="2400" dirty="0">
              <a:solidFill>
                <a:schemeClr val="tx1"/>
              </a:solidFill>
            </a:endParaRPr>
          </a:p>
          <a:p>
            <a:r>
              <a:rPr lang="ar-IQ" sz="2400" dirty="0">
                <a:solidFill>
                  <a:schemeClr val="tx1"/>
                </a:solidFill>
              </a:rPr>
              <a:t>7- تستخدم بشرط عدم وجود خصم بين المناول والمستلم .</a:t>
            </a:r>
            <a:endParaRPr lang="en-US" sz="2400" dirty="0">
              <a:solidFill>
                <a:schemeClr val="tx1"/>
              </a:solidFill>
            </a:endParaRPr>
          </a:p>
          <a:p>
            <a:endParaRPr lang="ar-IQ" dirty="0"/>
          </a:p>
        </p:txBody>
      </p:sp>
    </p:spTree>
    <p:extLst>
      <p:ext uri="{BB962C8B-B14F-4D97-AF65-F5344CB8AC3E}">
        <p14:creationId xmlns:p14="http://schemas.microsoft.com/office/powerpoint/2010/main" val="3791538963"/>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pic>
        <p:nvPicPr>
          <p:cNvPr id="7" name="صورة 6"/>
          <p:cNvPicPr>
            <a:picLocks noChangeAspect="1"/>
          </p:cNvPicPr>
          <p:nvPr/>
        </p:nvPicPr>
        <p:blipFill>
          <a:blip r:embed="rId3"/>
          <a:stretch>
            <a:fillRect/>
          </a:stretch>
        </p:blipFill>
        <p:spPr>
          <a:xfrm>
            <a:off x="502276" y="457200"/>
            <a:ext cx="5653825" cy="5801932"/>
          </a:xfrm>
          <a:prstGeom prst="rect">
            <a:avLst/>
          </a:prstGeom>
        </p:spPr>
      </p:pic>
      <p:pic>
        <p:nvPicPr>
          <p:cNvPr id="9" name="صورة 8"/>
          <p:cNvPicPr>
            <a:picLocks noChangeAspect="1"/>
          </p:cNvPicPr>
          <p:nvPr/>
        </p:nvPicPr>
        <p:blipFill>
          <a:blip r:embed="rId4"/>
          <a:stretch>
            <a:fillRect/>
          </a:stretch>
        </p:blipFill>
        <p:spPr>
          <a:xfrm>
            <a:off x="6529589" y="656824"/>
            <a:ext cx="5344732" cy="5602308"/>
          </a:xfrm>
          <a:prstGeom prst="rect">
            <a:avLst/>
          </a:prstGeom>
        </p:spPr>
      </p:pic>
      <p:sp>
        <p:nvSpPr>
          <p:cNvPr id="10" name="عنصر نائب للمحتوى 9"/>
          <p:cNvSpPr>
            <a:spLocks noGrp="1"/>
          </p:cNvSpPr>
          <p:nvPr>
            <p:ph idx="1"/>
          </p:nvPr>
        </p:nvSpPr>
        <p:spPr>
          <a:xfrm>
            <a:off x="684212" y="457200"/>
            <a:ext cx="10224194" cy="3843867"/>
          </a:xfrm>
        </p:spPr>
        <p:txBody>
          <a:bodyPr/>
          <a:lstStyle/>
          <a:p>
            <a:endParaRPr lang="ar-IQ" i="1" dirty="0"/>
          </a:p>
          <a:p>
            <a:endParaRPr lang="ar-IQ" dirty="0"/>
          </a:p>
        </p:txBody>
      </p:sp>
    </p:spTree>
    <p:extLst>
      <p:ext uri="{BB962C8B-B14F-4D97-AF65-F5344CB8AC3E}">
        <p14:creationId xmlns:p14="http://schemas.microsoft.com/office/powerpoint/2010/main" val="2747390598"/>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stretch>
            <a:fillRect/>
          </a:stretch>
        </p:blipFill>
        <p:spPr>
          <a:xfrm>
            <a:off x="425003" y="927278"/>
            <a:ext cx="5280338" cy="5125792"/>
          </a:xfrm>
          <a:prstGeom prst="rect">
            <a:avLst/>
          </a:prstGeom>
        </p:spPr>
      </p:pic>
      <p:pic>
        <p:nvPicPr>
          <p:cNvPr id="5" name="صورة 4"/>
          <p:cNvPicPr>
            <a:picLocks noChangeAspect="1"/>
          </p:cNvPicPr>
          <p:nvPr/>
        </p:nvPicPr>
        <p:blipFill>
          <a:blip r:embed="rId3"/>
          <a:stretch>
            <a:fillRect/>
          </a:stretch>
        </p:blipFill>
        <p:spPr>
          <a:xfrm>
            <a:off x="6091706" y="927278"/>
            <a:ext cx="5859887" cy="5125792"/>
          </a:xfrm>
          <a:prstGeom prst="rect">
            <a:avLst/>
          </a:prstGeom>
        </p:spPr>
      </p:pic>
    </p:spTree>
    <p:extLst>
      <p:ext uri="{BB962C8B-B14F-4D97-AF65-F5344CB8AC3E}">
        <p14:creationId xmlns:p14="http://schemas.microsoft.com/office/powerpoint/2010/main" val="1616377468"/>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4558" y="685800"/>
            <a:ext cx="8409904" cy="3615267"/>
          </a:xfrm>
        </p:spPr>
        <p:txBody>
          <a:bodyPr>
            <a:normAutofit/>
          </a:bodyPr>
          <a:lstStyle/>
          <a:p>
            <a:pPr marL="0" indent="0" algn="ctr">
              <a:buNone/>
            </a:pPr>
            <a:r>
              <a:rPr lang="ar-IQ" sz="2800" i="1" smtClean="0">
                <a:solidFill>
                  <a:schemeClr val="accent2">
                    <a:lumMod val="40000"/>
                    <a:lumOff val="60000"/>
                  </a:schemeClr>
                </a:solidFill>
              </a:rPr>
              <a:t>     </a:t>
            </a:r>
            <a:r>
              <a:rPr lang="ar-IQ" sz="5400" b="1" i="1" smtClean="0">
                <a:solidFill>
                  <a:schemeClr val="accent2"/>
                </a:solidFill>
              </a:rPr>
              <a:t>وشكـــــــــــــــــــرا   لكــــــــــــــم </a:t>
            </a:r>
            <a:endParaRPr lang="ar-IQ" sz="5400" b="1" i="1" dirty="0">
              <a:solidFill>
                <a:schemeClr val="accent2"/>
              </a:solidFill>
            </a:endParaRPr>
          </a:p>
        </p:txBody>
      </p:sp>
    </p:spTree>
    <p:extLst>
      <p:ext uri="{BB962C8B-B14F-4D97-AF65-F5344CB8AC3E}">
        <p14:creationId xmlns:p14="http://schemas.microsoft.com/office/powerpoint/2010/main" val="2320976315"/>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58</TotalTime>
  <Words>331</Words>
  <Application>Microsoft Office PowerPoint</Application>
  <PresentationFormat>شاشة عريضة</PresentationFormat>
  <Paragraphs>19</Paragraphs>
  <Slides>8</Slides>
  <Notes>1</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8</vt:i4>
      </vt:variant>
    </vt:vector>
  </HeadingPairs>
  <TitlesOfParts>
    <vt:vector size="14" baseType="lpstr">
      <vt:lpstr>Arial</vt:lpstr>
      <vt:lpstr>Calibri</vt:lpstr>
      <vt:lpstr>Century Gothic</vt:lpstr>
      <vt:lpstr>Tahoma</vt:lpstr>
      <vt:lpstr>Wingdings 3</vt:lpstr>
      <vt:lpstr>شريحة</vt:lpstr>
      <vt:lpstr>مهارة المناولة الصدرية في لعبة كرة السلة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 AYA</cp:lastModifiedBy>
  <cp:revision>14</cp:revision>
  <dcterms:created xsi:type="dcterms:W3CDTF">2018-09-14T23:11:09Z</dcterms:created>
  <dcterms:modified xsi:type="dcterms:W3CDTF">2023-03-14T17:48:02Z</dcterms:modified>
</cp:coreProperties>
</file>