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19" name="push.wav"/>
          </p:stSnd>
        </p:sndAc>
      </p:transition>
    </mc:Choice>
    <mc:Fallback xmlns="">
      <p:transition spd="slow" advTm="13000">
        <p:wipe/>
        <p:sndAc>
          <p:stSnd>
            <p:snd r:embed="rId20" name="push.wav"/>
          </p:stSnd>
        </p:sndAc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16676" y="1828800"/>
            <a:ext cx="9743449" cy="3962400"/>
          </a:xfrm>
        </p:spPr>
        <p:txBody>
          <a:bodyPr/>
          <a:lstStyle/>
          <a:p>
            <a:pPr algn="ctr"/>
            <a:endParaRPr lang="ar-IQ" sz="6000" dirty="0" smtClean="0">
              <a:solidFill>
                <a:srgbClr val="FFC000"/>
              </a:solidFill>
            </a:endParaRPr>
          </a:p>
          <a:p>
            <a:pPr algn="ctr"/>
            <a:r>
              <a:rPr lang="ar-IQ" sz="7200" b="1" i="1" dirty="0" smtClean="0">
                <a:solidFill>
                  <a:srgbClr val="FFC000"/>
                </a:solidFill>
              </a:rPr>
              <a:t>مهارة الطبطبة بتغيير الاتجاه في لعبة كرة السلة</a:t>
            </a:r>
            <a:endParaRPr lang="ar-IQ" sz="7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3335" y="605307"/>
            <a:ext cx="11565228" cy="5473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IQ" sz="3200" b="1" u="sng" dirty="0" smtClean="0">
                <a:solidFill>
                  <a:schemeClr val="accent5"/>
                </a:solidFill>
              </a:rPr>
              <a:t>الطبطبة </a:t>
            </a:r>
            <a:r>
              <a:rPr lang="ar-IQ" sz="3200" b="1" u="sng" dirty="0">
                <a:solidFill>
                  <a:schemeClr val="accent5"/>
                </a:solidFill>
              </a:rPr>
              <a:t>: </a:t>
            </a:r>
          </a:p>
          <a:p>
            <a:pPr algn="just"/>
            <a:r>
              <a:rPr lang="ar-IQ" sz="3200" b="1" dirty="0"/>
              <a:t>هي أحدى المهارات الأساسية الهجومية المهمة في كرة السلة إذ تعد ثاني طرائق التحرك بالكرة في أثناء اللعب بعد مهارة المناولة وتليها في الافضلية .</a:t>
            </a:r>
          </a:p>
          <a:p>
            <a:pPr algn="just"/>
            <a:r>
              <a:rPr lang="ar-IQ" sz="3200" b="1" dirty="0"/>
              <a:t>والطبطبة جزء مكمل وأساس في هجوم كرة السلة إلى جانب المناولة والتهديف </a:t>
            </a:r>
            <a:r>
              <a:rPr lang="ar-IQ" sz="3200" b="1" dirty="0" smtClean="0"/>
              <a:t>. </a:t>
            </a:r>
          </a:p>
          <a:p>
            <a:pPr algn="just"/>
            <a:r>
              <a:rPr lang="ar-SA" sz="3200" b="1" dirty="0" smtClean="0"/>
              <a:t>ويذكر </a:t>
            </a:r>
            <a:r>
              <a:rPr lang="ar-SA" sz="3200" b="1" dirty="0"/>
              <a:t>( رعد جابر ) " أنها وسيلة هجومية اساسية بجانب المناولة التي يمكن من خلالها التقدم بالكرة من منطقة إلى منطقة اخرى من أجل إيجاد أو تحقيق فرصة جيدة تخلق </a:t>
            </a:r>
            <a:r>
              <a:rPr lang="ar-SA" sz="3200" b="1" dirty="0" smtClean="0"/>
              <a:t>استراتيجية </a:t>
            </a:r>
            <a:r>
              <a:rPr lang="ar-SA" sz="3200" b="1" dirty="0"/>
              <a:t>للهجوم او التهديف للفريق المهاجم </a:t>
            </a:r>
            <a:r>
              <a:rPr lang="ar-IQ" sz="3200" b="1" dirty="0"/>
              <a:t>.</a:t>
            </a:r>
          </a:p>
          <a:p>
            <a:pPr algn="just"/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2871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0761" y="798491"/>
            <a:ext cx="11320529" cy="4992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600" b="1" dirty="0"/>
              <a:t>وتعتمد الطبطبة على الانثناء والمد الحاصل في المرفق ورسغ اليد </a:t>
            </a:r>
            <a:r>
              <a:rPr lang="ar-AE" sz="3600" b="1" dirty="0"/>
              <a:t>و</a:t>
            </a:r>
            <a:r>
              <a:rPr lang="ar-SA" sz="3600" b="1" dirty="0"/>
              <a:t> في لحظة الطبطبة تكون اصابع اليد مفتوحة </a:t>
            </a:r>
            <a:r>
              <a:rPr lang="ar-SA" sz="3600" b="1" dirty="0" smtClean="0"/>
              <a:t>باذ </a:t>
            </a:r>
            <a:r>
              <a:rPr lang="ar-SA" sz="3600" b="1" dirty="0"/>
              <a:t>تعطي أمكانية السيطرة على الكرة ودفعها </a:t>
            </a:r>
            <a:r>
              <a:rPr lang="ar-SA" sz="3600" b="1" dirty="0" smtClean="0"/>
              <a:t>بالاتجاه </a:t>
            </a:r>
            <a:r>
              <a:rPr lang="ar-SA" sz="3600" b="1" dirty="0"/>
              <a:t>المطلوب وبواسطة حركة الطبطبة تعطي </a:t>
            </a:r>
            <a:r>
              <a:rPr lang="ar-AE" sz="3600" b="1" dirty="0"/>
              <a:t>إ</a:t>
            </a:r>
            <a:r>
              <a:rPr lang="ar-SA" sz="3600" b="1" dirty="0"/>
              <a:t>مكانية </a:t>
            </a:r>
            <a:r>
              <a:rPr lang="ar-SA" sz="3600" b="1" dirty="0" smtClean="0"/>
              <a:t>انتقال </a:t>
            </a:r>
            <a:r>
              <a:rPr lang="ar-SA" sz="3600" b="1" dirty="0"/>
              <a:t>اللاعب داخل الملعب من منطقة إلى أخرى وتستعمل هذه في الهجوم الناجح </a:t>
            </a:r>
            <a:r>
              <a:rPr lang="ar-AE" sz="3600" b="1" dirty="0"/>
              <a:t>إذ</a:t>
            </a:r>
            <a:r>
              <a:rPr lang="ar-SA" sz="3600" b="1" dirty="0"/>
              <a:t> تعطي </a:t>
            </a:r>
            <a:r>
              <a:rPr lang="ar-AE" sz="3600" b="1" dirty="0"/>
              <a:t>إ</a:t>
            </a:r>
            <a:r>
              <a:rPr lang="ar-SA" sz="3600" b="1" dirty="0"/>
              <a:t>مكانية سرعة انتقال اللاعب إلى حالة الهجوم .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044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9397" y="1378039"/>
            <a:ext cx="11346288" cy="4413161"/>
          </a:xfrm>
        </p:spPr>
        <p:txBody>
          <a:bodyPr/>
          <a:lstStyle/>
          <a:p>
            <a:pPr lvl="0"/>
            <a:r>
              <a:rPr lang="ar-SA" sz="3200" b="1" u="sng" dirty="0">
                <a:solidFill>
                  <a:schemeClr val="accent5"/>
                </a:solidFill>
              </a:rPr>
              <a:t>الطبطبة بتغير </a:t>
            </a:r>
            <a:r>
              <a:rPr lang="ar-SA" sz="3200" b="1" u="sng" dirty="0" smtClean="0">
                <a:solidFill>
                  <a:schemeClr val="accent5"/>
                </a:solidFill>
              </a:rPr>
              <a:t>الاتجاه:</a:t>
            </a:r>
            <a:endParaRPr lang="en-US" sz="3200" b="1" dirty="0">
              <a:solidFill>
                <a:schemeClr val="accent5"/>
              </a:solidFill>
            </a:endParaRPr>
          </a:p>
          <a:p>
            <a:pPr algn="just"/>
            <a:r>
              <a:rPr lang="ar-SA" sz="3200" b="1" dirty="0"/>
              <a:t>   </a:t>
            </a:r>
            <a:r>
              <a:rPr lang="ar-SA" sz="3600" b="1" dirty="0"/>
              <a:t>الطبطبة هي أحدى الأنواع التي تستخدم في اللعب ، ومبدؤها العام هو ًالتخلص من مراقبة الخصم في أثناء قيام اللاعب بالطبطبة وانها تهيئة افضل الظروف للتصويب وتساعد على تغلب الظروف الصعبة ، كما أنها تساعد </a:t>
            </a:r>
            <a:r>
              <a:rPr lang="ar-AE" sz="3600" b="1" dirty="0"/>
              <a:t>على </a:t>
            </a:r>
            <a:r>
              <a:rPr lang="ar-SA" sz="3600" b="1" dirty="0"/>
              <a:t>ربح الوقت ً . </a:t>
            </a:r>
            <a:endParaRPr lang="en-US" sz="3600" b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439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9549" y="412124"/>
            <a:ext cx="11140226" cy="5731099"/>
          </a:xfrm>
        </p:spPr>
        <p:txBody>
          <a:bodyPr>
            <a:normAutofit/>
          </a:bodyPr>
          <a:lstStyle/>
          <a:p>
            <a:pPr algn="just"/>
            <a:r>
              <a:rPr lang="ar-SA" sz="4000" b="1" dirty="0"/>
              <a:t>و</a:t>
            </a:r>
            <a:r>
              <a:rPr lang="ar-AE" sz="4000" b="1" dirty="0"/>
              <a:t>إ</a:t>
            </a:r>
            <a:r>
              <a:rPr lang="ar-SA" sz="4000" b="1" dirty="0"/>
              <a:t>ن الطبطبة بتغيير </a:t>
            </a:r>
            <a:r>
              <a:rPr lang="ar-SA" sz="4000" b="1" dirty="0" smtClean="0"/>
              <a:t>الاتجاه </a:t>
            </a:r>
            <a:r>
              <a:rPr lang="ar-SA" sz="4000" b="1" dirty="0"/>
              <a:t>مهمة </a:t>
            </a:r>
            <a:r>
              <a:rPr lang="ar-AE" sz="4000" b="1" dirty="0"/>
              <a:t>إذ</a:t>
            </a:r>
            <a:r>
              <a:rPr lang="ar-SA" sz="4000" b="1" dirty="0"/>
              <a:t> يمكن </a:t>
            </a:r>
            <a:r>
              <a:rPr lang="ar-AE" sz="4000" b="1" dirty="0"/>
              <a:t>ا</a:t>
            </a:r>
            <a:r>
              <a:rPr lang="ar-SA" sz="4000" b="1" dirty="0"/>
              <a:t>للاعب المهاجم أن يتخطى خصمه بتغيير اليد التي يطبطب بها بحيث تكون اليد بعيدة عن اللاعب الخصم الذي يريد اجتيازه ، ويكون الجسم بين الكرة واللاعب الخصم مما يساعد على حماية الكرة منه .</a:t>
            </a:r>
            <a:endParaRPr lang="en-US" sz="4000" b="1" dirty="0"/>
          </a:p>
          <a:p>
            <a:pPr algn="just"/>
            <a:r>
              <a:rPr lang="ar-SA" sz="4000" b="1" dirty="0"/>
              <a:t>وتستخدم الطبطبة لخداع اللاعب المدافع أو للحصول على وضع أفضل بعيد </a:t>
            </a:r>
            <a:r>
              <a:rPr lang="ar-SA" sz="4000" b="1" dirty="0" smtClean="0"/>
              <a:t>عنه</a:t>
            </a:r>
            <a:r>
              <a:rPr lang="ar-IQ" sz="4000" b="1" dirty="0" smtClean="0"/>
              <a:t> </a:t>
            </a:r>
            <a:r>
              <a:rPr lang="ar-SA" sz="4000" b="1" dirty="0" smtClean="0"/>
              <a:t>، </a:t>
            </a:r>
            <a:r>
              <a:rPr lang="ar-SA" sz="4000" b="1" dirty="0"/>
              <a:t>وهي من المناورات الممتازة للاختراق عند استخدام الحجز او عند اختراق السلة في مكان جيد 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34103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3487" y="412125"/>
            <a:ext cx="11294772" cy="5885644"/>
          </a:xfrm>
        </p:spPr>
        <p:txBody>
          <a:bodyPr>
            <a:normAutofit/>
          </a:bodyPr>
          <a:lstStyle/>
          <a:p>
            <a:pPr marL="228600" lvl="0" indent="-22860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</a:pPr>
            <a:r>
              <a:rPr lang="ar-IQ" sz="3000" b="1" i="1" u="sng" cap="all" dirty="0">
                <a:solidFill>
                  <a:srgbClr val="FFC000"/>
                </a:solidFill>
                <a:latin typeface="Tw Cen MT" panose="020B0602020104020603"/>
              </a:rPr>
              <a:t>الأخطاء الشائعة في مهارة الطبطبة :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 smtClean="0">
                <a:latin typeface="Tw Cen MT" panose="020B0602020104020603"/>
              </a:rPr>
              <a:t>1- </a:t>
            </a:r>
            <a:r>
              <a:rPr lang="ar-IQ" sz="3000" cap="all" dirty="0">
                <a:latin typeface="Tw Cen MT" panose="020B0602020104020603"/>
              </a:rPr>
              <a:t>النظر الى الكرة دائما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>
                <a:latin typeface="Tw Cen MT" panose="020B0602020104020603"/>
              </a:rPr>
              <a:t>2- عدم استخدام كلتا اليدين أثناء الطبطبة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>
                <a:latin typeface="Tw Cen MT" panose="020B0602020104020603"/>
              </a:rPr>
              <a:t>3- عدم استخدام الذراع الحرة لحماية الكرة من الخصم والموازنة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>
                <a:latin typeface="Tw Cen MT" panose="020B0602020104020603"/>
              </a:rPr>
              <a:t>4- دفع الكرة براحة اليد وليس برؤوس الأصابع ، مما يقلل الحصول على القوة الكافية لارتداد الكرة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>
                <a:latin typeface="Tw Cen MT" panose="020B0602020104020603"/>
              </a:rPr>
              <a:t>5- نقطة ارتداد الكرة على الأرض امام القدم مباشرة مما يسبب ضربها بالقدم وفقدانها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3000" cap="all" dirty="0">
                <a:latin typeface="Tw Cen MT" panose="020B0602020104020603"/>
              </a:rPr>
              <a:t>6- عدم ارتداد الكرة الى مستوى الخصر في الطبطبة العالية والى مستوى الركبة في الطبطبة الواطئة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32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245" y="386367"/>
            <a:ext cx="11410682" cy="6091706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 smtClean="0">
                <a:latin typeface="Tw Cen MT" panose="020B0602020104020603"/>
              </a:rPr>
              <a:t>7- </a:t>
            </a:r>
            <a:r>
              <a:rPr lang="ar-IQ" sz="2800" cap="all" dirty="0">
                <a:latin typeface="Tw Cen MT" panose="020B0602020104020603"/>
              </a:rPr>
              <a:t>عدم دفع الكرة للأسفل ومن امام الجسم في الطبطبة بتغيير الاتجاه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 smtClean="0">
                <a:latin typeface="Tw Cen MT" panose="020B0602020104020603"/>
              </a:rPr>
              <a:t>8- </a:t>
            </a:r>
            <a:r>
              <a:rPr lang="ar-IQ" sz="2800" cap="all" dirty="0">
                <a:latin typeface="Tw Cen MT" panose="020B0602020104020603"/>
              </a:rPr>
              <a:t>تحريك اليد الأخرى لسحب الكرة اثناء الطبطبة بتغير الاتجاه بدلا من بقائها في مكانها للاستقبال الكرة بعد الارتداد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 smtClean="0">
                <a:latin typeface="Tw Cen MT" panose="020B0602020104020603"/>
              </a:rPr>
              <a:t>9 - </a:t>
            </a:r>
            <a:r>
              <a:rPr lang="ar-IQ" sz="2800" cap="all" dirty="0">
                <a:latin typeface="Tw Cen MT" panose="020B0602020104020603"/>
              </a:rPr>
              <a:t>عدم مواجهة ظهر اللاعب بشكل كامل للمدافع اثناء الطبطبة بالدوران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>
                <a:latin typeface="Tw Cen MT" panose="020B0602020104020603"/>
              </a:rPr>
              <a:t>10- عدم تحرك اليد المعاكسة باتجاه الكرة لاستلامها والاستمرار بالطبطبة بالاتجاه المعاكس في الطبطبة بالدوران 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 smtClean="0">
                <a:latin typeface="Tw Cen MT" panose="020B0602020104020603"/>
              </a:rPr>
              <a:t>11- </a:t>
            </a:r>
            <a:r>
              <a:rPr lang="ar-IQ" sz="2800" cap="all" dirty="0">
                <a:latin typeface="Tw Cen MT" panose="020B0602020104020603"/>
              </a:rPr>
              <a:t>عدم ارتداد الكرة بزاوية جيدة اثناء الطبطبة من خلف الظهر مما يسبب تعثرا في خطوات اللاعب اثناء الاستلام </a:t>
            </a:r>
            <a:r>
              <a:rPr lang="ar-IQ" sz="2800" cap="all" dirty="0" smtClean="0">
                <a:latin typeface="Tw Cen MT" panose="020B0602020104020603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</a:pPr>
            <a:r>
              <a:rPr lang="ar-IQ" sz="2800" cap="all" dirty="0" smtClean="0">
                <a:latin typeface="Tw Cen MT" panose="020B0602020104020603"/>
              </a:rPr>
              <a:t>12- </a:t>
            </a:r>
            <a:r>
              <a:rPr lang="ar-IQ" sz="2800" cap="all" dirty="0">
                <a:latin typeface="Tw Cen MT" panose="020B0602020104020603"/>
              </a:rPr>
              <a:t>عدم وضع اليد المعاكسة بين الساقين وللخلف </a:t>
            </a:r>
            <a:r>
              <a:rPr lang="ar-IQ" sz="2800" cap="all" dirty="0" smtClean="0">
                <a:latin typeface="Tw Cen MT" panose="020B0602020104020603"/>
              </a:rPr>
              <a:t>لغرض </a:t>
            </a:r>
            <a:r>
              <a:rPr lang="ar-IQ" sz="2800" cap="all" dirty="0">
                <a:latin typeface="Tw Cen MT" panose="020B0602020104020603"/>
              </a:rPr>
              <a:t>استقبال الكرة اثناء الطبطبة بين الساقين.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20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4" name="pu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3983" y="1171977"/>
            <a:ext cx="5267459" cy="51901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5" y="1171977"/>
            <a:ext cx="5692462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5" name="pu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1" y="1223493"/>
            <a:ext cx="10131425" cy="3876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8000" b="1" i="1" dirty="0" smtClean="0">
                <a:solidFill>
                  <a:schemeClr val="accent5"/>
                </a:solidFill>
              </a:rPr>
              <a:t>شكــــــــــــرا لكـــــــــــــــــــم </a:t>
            </a:r>
            <a:endParaRPr lang="ar-IQ" sz="80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000">
        <p:wipe/>
        <p:sndAc>
          <p:stSnd>
            <p:snd r:embed="rId2" name="push.wav"/>
          </p:stSnd>
        </p:sndAc>
      </p:transition>
    </mc:Choice>
    <mc:Fallback xmlns="">
      <p:transition spd="slow" advTm="13000">
        <p:wipe/>
        <p:sndAc>
          <p:stSnd>
            <p:snd r:embed="rId3" name="push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اوي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TM03457452[[fn=سماوي]]</Template>
  <TotalTime>51</TotalTime>
  <Words>441</Words>
  <Application>Microsoft Office PowerPoint</Application>
  <PresentationFormat>شاشة عريضة</PresentationFormat>
  <Paragraphs>25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Tw Cen MT</vt:lpstr>
      <vt:lpstr>سماوي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 AYA</cp:lastModifiedBy>
  <cp:revision>11</cp:revision>
  <dcterms:created xsi:type="dcterms:W3CDTF">2018-09-15T19:26:00Z</dcterms:created>
  <dcterms:modified xsi:type="dcterms:W3CDTF">2023-03-14T17:30:05Z</dcterms:modified>
</cp:coreProperties>
</file>