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3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1" name="chimes.wav"/>
          </p:stSnd>
        </p:sndAc>
      </p:transition>
    </mc:Choice>
    <mc:Fallback xmlns="">
      <p:transition spd="slow" advTm="13000">
        <p:randomBar dir="vert"/>
        <p:sndAc>
          <p:stSnd>
            <p:snd r:embed="rId4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1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1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1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1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1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1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1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1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1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1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1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1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1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1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1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1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19" name="chimes.wav"/>
          </p:stSnd>
        </p:sndAc>
      </p:transition>
    </mc:Choice>
    <mc:Fallback xmlns="">
      <p:transition spd="slow" advTm="13000">
        <p:randomBar dir="vert"/>
        <p:sndAc>
          <p:stSnd>
            <p:snd r:embed="rId21" name="chimes.wav"/>
          </p:stSnd>
        </p:sndAc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38648" y="1122363"/>
            <a:ext cx="9182637" cy="3166302"/>
          </a:xfrm>
        </p:spPr>
        <p:txBody>
          <a:bodyPr>
            <a:normAutofit/>
          </a:bodyPr>
          <a:lstStyle/>
          <a:p>
            <a:pPr algn="ctr"/>
            <a:r>
              <a:rPr lang="ar-IQ" sz="8000" b="1" i="1" dirty="0" smtClean="0">
                <a:solidFill>
                  <a:srgbClr val="FFFF00"/>
                </a:solidFill>
              </a:rPr>
              <a:t>مهارة الطبطبة الواطئة في لعبة كرة السلة</a:t>
            </a:r>
            <a:endParaRPr lang="ar-IQ" sz="8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2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41412" y="2236608"/>
            <a:ext cx="9905999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8000" b="1" i="1" dirty="0" smtClean="0">
                <a:solidFill>
                  <a:srgbClr val="FFFF00"/>
                </a:solidFill>
              </a:rPr>
              <a:t>شكـــــــــرا لكـــــــــم</a:t>
            </a:r>
            <a:endParaRPr lang="ar-IQ" sz="8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5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2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41412" y="373487"/>
            <a:ext cx="10565484" cy="6207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IQ" sz="3200" b="1" u="sng" dirty="0" smtClean="0">
                <a:solidFill>
                  <a:srgbClr val="FFFF00"/>
                </a:solidFill>
              </a:rPr>
              <a:t>الطبطبة :</a:t>
            </a:r>
            <a:endParaRPr lang="ar-IQ" sz="3200" b="1" u="sng" dirty="0">
              <a:solidFill>
                <a:srgbClr val="FFFF00"/>
              </a:solidFill>
            </a:endParaRPr>
          </a:p>
          <a:p>
            <a:pPr algn="just"/>
            <a:r>
              <a:rPr lang="ar-IQ" sz="3600" b="1" dirty="0"/>
              <a:t>هي التحرك في الملعب عن طريق ارتداد الكرة بيد واحدة ضد الأرض من قبل اللاعب المهاجم </a:t>
            </a:r>
            <a:r>
              <a:rPr lang="ar-IQ" sz="3600" b="1" dirty="0" smtClean="0"/>
              <a:t>، وتعتبر </a:t>
            </a:r>
            <a:r>
              <a:rPr lang="ar-IQ" sz="3600" b="1" dirty="0"/>
              <a:t>الطبطبة أيضا الوسيلة الهجومية الفعالة والأساسية بجانب المناولة التي تمكن </a:t>
            </a:r>
            <a:r>
              <a:rPr lang="ar-IQ" sz="3600" b="1" dirty="0" smtClean="0"/>
              <a:t>للاعب من </a:t>
            </a:r>
            <a:r>
              <a:rPr lang="ar-IQ" sz="3600" b="1" dirty="0"/>
              <a:t>التقدم بالكرة من منطقة الى أخرى من أجل إيجاد أو تحقيق فرصة جيدة لخلق </a:t>
            </a:r>
            <a:r>
              <a:rPr lang="ar-IQ" sz="3600" b="1" dirty="0" smtClean="0"/>
              <a:t>استراتيجية الهجوم </a:t>
            </a:r>
            <a:r>
              <a:rPr lang="ar-IQ" sz="3600" b="1" dirty="0"/>
              <a:t>والتصويب . </a:t>
            </a:r>
            <a:endParaRPr lang="ar-IQ" sz="3600" b="1" dirty="0" smtClean="0"/>
          </a:p>
          <a:p>
            <a:pPr algn="just"/>
            <a:r>
              <a:rPr lang="ar-IQ" sz="3600" b="1" dirty="0" smtClean="0"/>
              <a:t>الطبطبة </a:t>
            </a:r>
            <a:r>
              <a:rPr lang="ar-IQ" sz="3600" b="1" dirty="0"/>
              <a:t>هي أيضا حركة متوافقة منسجمة بين </a:t>
            </a:r>
            <a:r>
              <a:rPr lang="ar-IQ" sz="3600" b="1" dirty="0" smtClean="0"/>
              <a:t>الذارع </a:t>
            </a:r>
            <a:r>
              <a:rPr lang="ar-IQ" sz="3600" b="1" dirty="0"/>
              <a:t>، </a:t>
            </a:r>
            <a:r>
              <a:rPr lang="ar-IQ" sz="3600" b="1" dirty="0" smtClean="0"/>
              <a:t>الرأس ،الأصابع ، الرجلين </a:t>
            </a:r>
            <a:r>
              <a:rPr lang="ar-IQ" sz="3600" b="1" dirty="0"/>
              <a:t>، الجذع، العينيين ، والكرة .</a:t>
            </a:r>
          </a:p>
        </p:txBody>
      </p:sp>
    </p:spTree>
    <p:extLst>
      <p:ext uri="{BB962C8B-B14F-4D97-AF65-F5344CB8AC3E}">
        <p14:creationId xmlns:p14="http://schemas.microsoft.com/office/powerpoint/2010/main" val="41942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2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89397" y="270456"/>
            <a:ext cx="11333409" cy="6310647"/>
          </a:xfrm>
        </p:spPr>
        <p:txBody>
          <a:bodyPr>
            <a:noAutofit/>
          </a:bodyPr>
          <a:lstStyle/>
          <a:p>
            <a:pPr algn="just"/>
            <a:r>
              <a:rPr lang="ar-IQ" sz="3600" b="1" dirty="0"/>
              <a:t>وتعتبر الطبطبة أيضا من أصعب </a:t>
            </a:r>
            <a:r>
              <a:rPr lang="ar-IQ" sz="3600" b="1" dirty="0" smtClean="0"/>
              <a:t>المهارات </a:t>
            </a:r>
            <a:r>
              <a:rPr lang="ar-IQ" sz="3600" b="1" dirty="0"/>
              <a:t>الفنية أداء </a:t>
            </a:r>
            <a:r>
              <a:rPr lang="ar-IQ" sz="3600" b="1" dirty="0" smtClean="0"/>
              <a:t>في كرة </a:t>
            </a:r>
            <a:r>
              <a:rPr lang="ar-IQ" sz="3600" b="1" dirty="0"/>
              <a:t>السلة وذلك لحاجتها القصوى للتوافق العضلي - العصبي بين العينيين وبقية أعضاء الجسم.</a:t>
            </a:r>
          </a:p>
          <a:p>
            <a:pPr algn="just"/>
            <a:r>
              <a:rPr lang="ar-IQ" sz="3600" b="1" dirty="0"/>
              <a:t>لقد اعتبرت الطبطبة إحدى </a:t>
            </a:r>
            <a:r>
              <a:rPr lang="ar-IQ" sz="3600" b="1" dirty="0" smtClean="0"/>
              <a:t>المهارات </a:t>
            </a:r>
            <a:r>
              <a:rPr lang="ar-IQ" sz="3600" b="1" dirty="0"/>
              <a:t>الأساسية التي </a:t>
            </a:r>
            <a:r>
              <a:rPr lang="ar-IQ" sz="3600" b="1" dirty="0" smtClean="0"/>
              <a:t>يجب على كل لاعب </a:t>
            </a:r>
            <a:r>
              <a:rPr lang="ar-IQ" sz="3600" b="1" dirty="0"/>
              <a:t>ان </a:t>
            </a:r>
            <a:r>
              <a:rPr lang="ar-IQ" sz="3600" b="1" dirty="0" smtClean="0"/>
              <a:t>يتقنها .</a:t>
            </a:r>
          </a:p>
          <a:p>
            <a:pPr algn="just"/>
            <a:r>
              <a:rPr lang="ar-IQ" sz="3600" b="1" dirty="0" smtClean="0"/>
              <a:t>وقد اعتبرت من قبل المدربين بانها ليس أهم ، وذلك لكون اللاعب الذي </a:t>
            </a:r>
            <a:r>
              <a:rPr lang="ar-IQ" sz="3600" b="1" dirty="0"/>
              <a:t>لا </a:t>
            </a:r>
            <a:r>
              <a:rPr lang="ar-IQ" sz="3600" b="1" dirty="0" smtClean="0"/>
              <a:t>يستطيع </a:t>
            </a:r>
            <a:r>
              <a:rPr lang="ar-IQ" sz="3600" b="1" dirty="0"/>
              <a:t>أن </a:t>
            </a:r>
            <a:r>
              <a:rPr lang="ar-IQ" sz="3600" b="1" dirty="0" smtClean="0"/>
              <a:t>يطبطب</a:t>
            </a:r>
            <a:r>
              <a:rPr lang="ar-IQ" sz="3600" b="1" dirty="0"/>
              <a:t> </a:t>
            </a:r>
            <a:r>
              <a:rPr lang="ar-IQ" sz="3600" b="1" dirty="0" smtClean="0"/>
              <a:t>بسهولة وبموازنة فأنه بالتأكيد </a:t>
            </a:r>
            <a:r>
              <a:rPr lang="ar-IQ" sz="3600" b="1" dirty="0"/>
              <a:t>لكن </a:t>
            </a:r>
            <a:r>
              <a:rPr lang="ar-IQ" sz="3600" b="1" dirty="0" smtClean="0"/>
              <a:t>يكون لاعبا مهاجما  ، وبناء على ذلك يمكن القول بان الطبطبة</a:t>
            </a:r>
            <a:r>
              <a:rPr lang="ar-IQ" sz="3600" b="1" dirty="0"/>
              <a:t> </a:t>
            </a:r>
            <a:r>
              <a:rPr lang="ar-IQ" sz="3600" b="1" dirty="0" smtClean="0"/>
              <a:t>دون دربيل </a:t>
            </a:r>
            <a:r>
              <a:rPr lang="ar-IQ" sz="3600" b="1" dirty="0"/>
              <a:t>أساس للعب الهجوم الفعال.</a:t>
            </a:r>
          </a:p>
        </p:txBody>
      </p:sp>
    </p:spTree>
    <p:extLst>
      <p:ext uri="{BB962C8B-B14F-4D97-AF65-F5344CB8AC3E}">
        <p14:creationId xmlns:p14="http://schemas.microsoft.com/office/powerpoint/2010/main" val="347940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2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2580" y="463640"/>
            <a:ext cx="10998558" cy="5473522"/>
          </a:xfrm>
        </p:spPr>
        <p:txBody>
          <a:bodyPr>
            <a:noAutofit/>
          </a:bodyPr>
          <a:lstStyle/>
          <a:p>
            <a:r>
              <a:rPr lang="ar-IQ" sz="3200" b="1" u="sng" dirty="0" smtClean="0">
                <a:solidFill>
                  <a:srgbClr val="FFFF00"/>
                </a:solidFill>
              </a:rPr>
              <a:t>الطبطبة </a:t>
            </a:r>
            <a:r>
              <a:rPr lang="ar-IQ" sz="3200" b="1" u="sng" dirty="0">
                <a:solidFill>
                  <a:srgbClr val="FFFF00"/>
                </a:solidFill>
              </a:rPr>
              <a:t>الواطئة:</a:t>
            </a:r>
          </a:p>
          <a:p>
            <a:pPr algn="just"/>
            <a:r>
              <a:rPr lang="ar-IQ" sz="3200" b="1" dirty="0"/>
              <a:t>أن هذا النوع من الطبطبة يستخدم أثناء التوقف وحماية الكرة من الخصم عندما يكون قريباً </a:t>
            </a:r>
            <a:r>
              <a:rPr lang="ar-IQ" sz="3200" b="1" dirty="0" smtClean="0"/>
              <a:t>من اللاعب </a:t>
            </a:r>
            <a:r>
              <a:rPr lang="ar-IQ" sz="3200" b="1" dirty="0"/>
              <a:t>. لهذا على اللاعب أن </a:t>
            </a:r>
            <a:r>
              <a:rPr lang="ar-IQ" sz="3200" b="1" dirty="0" smtClean="0"/>
              <a:t>لا يثني </a:t>
            </a:r>
            <a:r>
              <a:rPr lang="ar-IQ" sz="3200" b="1" dirty="0"/>
              <a:t>جسمه إلى الأمام عند الخصر مما يسبب هبوط </a:t>
            </a:r>
            <a:r>
              <a:rPr lang="ar-IQ" sz="3200" b="1" dirty="0" smtClean="0"/>
              <a:t>يديه للأسفل ، </a:t>
            </a:r>
            <a:r>
              <a:rPr lang="ar-IQ" sz="3200" b="1" dirty="0"/>
              <a:t>بل الأفضل على اللاعب أن يثني ركبتيه والورك للأسفل مع المحافظة على </a:t>
            </a:r>
            <a:r>
              <a:rPr lang="ar-IQ" sz="3200" b="1" dirty="0" smtClean="0"/>
              <a:t>الجذع مستقيماً تقريباً</a:t>
            </a:r>
            <a:r>
              <a:rPr lang="ar-IQ" sz="3200" b="1" dirty="0"/>
              <a:t>.</a:t>
            </a:r>
          </a:p>
          <a:p>
            <a:pPr algn="just"/>
            <a:r>
              <a:rPr lang="ar-IQ" sz="3200" b="1" dirty="0"/>
              <a:t>أن ارتفاع مستوى الكرة أثناء هذه الطبطبة يكون بمستوى الركبة وانها تحتاج إلى انثناء </a:t>
            </a:r>
            <a:r>
              <a:rPr lang="ar-IQ" sz="3200" b="1" dirty="0" smtClean="0"/>
              <a:t>وامتداد الأصابع </a:t>
            </a:r>
            <a:r>
              <a:rPr lang="ar-IQ" sz="3200" b="1" dirty="0"/>
              <a:t>وقليلاً من الانثناء والامتداد في </a:t>
            </a:r>
            <a:r>
              <a:rPr lang="ar-IQ" sz="3200" b="1" dirty="0" smtClean="0"/>
              <a:t>الرسغ .</a:t>
            </a:r>
          </a:p>
          <a:p>
            <a:pPr marL="0" indent="0" algn="just">
              <a:buNone/>
            </a:pP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41298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2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7426" y="283336"/>
            <a:ext cx="11642502" cy="5911402"/>
          </a:xfrm>
        </p:spPr>
        <p:txBody>
          <a:bodyPr>
            <a:normAutofit/>
          </a:bodyPr>
          <a:lstStyle/>
          <a:p>
            <a:pPr lvl="0" algn="just">
              <a:buClr>
                <a:prstClr val="black"/>
              </a:buClr>
              <a:buSzTx/>
            </a:pPr>
            <a:r>
              <a:rPr lang="ar-IQ" sz="3000" b="1" u="sng" cap="all" dirty="0">
                <a:solidFill>
                  <a:srgbClr val="FFFF00"/>
                </a:solidFill>
              </a:rPr>
              <a:t>الأخطاء الشائعة في مهارة الطبطبة :</a:t>
            </a:r>
          </a:p>
          <a:p>
            <a:pPr marL="0" lvl="0" indent="0" algn="just">
              <a:buClr>
                <a:prstClr val="black"/>
              </a:buClr>
              <a:buSzTx/>
              <a:buNone/>
            </a:pPr>
            <a:r>
              <a:rPr lang="ar-IQ" sz="3000" cap="all" dirty="0"/>
              <a:t>1- النظر الى الكرة دائما .</a:t>
            </a:r>
          </a:p>
          <a:p>
            <a:pPr marL="0" lvl="0" indent="0" algn="just">
              <a:buClr>
                <a:prstClr val="black"/>
              </a:buClr>
              <a:buSzTx/>
              <a:buNone/>
            </a:pPr>
            <a:r>
              <a:rPr lang="ar-IQ" sz="3000" cap="all" dirty="0"/>
              <a:t>2- عدم استخدام كلتا اليدين أثناء الطبطبة .</a:t>
            </a:r>
          </a:p>
          <a:p>
            <a:pPr marL="0" lvl="0" indent="0" algn="just">
              <a:buClr>
                <a:prstClr val="black"/>
              </a:buClr>
              <a:buSzTx/>
              <a:buNone/>
            </a:pPr>
            <a:r>
              <a:rPr lang="ar-IQ" sz="3000" cap="all" dirty="0"/>
              <a:t>3- عدم استخدام الذراع الحرة لحماية الكرة من الخصم والموازنة .</a:t>
            </a:r>
          </a:p>
          <a:p>
            <a:pPr marL="0" lvl="0" indent="0" algn="just">
              <a:buClr>
                <a:prstClr val="black"/>
              </a:buClr>
              <a:buSzTx/>
              <a:buNone/>
            </a:pPr>
            <a:r>
              <a:rPr lang="ar-IQ" sz="3000" cap="all" dirty="0"/>
              <a:t>4- دفع الكرة براحة اليد وليس برؤوس الأصابع ، مما يقلل الحصول على القوة الكافية لارتداد </a:t>
            </a:r>
            <a:r>
              <a:rPr lang="ar-IQ" sz="3000" cap="all" dirty="0" smtClean="0"/>
              <a:t>الكرة </a:t>
            </a:r>
            <a:r>
              <a:rPr lang="ar-IQ" sz="3000" cap="all" dirty="0"/>
              <a:t>.</a:t>
            </a:r>
          </a:p>
          <a:p>
            <a:pPr marL="0" lvl="0" indent="0" algn="just">
              <a:buClr>
                <a:prstClr val="black"/>
              </a:buClr>
              <a:buSzTx/>
              <a:buNone/>
            </a:pPr>
            <a:r>
              <a:rPr lang="ar-IQ" sz="3000" cap="all" dirty="0"/>
              <a:t>5- نقطة ارتداد الكرة على الأرض امام القدم مباشرة مما يسبب ضربها بالقدم وفقدانها .</a:t>
            </a:r>
          </a:p>
          <a:p>
            <a:pPr marL="0" lvl="0" indent="0" algn="just">
              <a:buClr>
                <a:prstClr val="black"/>
              </a:buClr>
              <a:buSzTx/>
              <a:buNone/>
            </a:pPr>
            <a:r>
              <a:rPr lang="ar-IQ" sz="3000" cap="all" dirty="0"/>
              <a:t>6- عدم ارتداد الكرة الى مستوى الخصر في الطبطبة العالية والى مستوى الركبة في الطبطبة الواطئة 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657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2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70456" y="334850"/>
            <a:ext cx="11616744" cy="5950039"/>
          </a:xfrm>
        </p:spPr>
        <p:txBody>
          <a:bodyPr>
            <a:normAutofit/>
          </a:bodyPr>
          <a:lstStyle/>
          <a:p>
            <a:pPr marL="0" lvl="0" indent="0" algn="just">
              <a:buClr>
                <a:prstClr val="black"/>
              </a:buClr>
              <a:buSzTx/>
              <a:buNone/>
            </a:pPr>
            <a:r>
              <a:rPr lang="ar-IQ" sz="2800" cap="all" dirty="0" smtClean="0"/>
              <a:t>7- </a:t>
            </a:r>
            <a:r>
              <a:rPr lang="ar-IQ" sz="2800" cap="all" dirty="0"/>
              <a:t>عدم دفع الكرة للأسفل ومن امام الجسم في الطبطبة بتغيير الاتجاه .</a:t>
            </a:r>
          </a:p>
          <a:p>
            <a:pPr marL="0" lvl="0" indent="0" algn="just">
              <a:buClr>
                <a:prstClr val="black"/>
              </a:buClr>
              <a:buSzTx/>
              <a:buNone/>
            </a:pPr>
            <a:r>
              <a:rPr lang="ar-IQ" sz="2800" cap="all" dirty="0"/>
              <a:t>8- تحريك اليد الأخرى لسحب الكرة اثناء الطبطبة بتغير الاتجاه بدلا من بقائها في مكانها للاستقبال </a:t>
            </a:r>
            <a:r>
              <a:rPr lang="ar-IQ" sz="2800" cap="all" dirty="0" smtClean="0"/>
              <a:t>الكرة </a:t>
            </a:r>
            <a:r>
              <a:rPr lang="ar-IQ" sz="2800" cap="all" dirty="0"/>
              <a:t>بعد الارتداد .</a:t>
            </a:r>
          </a:p>
          <a:p>
            <a:pPr marL="0" lvl="0" indent="0" algn="just">
              <a:buClr>
                <a:prstClr val="black"/>
              </a:buClr>
              <a:buSzTx/>
              <a:buNone/>
            </a:pPr>
            <a:r>
              <a:rPr lang="ar-IQ" sz="2800" cap="all" dirty="0"/>
              <a:t>9- عدم مواجهة ظهر اللاعب بشكل كامل للمدافع اثناء الطبطبة بالدوران .</a:t>
            </a:r>
          </a:p>
          <a:p>
            <a:pPr marL="0" lvl="0" indent="0" algn="just">
              <a:buClr>
                <a:prstClr val="black"/>
              </a:buClr>
              <a:buSzTx/>
              <a:buNone/>
            </a:pPr>
            <a:r>
              <a:rPr lang="ar-IQ" sz="2800" cap="all" dirty="0"/>
              <a:t>10- عدم تحرك اليد المعاكسة باتجاه الكرة لاستلامها والاستمرار بالطبطبة بالاتجاه المعاكس في الطبطبة بالدوران .</a:t>
            </a:r>
          </a:p>
          <a:p>
            <a:pPr marL="0" lvl="0" indent="0" algn="just">
              <a:buClr>
                <a:prstClr val="black"/>
              </a:buClr>
              <a:buSzTx/>
              <a:buNone/>
            </a:pPr>
            <a:r>
              <a:rPr lang="ar-IQ" sz="2800" cap="all" dirty="0"/>
              <a:t>11- عدم ارتداد الكرة بزاوية جيدة اثناء الطبطبة من خلف الظهر مما يسبب تعثرا في خطوات اللاعب اثناء الاستلام .</a:t>
            </a:r>
          </a:p>
          <a:p>
            <a:pPr marL="0" lvl="0" indent="0" algn="just">
              <a:buClr>
                <a:prstClr val="black"/>
              </a:buClr>
              <a:buSzTx/>
              <a:buNone/>
            </a:pPr>
            <a:r>
              <a:rPr lang="ar-IQ" sz="2800" cap="all" dirty="0"/>
              <a:t>12- عدم وضع اليد المعاكسة بين الساقين وللخلف </a:t>
            </a:r>
            <a:r>
              <a:rPr lang="ar-IQ" sz="2800" cap="all" dirty="0" smtClean="0"/>
              <a:t>لغرض </a:t>
            </a:r>
            <a:r>
              <a:rPr lang="ar-IQ" sz="2800" cap="all" dirty="0"/>
              <a:t>استقبال الكرة اثناء الطبطبة بين الساقين.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203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2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4405" y="758298"/>
            <a:ext cx="8937938" cy="53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7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2" name="chimes.wav"/>
          </p:stSnd>
        </p:sndAc>
      </p:transition>
    </mc:Choice>
    <mc:Fallback xmlns="">
      <p:transition spd="slow" advTm="13000">
        <p:randomBar dir="vert"/>
        <p:sndAc>
          <p:stSnd>
            <p:snd r:embed="rId4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7436" y="888072"/>
            <a:ext cx="8603087" cy="547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2" name="chimes.wav"/>
          </p:stSnd>
        </p:sndAc>
      </p:transition>
    </mc:Choice>
    <mc:Fallback xmlns="">
      <p:transition spd="slow" advTm="13000">
        <p:randomBar dir="vert"/>
        <p:sndAc>
          <p:stSnd>
            <p:snd r:embed="rId4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66670" y="708339"/>
            <a:ext cx="11178862" cy="5138670"/>
          </a:xfrm>
        </p:spPr>
        <p:txBody>
          <a:bodyPr>
            <a:normAutofit/>
          </a:bodyPr>
          <a:lstStyle/>
          <a:p>
            <a:pPr algn="just"/>
            <a:r>
              <a:rPr lang="ar-IQ" sz="4000" b="1" dirty="0"/>
              <a:t>أما بخصوص حماية الكرة أثناء هذا النوع من الطبطبة فهناك طريقتان :</a:t>
            </a:r>
          </a:p>
          <a:p>
            <a:pPr algn="just"/>
            <a:r>
              <a:rPr lang="ar-IQ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الطريقة الأولى </a:t>
            </a:r>
            <a:r>
              <a:rPr lang="ar-IQ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ar-IQ" sz="4000" b="1" dirty="0" smtClean="0"/>
              <a:t>هي </a:t>
            </a:r>
            <a:r>
              <a:rPr lang="ar-IQ" sz="4000" b="1" dirty="0"/>
              <a:t>جلب الساق اليمنى للأمام عند الطبطبة باليد لأجل إخفاء الكرة بجانب </a:t>
            </a:r>
            <a:r>
              <a:rPr lang="ar-IQ" sz="4000" b="1" dirty="0" smtClean="0"/>
              <a:t>الساق اليمنى</a:t>
            </a:r>
            <a:endParaRPr lang="ar-IQ" sz="4000" b="1" dirty="0"/>
          </a:p>
          <a:p>
            <a:pPr algn="just"/>
            <a:r>
              <a:rPr lang="ar-IQ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الطريقة الثانية </a:t>
            </a:r>
            <a:r>
              <a:rPr lang="ar-IQ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ar-IQ" sz="4000" b="1" dirty="0" smtClean="0"/>
              <a:t>هي </a:t>
            </a:r>
            <a:r>
              <a:rPr lang="ar-IQ" sz="4000" b="1" dirty="0"/>
              <a:t>جلب الساق </a:t>
            </a:r>
            <a:r>
              <a:rPr lang="ar-IQ" sz="4000" b="1" dirty="0" smtClean="0"/>
              <a:t>والذراع </a:t>
            </a:r>
            <a:r>
              <a:rPr lang="ar-IQ" sz="4000" b="1" dirty="0"/>
              <a:t>والمعاكسة للأمام </a:t>
            </a:r>
            <a:r>
              <a:rPr lang="ar-IQ" sz="4000" b="1" dirty="0" smtClean="0"/>
              <a:t>وذلك لحماية الكرة خلف الحاجز عن تقدم الذراع </a:t>
            </a:r>
            <a:r>
              <a:rPr lang="ar-IQ" sz="4000" b="1" dirty="0"/>
              <a:t>والساق المعاكسة .</a:t>
            </a:r>
          </a:p>
        </p:txBody>
      </p:sp>
    </p:spTree>
    <p:extLst>
      <p:ext uri="{BB962C8B-B14F-4D97-AF65-F5344CB8AC3E}">
        <p14:creationId xmlns:p14="http://schemas.microsoft.com/office/powerpoint/2010/main" val="40569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randomBar dir="vert"/>
        <p:sndAc>
          <p:stSnd>
            <p:snd r:embed="rId2" name="chimes.wav"/>
          </p:stSnd>
        </p:sndAc>
      </p:transition>
    </mc:Choice>
    <mc:Fallback xmlns="">
      <p:transition spd="slow" advTm="13000">
        <p:randomBar dir="vert"/>
        <p:sndAc>
          <p:stSnd>
            <p:snd r:embed="rId3" name="chimes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ارة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TM04033919[[fn=دارة]]</Template>
  <TotalTime>46</TotalTime>
  <Words>462</Words>
  <Application>Microsoft Office PowerPoint</Application>
  <PresentationFormat>شاشة عريضة</PresentationFormat>
  <Paragraphs>27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Tw Cen MT</vt:lpstr>
      <vt:lpstr>دارة</vt:lpstr>
      <vt:lpstr>مهارة الطبطبة الواطئة في لعبة كرة السلة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2O14</dc:creator>
  <cp:lastModifiedBy>Dr. AYA</cp:lastModifiedBy>
  <cp:revision>8</cp:revision>
  <dcterms:created xsi:type="dcterms:W3CDTF">2018-09-17T17:08:13Z</dcterms:created>
  <dcterms:modified xsi:type="dcterms:W3CDTF">2023-03-14T17:23:08Z</dcterms:modified>
</cp:coreProperties>
</file>