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3" r:id="rId6"/>
    <p:sldId id="264" r:id="rId7"/>
    <p:sldId id="262" r:id="rId8"/>
    <p:sldId id="260" r:id="rId9"/>
    <p:sldId id="265" r:id="rId10"/>
    <p:sldId id="266" r:id="rId11"/>
    <p:sldId id="267" r:id="rId12"/>
    <p:sldId id="268" r:id="rId13"/>
    <p:sldId id="269" r:id="rId14"/>
    <p:sldId id="270" r:id="rId15"/>
    <p:sldId id="271" r:id="rId16"/>
    <p:sldId id="272"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660"/>
  </p:normalViewPr>
  <p:slideViewPr>
    <p:cSldViewPr snapToGrid="0">
      <p:cViewPr varScale="1">
        <p:scale>
          <a:sx n="74" d="100"/>
          <a:sy n="74" d="100"/>
        </p:scale>
        <p:origin x="57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4/5/2023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6DFF08F-DC6B-4601-B491-B0F83F6DD2DA}"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6DFF08F-DC6B-4601-B491-B0F83F6DD2DA}"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6DFF08F-DC6B-4601-B491-B0F83F6DD2DA}"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4/5/2023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84580" y="1249251"/>
            <a:ext cx="9965493" cy="3593205"/>
          </a:xfrm>
        </p:spPr>
        <p:txBody>
          <a:bodyPr>
            <a:noAutofit/>
          </a:bodyPr>
          <a:lstStyle/>
          <a:p>
            <a:r>
              <a:rPr lang="ar-IQ" sz="8000" i="1" dirty="0" smtClean="0">
                <a:solidFill>
                  <a:schemeClr val="accent2"/>
                </a:solidFill>
              </a:rPr>
              <a:t>التهديف </a:t>
            </a:r>
            <a:r>
              <a:rPr lang="ar-IQ" sz="8000" i="1" smtClean="0">
                <a:solidFill>
                  <a:schemeClr val="accent2"/>
                </a:solidFill>
              </a:rPr>
              <a:t>من الثبات(رمية الحرة) </a:t>
            </a:r>
            <a:r>
              <a:rPr lang="ar-IQ" sz="8000" i="1" dirty="0" smtClean="0">
                <a:solidFill>
                  <a:schemeClr val="accent2"/>
                </a:solidFill>
              </a:rPr>
              <a:t>في لعبة كرة السلة</a:t>
            </a:r>
            <a:endParaRPr lang="ar-IQ" sz="8000" i="1" dirty="0">
              <a:solidFill>
                <a:schemeClr val="accent2"/>
              </a:solidFill>
            </a:endParaRPr>
          </a:p>
        </p:txBody>
      </p:sp>
    </p:spTree>
    <p:extLst>
      <p:ext uri="{BB962C8B-B14F-4D97-AF65-F5344CB8AC3E}">
        <p14:creationId xmlns:p14="http://schemas.microsoft.com/office/powerpoint/2010/main" val="260046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7285" y="1043190"/>
            <a:ext cx="8409904" cy="4739424"/>
          </a:xfrm>
        </p:spPr>
      </p:pic>
    </p:spTree>
    <p:extLst>
      <p:ext uri="{BB962C8B-B14F-4D97-AF65-F5344CB8AC3E}">
        <p14:creationId xmlns:p14="http://schemas.microsoft.com/office/powerpoint/2010/main" val="3127097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5769" y="1378039"/>
            <a:ext cx="8293994" cy="4095482"/>
          </a:xfrm>
        </p:spPr>
      </p:pic>
    </p:spTree>
    <p:extLst>
      <p:ext uri="{BB962C8B-B14F-4D97-AF65-F5344CB8AC3E}">
        <p14:creationId xmlns:p14="http://schemas.microsoft.com/office/powerpoint/2010/main" val="3225492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7589" y="1249251"/>
            <a:ext cx="8178083" cy="4456089"/>
          </a:xfrm>
        </p:spPr>
      </p:pic>
    </p:spTree>
    <p:extLst>
      <p:ext uri="{BB962C8B-B14F-4D97-AF65-F5344CB8AC3E}">
        <p14:creationId xmlns:p14="http://schemas.microsoft.com/office/powerpoint/2010/main" val="234862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7893" y="1210613"/>
            <a:ext cx="7727324" cy="4507607"/>
          </a:xfrm>
        </p:spPr>
      </p:pic>
    </p:spTree>
    <p:extLst>
      <p:ext uri="{BB962C8B-B14F-4D97-AF65-F5344CB8AC3E}">
        <p14:creationId xmlns:p14="http://schemas.microsoft.com/office/powerpoint/2010/main" val="3314253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5020" y="1313645"/>
            <a:ext cx="6014434" cy="4353059"/>
          </a:xfrm>
        </p:spPr>
      </p:pic>
    </p:spTree>
    <p:extLst>
      <p:ext uri="{BB962C8B-B14F-4D97-AF65-F5344CB8AC3E}">
        <p14:creationId xmlns:p14="http://schemas.microsoft.com/office/powerpoint/2010/main" val="26287357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21983" y="1159099"/>
            <a:ext cx="7675810" cy="4417453"/>
          </a:xfrm>
        </p:spPr>
      </p:pic>
    </p:spTree>
    <p:extLst>
      <p:ext uri="{BB962C8B-B14F-4D97-AF65-F5344CB8AC3E}">
        <p14:creationId xmlns:p14="http://schemas.microsoft.com/office/powerpoint/2010/main" val="2840337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a:blip r:embed="rId2"/>
          <a:stretch>
            <a:fillRect/>
          </a:stretch>
        </p:blipFill>
        <p:spPr>
          <a:xfrm>
            <a:off x="2511381" y="1635617"/>
            <a:ext cx="7031864" cy="3863662"/>
          </a:xfrm>
          <a:prstGeom prst="rect">
            <a:avLst/>
          </a:prstGeom>
        </p:spPr>
      </p:pic>
    </p:spTree>
    <p:extLst>
      <p:ext uri="{BB962C8B-B14F-4D97-AF65-F5344CB8AC3E}">
        <p14:creationId xmlns:p14="http://schemas.microsoft.com/office/powerpoint/2010/main" val="2594011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000" y="2057400"/>
            <a:ext cx="9872871" cy="3140242"/>
          </a:xfrm>
        </p:spPr>
        <p:txBody>
          <a:bodyPr>
            <a:normAutofit/>
          </a:bodyPr>
          <a:lstStyle/>
          <a:p>
            <a:pPr marL="45720" indent="0" algn="ctr">
              <a:buNone/>
            </a:pPr>
            <a:r>
              <a:rPr lang="ar-IQ" sz="9600" b="1" dirty="0" smtClean="0">
                <a:solidFill>
                  <a:schemeClr val="accent2"/>
                </a:solidFill>
              </a:rPr>
              <a:t> </a:t>
            </a:r>
            <a:r>
              <a:rPr lang="ar-IQ" sz="9600" b="1" i="1" dirty="0" smtClean="0">
                <a:solidFill>
                  <a:srgbClr val="FF0000"/>
                </a:solidFill>
              </a:rPr>
              <a:t>شكــــرا لكـــم </a:t>
            </a:r>
            <a:endParaRPr lang="ar-IQ" sz="9600" b="1" i="1" dirty="0">
              <a:solidFill>
                <a:srgbClr val="FF0000"/>
              </a:solidFill>
            </a:endParaRPr>
          </a:p>
        </p:txBody>
      </p:sp>
    </p:spTree>
    <p:extLst>
      <p:ext uri="{BB962C8B-B14F-4D97-AF65-F5344CB8AC3E}">
        <p14:creationId xmlns:p14="http://schemas.microsoft.com/office/powerpoint/2010/main" val="33358900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3100" y="579549"/>
            <a:ext cx="10985500" cy="5516451"/>
          </a:xfrm>
        </p:spPr>
        <p:txBody>
          <a:bodyPr>
            <a:normAutofit/>
          </a:bodyPr>
          <a:lstStyle/>
          <a:p>
            <a:pPr marL="45720" indent="0">
              <a:buNone/>
            </a:pPr>
            <a:endParaRPr lang="en-US" dirty="0"/>
          </a:p>
          <a:p>
            <a:pPr marL="45720" indent="0" algn="just">
              <a:buNone/>
            </a:pPr>
            <a:r>
              <a:rPr lang="ar-IQ" sz="3600" dirty="0" smtClean="0">
                <a:solidFill>
                  <a:schemeClr val="accent2"/>
                </a:solidFill>
              </a:rPr>
              <a:t> </a:t>
            </a:r>
            <a:r>
              <a:rPr lang="ar-IQ" sz="3600" b="1" u="sng" dirty="0" smtClean="0">
                <a:solidFill>
                  <a:schemeClr val="accent2"/>
                </a:solidFill>
              </a:rPr>
              <a:t>ما مفهوم التهديف من الثبات :</a:t>
            </a:r>
            <a:endParaRPr lang="en-US" sz="3600" b="1" u="sng" dirty="0">
              <a:solidFill>
                <a:schemeClr val="accent2"/>
              </a:solidFill>
            </a:endParaRPr>
          </a:p>
          <a:p>
            <a:pPr marL="45720" indent="0" algn="just">
              <a:buNone/>
            </a:pPr>
            <a:r>
              <a:rPr lang="ar-IQ" sz="2800" dirty="0" smtClean="0">
                <a:solidFill>
                  <a:schemeClr val="tx1">
                    <a:lumMod val="95000"/>
                    <a:lumOff val="5000"/>
                  </a:schemeClr>
                </a:solidFill>
              </a:rPr>
              <a:t>أن هذا النوع من التهديف يتخذ اللاعب وضعية الموازنة ويجعل المسافة بين القدمين بعرض الصدر تقريبا ، والساق اليمنى أمام الساق اليسرى قليلا ، مع ثني  الركبتين قليلا ووزن الجسم موزع على القدمين بالتساوي .</a:t>
            </a:r>
          </a:p>
          <a:p>
            <a:pPr algn="just">
              <a:buFontTx/>
              <a:buChar char="-"/>
            </a:pPr>
            <a:r>
              <a:rPr lang="ar-IQ" sz="2800" dirty="0" smtClean="0">
                <a:solidFill>
                  <a:schemeClr val="tx1">
                    <a:lumMod val="95000"/>
                    <a:lumOff val="5000"/>
                  </a:schemeClr>
                </a:solidFill>
              </a:rPr>
              <a:t>أما بالنسبة للرأس فيجب أن يبقى في وضع مستقر للأمام مما يساعد على التركيز النظر باتجاه الهدف .</a:t>
            </a:r>
          </a:p>
          <a:p>
            <a:pPr algn="just">
              <a:buFontTx/>
              <a:buChar char="-"/>
            </a:pPr>
            <a:r>
              <a:rPr lang="ar-IQ" sz="2800" dirty="0" smtClean="0">
                <a:solidFill>
                  <a:schemeClr val="tx1">
                    <a:lumMod val="95000"/>
                    <a:lumOff val="5000"/>
                  </a:schemeClr>
                </a:solidFill>
              </a:rPr>
              <a:t>- حيث تمسك الكرة بالأصابع ويشكل أصبع السبابة والابهام رقم (7) ، وتمسك الكرة بالقرب من الصدر مع انثناء في الرسغ للخلف استعدادا للتهديف ، واليد اليسرى توضع الى الجانب الايسر من الكرة .</a:t>
            </a:r>
            <a:endParaRPr lang="ar-IQ" sz="2800" dirty="0">
              <a:solidFill>
                <a:schemeClr val="tx1">
                  <a:lumMod val="95000"/>
                  <a:lumOff val="5000"/>
                </a:schemeClr>
              </a:solidFill>
            </a:endParaRPr>
          </a:p>
        </p:txBody>
      </p:sp>
    </p:spTree>
    <p:extLst>
      <p:ext uri="{BB962C8B-B14F-4D97-AF65-F5344CB8AC3E}">
        <p14:creationId xmlns:p14="http://schemas.microsoft.com/office/powerpoint/2010/main" val="3744228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66669" y="772732"/>
            <a:ext cx="11153105" cy="5323268"/>
          </a:xfrm>
        </p:spPr>
        <p:txBody>
          <a:bodyPr>
            <a:normAutofit/>
          </a:bodyPr>
          <a:lstStyle/>
          <a:p>
            <a:pPr marL="45720" indent="0" algn="just">
              <a:buNone/>
            </a:pPr>
            <a:r>
              <a:rPr lang="ar-IQ" sz="3600" dirty="0" smtClean="0">
                <a:solidFill>
                  <a:schemeClr val="tx1"/>
                </a:solidFill>
              </a:rPr>
              <a:t>وقبل الشروع بالتهديف تنخفض الكرة قليلا قبل الابتداء بامتداد الجسم للأعلى ، وثم تتحرك الكرة للأعلى وتثبت أمام الجسم والى الجانب الرأس او العين اليمنى.</a:t>
            </a:r>
          </a:p>
          <a:p>
            <a:pPr algn="just">
              <a:buFontTx/>
              <a:buChar char="-"/>
            </a:pPr>
            <a:r>
              <a:rPr lang="ar-IQ" sz="3600" dirty="0" smtClean="0">
                <a:solidFill>
                  <a:schemeClr val="tx1"/>
                </a:solidFill>
              </a:rPr>
              <a:t>حيث أن مسك الكرة بها الشكل يساعد على فرصة إعاقة التهديف من قبل الخصم تكون ضعيفة ، وكذلك تساعد على ان رؤية سوف لا تعاق مما يساعد على أداء التركيز في النظر باتجاه الهدف .</a:t>
            </a:r>
          </a:p>
          <a:p>
            <a:pPr algn="just">
              <a:buFontTx/>
              <a:buChar char="-"/>
            </a:pPr>
            <a:r>
              <a:rPr lang="ar-IQ" sz="3600" dirty="0" smtClean="0">
                <a:solidFill>
                  <a:schemeClr val="tx1"/>
                </a:solidFill>
              </a:rPr>
              <a:t>وفي الوقت الذي تجلب فيه الكرة للأعلى المرفق يجلب للأعلى أيضا ويكون تقريبا على خط مستقيم مع الهدف .</a:t>
            </a:r>
          </a:p>
          <a:p>
            <a:pPr algn="just">
              <a:buFontTx/>
              <a:buChar char="-"/>
            </a:pPr>
            <a:endParaRPr lang="ar-IQ" sz="3600" dirty="0">
              <a:solidFill>
                <a:schemeClr val="tx1"/>
              </a:solidFill>
            </a:endParaRPr>
          </a:p>
        </p:txBody>
      </p:sp>
    </p:spTree>
    <p:extLst>
      <p:ext uri="{BB962C8B-B14F-4D97-AF65-F5344CB8AC3E}">
        <p14:creationId xmlns:p14="http://schemas.microsoft.com/office/powerpoint/2010/main" val="42348029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2276"/>
            <a:ext cx="11188700" cy="5898524"/>
          </a:xfrm>
        </p:spPr>
        <p:txBody>
          <a:bodyPr>
            <a:noAutofit/>
          </a:bodyPr>
          <a:lstStyle/>
          <a:p>
            <a:pPr marL="45720" indent="0" algn="just">
              <a:buNone/>
            </a:pPr>
            <a:r>
              <a:rPr lang="ar-IQ" sz="2400" dirty="0" smtClean="0">
                <a:solidFill>
                  <a:schemeClr val="accent2"/>
                </a:solidFill>
              </a:rPr>
              <a:t>- </a:t>
            </a:r>
            <a:r>
              <a:rPr lang="ar-IQ" sz="2800" dirty="0" smtClean="0">
                <a:solidFill>
                  <a:schemeClr val="tx1">
                    <a:lumMod val="95000"/>
                    <a:lumOff val="5000"/>
                  </a:schemeClr>
                </a:solidFill>
              </a:rPr>
              <a:t>حيث تبدأ الذراع اليمنى بالامتداد باتجاه الهدف ، واليد اليسرى تبدأ بترك الكرة متحركة للجانب لأجل الموازنة وحماية الكرة ، والكرة تغادر اليد اليمنى بواسطة  الاصبعين (الوسط والسبابة ) والتي تعطيها القوة الدافعة الأخيرة والدوران المعكوس أثناء الطيران .</a:t>
            </a:r>
          </a:p>
          <a:p>
            <a:pPr algn="just"/>
            <a:r>
              <a:rPr lang="ar-IQ" sz="2800" dirty="0" smtClean="0">
                <a:solidFill>
                  <a:schemeClr val="tx1">
                    <a:lumMod val="95000"/>
                    <a:lumOff val="5000"/>
                  </a:schemeClr>
                </a:solidFill>
              </a:rPr>
              <a:t>وأن عملية خروج الكرة من اليد ليست عملية دفع فحسب وأنما هي عملية اشبه ما تكون بدحرجة الكرة على اليد باتجاه الهدف .</a:t>
            </a:r>
          </a:p>
          <a:p>
            <a:pPr algn="just"/>
            <a:r>
              <a:rPr lang="ar-IQ" sz="2800" dirty="0" smtClean="0">
                <a:solidFill>
                  <a:schemeClr val="tx1">
                    <a:lumMod val="95000"/>
                    <a:lumOff val="5000"/>
                  </a:schemeClr>
                </a:solidFill>
              </a:rPr>
              <a:t>بعد الانتهاء من التهديف فان اللاعب يجد نفسه مرتكزا على مشطي القدمين او متخذ قفزة قصيرة للأعلى ، وأن هذه الحالة تعتمد على مسافة التهديف وقوة المهدف .</a:t>
            </a:r>
          </a:p>
          <a:p>
            <a:pPr algn="just"/>
            <a:r>
              <a:rPr lang="ar-IQ" sz="2800" dirty="0">
                <a:solidFill>
                  <a:schemeClr val="tx1">
                    <a:lumMod val="95000"/>
                    <a:lumOff val="5000"/>
                  </a:schemeClr>
                </a:solidFill>
              </a:rPr>
              <a:t>-</a:t>
            </a:r>
            <a:r>
              <a:rPr lang="ar-IQ" sz="2800" dirty="0" smtClean="0">
                <a:solidFill>
                  <a:schemeClr val="tx1">
                    <a:lumMod val="95000"/>
                    <a:lumOff val="5000"/>
                  </a:schemeClr>
                </a:solidFill>
              </a:rPr>
              <a:t> فكلما كانت المسافة التهديف بعيدة وعضلات المهاجم ضعيفة يكون مضطرا الى أتخاذ قفزة قصيرة للأعلى بعد التهديف .</a:t>
            </a:r>
          </a:p>
          <a:p>
            <a:pPr algn="just"/>
            <a:r>
              <a:rPr lang="ar-IQ" sz="2800" dirty="0" smtClean="0">
                <a:solidFill>
                  <a:schemeClr val="tx1">
                    <a:lumMod val="95000"/>
                    <a:lumOff val="5000"/>
                  </a:schemeClr>
                </a:solidFill>
              </a:rPr>
              <a:t>-وكلما كانت المسافة قريبة من المهدف فان حركة التهديف تنتهي بوقوف او ارتكاز اللاعب على مشطي القدمين .</a:t>
            </a:r>
            <a:endParaRPr lang="ar-IQ" sz="2800" dirty="0">
              <a:solidFill>
                <a:schemeClr val="tx1">
                  <a:lumMod val="95000"/>
                  <a:lumOff val="5000"/>
                </a:schemeClr>
              </a:solidFill>
            </a:endParaRPr>
          </a:p>
        </p:txBody>
      </p:sp>
    </p:spTree>
    <p:extLst>
      <p:ext uri="{BB962C8B-B14F-4D97-AF65-F5344CB8AC3E}">
        <p14:creationId xmlns:p14="http://schemas.microsoft.com/office/powerpoint/2010/main" val="30222108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2124" y="1365162"/>
            <a:ext cx="11410682" cy="3928055"/>
          </a:xfrm>
        </p:spPr>
        <p:txBody>
          <a:bodyPr>
            <a:noAutofit/>
          </a:bodyPr>
          <a:lstStyle/>
          <a:p>
            <a:r>
              <a:rPr lang="ar-IQ" sz="2800" b="1" u="sng" dirty="0" smtClean="0">
                <a:solidFill>
                  <a:srgbClr val="FF0000"/>
                </a:solidFill>
              </a:rPr>
              <a:t>الرمية الحرة :</a:t>
            </a:r>
          </a:p>
          <a:p>
            <a:pPr marL="45720" indent="0" algn="just">
              <a:buNone/>
            </a:pPr>
            <a:r>
              <a:rPr lang="ar-IQ" sz="2800" dirty="0">
                <a:solidFill>
                  <a:schemeClr val="tx1">
                    <a:lumMod val="95000"/>
                    <a:lumOff val="5000"/>
                  </a:schemeClr>
                </a:solidFill>
              </a:rPr>
              <a:t> </a:t>
            </a:r>
            <a:r>
              <a:rPr lang="ar-IQ" sz="2800" dirty="0" smtClean="0">
                <a:solidFill>
                  <a:schemeClr val="tx1">
                    <a:lumMod val="95000"/>
                    <a:lumOff val="5000"/>
                  </a:schemeClr>
                </a:solidFill>
              </a:rPr>
              <a:t>هو الفرصة التي تعطى للمهاجم للتهديف بدون عرقلة المدافعين وهي في كثير من الأحيان تعني الربح والخسارة للفريق .</a:t>
            </a:r>
          </a:p>
          <a:p>
            <a:pPr marL="45720" indent="0" algn="just">
              <a:buNone/>
            </a:pPr>
            <a:endParaRPr lang="ar-IQ" sz="2800" dirty="0" smtClean="0">
              <a:solidFill>
                <a:schemeClr val="tx1">
                  <a:lumMod val="95000"/>
                  <a:lumOff val="5000"/>
                </a:schemeClr>
              </a:solidFill>
            </a:endParaRPr>
          </a:p>
          <a:p>
            <a:pPr marL="45720" indent="0" algn="just">
              <a:buNone/>
            </a:pPr>
            <a:r>
              <a:rPr lang="ar-IQ" sz="2800" dirty="0" smtClean="0">
                <a:solidFill>
                  <a:schemeClr val="tx1">
                    <a:lumMod val="95000"/>
                    <a:lumOff val="5000"/>
                  </a:schemeClr>
                </a:solidFill>
              </a:rPr>
              <a:t>- نظرا لأهمية هذا النوع من التهديف ولكون فرصة حدوثة اثناء المباراة بنسبة عالية جدا ، لذا وجب على المدربين أعطاء وقت كافة للتدريب عليه خلال الوحدات التدريبية .</a:t>
            </a:r>
          </a:p>
          <a:p>
            <a:pPr marL="45720" indent="0">
              <a:buNone/>
            </a:pPr>
            <a:r>
              <a:rPr lang="ar-IQ" sz="2800" dirty="0" smtClean="0">
                <a:solidFill>
                  <a:schemeClr val="tx1">
                    <a:lumMod val="95000"/>
                    <a:lumOff val="5000"/>
                  </a:schemeClr>
                </a:solidFill>
              </a:rPr>
              <a:t> </a:t>
            </a:r>
            <a:endParaRPr lang="ar-IQ" sz="2800" dirty="0">
              <a:solidFill>
                <a:schemeClr val="tx1">
                  <a:lumMod val="95000"/>
                  <a:lumOff val="5000"/>
                </a:schemeClr>
              </a:solidFill>
            </a:endParaRPr>
          </a:p>
        </p:txBody>
      </p:sp>
    </p:spTree>
    <p:extLst>
      <p:ext uri="{BB962C8B-B14F-4D97-AF65-F5344CB8AC3E}">
        <p14:creationId xmlns:p14="http://schemas.microsoft.com/office/powerpoint/2010/main" val="3294406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8186" y="746975"/>
            <a:ext cx="11011437" cy="5499279"/>
          </a:xfrm>
        </p:spPr>
        <p:txBody>
          <a:bodyPr>
            <a:normAutofit/>
          </a:bodyPr>
          <a:lstStyle/>
          <a:p>
            <a:r>
              <a:rPr lang="ar-IQ" sz="3200" b="1" u="sng" dirty="0" smtClean="0">
                <a:solidFill>
                  <a:srgbClr val="FF0000"/>
                </a:solidFill>
              </a:rPr>
              <a:t>من اجل ان ينجح اللاعب في تطوير مهارته في هذا النوع من التهديف عليه مراعاة النقاط التالية :</a:t>
            </a:r>
          </a:p>
          <a:p>
            <a:r>
              <a:rPr lang="ar-IQ" sz="2800" dirty="0" smtClean="0">
                <a:solidFill>
                  <a:schemeClr val="tx1">
                    <a:lumMod val="95000"/>
                    <a:lumOff val="5000"/>
                  </a:schemeClr>
                </a:solidFill>
              </a:rPr>
              <a:t>1- الارتخاء .</a:t>
            </a:r>
          </a:p>
          <a:p>
            <a:r>
              <a:rPr lang="ar-IQ" sz="2800" dirty="0" smtClean="0">
                <a:solidFill>
                  <a:schemeClr val="tx1">
                    <a:lumMod val="95000"/>
                    <a:lumOff val="5000"/>
                  </a:schemeClr>
                </a:solidFill>
              </a:rPr>
              <a:t>2- التوازن ( أي أتخاذ الوضعية المناسبة لوقوف اللاعب ) .</a:t>
            </a:r>
          </a:p>
          <a:p>
            <a:r>
              <a:rPr lang="ar-IQ" sz="2800" dirty="0" smtClean="0">
                <a:solidFill>
                  <a:schemeClr val="tx1">
                    <a:lumMod val="95000"/>
                    <a:lumOff val="5000"/>
                  </a:schemeClr>
                </a:solidFill>
              </a:rPr>
              <a:t>3- أتخاذ وضعية التهديف .</a:t>
            </a:r>
          </a:p>
          <a:p>
            <a:r>
              <a:rPr lang="ar-IQ" sz="2800" dirty="0" smtClean="0">
                <a:solidFill>
                  <a:schemeClr val="tx1">
                    <a:lumMod val="95000"/>
                    <a:lumOff val="5000"/>
                  </a:schemeClr>
                </a:solidFill>
              </a:rPr>
              <a:t>4- التركيز على الهدف .</a:t>
            </a:r>
          </a:p>
          <a:p>
            <a:r>
              <a:rPr lang="ar-IQ" sz="2800" dirty="0" smtClean="0">
                <a:solidFill>
                  <a:schemeClr val="tx1">
                    <a:lumMod val="95000"/>
                    <a:lumOff val="5000"/>
                  </a:schemeClr>
                </a:solidFill>
              </a:rPr>
              <a:t>5- قوس طيران الكرة .</a:t>
            </a:r>
          </a:p>
          <a:p>
            <a:r>
              <a:rPr lang="ar-IQ" sz="2800" dirty="0" smtClean="0">
                <a:solidFill>
                  <a:schemeClr val="tx1">
                    <a:lumMod val="95000"/>
                    <a:lumOff val="5000"/>
                  </a:schemeClr>
                </a:solidFill>
              </a:rPr>
              <a:t>6- الثقة بالنفس .</a:t>
            </a:r>
          </a:p>
          <a:p>
            <a:r>
              <a:rPr lang="ar-IQ" sz="2800" dirty="0" smtClean="0">
                <a:solidFill>
                  <a:schemeClr val="tx1">
                    <a:lumMod val="95000"/>
                    <a:lumOff val="5000"/>
                  </a:schemeClr>
                </a:solidFill>
              </a:rPr>
              <a:t>7- حركة اللاعب بعد التهديف ( الاستعداد لمتابعة الكرة بعد التهديف ) .</a:t>
            </a:r>
          </a:p>
        </p:txBody>
      </p:sp>
    </p:spTree>
    <p:extLst>
      <p:ext uri="{BB962C8B-B14F-4D97-AF65-F5344CB8AC3E}">
        <p14:creationId xmlns:p14="http://schemas.microsoft.com/office/powerpoint/2010/main" val="723050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5003" y="528033"/>
            <a:ext cx="11178862" cy="5615189"/>
          </a:xfrm>
        </p:spPr>
        <p:txBody>
          <a:bodyPr>
            <a:noAutofit/>
          </a:bodyPr>
          <a:lstStyle/>
          <a:p>
            <a:pPr algn="just"/>
            <a:endParaRPr lang="ar-IQ" sz="2800" dirty="0" smtClean="0">
              <a:solidFill>
                <a:schemeClr val="tx1"/>
              </a:solidFill>
            </a:endParaRPr>
          </a:p>
          <a:p>
            <a:pPr marL="45720" indent="0" algn="just">
              <a:buNone/>
            </a:pPr>
            <a:r>
              <a:rPr lang="ar-IQ" sz="3200" b="1" u="sng" dirty="0" smtClean="0">
                <a:solidFill>
                  <a:srgbClr val="FF0000"/>
                </a:solidFill>
              </a:rPr>
              <a:t>النقاط التالية قد تساعد اللاعب كثيرا للتخلص من التوتر العصبي – العضلي للحصول على الارتخاء للنحاج في التهديف :</a:t>
            </a:r>
          </a:p>
          <a:p>
            <a:pPr marL="45720" indent="0" algn="just">
              <a:buNone/>
            </a:pPr>
            <a:r>
              <a:rPr lang="ar-IQ" sz="3200" b="1" dirty="0">
                <a:solidFill>
                  <a:srgbClr val="92D050"/>
                </a:solidFill>
              </a:rPr>
              <a:t> </a:t>
            </a:r>
            <a:r>
              <a:rPr lang="ar-IQ" sz="3200" dirty="0" smtClean="0">
                <a:solidFill>
                  <a:schemeClr val="tx1"/>
                </a:solidFill>
              </a:rPr>
              <a:t>1- الاستفادة من قاعدة ال (5) ثواني للحصول على الاسترخاء قبل التهديف ، وعلى اللاعب أن يسرع في التهديف بل عليه الانتظار لفترة (3-4) ثواني ثم يشرع بالتهديف .</a:t>
            </a:r>
          </a:p>
          <a:p>
            <a:pPr marL="45720" indent="0" algn="just">
              <a:buNone/>
            </a:pPr>
            <a:r>
              <a:rPr lang="ar-IQ" sz="3200" dirty="0" smtClean="0">
                <a:solidFill>
                  <a:schemeClr val="tx1"/>
                </a:solidFill>
              </a:rPr>
              <a:t>2- على اللاعب التنفس بعمق مرة او مرتين لغرض الحصول على الاسترخاء .</a:t>
            </a:r>
          </a:p>
          <a:p>
            <a:pPr marL="45720" indent="0" algn="just">
              <a:buNone/>
            </a:pPr>
            <a:r>
              <a:rPr lang="ar-IQ" sz="3200" dirty="0" smtClean="0">
                <a:solidFill>
                  <a:schemeClr val="tx1"/>
                </a:solidFill>
              </a:rPr>
              <a:t>3- قم بارتداد الكرة عدد مرات لاسترخاء العضلات المتوترة .</a:t>
            </a:r>
          </a:p>
        </p:txBody>
      </p:sp>
    </p:spTree>
    <p:extLst>
      <p:ext uri="{BB962C8B-B14F-4D97-AF65-F5344CB8AC3E}">
        <p14:creationId xmlns:p14="http://schemas.microsoft.com/office/powerpoint/2010/main" val="1327745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6000">
        <p15:prstTrans prst="peelOff"/>
      </p:transition>
    </mc:Choice>
    <mc:Fallback xmlns="">
      <p:transition spd="slow" advTm="1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5308" y="1079500"/>
            <a:ext cx="10715222" cy="5016500"/>
          </a:xfrm>
        </p:spPr>
        <p:txBody>
          <a:bodyPr>
            <a:normAutofit/>
          </a:bodyPr>
          <a:lstStyle/>
          <a:p>
            <a:pPr marL="45720" indent="0">
              <a:buNone/>
            </a:pPr>
            <a:endParaRPr lang="ar-IQ" sz="4000" u="sng" dirty="0" smtClean="0">
              <a:solidFill>
                <a:schemeClr val="accent2"/>
              </a:solidFill>
            </a:endParaRPr>
          </a:p>
          <a:p>
            <a:pPr marL="45720" lvl="0" indent="0" algn="just">
              <a:buClr>
                <a:srgbClr val="A6B727"/>
              </a:buClr>
              <a:buNone/>
            </a:pPr>
            <a:r>
              <a:rPr lang="ar-IQ" sz="4000" dirty="0">
                <a:solidFill>
                  <a:schemeClr val="tx1"/>
                </a:solidFill>
              </a:rPr>
              <a:t> </a:t>
            </a:r>
            <a:r>
              <a:rPr lang="ar-IQ" sz="3200" dirty="0">
                <a:solidFill>
                  <a:srgbClr val="000000"/>
                </a:solidFill>
              </a:rPr>
              <a:t>4- أجعل الذراعين متدلية للأسفل لمدة ثانية او ثانيتين .</a:t>
            </a:r>
          </a:p>
          <a:p>
            <a:pPr marL="45720" lvl="0" indent="0" algn="just">
              <a:buClr>
                <a:srgbClr val="A6B727"/>
              </a:buClr>
              <a:buNone/>
            </a:pPr>
            <a:r>
              <a:rPr lang="ar-IQ" sz="3200" dirty="0">
                <a:solidFill>
                  <a:srgbClr val="000000"/>
                </a:solidFill>
              </a:rPr>
              <a:t>5- سر ببطء الى خط الرمية الحرة لكي تسيطر على التنفس والتركيز على ماذا يجب أن تفعل بعد أستلام الكرة </a:t>
            </a:r>
            <a:r>
              <a:rPr lang="ar-IQ" sz="3200" dirty="0" smtClean="0">
                <a:solidFill>
                  <a:srgbClr val="000000"/>
                </a:solidFill>
              </a:rPr>
              <a:t>واتخاذ </a:t>
            </a:r>
            <a:r>
              <a:rPr lang="ar-IQ" sz="3200" dirty="0">
                <a:solidFill>
                  <a:srgbClr val="000000"/>
                </a:solidFill>
              </a:rPr>
              <a:t>وضعية التهديف .</a:t>
            </a:r>
          </a:p>
          <a:p>
            <a:pPr marL="45720" indent="0" algn="just">
              <a:buNone/>
            </a:pPr>
            <a:r>
              <a:rPr lang="ar-IQ" sz="3200" dirty="0" smtClean="0">
                <a:solidFill>
                  <a:schemeClr val="tx1"/>
                </a:solidFill>
              </a:rPr>
              <a:t>6- استخدام أي نوع من التهديف ، هذا يعتمد على النوع الشائع والمستخدم اثناء اللعب والذي تدرب عليه اللاعب أثناء التمارين .</a:t>
            </a:r>
            <a:endParaRPr lang="ar-IQ" sz="3200" dirty="0">
              <a:solidFill>
                <a:schemeClr val="tx1"/>
              </a:solidFill>
            </a:endParaRPr>
          </a:p>
        </p:txBody>
      </p:sp>
    </p:spTree>
    <p:extLst>
      <p:ext uri="{BB962C8B-B14F-4D97-AF65-F5344CB8AC3E}">
        <p14:creationId xmlns:p14="http://schemas.microsoft.com/office/powerpoint/2010/main" val="2704175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094" y="625642"/>
            <a:ext cx="11449318" cy="5678905"/>
          </a:xfrm>
        </p:spPr>
        <p:txBody>
          <a:bodyPr>
            <a:normAutofit/>
          </a:bodyPr>
          <a:lstStyle/>
          <a:p>
            <a:pPr marL="45720" indent="0" algn="just">
              <a:buNone/>
            </a:pPr>
            <a:r>
              <a:rPr lang="ar-IQ" sz="2400" dirty="0" smtClean="0">
                <a:solidFill>
                  <a:schemeClr val="tx1"/>
                </a:solidFill>
              </a:rPr>
              <a:t>-لتنفيذ الرمية الحرة بواسطة التهديف من الثبات بيد واحدة وباليد اليمنى ، القدمان تكونان متقدمة أحداهما على الأخرى والقدم الامامية اليمنى قريبة من خط الرمية الحرة ومشط القدم يكون للداخل في حين مشط القدم اليسرى يكون للخارج قليلا ، أما الركبتان فتكونان مثنيتين قليلا والجذع يكون منتصبا باستقامة والرأس عاليا والحفاظ على التركيز في النظر باتجاه الهدف وليس على الكرة .</a:t>
            </a:r>
          </a:p>
          <a:p>
            <a:pPr algn="just">
              <a:buFontTx/>
              <a:buChar char="-"/>
            </a:pPr>
            <a:r>
              <a:rPr lang="ar-IQ" sz="2400" dirty="0" smtClean="0">
                <a:solidFill>
                  <a:schemeClr val="tx1"/>
                </a:solidFill>
              </a:rPr>
              <a:t>بعد ذلك تجلب الكرة لاتخاذ وضعية التهديف بمسك الكرة بأطراف الأصابع وليس براحة اليد والمرفق يتحرك الى اسفل الكرة ثم الابتداء بامتداد الرسغ القدم ، الركبتان ، الذراع ورسغ اليد باتجاه الهدف .</a:t>
            </a:r>
          </a:p>
          <a:p>
            <a:pPr algn="just">
              <a:buFontTx/>
              <a:buChar char="-"/>
            </a:pPr>
            <a:r>
              <a:rPr lang="ar-IQ" sz="2400" dirty="0" smtClean="0">
                <a:solidFill>
                  <a:schemeClr val="tx1"/>
                </a:solidFill>
              </a:rPr>
              <a:t>- تترك الكرة اليد بدوران معكوس مع حفظ الجسم والذراع على خط مستقيم باتجاه الهدف وتتحرك اليد اليسرى للجانب لغرض الموازنة والسيطرة ، أن الدوران المعكوس الخفيف للكرة أثناء التهديف يساعد على دخول الكرة للهدف بعد ارتدادها من الهدف أو من الحافة الخلفية للحلقة كما انها تساعد على ارتداد الكرة في حالة عدم نجاح الإصابة باستقامة من اللوحة او الحلقة لغرض السيطرة عليها مرة ثانية ومتابعتها على المهدف أخيرا ان يكون واعيا بعدم اتخاذ خطوة باتجاه الهدف الى داخل منطقة الرمية الحرة قبل ان تلمس الكرة اللوحة او الحلقة .</a:t>
            </a:r>
          </a:p>
        </p:txBody>
      </p:sp>
    </p:spTree>
    <p:extLst>
      <p:ext uri="{BB962C8B-B14F-4D97-AF65-F5344CB8AC3E}">
        <p14:creationId xmlns:p14="http://schemas.microsoft.com/office/powerpoint/2010/main" val="3439564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advTm="15000">
        <p15:prstTrans prst="peelOff"/>
      </p:transition>
    </mc:Choice>
    <mc:Fallback xmlns="">
      <p:transition spd="slow" advTm="15000">
        <p:fade/>
      </p:transition>
    </mc:Fallback>
  </mc:AlternateContent>
</p:sld>
</file>

<file path=ppt/theme/theme1.xml><?xml version="1.0" encoding="utf-8"?>
<a:theme xmlns:a="http://schemas.openxmlformats.org/drawingml/2006/main" name="الأساس">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TM03457444[[fn=أساس]]</Template>
  <TotalTime>809</TotalTime>
  <Words>753</Words>
  <Application>Microsoft Office PowerPoint</Application>
  <PresentationFormat>شاشة عريضة</PresentationFormat>
  <Paragraphs>40</Paragraphs>
  <Slides>17</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17</vt:i4>
      </vt:variant>
    </vt:vector>
  </HeadingPairs>
  <TitlesOfParts>
    <vt:vector size="20" baseType="lpstr">
      <vt:lpstr>Corbel</vt:lpstr>
      <vt:lpstr>Tahoma</vt:lpstr>
      <vt:lpstr>الأساس</vt:lpstr>
      <vt:lpstr>التهديف من الثبات(رمية الحرة) في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 AYA</cp:lastModifiedBy>
  <cp:revision>44</cp:revision>
  <dcterms:created xsi:type="dcterms:W3CDTF">2018-12-10T14:11:51Z</dcterms:created>
  <dcterms:modified xsi:type="dcterms:W3CDTF">2023-04-05T18:50:49Z</dcterms:modified>
</cp:coreProperties>
</file>