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audio" Target="../media/audio1.wav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19" name="type.wav"/>
          </p:stSnd>
        </p:sndAc>
      </p:transition>
    </mc:Choice>
    <mc:Fallback xmlns="">
      <p:transition spd="slow" advTm="14000">
        <p:fade/>
        <p:sndAc>
          <p:stSnd>
            <p:snd r:embed="rId21" name="type.wav"/>
          </p:stSnd>
        </p:sndAc>
      </p:transition>
    </mc:Fallback>
  </mc:AlternateConten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613079" y="1390918"/>
            <a:ext cx="8953500" cy="3670122"/>
          </a:xfrm>
        </p:spPr>
        <p:txBody>
          <a:bodyPr>
            <a:normAutofit/>
          </a:bodyPr>
          <a:lstStyle/>
          <a:p>
            <a:r>
              <a:rPr lang="ar-IQ" sz="9600" b="1" i="1" dirty="0" smtClean="0">
                <a:solidFill>
                  <a:schemeClr val="accent1">
                    <a:lumMod val="75000"/>
                  </a:schemeClr>
                </a:solidFill>
              </a:rPr>
              <a:t>التهديف في لعبة كرة السلة</a:t>
            </a:r>
            <a:endParaRPr lang="ar-IQ" sz="9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620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2" name="type.wav"/>
          </p:stSnd>
        </p:sndAc>
      </p:transition>
    </mc:Choice>
    <mc:Fallback xmlns="">
      <p:transition spd="slow" advTm="14000">
        <p:fade/>
        <p:sndAc>
          <p:stSnd>
            <p:snd r:embed="rId3" name="type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774700" y="889000"/>
            <a:ext cx="10769600" cy="4889499"/>
          </a:xfrm>
        </p:spPr>
        <p:txBody>
          <a:bodyPr>
            <a:normAutofit fontScale="92500" lnSpcReduction="10000"/>
          </a:bodyPr>
          <a:lstStyle/>
          <a:p>
            <a:r>
              <a:rPr lang="ar-IQ" sz="3600" b="1" u="sng" dirty="0" smtClean="0">
                <a:solidFill>
                  <a:srgbClr val="FF0000"/>
                </a:solidFill>
              </a:rPr>
              <a:t>ما مفهوم التهديف :</a:t>
            </a:r>
          </a:p>
          <a:p>
            <a:r>
              <a:rPr lang="ar-IQ" sz="3600" b="1" dirty="0" smtClean="0"/>
              <a:t>هو عملية دفع الكرة باتجاه الهدف على شكل حركة رمي باستخدام  ذراع او ذراعين .</a:t>
            </a:r>
          </a:p>
          <a:p>
            <a:r>
              <a:rPr lang="ar-IQ" sz="3600" b="1" dirty="0" smtClean="0"/>
              <a:t>التهديف في كرة السلة ثلاثة أنواع:</a:t>
            </a:r>
            <a:endParaRPr lang="ar-IQ" sz="3600" dirty="0"/>
          </a:p>
          <a:p>
            <a:r>
              <a:rPr lang="ar-IQ" sz="3600" dirty="0" smtClean="0"/>
              <a:t>1- التهديف من الثبات .</a:t>
            </a:r>
          </a:p>
          <a:p>
            <a:r>
              <a:rPr lang="ar-IQ" sz="3600" dirty="0" smtClean="0"/>
              <a:t>2- التهديف بالقفز .</a:t>
            </a:r>
          </a:p>
          <a:p>
            <a:r>
              <a:rPr lang="ar-IQ" sz="3600" dirty="0" smtClean="0"/>
              <a:t>3- التهديف السلمية .</a:t>
            </a:r>
            <a:endParaRPr lang="ar-IQ" sz="3600" dirty="0"/>
          </a:p>
          <a:p>
            <a:endParaRPr lang="ar-IQ" dirty="0"/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6972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2" name="type.wav"/>
          </p:stSnd>
        </p:sndAc>
      </p:transition>
    </mc:Choice>
    <mc:Fallback xmlns="">
      <p:transition spd="slow" advTm="14000">
        <p:fade/>
        <p:sndAc>
          <p:stSnd>
            <p:snd r:embed="rId3" name="type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570606" y="489397"/>
            <a:ext cx="10896600" cy="5486400"/>
          </a:xfrm>
        </p:spPr>
        <p:txBody>
          <a:bodyPr>
            <a:normAutofit lnSpcReduction="10000"/>
          </a:bodyPr>
          <a:lstStyle/>
          <a:p>
            <a:pPr algn="just"/>
            <a:r>
              <a:rPr lang="ar-IQ" sz="3200" b="1" u="sng" dirty="0" smtClean="0">
                <a:solidFill>
                  <a:srgbClr val="FF0000"/>
                </a:solidFill>
              </a:rPr>
              <a:t>يوجد هناك أسس تعتبر أساسا لكل نوع من التهديف :</a:t>
            </a:r>
          </a:p>
          <a:p>
            <a:pPr algn="just"/>
            <a:r>
              <a:rPr lang="ar-IQ" sz="3200" b="1" dirty="0" smtClean="0"/>
              <a:t>1- السيطرة على الكرة وارتخاء الجسم .</a:t>
            </a:r>
          </a:p>
          <a:p>
            <a:pPr algn="just"/>
            <a:r>
              <a:rPr lang="ar-IQ" sz="3200" b="1" dirty="0" smtClean="0"/>
              <a:t>2- القدرة على التركيز .</a:t>
            </a:r>
          </a:p>
          <a:p>
            <a:pPr algn="just"/>
            <a:r>
              <a:rPr lang="ar-IQ" sz="3200" b="1" dirty="0" smtClean="0"/>
              <a:t>3- القدرة على اختيار منطقة محددة من الهدف لغرض التهديف .</a:t>
            </a:r>
          </a:p>
          <a:p>
            <a:pPr algn="just"/>
            <a:r>
              <a:rPr lang="ar-IQ" sz="3200" b="1" dirty="0" smtClean="0"/>
              <a:t>4- وضعية الكرة .</a:t>
            </a:r>
          </a:p>
          <a:p>
            <a:pPr algn="just"/>
            <a:r>
              <a:rPr lang="ar-IQ" sz="3200" b="1" dirty="0" smtClean="0"/>
              <a:t>5- انطلاق الكرة باتجاه الهدف .</a:t>
            </a:r>
          </a:p>
          <a:p>
            <a:pPr algn="just"/>
            <a:r>
              <a:rPr lang="ar-IQ" sz="3200" b="1" dirty="0" smtClean="0"/>
              <a:t>6- متابعة الذراع الرامية للكرة بعد التهديف .</a:t>
            </a:r>
          </a:p>
          <a:p>
            <a:pPr algn="just"/>
            <a:r>
              <a:rPr lang="ar-IQ" sz="3200" b="1" dirty="0" smtClean="0"/>
              <a:t>7- تقدير قوس طيران الكرة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15722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2" name="type.wav"/>
          </p:stSnd>
        </p:sndAc>
      </p:transition>
    </mc:Choice>
    <mc:Fallback xmlns="">
      <p:transition spd="slow" advTm="14000">
        <p:fade/>
        <p:sndAc>
          <p:stSnd>
            <p:snd r:embed="rId3" name="type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304800" y="515155"/>
            <a:ext cx="11671300" cy="562806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ar-IQ" sz="3200" b="1" u="sng" dirty="0" smtClean="0">
                <a:solidFill>
                  <a:srgbClr val="FF0000"/>
                </a:solidFill>
              </a:rPr>
              <a:t>على المدربين أثناء تدريباتهم أن يخلقوا جوا مشابها الى ظروف المباراة وتكون على الشكل التالي :</a:t>
            </a:r>
          </a:p>
          <a:p>
            <a:pPr algn="just"/>
            <a:r>
              <a:rPr lang="ar-IQ" sz="3200" b="1" dirty="0" smtClean="0"/>
              <a:t>1- التدريب من الثبات والحركة .</a:t>
            </a:r>
          </a:p>
          <a:p>
            <a:pPr algn="just"/>
            <a:r>
              <a:rPr lang="ar-IQ" sz="3200" b="1" dirty="0" smtClean="0"/>
              <a:t>2- التدريب بدون وجود خصم .</a:t>
            </a:r>
          </a:p>
          <a:p>
            <a:pPr algn="just"/>
            <a:r>
              <a:rPr lang="ar-IQ" sz="3200" b="1" dirty="0" smtClean="0"/>
              <a:t>3- التدريب بوجود خصم سلبي ( مجرد وقوف المدافع امام المهدف اثناء التهديف ).</a:t>
            </a:r>
          </a:p>
          <a:p>
            <a:pPr algn="just"/>
            <a:r>
              <a:rPr lang="ar-IQ" sz="3200" b="1" dirty="0" smtClean="0"/>
              <a:t>4- التدريب بوجود خصم إيجابي ( أي قيام المدافع بجميع الحركات الدفاعية لمنع المهاجم من التهديف ) .</a:t>
            </a:r>
          </a:p>
          <a:p>
            <a:pPr algn="just"/>
            <a:r>
              <a:rPr lang="ar-IQ" sz="3200" b="1" dirty="0" smtClean="0"/>
              <a:t>5- التدريب من المسافات مختلفة ( قصيرة – متوسطة – طويلة ) .</a:t>
            </a:r>
          </a:p>
          <a:p>
            <a:pPr algn="just"/>
            <a:r>
              <a:rPr lang="ar-IQ" sz="3200" b="1" dirty="0" smtClean="0"/>
              <a:t>6- أدخال عامل المنافسة بين اللاعبين أثناء التهديف كأدخال عامل الوقت او عامل الفوز .</a:t>
            </a:r>
          </a:p>
          <a:p>
            <a:pPr algn="just"/>
            <a:endParaRPr lang="ar-IQ" sz="3200" b="1" dirty="0"/>
          </a:p>
          <a:p>
            <a:endParaRPr lang="ar-IQ" dirty="0"/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6568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2" name="type.wav"/>
          </p:stSnd>
        </p:sndAc>
      </p:transition>
    </mc:Choice>
    <mc:Fallback xmlns="">
      <p:transition spd="slow" advTm="14000">
        <p:fade/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386365" y="489397"/>
            <a:ext cx="11397803" cy="5679583"/>
          </a:xfrm>
        </p:spPr>
        <p:txBody>
          <a:bodyPr>
            <a:normAutofit fontScale="70000" lnSpcReduction="20000"/>
          </a:bodyPr>
          <a:lstStyle/>
          <a:p>
            <a:r>
              <a:rPr lang="ar-IQ" sz="3600" b="1" u="sng" dirty="0" smtClean="0">
                <a:solidFill>
                  <a:srgbClr val="FF0000"/>
                </a:solidFill>
              </a:rPr>
              <a:t>توجد نقاط مهمة يجب التأكيد عليها اثناء التهديف :</a:t>
            </a:r>
          </a:p>
          <a:p>
            <a:r>
              <a:rPr lang="ar-IQ" sz="3600" dirty="0" smtClean="0"/>
              <a:t>1- المهدف الجيد هو الذي يركز على نقطة مميزة على الهدف اثناء التهديف .</a:t>
            </a:r>
          </a:p>
          <a:p>
            <a:r>
              <a:rPr lang="ar-IQ" sz="3600" dirty="0" smtClean="0"/>
              <a:t>2- المهدف الجيد يجب ان يحافظ على تركيز النظر على الهدف قبل وخلال وبعد التهديف .</a:t>
            </a:r>
          </a:p>
          <a:p>
            <a:r>
              <a:rPr lang="ar-IQ" sz="3600" dirty="0" smtClean="0"/>
              <a:t>3- الكرة يجب ان تكون دائما تحت السيطرة اليدين قبل البدء بالتهديف لكي تعطي فرصة جيدة لمسكها اثناء التهديف .</a:t>
            </a:r>
          </a:p>
          <a:p>
            <a:r>
              <a:rPr lang="ar-IQ" sz="3600" dirty="0" smtClean="0"/>
              <a:t>4- على المهدف أن لا يجعل جسمه متصلبا لفترة طويلة قبل انطلاق الكرة وبشكل خاص الذراعين واليدين .</a:t>
            </a:r>
          </a:p>
          <a:p>
            <a:r>
              <a:rPr lang="ar-IQ" sz="3600" dirty="0" smtClean="0"/>
              <a:t>5- الكرة يكون مسارها في الهواء بدون معاكس في اغلب أنواع التهديفات .</a:t>
            </a:r>
          </a:p>
          <a:p>
            <a:r>
              <a:rPr lang="ar-IQ" sz="3600" dirty="0" smtClean="0"/>
              <a:t>6- التهديف يتمثل بدوان متوسط للكتف ، امتداد المرفق ، امتداد الساعد ، انثناء الرسغ .</a:t>
            </a:r>
          </a:p>
          <a:p>
            <a:r>
              <a:rPr lang="ar-IQ" sz="3600" dirty="0" smtClean="0"/>
              <a:t>7- كلما كانت مسافة التهديف بعيدة عن الهدف كلما تطلب امتداد اكبر للساعد وقوس طيران الكرة يكون كبيرا.</a:t>
            </a:r>
          </a:p>
          <a:p>
            <a:r>
              <a:rPr lang="ar-IQ" sz="3600" dirty="0" smtClean="0"/>
              <a:t>8- التهديف من مسافات بعيدة يتطلب اشتراك جميع أجزاء الجسم لإعطاء زحم لليد المهدفة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301769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2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553792" y="540913"/>
            <a:ext cx="11217498" cy="5391955"/>
          </a:xfrm>
        </p:spPr>
        <p:txBody>
          <a:bodyPr>
            <a:noAutofit/>
          </a:bodyPr>
          <a:lstStyle/>
          <a:p>
            <a:r>
              <a:rPr lang="ar-IQ" sz="2800" dirty="0" smtClean="0"/>
              <a:t>9- تكنيكيا ، كلما كان قوس طيران الكرة كبيرا ، كلما كانت فرصة دخول الكرة للهدف  كبيرة .</a:t>
            </a:r>
          </a:p>
          <a:p>
            <a:r>
              <a:rPr lang="ar-IQ" sz="2800" dirty="0" smtClean="0"/>
              <a:t>10- انطلاق الكرة باتجاه الهدف بزاوية 45 درجة تمكن اللاعب من دفع الكرة لمسافات بعيدة .</a:t>
            </a:r>
          </a:p>
          <a:p>
            <a:r>
              <a:rPr lang="ar-IQ" sz="2800" dirty="0" smtClean="0"/>
              <a:t>11- القفز العالي اثناء التهديف يحتاج الى اندفاع الكرة بقوس صغير .</a:t>
            </a:r>
          </a:p>
          <a:p>
            <a:r>
              <a:rPr lang="ar-IQ" sz="2800" dirty="0" smtClean="0"/>
              <a:t>12- اليد التي لم تشترك في التهديف يجب أن تكون في وضع يساعد على الموازنة وحماية الكرة من الخصم لحين الانتهاء من التهديف .</a:t>
            </a:r>
          </a:p>
          <a:p>
            <a:r>
              <a:rPr lang="ar-IQ" sz="2800" dirty="0" smtClean="0"/>
              <a:t>13- التهديف من الثبات بيد واحدة باليد اليمنى يتطلب تقديم الساق اليمنى للأمام للحصول على الموازنة المطلوبة .</a:t>
            </a:r>
          </a:p>
          <a:p>
            <a:r>
              <a:rPr lang="ar-IQ" sz="2800" dirty="0" smtClean="0"/>
              <a:t>14- على اللاعب أن يؤدي التهديف بأقصى سرعة لكي تكون له فرصة جيدة للتهديف قبل استجابة المدافع لحركته .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815721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2" name="type.wav"/>
          </p:stSnd>
        </p:sndAc>
      </p:transition>
    </mc:Choice>
    <mc:Fallback xmlns="">
      <p:transition spd="slow" advTm="14000">
        <p:fade/>
        <p:sndAc>
          <p:stSnd>
            <p:snd r:embed="rId4" name="type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/>
              <a:t> </a:t>
            </a:r>
            <a:r>
              <a:rPr lang="ar-IQ" sz="9600" b="1" i="1" dirty="0" smtClean="0">
                <a:solidFill>
                  <a:schemeClr val="accent1">
                    <a:lumMod val="75000"/>
                  </a:schemeClr>
                </a:solidFill>
              </a:rPr>
              <a:t>شكــــــــرا لكـــــــــم </a:t>
            </a:r>
            <a:endParaRPr lang="ar-IQ" sz="9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364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Tm="14000">
        <p14:shred/>
        <p:sndAc>
          <p:stSnd>
            <p:snd r:embed="rId2" name="type.wav"/>
          </p:stSnd>
        </p:sndAc>
      </p:transition>
    </mc:Choice>
    <mc:Fallback xmlns="">
      <p:transition spd="slow" advTm="14000">
        <p:fade/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قطرة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TM04033925[[fn=قطرة]]</Template>
  <TotalTime>136</TotalTime>
  <Words>439</Words>
  <Application>Microsoft Office PowerPoint</Application>
  <PresentationFormat>شاشة عريضة</PresentationFormat>
  <Paragraphs>39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Tw Cen MT</vt:lpstr>
      <vt:lpstr>قطرة</vt:lpstr>
      <vt:lpstr>التهديف في لعبة كرة السلة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مقاسات ملعب كرة السلة</dc:title>
  <dc:creator>DR.Ahmed Saker 2O14</dc:creator>
  <cp:lastModifiedBy>Dr. AYA</cp:lastModifiedBy>
  <cp:revision>15</cp:revision>
  <dcterms:created xsi:type="dcterms:W3CDTF">2018-10-18T18:17:29Z</dcterms:created>
  <dcterms:modified xsi:type="dcterms:W3CDTF">2023-04-05T18:50:09Z</dcterms:modified>
</cp:coreProperties>
</file>