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4" d="100"/>
          <a:sy n="74"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3/14/2023</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31831" y="1455313"/>
            <a:ext cx="8010659" cy="3072085"/>
          </a:xfrm>
        </p:spPr>
        <p:txBody>
          <a:bodyPr>
            <a:noAutofit/>
          </a:bodyPr>
          <a:lstStyle/>
          <a:p>
            <a:pPr algn="ctr"/>
            <a:r>
              <a:rPr lang="ar-IQ" sz="9600" b="1" i="1" dirty="0" smtClean="0">
                <a:solidFill>
                  <a:srgbClr val="FFFF00"/>
                </a:solidFill>
              </a:rPr>
              <a:t> المناولة في لعبة كرة السلة</a:t>
            </a:r>
            <a:endParaRPr lang="ar-IQ" sz="9600" b="1" i="1" dirty="0">
              <a:solidFill>
                <a:srgbClr val="FFFF00"/>
              </a:solidFill>
            </a:endParaRPr>
          </a:p>
        </p:txBody>
      </p:sp>
    </p:spTree>
    <p:extLst>
      <p:ext uri="{BB962C8B-B14F-4D97-AF65-F5344CB8AC3E}">
        <p14:creationId xmlns:p14="http://schemas.microsoft.com/office/powerpoint/2010/main" val="2751992315"/>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3182" y="218941"/>
            <a:ext cx="11784169" cy="6439435"/>
          </a:xfrm>
        </p:spPr>
        <p:txBody>
          <a:bodyPr>
            <a:noAutofit/>
          </a:bodyPr>
          <a:lstStyle/>
          <a:p>
            <a:pPr lvl="0" algn="just">
              <a:spcBef>
                <a:spcPct val="20000"/>
              </a:spcBef>
              <a:spcAft>
                <a:spcPts val="600"/>
              </a:spcAft>
              <a:buClr>
                <a:prstClr val="white"/>
              </a:buClr>
              <a:buSzPct val="80000"/>
              <a:buFont typeface="Wingdings 3" panose="05040102010807070707" pitchFamily="18" charset="2"/>
              <a:buChar char=""/>
            </a:pPr>
            <a:r>
              <a:rPr lang="ar-IQ" sz="2800" b="1" u="sng" dirty="0">
                <a:solidFill>
                  <a:srgbClr val="FFFF00"/>
                </a:solidFill>
                <a:latin typeface="Century Gothic" panose="020B0502020202020204"/>
                <a:cs typeface="Tahoma" panose="020B0604030504040204" pitchFamily="34" charset="0"/>
              </a:rPr>
              <a:t>ما مفهوم المناولة : </a:t>
            </a:r>
            <a:endParaRPr lang="ar-IQ" sz="2800" b="1" u="sng" dirty="0" smtClean="0">
              <a:solidFill>
                <a:srgbClr val="FFFF00"/>
              </a:solidFill>
              <a:latin typeface="Century Gothic" panose="020B0502020202020204"/>
              <a:cs typeface="Tahoma" panose="020B0604030504040204" pitchFamily="34" charset="0"/>
            </a:endParaRPr>
          </a:p>
          <a:p>
            <a:pPr marL="0" lvl="0" indent="0" algn="just">
              <a:spcBef>
                <a:spcPct val="20000"/>
              </a:spcBef>
              <a:spcAft>
                <a:spcPts val="600"/>
              </a:spcAft>
              <a:buClr>
                <a:prstClr val="white"/>
              </a:buClr>
              <a:buSzPct val="80000"/>
              <a:buNone/>
            </a:pPr>
            <a:r>
              <a:rPr lang="ar-IQ" sz="2800" dirty="0" smtClean="0">
                <a:latin typeface="Century Gothic" panose="020B0502020202020204"/>
                <a:cs typeface="Tahoma" panose="020B0604030504040204" pitchFamily="34" charset="0"/>
              </a:rPr>
              <a:t>هي </a:t>
            </a:r>
            <a:r>
              <a:rPr lang="ar-IQ" sz="2800" dirty="0">
                <a:latin typeface="Century Gothic" panose="020B0502020202020204"/>
                <a:cs typeface="Tahoma" panose="020B0604030504040204" pitchFamily="34" charset="0"/>
              </a:rPr>
              <a:t>عملية رمي الكرة من لاعب الى أخر بصورة دقيقة ، وذلك تجنبا لقطعها من قبل </a:t>
            </a:r>
            <a:r>
              <a:rPr lang="ar-IQ" sz="2800" dirty="0" smtClean="0">
                <a:latin typeface="Century Gothic" panose="020B0502020202020204"/>
                <a:cs typeface="Tahoma" panose="020B0604030504040204" pitchFamily="34" charset="0"/>
              </a:rPr>
              <a:t>الخصم، </a:t>
            </a:r>
            <a:r>
              <a:rPr lang="ar-IQ" sz="2800" dirty="0">
                <a:latin typeface="Century Gothic" panose="020B0502020202020204"/>
                <a:cs typeface="Tahoma" panose="020B0604030504040204" pitchFamily="34" charset="0"/>
              </a:rPr>
              <a:t>ولغرض محاولة الوصول الى هدف الخصم بأمان .</a:t>
            </a:r>
          </a:p>
          <a:p>
            <a:pPr lvl="0" algn="just">
              <a:spcBef>
                <a:spcPct val="20000"/>
              </a:spcBef>
              <a:spcAft>
                <a:spcPts val="600"/>
              </a:spcAft>
              <a:buClr>
                <a:prstClr val="white"/>
              </a:buClr>
              <a:buSzPct val="80000"/>
              <a:buFont typeface="Wingdings 3" panose="05040102010807070707" pitchFamily="18" charset="2"/>
              <a:buChar char=""/>
            </a:pPr>
            <a:r>
              <a:rPr lang="ar-IQ" sz="2800" dirty="0">
                <a:latin typeface="Century Gothic" panose="020B0502020202020204"/>
                <a:cs typeface="Tahoma" panose="020B0604030504040204" pitchFamily="34" charset="0"/>
              </a:rPr>
              <a:t>أو تعرف أيضا هي حركة الكرة بين لاعبين أو بين أعضاء الفريق جميعا .</a:t>
            </a:r>
          </a:p>
          <a:p>
            <a:pPr lvl="0" algn="just">
              <a:spcBef>
                <a:spcPct val="20000"/>
              </a:spcBef>
              <a:spcAft>
                <a:spcPts val="600"/>
              </a:spcAft>
              <a:buClr>
                <a:prstClr val="white"/>
              </a:buClr>
              <a:buSzPct val="80000"/>
              <a:buFont typeface="Wingdings 3" panose="05040102010807070707" pitchFamily="18" charset="2"/>
              <a:buChar char=""/>
            </a:pPr>
            <a:r>
              <a:rPr lang="ar-IQ" sz="2800" b="1" u="sng" dirty="0" smtClean="0">
                <a:solidFill>
                  <a:srgbClr val="FFFF00"/>
                </a:solidFill>
                <a:latin typeface="Century Gothic" panose="020B0502020202020204"/>
                <a:cs typeface="Tahoma" panose="020B0604030504040204" pitchFamily="34" charset="0"/>
              </a:rPr>
              <a:t>هناك </a:t>
            </a:r>
            <a:r>
              <a:rPr lang="ar-IQ" sz="2800" b="1" u="sng" dirty="0">
                <a:solidFill>
                  <a:srgbClr val="FFFF00"/>
                </a:solidFill>
                <a:latin typeface="Century Gothic" panose="020B0502020202020204"/>
                <a:cs typeface="Tahoma" panose="020B0604030504040204" pitchFamily="34" charset="0"/>
              </a:rPr>
              <a:t>ثلاثة عوامل أساسية تميز اللاعب ذو المهارة العالية في المناولة من اللاعب المبتدئ:</a:t>
            </a:r>
          </a:p>
          <a:p>
            <a:pPr lvl="0" algn="just">
              <a:spcBef>
                <a:spcPct val="20000"/>
              </a:spcBef>
              <a:spcAft>
                <a:spcPts val="600"/>
              </a:spcAft>
              <a:buClr>
                <a:prstClr val="white"/>
              </a:buClr>
              <a:buSzPct val="80000"/>
              <a:buFont typeface="Wingdings 3" panose="05040102010807070707" pitchFamily="18" charset="2"/>
              <a:buChar char=""/>
            </a:pPr>
            <a:r>
              <a:rPr lang="ar-IQ" sz="2800" dirty="0">
                <a:latin typeface="Century Gothic" panose="020B0502020202020204"/>
                <a:cs typeface="Tahoma" panose="020B0604030504040204" pitchFamily="34" charset="0"/>
              </a:rPr>
              <a:t>1- مناولة الكرة من خلال دفاع او عدة مدافعين بدون قطعها من قبل </a:t>
            </a:r>
            <a:r>
              <a:rPr lang="ar-IQ" sz="2800" dirty="0" smtClean="0">
                <a:latin typeface="Century Gothic" panose="020B0502020202020204"/>
                <a:cs typeface="Tahoma" panose="020B0604030504040204" pitchFamily="34" charset="0"/>
              </a:rPr>
              <a:t>المدافعين.</a:t>
            </a:r>
            <a:endParaRPr lang="ar-IQ" sz="2800" dirty="0">
              <a:latin typeface="Century Gothic" panose="020B0502020202020204"/>
              <a:cs typeface="Tahoma" panose="020B0604030504040204" pitchFamily="34" charset="0"/>
            </a:endParaRPr>
          </a:p>
          <a:p>
            <a:pPr lvl="0" algn="just">
              <a:spcBef>
                <a:spcPct val="20000"/>
              </a:spcBef>
              <a:spcAft>
                <a:spcPts val="600"/>
              </a:spcAft>
              <a:buClr>
                <a:prstClr val="white"/>
              </a:buClr>
              <a:buSzPct val="80000"/>
              <a:buFont typeface="Wingdings 3" panose="05040102010807070707" pitchFamily="18" charset="2"/>
              <a:buChar char=""/>
            </a:pPr>
            <a:r>
              <a:rPr lang="ar-IQ" sz="2800" dirty="0">
                <a:latin typeface="Century Gothic" panose="020B0502020202020204"/>
                <a:cs typeface="Tahoma" panose="020B0604030504040204" pitchFamily="34" charset="0"/>
              </a:rPr>
              <a:t>2- قدرة المهاجم على أعطاء مناولة من أية وضعية موجود بها عندما تكون الكرة معه .</a:t>
            </a:r>
          </a:p>
          <a:p>
            <a:pPr lvl="0" algn="just">
              <a:spcBef>
                <a:spcPct val="20000"/>
              </a:spcBef>
              <a:spcAft>
                <a:spcPts val="600"/>
              </a:spcAft>
              <a:buClr>
                <a:prstClr val="white"/>
              </a:buClr>
              <a:buSzPct val="80000"/>
              <a:buFont typeface="Wingdings 3" panose="05040102010807070707" pitchFamily="18" charset="2"/>
              <a:buChar char=""/>
            </a:pPr>
            <a:r>
              <a:rPr lang="ar-IQ" sz="2800" dirty="0">
                <a:latin typeface="Century Gothic" panose="020B0502020202020204"/>
                <a:cs typeface="Tahoma" panose="020B0604030504040204" pitchFamily="34" charset="0"/>
              </a:rPr>
              <a:t>3-القدرة على أعطاء مناولة عندما يكون المهاجم في حركة سريعة أثناء الطبطبة .</a:t>
            </a:r>
          </a:p>
        </p:txBody>
      </p:sp>
    </p:spTree>
    <p:extLst>
      <p:ext uri="{BB962C8B-B14F-4D97-AF65-F5344CB8AC3E}">
        <p14:creationId xmlns:p14="http://schemas.microsoft.com/office/powerpoint/2010/main" val="2832168881"/>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3335" y="154545"/>
            <a:ext cx="11694017" cy="6375043"/>
          </a:xfrm>
        </p:spPr>
        <p:txBody>
          <a:bodyPr>
            <a:normAutofit fontScale="92500" lnSpcReduction="20000"/>
          </a:bodyPr>
          <a:lstStyle/>
          <a:p>
            <a:pPr algn="just"/>
            <a:r>
              <a:rPr lang="ar-IQ" sz="3800" b="1" u="sng" dirty="0" smtClean="0">
                <a:solidFill>
                  <a:srgbClr val="FFFF00"/>
                </a:solidFill>
              </a:rPr>
              <a:t>أهداف</a:t>
            </a:r>
            <a:r>
              <a:rPr lang="ar-IQ" sz="3300" b="1" u="sng" dirty="0" smtClean="0">
                <a:solidFill>
                  <a:srgbClr val="FFFF00"/>
                </a:solidFill>
              </a:rPr>
              <a:t> المناولة :</a:t>
            </a:r>
          </a:p>
          <a:p>
            <a:pPr algn="just"/>
            <a:r>
              <a:rPr lang="ar-IQ" sz="3300" dirty="0" smtClean="0"/>
              <a:t>للمناولة هدفان وهما :</a:t>
            </a:r>
          </a:p>
          <a:p>
            <a:pPr algn="just"/>
            <a:r>
              <a:rPr lang="ar-IQ" sz="3300" b="1" dirty="0" smtClean="0">
                <a:solidFill>
                  <a:srgbClr val="FFFF00"/>
                </a:solidFill>
              </a:rPr>
              <a:t>1- الهدف التربوي : </a:t>
            </a:r>
            <a:r>
              <a:rPr lang="ar-IQ" sz="3300" dirty="0" smtClean="0"/>
              <a:t>أن المناولات بين أعضاء الفريق تشيع روح العمل الجماعي، انكار الذات ، وتفضيل مصلحة الفريق على مصلحة اللاعب الشخصية .</a:t>
            </a:r>
          </a:p>
          <a:p>
            <a:pPr algn="just"/>
            <a:r>
              <a:rPr lang="ar-IQ" sz="3300" b="1" dirty="0" smtClean="0">
                <a:solidFill>
                  <a:srgbClr val="FFFF00"/>
                </a:solidFill>
              </a:rPr>
              <a:t>2- الهدف التدريبي:</a:t>
            </a:r>
          </a:p>
          <a:p>
            <a:pPr algn="just"/>
            <a:r>
              <a:rPr lang="ar-IQ" sz="3300" dirty="0" smtClean="0">
                <a:solidFill>
                  <a:srgbClr val="FFFF00"/>
                </a:solidFill>
              </a:rPr>
              <a:t>أ-</a:t>
            </a:r>
            <a:r>
              <a:rPr lang="ar-IQ" sz="3300" dirty="0" smtClean="0"/>
              <a:t> الفريق الذي يجيد استخدام المناولات بكافة أنواعها مع طريقة استخدام كل نوع حسب حالته الاستخدامية يستطيع ان يحتفظ بالكرة مدة أطول ويسهل عليه أيضا فرص التقرب من هدف الخصم .</a:t>
            </a:r>
          </a:p>
          <a:p>
            <a:pPr algn="just"/>
            <a:r>
              <a:rPr lang="ar-IQ" sz="3300" dirty="0" smtClean="0">
                <a:solidFill>
                  <a:srgbClr val="FFFF00"/>
                </a:solidFill>
              </a:rPr>
              <a:t>ب-</a:t>
            </a:r>
            <a:r>
              <a:rPr lang="ar-IQ" sz="3300" dirty="0" smtClean="0"/>
              <a:t> في المباراة التي تكون فيها قوة الفريقين متقاربة في المستوى والنتيجة فان الفريق الذي يحسن أداء المناولات أكثر من الفريق الاخر يستطيع ان يحتفظ بالكرة بسهولة لمدة لا تتجاوز ال 30 ثانية مع تقليل فرص ضياعها او قطعها من قبل الخصم .</a:t>
            </a:r>
          </a:p>
          <a:p>
            <a:pPr algn="just"/>
            <a:r>
              <a:rPr lang="ar-IQ" sz="3300" dirty="0" smtClean="0">
                <a:solidFill>
                  <a:srgbClr val="FFFF00"/>
                </a:solidFill>
              </a:rPr>
              <a:t>ج-</a:t>
            </a:r>
            <a:r>
              <a:rPr lang="ar-IQ" sz="3300" dirty="0" smtClean="0"/>
              <a:t> في المباراة التي تكون فيها قوة الفريقين المتنافسين غير متقاربة في المستوى والنتيجة ، أي بمعنى فريق قوي والأخر ضعيف .</a:t>
            </a:r>
            <a:endParaRPr lang="ar-IQ" sz="3300" dirty="0"/>
          </a:p>
        </p:txBody>
      </p:sp>
    </p:spTree>
    <p:extLst>
      <p:ext uri="{BB962C8B-B14F-4D97-AF65-F5344CB8AC3E}">
        <p14:creationId xmlns:p14="http://schemas.microsoft.com/office/powerpoint/2010/main" val="2407027485"/>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8941" y="270457"/>
            <a:ext cx="11590986" cy="6297768"/>
          </a:xfrm>
        </p:spPr>
        <p:txBody>
          <a:bodyPr>
            <a:noAutofit/>
          </a:bodyPr>
          <a:lstStyle/>
          <a:p>
            <a:r>
              <a:rPr lang="ar-IQ" sz="3200" b="1" u="sng" dirty="0" smtClean="0">
                <a:solidFill>
                  <a:srgbClr val="FFFF00"/>
                </a:solidFill>
              </a:rPr>
              <a:t>ماهي الأسس التي عليها تعتمد المناولات :</a:t>
            </a:r>
          </a:p>
          <a:p>
            <a:r>
              <a:rPr lang="ar-IQ" sz="3200" dirty="0" smtClean="0"/>
              <a:t>1- طبيعة المستلم وقدرته ، أي على كل لاعب معرفة زملائه معرفة دقيقة من حيث نقاط القوة والضعف لديهم ، وقدرتهم على استلام الكرات .</a:t>
            </a:r>
          </a:p>
          <a:p>
            <a:r>
              <a:rPr lang="ar-IQ" sz="3200" dirty="0" smtClean="0"/>
              <a:t>2- سرعة واتجاه المستلم ، أي يجب ان تكون المناولة متناسبة طرديا سرعة واتجاه المستلم ، عندما يكون المستلم سريعا يجب أن تكون المناولة سريعة لضمان الاستلام .</a:t>
            </a:r>
          </a:p>
          <a:p>
            <a:r>
              <a:rPr lang="ar-IQ" sz="3200" dirty="0" smtClean="0"/>
              <a:t>3- الوقت المستغرق للمناولة ، أي كلما كان الوقت المستغرق لإعطاء المناولة قصيرا ، حيث كلما قلل فرص المدافعين للاستجابة للمناولة ويقلل فرصهم لقطع المناولة .</a:t>
            </a:r>
          </a:p>
          <a:p>
            <a:r>
              <a:rPr lang="ar-IQ" sz="3200" dirty="0" smtClean="0"/>
              <a:t>4- سرعة واتجاه المناولة أذا كان المناول متحركا ، أي على المناول أن يدرك ويميز </a:t>
            </a:r>
            <a:r>
              <a:rPr lang="ar-IQ" sz="3600" dirty="0" smtClean="0"/>
              <a:t>أن قوة المناولة تختلف طبقا لوضع المناول اذا كان ثابتا او متحركا .</a:t>
            </a:r>
            <a:endParaRPr lang="ar-IQ" sz="3600" dirty="0"/>
          </a:p>
        </p:txBody>
      </p:sp>
    </p:spTree>
    <p:extLst>
      <p:ext uri="{BB962C8B-B14F-4D97-AF65-F5344CB8AC3E}">
        <p14:creationId xmlns:p14="http://schemas.microsoft.com/office/powerpoint/2010/main" val="829570650"/>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3335" y="193183"/>
            <a:ext cx="11655380" cy="6349285"/>
          </a:xfrm>
        </p:spPr>
        <p:txBody>
          <a:bodyPr>
            <a:noAutofit/>
          </a:bodyPr>
          <a:lstStyle/>
          <a:p>
            <a:pPr marL="0" indent="0" algn="just">
              <a:buNone/>
            </a:pPr>
            <a:r>
              <a:rPr lang="ar-IQ" sz="4000" dirty="0" smtClean="0"/>
              <a:t> </a:t>
            </a:r>
            <a:r>
              <a:rPr lang="ar-IQ" sz="3600" b="1" u="sng" dirty="0" smtClean="0">
                <a:solidFill>
                  <a:srgbClr val="FFFF00"/>
                </a:solidFill>
              </a:rPr>
              <a:t>يوجد نقاط مهمة يجب التأكيد عليها أثناء المناولات:</a:t>
            </a:r>
          </a:p>
          <a:p>
            <a:pPr marL="0" indent="0" algn="just">
              <a:buNone/>
            </a:pPr>
            <a:r>
              <a:rPr lang="ar-IQ" sz="3600" b="1" dirty="0">
                <a:solidFill>
                  <a:srgbClr val="FFFF00"/>
                </a:solidFill>
              </a:rPr>
              <a:t> </a:t>
            </a:r>
            <a:r>
              <a:rPr lang="ar-IQ" sz="3600" b="1" dirty="0" smtClean="0"/>
              <a:t>1- لأتناول كرة الا أذا تأكدت انه لا توجد فرصة لقطع المناولة من قبل الخصم.</a:t>
            </a:r>
          </a:p>
          <a:p>
            <a:pPr marL="0" indent="0" algn="just">
              <a:buNone/>
            </a:pPr>
            <a:r>
              <a:rPr lang="ar-IQ" sz="3600" b="1" dirty="0" smtClean="0"/>
              <a:t>2- بشكل عام المناولة تعتمد على وضعية قدمي المدافع ووضعه من الملعب .</a:t>
            </a:r>
          </a:p>
          <a:p>
            <a:pPr marL="0" indent="0" algn="just">
              <a:buNone/>
            </a:pPr>
            <a:r>
              <a:rPr lang="ar-IQ" sz="3600" b="1" dirty="0" smtClean="0"/>
              <a:t>3- تحديد اللاعب المستلم مهم جدا بالنسبة للمناول .</a:t>
            </a:r>
          </a:p>
          <a:p>
            <a:pPr marL="0" indent="0" algn="just">
              <a:buNone/>
            </a:pPr>
            <a:r>
              <a:rPr lang="ar-IQ" sz="3600" b="1" dirty="0" smtClean="0"/>
              <a:t>4- ناول عاليا ضد قصار القامه ومرتدة ضد طوال القامة .</a:t>
            </a:r>
          </a:p>
          <a:p>
            <a:pPr marL="0" indent="0" algn="just">
              <a:buNone/>
            </a:pPr>
            <a:r>
              <a:rPr lang="ar-IQ" sz="3600" b="1" dirty="0" smtClean="0"/>
              <a:t>5-لاتحتفظ بالكرة بيديك فترة طويلة ، بل أجعلها دائمة الحركة بين زملائك.</a:t>
            </a:r>
          </a:p>
          <a:p>
            <a:pPr marL="0" indent="0" algn="just">
              <a:buNone/>
            </a:pPr>
            <a:r>
              <a:rPr lang="ar-IQ" sz="3600" b="1" dirty="0" smtClean="0"/>
              <a:t>6- المناولة لا تعتمد على يقظة المستلم فقط بل على يقظة المناول أيضا.</a:t>
            </a:r>
            <a:endParaRPr lang="ar-IQ" sz="3600" dirty="0"/>
          </a:p>
        </p:txBody>
      </p:sp>
    </p:spTree>
    <p:extLst>
      <p:ext uri="{BB962C8B-B14F-4D97-AF65-F5344CB8AC3E}">
        <p14:creationId xmlns:p14="http://schemas.microsoft.com/office/powerpoint/2010/main" val="3950660017"/>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89398" y="296215"/>
            <a:ext cx="11127347" cy="6104586"/>
          </a:xfrm>
        </p:spPr>
        <p:txBody>
          <a:bodyPr>
            <a:noAutofit/>
          </a:bodyPr>
          <a:lstStyle/>
          <a:p>
            <a:pPr algn="just"/>
            <a:r>
              <a:rPr lang="ar-IQ" sz="3200" dirty="0" smtClean="0"/>
              <a:t> 7- المناولة الى المسافات الطويلة تحتاج الى قوة وسرعة ، والمناولة للمسافات القصيرة تحتاج الى ليونة .</a:t>
            </a:r>
          </a:p>
          <a:p>
            <a:pPr algn="just"/>
            <a:r>
              <a:rPr lang="ar-IQ" sz="3200" dirty="0" smtClean="0"/>
              <a:t>8- اللاعب يجب أن يعرف جميع أنواع المناولات ، ومتى يستخدم كل نوع .</a:t>
            </a:r>
          </a:p>
          <a:p>
            <a:pPr algn="just"/>
            <a:r>
              <a:rPr lang="ar-IQ" sz="3200" dirty="0" smtClean="0"/>
              <a:t>9- يجب ان يكون انثناء في الركبتين والدوران المعتدل للكتف وامتدا المساعد يساهم في توفير القوة الكافية للكرة اثناء المناولة .</a:t>
            </a:r>
          </a:p>
          <a:p>
            <a:pPr algn="just"/>
            <a:r>
              <a:rPr lang="ar-IQ" sz="3200" dirty="0" smtClean="0"/>
              <a:t>10-الهدف من المناولة يجب ان يتم إيصال الكرة الى المستلم المحدد بسرعة وبدون تعثر في مسار الكرة .</a:t>
            </a:r>
          </a:p>
          <a:p>
            <a:pPr algn="just"/>
            <a:r>
              <a:rPr lang="ar-IQ" sz="3200" dirty="0" smtClean="0"/>
              <a:t>11- ناول بسرعة ولكن ليس على حساب الدقة .</a:t>
            </a:r>
          </a:p>
          <a:p>
            <a:pPr algn="just"/>
            <a:r>
              <a:rPr lang="ar-IQ" sz="3200" dirty="0" smtClean="0"/>
              <a:t>12- ناول الكرة بأسرع ما يمكن للاعب الذي يكون في موقع جيد لأصابه الهدف .</a:t>
            </a:r>
            <a:endParaRPr lang="ar-IQ" sz="3200" dirty="0"/>
          </a:p>
        </p:txBody>
      </p:sp>
    </p:spTree>
    <p:extLst>
      <p:ext uri="{BB962C8B-B14F-4D97-AF65-F5344CB8AC3E}">
        <p14:creationId xmlns:p14="http://schemas.microsoft.com/office/powerpoint/2010/main" val="250195839"/>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11559" y="1094704"/>
            <a:ext cx="10158210" cy="3769217"/>
          </a:xfrm>
        </p:spPr>
        <p:txBody>
          <a:bodyPr>
            <a:normAutofit/>
          </a:bodyPr>
          <a:lstStyle/>
          <a:p>
            <a:pPr marL="0" indent="0" algn="ctr">
              <a:buNone/>
            </a:pPr>
            <a:r>
              <a:rPr lang="ar-IQ" sz="9600" b="1" i="1" dirty="0" smtClean="0">
                <a:solidFill>
                  <a:srgbClr val="FFFF00"/>
                </a:solidFill>
              </a:rPr>
              <a:t>شكـــــــرا لكــــــــم </a:t>
            </a:r>
            <a:endParaRPr lang="ar-IQ" sz="9600" b="1" i="1" dirty="0">
              <a:solidFill>
                <a:srgbClr val="FFFF00"/>
              </a:solidFill>
            </a:endParaRPr>
          </a:p>
        </p:txBody>
      </p:sp>
    </p:spTree>
    <p:extLst>
      <p:ext uri="{BB962C8B-B14F-4D97-AF65-F5344CB8AC3E}">
        <p14:creationId xmlns:p14="http://schemas.microsoft.com/office/powerpoint/2010/main" val="1846324051"/>
      </p:ext>
    </p:extLst>
  </p:cSld>
  <p:clrMapOvr>
    <a:masterClrMapping/>
  </p:clrMapOvr>
  <mc:AlternateContent xmlns:mc="http://schemas.openxmlformats.org/markup-compatibility/2006" xmlns:p14="http://schemas.microsoft.com/office/powerpoint/2010/main">
    <mc:Choice Requires="p14">
      <p:transition spd="slow" p14:dur="2500" advTm="17000">
        <p14:ripple/>
      </p:transition>
    </mc:Choice>
    <mc:Fallback xmlns="">
      <p:transition spd="slow" advTm="17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TM03457452[[fn=سماوي]]</Template>
  <TotalTime>110</TotalTime>
  <Words>539</Words>
  <Application>Microsoft Office PowerPoint</Application>
  <PresentationFormat>شاشة عريضة</PresentationFormat>
  <Paragraphs>34</Paragraphs>
  <Slides>7</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7</vt:i4>
      </vt:variant>
    </vt:vector>
  </HeadingPairs>
  <TitlesOfParts>
    <vt:vector size="15" baseType="lpstr">
      <vt:lpstr>Arial</vt:lpstr>
      <vt:lpstr>Calibri</vt:lpstr>
      <vt:lpstr>Calibri Light</vt:lpstr>
      <vt:lpstr>Century Gothic</vt:lpstr>
      <vt:lpstr>Tahoma</vt:lpstr>
      <vt:lpstr>Times New Roman</vt:lpstr>
      <vt:lpstr>Wingdings 3</vt:lpstr>
      <vt:lpstr>سماوي</vt:lpstr>
      <vt:lpstr> المناولة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دفاع المختلط في لعبة كرة السلة</dc:title>
  <dc:creator>DR.Ahmed Saker 2O14</dc:creator>
  <cp:lastModifiedBy>Dr. AYA</cp:lastModifiedBy>
  <cp:revision>10</cp:revision>
  <dcterms:created xsi:type="dcterms:W3CDTF">2018-12-22T13:56:24Z</dcterms:created>
  <dcterms:modified xsi:type="dcterms:W3CDTF">2023-03-14T17:45:20Z</dcterms:modified>
</cp:coreProperties>
</file>