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0" r:id="rId3"/>
    <p:sldId id="317" r:id="rId4"/>
    <p:sldId id="316" r:id="rId5"/>
    <p:sldId id="261" r:id="rId6"/>
    <p:sldId id="284" r:id="rId7"/>
    <p:sldId id="285" r:id="rId8"/>
    <p:sldId id="286" r:id="rId9"/>
    <p:sldId id="323" r:id="rId10"/>
    <p:sldId id="287" r:id="rId11"/>
    <p:sldId id="292" r:id="rId12"/>
    <p:sldId id="288" r:id="rId13"/>
    <p:sldId id="289" r:id="rId14"/>
    <p:sldId id="290" r:id="rId15"/>
    <p:sldId id="293" r:id="rId16"/>
    <p:sldId id="259" r:id="rId17"/>
    <p:sldId id="294" r:id="rId18"/>
    <p:sldId id="295" r:id="rId19"/>
    <p:sldId id="319" r:id="rId20"/>
    <p:sldId id="260" r:id="rId21"/>
    <p:sldId id="257" r:id="rId22"/>
    <p:sldId id="296" r:id="rId23"/>
    <p:sldId id="320" r:id="rId24"/>
    <p:sldId id="297" r:id="rId25"/>
    <p:sldId id="298" r:id="rId26"/>
    <p:sldId id="299" r:id="rId27"/>
    <p:sldId id="300" r:id="rId28"/>
    <p:sldId id="301" r:id="rId29"/>
    <p:sldId id="302" r:id="rId30"/>
    <p:sldId id="303" r:id="rId31"/>
    <p:sldId id="304" r:id="rId32"/>
    <p:sldId id="307" r:id="rId33"/>
    <p:sldId id="305" r:id="rId34"/>
    <p:sldId id="306" r:id="rId35"/>
    <p:sldId id="321" r:id="rId36"/>
    <p:sldId id="258" r:id="rId37"/>
    <p:sldId id="262" r:id="rId38"/>
    <p:sldId id="308" r:id="rId39"/>
    <p:sldId id="309" r:id="rId40"/>
    <p:sldId id="310" r:id="rId41"/>
    <p:sldId id="311" r:id="rId42"/>
    <p:sldId id="312" r:id="rId43"/>
    <p:sldId id="313" r:id="rId44"/>
    <p:sldId id="314" r:id="rId45"/>
    <p:sldId id="315" r:id="rId46"/>
    <p:sldId id="322" r:id="rId47"/>
    <p:sldId id="263" r:id="rId48"/>
    <p:sldId id="283" r:id="rId49"/>
    <p:sldId id="264" r:id="rId50"/>
    <p:sldId id="266" r:id="rId51"/>
    <p:sldId id="267" r:id="rId52"/>
    <p:sldId id="268" r:id="rId53"/>
    <p:sldId id="269" r:id="rId54"/>
    <p:sldId id="271" r:id="rId55"/>
    <p:sldId id="272" r:id="rId56"/>
    <p:sldId id="273" r:id="rId57"/>
    <p:sldId id="282" r:id="rId58"/>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669900"/>
    <a:srgbClr val="6600FF"/>
    <a:srgbClr val="FF33CC"/>
    <a:srgbClr val="00CC00"/>
    <a:srgbClr val="FF00FF"/>
    <a:srgbClr val="0066FF"/>
    <a:srgbClr val="33CC33"/>
    <a:srgbClr val="CC00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p:scale>
          <a:sx n="76" d="100"/>
          <a:sy n="76" d="100"/>
        </p:scale>
        <p:origin x="-480"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218EB8E9-7FAA-4E1F-8D52-DF6D51062B0D}" type="datetimeFigureOut">
              <a:rPr lang="ar-IQ" smtClean="0"/>
              <a:t>22/06/1444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A3D80CB-52CF-40C5-A32F-C95A89E31C78}" type="slidenum">
              <a:rPr lang="ar-IQ" smtClean="0"/>
              <a:t>‹#›</a:t>
            </a:fld>
            <a:endParaRPr lang="ar-IQ"/>
          </a:p>
        </p:txBody>
      </p:sp>
    </p:spTree>
    <p:extLst>
      <p:ext uri="{BB962C8B-B14F-4D97-AF65-F5344CB8AC3E}">
        <p14:creationId xmlns:p14="http://schemas.microsoft.com/office/powerpoint/2010/main" val="330828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218EB8E9-7FAA-4E1F-8D52-DF6D51062B0D}" type="datetimeFigureOut">
              <a:rPr lang="ar-IQ" smtClean="0"/>
              <a:t>22/06/1444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A3D80CB-52CF-40C5-A32F-C95A89E31C78}" type="slidenum">
              <a:rPr lang="ar-IQ" smtClean="0"/>
              <a:t>‹#›</a:t>
            </a:fld>
            <a:endParaRPr lang="ar-IQ"/>
          </a:p>
        </p:txBody>
      </p:sp>
    </p:spTree>
    <p:extLst>
      <p:ext uri="{BB962C8B-B14F-4D97-AF65-F5344CB8AC3E}">
        <p14:creationId xmlns:p14="http://schemas.microsoft.com/office/powerpoint/2010/main" val="3521450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218EB8E9-7FAA-4E1F-8D52-DF6D51062B0D}" type="datetimeFigureOut">
              <a:rPr lang="ar-IQ" smtClean="0"/>
              <a:t>22/06/1444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A3D80CB-52CF-40C5-A32F-C95A89E31C78}" type="slidenum">
              <a:rPr lang="ar-IQ" smtClean="0"/>
              <a:t>‹#›</a:t>
            </a:fld>
            <a:endParaRPr lang="ar-IQ"/>
          </a:p>
        </p:txBody>
      </p:sp>
    </p:spTree>
    <p:extLst>
      <p:ext uri="{BB962C8B-B14F-4D97-AF65-F5344CB8AC3E}">
        <p14:creationId xmlns:p14="http://schemas.microsoft.com/office/powerpoint/2010/main" val="175477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218EB8E9-7FAA-4E1F-8D52-DF6D51062B0D}" type="datetimeFigureOut">
              <a:rPr lang="ar-IQ" smtClean="0"/>
              <a:t>22/06/1444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A3D80CB-52CF-40C5-A32F-C95A89E31C78}" type="slidenum">
              <a:rPr lang="ar-IQ" smtClean="0"/>
              <a:t>‹#›</a:t>
            </a:fld>
            <a:endParaRPr lang="ar-IQ"/>
          </a:p>
        </p:txBody>
      </p:sp>
    </p:spTree>
    <p:extLst>
      <p:ext uri="{BB962C8B-B14F-4D97-AF65-F5344CB8AC3E}">
        <p14:creationId xmlns:p14="http://schemas.microsoft.com/office/powerpoint/2010/main" val="205408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218EB8E9-7FAA-4E1F-8D52-DF6D51062B0D}" type="datetimeFigureOut">
              <a:rPr lang="ar-IQ" smtClean="0"/>
              <a:t>22/06/1444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A3D80CB-52CF-40C5-A32F-C95A89E31C78}" type="slidenum">
              <a:rPr lang="ar-IQ" smtClean="0"/>
              <a:t>‹#›</a:t>
            </a:fld>
            <a:endParaRPr lang="ar-IQ"/>
          </a:p>
        </p:txBody>
      </p:sp>
    </p:spTree>
    <p:extLst>
      <p:ext uri="{BB962C8B-B14F-4D97-AF65-F5344CB8AC3E}">
        <p14:creationId xmlns:p14="http://schemas.microsoft.com/office/powerpoint/2010/main" val="82275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218EB8E9-7FAA-4E1F-8D52-DF6D51062B0D}" type="datetimeFigureOut">
              <a:rPr lang="ar-IQ" smtClean="0"/>
              <a:t>22/06/1444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A3D80CB-52CF-40C5-A32F-C95A89E31C78}" type="slidenum">
              <a:rPr lang="ar-IQ" smtClean="0"/>
              <a:t>‹#›</a:t>
            </a:fld>
            <a:endParaRPr lang="ar-IQ"/>
          </a:p>
        </p:txBody>
      </p:sp>
    </p:spTree>
    <p:extLst>
      <p:ext uri="{BB962C8B-B14F-4D97-AF65-F5344CB8AC3E}">
        <p14:creationId xmlns:p14="http://schemas.microsoft.com/office/powerpoint/2010/main" val="392786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218EB8E9-7FAA-4E1F-8D52-DF6D51062B0D}" type="datetimeFigureOut">
              <a:rPr lang="ar-IQ" smtClean="0"/>
              <a:t>22/06/1444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4A3D80CB-52CF-40C5-A32F-C95A89E31C78}" type="slidenum">
              <a:rPr lang="ar-IQ" smtClean="0"/>
              <a:t>‹#›</a:t>
            </a:fld>
            <a:endParaRPr lang="ar-IQ"/>
          </a:p>
        </p:txBody>
      </p:sp>
    </p:spTree>
    <p:extLst>
      <p:ext uri="{BB962C8B-B14F-4D97-AF65-F5344CB8AC3E}">
        <p14:creationId xmlns:p14="http://schemas.microsoft.com/office/powerpoint/2010/main" val="387813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218EB8E9-7FAA-4E1F-8D52-DF6D51062B0D}" type="datetimeFigureOut">
              <a:rPr lang="ar-IQ" smtClean="0"/>
              <a:t>22/06/1444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4A3D80CB-52CF-40C5-A32F-C95A89E31C78}" type="slidenum">
              <a:rPr lang="ar-IQ" smtClean="0"/>
              <a:t>‹#›</a:t>
            </a:fld>
            <a:endParaRPr lang="ar-IQ"/>
          </a:p>
        </p:txBody>
      </p:sp>
    </p:spTree>
    <p:extLst>
      <p:ext uri="{BB962C8B-B14F-4D97-AF65-F5344CB8AC3E}">
        <p14:creationId xmlns:p14="http://schemas.microsoft.com/office/powerpoint/2010/main" val="38000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18EB8E9-7FAA-4E1F-8D52-DF6D51062B0D}" type="datetimeFigureOut">
              <a:rPr lang="ar-IQ" smtClean="0"/>
              <a:t>22/06/1444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4A3D80CB-52CF-40C5-A32F-C95A89E31C78}" type="slidenum">
              <a:rPr lang="ar-IQ" smtClean="0"/>
              <a:t>‹#›</a:t>
            </a:fld>
            <a:endParaRPr lang="ar-IQ"/>
          </a:p>
        </p:txBody>
      </p:sp>
    </p:spTree>
    <p:extLst>
      <p:ext uri="{BB962C8B-B14F-4D97-AF65-F5344CB8AC3E}">
        <p14:creationId xmlns:p14="http://schemas.microsoft.com/office/powerpoint/2010/main" val="1073355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218EB8E9-7FAA-4E1F-8D52-DF6D51062B0D}" type="datetimeFigureOut">
              <a:rPr lang="ar-IQ" smtClean="0"/>
              <a:t>22/06/1444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A3D80CB-52CF-40C5-A32F-C95A89E31C78}" type="slidenum">
              <a:rPr lang="ar-IQ" smtClean="0"/>
              <a:t>‹#›</a:t>
            </a:fld>
            <a:endParaRPr lang="ar-IQ"/>
          </a:p>
        </p:txBody>
      </p:sp>
    </p:spTree>
    <p:extLst>
      <p:ext uri="{BB962C8B-B14F-4D97-AF65-F5344CB8AC3E}">
        <p14:creationId xmlns:p14="http://schemas.microsoft.com/office/powerpoint/2010/main" val="2265666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218EB8E9-7FAA-4E1F-8D52-DF6D51062B0D}" type="datetimeFigureOut">
              <a:rPr lang="ar-IQ" smtClean="0"/>
              <a:t>22/06/1444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A3D80CB-52CF-40C5-A32F-C95A89E31C78}" type="slidenum">
              <a:rPr lang="ar-IQ" smtClean="0"/>
              <a:t>‹#›</a:t>
            </a:fld>
            <a:endParaRPr lang="ar-IQ"/>
          </a:p>
        </p:txBody>
      </p:sp>
    </p:spTree>
    <p:extLst>
      <p:ext uri="{BB962C8B-B14F-4D97-AF65-F5344CB8AC3E}">
        <p14:creationId xmlns:p14="http://schemas.microsoft.com/office/powerpoint/2010/main" val="156333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18EB8E9-7FAA-4E1F-8D52-DF6D51062B0D}" type="datetimeFigureOut">
              <a:rPr lang="ar-IQ" smtClean="0"/>
              <a:t>22/06/1444</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A3D80CB-52CF-40C5-A32F-C95A89E31C78}" type="slidenum">
              <a:rPr lang="ar-IQ" smtClean="0"/>
              <a:t>‹#›</a:t>
            </a:fld>
            <a:endParaRPr lang="ar-IQ"/>
          </a:p>
        </p:txBody>
      </p:sp>
    </p:spTree>
    <p:extLst>
      <p:ext uri="{BB962C8B-B14F-4D97-AF65-F5344CB8AC3E}">
        <p14:creationId xmlns:p14="http://schemas.microsoft.com/office/powerpoint/2010/main" val="1810835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82880" y="163774"/>
            <a:ext cx="11727180" cy="764274"/>
          </a:xfrm>
        </p:spPr>
        <p:txBody>
          <a:bodyPr>
            <a:normAutofit fontScale="90000"/>
          </a:bodyPr>
          <a:lstStyle/>
          <a:p>
            <a:r>
              <a:rPr lang="ar-IQ" b="1" dirty="0" smtClean="0">
                <a:latin typeface="Simplified Arabic" panose="02020603050405020304" pitchFamily="18" charset="-78"/>
                <a:cs typeface="Simplified Arabic" panose="02020603050405020304" pitchFamily="18" charset="-78"/>
              </a:rPr>
              <a:t>بسم الله الرحمن الرحيم</a:t>
            </a:r>
            <a:endParaRPr lang="ar-IQ" b="1" dirty="0">
              <a:latin typeface="Simplified Arabic" panose="02020603050405020304" pitchFamily="18" charset="-78"/>
              <a:cs typeface="Simplified Arabic" panose="02020603050405020304" pitchFamily="18" charset="-78"/>
            </a:endParaRPr>
          </a:p>
        </p:txBody>
      </p:sp>
      <p:sp>
        <p:nvSpPr>
          <p:cNvPr id="3" name="عنوان فرعي 2"/>
          <p:cNvSpPr>
            <a:spLocks noGrp="1"/>
          </p:cNvSpPr>
          <p:nvPr>
            <p:ph type="subTitle" idx="1"/>
          </p:nvPr>
        </p:nvSpPr>
        <p:spPr>
          <a:xfrm>
            <a:off x="182880" y="1160060"/>
            <a:ext cx="11727180" cy="5446480"/>
          </a:xfrm>
        </p:spPr>
        <p:txBody>
          <a:bodyPr>
            <a:normAutofit lnSpcReduction="10000"/>
          </a:bodyPr>
          <a:lstStyle/>
          <a:p>
            <a:r>
              <a:rPr lang="ar-IQ" sz="3600" b="1" dirty="0" smtClean="0">
                <a:solidFill>
                  <a:srgbClr val="FF0000"/>
                </a:solidFill>
                <a:latin typeface="Simplified Arabic" panose="02020603050405020304" pitchFamily="18" charset="-78"/>
                <a:cs typeface="Simplified Arabic" panose="02020603050405020304" pitchFamily="18" charset="-78"/>
              </a:rPr>
              <a:t>ورشة عمل عن </a:t>
            </a:r>
          </a:p>
          <a:p>
            <a:r>
              <a:rPr lang="ar-IQ" sz="3600" b="1" dirty="0" smtClean="0">
                <a:solidFill>
                  <a:srgbClr val="0066FF"/>
                </a:solidFill>
                <a:latin typeface="Simplified Arabic" panose="02020603050405020304" pitchFamily="18" charset="-78"/>
                <a:cs typeface="Simplified Arabic" panose="02020603050405020304" pitchFamily="18" charset="-78"/>
              </a:rPr>
              <a:t> [ آلية كتابة وتقديم بحث التخرج ] </a:t>
            </a:r>
          </a:p>
          <a:p>
            <a:r>
              <a:rPr lang="ar-IQ" sz="3600" b="1" dirty="0" smtClean="0">
                <a:solidFill>
                  <a:srgbClr val="FF00FF"/>
                </a:solidFill>
                <a:latin typeface="Simplified Arabic" panose="02020603050405020304" pitchFamily="18" charset="-78"/>
                <a:cs typeface="Simplified Arabic" panose="02020603050405020304" pitchFamily="18" charset="-78"/>
              </a:rPr>
              <a:t>من قبل طلبة كلية التربية البدنية وعلوم الرياضة الجامعة المستنصرية </a:t>
            </a:r>
          </a:p>
          <a:p>
            <a:r>
              <a:rPr lang="ar-IQ" sz="3600" b="1" dirty="0" smtClean="0">
                <a:solidFill>
                  <a:srgbClr val="66CCFF"/>
                </a:solidFill>
                <a:latin typeface="Simplified Arabic" panose="02020603050405020304" pitchFamily="18" charset="-78"/>
                <a:cs typeface="Simplified Arabic" panose="02020603050405020304" pitchFamily="18" charset="-78"/>
              </a:rPr>
              <a:t>المرحلة الرابعة (للدراستين الصباحية والمسائية) </a:t>
            </a:r>
          </a:p>
          <a:p>
            <a:r>
              <a:rPr lang="ar-IQ" sz="3600" b="1" dirty="0" smtClean="0">
                <a:solidFill>
                  <a:srgbClr val="33CC33"/>
                </a:solidFill>
                <a:latin typeface="Simplified Arabic" panose="02020603050405020304" pitchFamily="18" charset="-78"/>
                <a:cs typeface="Simplified Arabic" panose="02020603050405020304" pitchFamily="18" charset="-78"/>
              </a:rPr>
              <a:t>للعام الدراسي ( 2022 - 2023 ) </a:t>
            </a:r>
          </a:p>
          <a:p>
            <a:r>
              <a:rPr lang="ar-IQ" sz="3600" b="1" dirty="0" smtClean="0">
                <a:solidFill>
                  <a:srgbClr val="FF0000"/>
                </a:solidFill>
                <a:latin typeface="Simplified Arabic" panose="02020603050405020304" pitchFamily="18" charset="-78"/>
                <a:cs typeface="Simplified Arabic" panose="02020603050405020304" pitchFamily="18" charset="-78"/>
              </a:rPr>
              <a:t>تقديم</a:t>
            </a:r>
          </a:p>
          <a:p>
            <a:r>
              <a:rPr lang="ar-IQ" sz="3600" b="1" dirty="0">
                <a:solidFill>
                  <a:prstClr val="black"/>
                </a:solidFill>
                <a:latin typeface="Simplified Arabic" panose="02020603050405020304" pitchFamily="18" charset="-78"/>
                <a:cs typeface="Simplified Arabic" panose="02020603050405020304" pitchFamily="18" charset="-78"/>
              </a:rPr>
              <a:t>( لجنة الأشراف ومتابعة مشاريع بحوث التخرج )</a:t>
            </a:r>
            <a:endParaRPr lang="ar-IQ" sz="3600" b="1" dirty="0" smtClean="0">
              <a:solidFill>
                <a:srgbClr val="FF0000"/>
              </a:solidFill>
              <a:latin typeface="Simplified Arabic" panose="02020603050405020304" pitchFamily="18" charset="-78"/>
              <a:cs typeface="Simplified Arabic" panose="02020603050405020304" pitchFamily="18" charset="-78"/>
            </a:endParaRPr>
          </a:p>
          <a:p>
            <a:pPr algn="just"/>
            <a:r>
              <a:rPr lang="ar-IQ" sz="3600" b="1" dirty="0" smtClean="0">
                <a:solidFill>
                  <a:srgbClr val="CC0099"/>
                </a:solidFill>
                <a:latin typeface="Simplified Arabic" panose="02020603050405020304" pitchFamily="18" charset="-78"/>
                <a:cs typeface="Simplified Arabic" panose="02020603050405020304" pitchFamily="18" charset="-78"/>
              </a:rPr>
              <a:t>- </a:t>
            </a:r>
            <a:r>
              <a:rPr lang="ar-IQ" sz="3600" b="1" dirty="0" err="1" smtClean="0">
                <a:solidFill>
                  <a:srgbClr val="CC0099"/>
                </a:solidFill>
                <a:latin typeface="Simplified Arabic" panose="02020603050405020304" pitchFamily="18" charset="-78"/>
                <a:cs typeface="Simplified Arabic" panose="02020603050405020304" pitchFamily="18" charset="-78"/>
              </a:rPr>
              <a:t>م.د</a:t>
            </a:r>
            <a:r>
              <a:rPr lang="ar-IQ" sz="3600" b="1" dirty="0" smtClean="0">
                <a:solidFill>
                  <a:srgbClr val="CC0099"/>
                </a:solidFill>
                <a:latin typeface="Simplified Arabic" panose="02020603050405020304" pitchFamily="18" charset="-78"/>
                <a:cs typeface="Simplified Arabic" panose="02020603050405020304" pitchFamily="18" charset="-78"/>
              </a:rPr>
              <a:t>. حيدر علي سلمان</a:t>
            </a:r>
          </a:p>
          <a:p>
            <a:pPr algn="just"/>
            <a:r>
              <a:rPr lang="ar-IQ" sz="3600" b="1" dirty="0" smtClean="0">
                <a:solidFill>
                  <a:srgbClr val="FF33CC"/>
                </a:solidFill>
                <a:latin typeface="Simplified Arabic" panose="02020603050405020304" pitchFamily="18" charset="-78"/>
                <a:cs typeface="Simplified Arabic" panose="02020603050405020304" pitchFamily="18" charset="-78"/>
              </a:rPr>
              <a:t>  </a:t>
            </a:r>
            <a:endParaRPr lang="ar-IQ" sz="3600" b="1" dirty="0">
              <a:solidFill>
                <a:srgbClr val="FF33CC"/>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922728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563789"/>
          </a:xfrm>
        </p:spPr>
        <p:txBody>
          <a:bodyPr>
            <a:normAutofit fontScale="90000"/>
          </a:bodyPr>
          <a:lstStyle/>
          <a:p>
            <a:pPr algn="ctr"/>
            <a:r>
              <a:rPr lang="ar-IQ" b="1" dirty="0" smtClean="0">
                <a:solidFill>
                  <a:srgbClr val="FF0000"/>
                </a:solidFill>
                <a:latin typeface="Simplified Arabic" pitchFamily="18" charset="-78"/>
                <a:cs typeface="Simplified Arabic" pitchFamily="18" charset="-78"/>
              </a:rPr>
              <a:t>كيف تنشأ الأفكار البحثية</a:t>
            </a:r>
            <a:endParaRPr lang="ar-IQ"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838200" y="1045028"/>
            <a:ext cx="10515600" cy="5558971"/>
          </a:xfrm>
        </p:spPr>
        <p:txBody>
          <a:bodyPr>
            <a:normAutofit/>
          </a:bodyPr>
          <a:lstStyle/>
          <a:p>
            <a:r>
              <a:rPr lang="ar-IQ" sz="6000" b="1" dirty="0" smtClean="0">
                <a:solidFill>
                  <a:srgbClr val="6600FF"/>
                </a:solidFill>
                <a:latin typeface="Simplified Arabic" pitchFamily="18" charset="-78"/>
                <a:cs typeface="Simplified Arabic" pitchFamily="18" charset="-78"/>
              </a:rPr>
              <a:t>   - الموضوع</a:t>
            </a:r>
          </a:p>
          <a:p>
            <a:r>
              <a:rPr lang="ar-IQ" sz="6000" b="1" dirty="0">
                <a:solidFill>
                  <a:srgbClr val="33CC33"/>
                </a:solidFill>
                <a:latin typeface="Simplified Arabic" pitchFamily="18" charset="-78"/>
                <a:cs typeface="Simplified Arabic" pitchFamily="18" charset="-78"/>
              </a:rPr>
              <a:t> </a:t>
            </a:r>
            <a:r>
              <a:rPr lang="ar-IQ" sz="6000" b="1" dirty="0" smtClean="0">
                <a:solidFill>
                  <a:srgbClr val="33CC33"/>
                </a:solidFill>
                <a:latin typeface="Simplified Arabic" pitchFamily="18" charset="-78"/>
                <a:cs typeface="Simplified Arabic" pitchFamily="18" charset="-78"/>
              </a:rPr>
              <a:t>      - التساؤلات عن الموضوع</a:t>
            </a:r>
          </a:p>
          <a:p>
            <a:r>
              <a:rPr lang="ar-IQ" sz="6000" b="1" dirty="0" smtClean="0">
                <a:solidFill>
                  <a:srgbClr val="FF33CC"/>
                </a:solidFill>
                <a:latin typeface="Simplified Arabic" pitchFamily="18" charset="-78"/>
                <a:cs typeface="Simplified Arabic" pitchFamily="18" charset="-78"/>
              </a:rPr>
              <a:t>          - المشكلة (فقرات أو تساؤلات)</a:t>
            </a:r>
            <a:endParaRPr lang="ar-IQ" sz="6000" b="1" dirty="0">
              <a:solidFill>
                <a:srgbClr val="FF33CC"/>
              </a:solidFill>
              <a:latin typeface="Simplified Arabic" pitchFamily="18" charset="-78"/>
              <a:cs typeface="Simplified Arabic" pitchFamily="18" charset="-78"/>
            </a:endParaRPr>
          </a:p>
          <a:p>
            <a:r>
              <a:rPr lang="ar-IQ" sz="6000" b="1" dirty="0" smtClean="0">
                <a:solidFill>
                  <a:srgbClr val="0066FF"/>
                </a:solidFill>
                <a:latin typeface="Simplified Arabic" pitchFamily="18" charset="-78"/>
                <a:cs typeface="Simplified Arabic" pitchFamily="18" charset="-78"/>
              </a:rPr>
              <a:t>             - صياغة العنوان</a:t>
            </a:r>
          </a:p>
        </p:txBody>
      </p:sp>
    </p:spTree>
    <p:extLst>
      <p:ext uri="{BB962C8B-B14F-4D97-AF65-F5344CB8AC3E}">
        <p14:creationId xmlns:p14="http://schemas.microsoft.com/office/powerpoint/2010/main" val="163969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491218"/>
          </a:xfrm>
        </p:spPr>
        <p:txBody>
          <a:bodyPr>
            <a:normAutofit fontScale="90000"/>
          </a:bodyPr>
          <a:lstStyle/>
          <a:p>
            <a:pPr algn="ctr"/>
            <a:r>
              <a:rPr lang="ar-SA" b="1" dirty="0" smtClean="0">
                <a:solidFill>
                  <a:srgbClr val="FF3399"/>
                </a:solidFill>
                <a:ea typeface="Calibri"/>
                <a:cs typeface="Simplified Arabic"/>
              </a:rPr>
              <a:t>تعريف </a:t>
            </a:r>
            <a:r>
              <a:rPr lang="ar-SA" b="1" dirty="0">
                <a:solidFill>
                  <a:srgbClr val="FF3399"/>
                </a:solidFill>
                <a:ea typeface="Calibri"/>
                <a:cs typeface="Simplified Arabic"/>
              </a:rPr>
              <a:t>تساؤلات البحث العلمي</a:t>
            </a:r>
            <a:r>
              <a:rPr lang="ar-SA" dirty="0">
                <a:solidFill>
                  <a:srgbClr val="FF3399"/>
                </a:solidFill>
                <a:ea typeface="Calibri"/>
                <a:cs typeface="Simplified Arabic"/>
              </a:rPr>
              <a:t> </a:t>
            </a:r>
            <a:endParaRPr lang="ar-IQ" dirty="0">
              <a:solidFill>
                <a:srgbClr val="FF3399"/>
              </a:solidFill>
            </a:endParaRPr>
          </a:p>
        </p:txBody>
      </p:sp>
      <p:sp>
        <p:nvSpPr>
          <p:cNvPr id="3" name="عنصر نائب للمحتوى 2"/>
          <p:cNvSpPr>
            <a:spLocks noGrp="1"/>
          </p:cNvSpPr>
          <p:nvPr>
            <p:ph idx="1"/>
          </p:nvPr>
        </p:nvSpPr>
        <p:spPr>
          <a:xfrm>
            <a:off x="333829" y="1074057"/>
            <a:ext cx="11495313" cy="5573486"/>
          </a:xfrm>
        </p:spPr>
        <p:txBody>
          <a:bodyPr>
            <a:normAutofit/>
          </a:bodyPr>
          <a:lstStyle/>
          <a:p>
            <a:pPr marL="342900" lvl="0" indent="-342900" algn="just">
              <a:lnSpc>
                <a:spcPct val="115000"/>
              </a:lnSpc>
              <a:spcBef>
                <a:spcPts val="0"/>
              </a:spcBef>
              <a:buFont typeface="Symbol"/>
              <a:buChar char=""/>
            </a:pPr>
            <a:r>
              <a:rPr lang="ar-IQ" sz="4000" b="1" dirty="0" smtClean="0">
                <a:solidFill>
                  <a:srgbClr val="0066FF"/>
                </a:solidFill>
                <a:ea typeface="Calibri"/>
                <a:cs typeface="Simplified Arabic"/>
              </a:rPr>
              <a:t>هي </a:t>
            </a:r>
            <a:r>
              <a:rPr lang="ar-SA" sz="4000" b="1" dirty="0" smtClean="0">
                <a:solidFill>
                  <a:srgbClr val="0066FF"/>
                </a:solidFill>
                <a:ea typeface="Calibri"/>
                <a:cs typeface="Simplified Arabic"/>
              </a:rPr>
              <a:t>مجموعة </a:t>
            </a:r>
            <a:r>
              <a:rPr lang="ar-SA" sz="4000" b="1" dirty="0">
                <a:solidFill>
                  <a:srgbClr val="0066FF"/>
                </a:solidFill>
                <a:ea typeface="Calibri"/>
                <a:cs typeface="Simplified Arabic"/>
              </a:rPr>
              <a:t>من الأسئلة الرئيسة والأسئلة الفرعية </a:t>
            </a:r>
            <a:endParaRPr lang="ar-IQ" sz="4000" b="1" dirty="0" smtClean="0">
              <a:solidFill>
                <a:srgbClr val="0066FF"/>
              </a:solidFill>
              <a:ea typeface="Calibri"/>
              <a:cs typeface="Simplified Arabic"/>
            </a:endParaRPr>
          </a:p>
          <a:p>
            <a:pPr marL="342900" lvl="0" indent="-342900" algn="just">
              <a:lnSpc>
                <a:spcPct val="115000"/>
              </a:lnSpc>
              <a:spcBef>
                <a:spcPts val="0"/>
              </a:spcBef>
              <a:buFont typeface="Symbol"/>
              <a:buChar char=""/>
            </a:pPr>
            <a:r>
              <a:rPr lang="ar-SA" sz="4000" b="1" dirty="0" smtClean="0">
                <a:ea typeface="Calibri"/>
                <a:cs typeface="Simplified Arabic"/>
              </a:rPr>
              <a:t>ويقوم </a:t>
            </a:r>
            <a:r>
              <a:rPr lang="ar-SA" sz="4000" b="1" dirty="0">
                <a:ea typeface="Calibri"/>
                <a:cs typeface="Simplified Arabic"/>
              </a:rPr>
              <a:t>الباحث بربط كل سؤال </a:t>
            </a:r>
            <a:r>
              <a:rPr lang="ar-IQ" sz="4000" b="1" dirty="0" smtClean="0">
                <a:ea typeface="Calibri"/>
                <a:cs typeface="Simplified Arabic"/>
              </a:rPr>
              <a:t>فرعي </a:t>
            </a:r>
            <a:r>
              <a:rPr lang="ar-SA" sz="4000" b="1" dirty="0" smtClean="0">
                <a:ea typeface="Calibri"/>
                <a:cs typeface="Simplified Arabic"/>
              </a:rPr>
              <a:t>بالمحور المبحوث</a:t>
            </a:r>
            <a:endParaRPr lang="ar-IQ" sz="4000" b="1" dirty="0" smtClean="0">
              <a:ea typeface="Calibri"/>
              <a:cs typeface="Simplified Arabic"/>
            </a:endParaRPr>
          </a:p>
          <a:p>
            <a:pPr marL="342900" lvl="0" indent="-342900" algn="just">
              <a:lnSpc>
                <a:spcPct val="115000"/>
              </a:lnSpc>
              <a:spcBef>
                <a:spcPts val="0"/>
              </a:spcBef>
              <a:buFont typeface="Symbol"/>
              <a:buChar char=""/>
            </a:pPr>
            <a:r>
              <a:rPr lang="ar-SA" sz="4000" b="1" dirty="0" smtClean="0">
                <a:ea typeface="Calibri"/>
                <a:cs typeface="Simplified Arabic"/>
              </a:rPr>
              <a:t>بحيث </a:t>
            </a:r>
            <a:r>
              <a:rPr lang="ar-SA" sz="4000" b="1" dirty="0">
                <a:ea typeface="Calibri"/>
                <a:cs typeface="Simplified Arabic"/>
              </a:rPr>
              <a:t>يقدم هذا السؤال الإجابة عن الفرضية الموجودة في هذا المحور</a:t>
            </a:r>
            <a:r>
              <a:rPr lang="ar-SA" sz="4000" b="1" dirty="0" smtClean="0">
                <a:ea typeface="Calibri"/>
                <a:cs typeface="Simplified Arabic"/>
              </a:rPr>
              <a:t>.</a:t>
            </a:r>
            <a:endParaRPr lang="ar-IQ" sz="4000" b="1" dirty="0" smtClean="0">
              <a:ea typeface="Calibri"/>
              <a:cs typeface="Simplified Arabic"/>
            </a:endParaRPr>
          </a:p>
          <a:p>
            <a:pPr marL="342900" lvl="0" indent="-342900" algn="just">
              <a:lnSpc>
                <a:spcPct val="115000"/>
              </a:lnSpc>
              <a:spcBef>
                <a:spcPts val="0"/>
              </a:spcBef>
              <a:buFont typeface="Symbol"/>
              <a:buChar char=""/>
            </a:pPr>
            <a:r>
              <a:rPr lang="ar-IQ" sz="4000" b="1" dirty="0" smtClean="0">
                <a:ea typeface="Calibri"/>
              </a:rPr>
              <a:t>تسهم </a:t>
            </a:r>
            <a:r>
              <a:rPr lang="ar-IQ" sz="4000" b="1" dirty="0">
                <a:ea typeface="Calibri"/>
              </a:rPr>
              <a:t>أسئلة البحث العلمي في عدم خروج الباحث عن المحاور الأساسية التي قام </a:t>
            </a:r>
            <a:r>
              <a:rPr lang="ar-IQ" sz="4000" b="1" dirty="0" smtClean="0">
                <a:ea typeface="Calibri"/>
              </a:rPr>
              <a:t>بطرحها</a:t>
            </a:r>
          </a:p>
          <a:p>
            <a:pPr marL="342900" lvl="0" indent="-342900" algn="just">
              <a:lnSpc>
                <a:spcPct val="115000"/>
              </a:lnSpc>
              <a:spcBef>
                <a:spcPts val="0"/>
              </a:spcBef>
              <a:buFont typeface="Symbol"/>
              <a:buChar char=""/>
            </a:pPr>
            <a:r>
              <a:rPr lang="ar-IQ" sz="4000" b="1" dirty="0" smtClean="0">
                <a:ea typeface="Calibri"/>
              </a:rPr>
              <a:t>وتهدف </a:t>
            </a:r>
            <a:r>
              <a:rPr lang="ar-IQ" sz="4000" b="1" dirty="0">
                <a:ea typeface="Calibri"/>
              </a:rPr>
              <a:t>إلى ربط علمية التحليل بالأهداف المبتغاة من البحث.</a:t>
            </a:r>
            <a:endParaRPr lang="en-US" sz="4000" b="1" dirty="0">
              <a:ea typeface="Calibri"/>
              <a:cs typeface="Arial"/>
            </a:endParaRPr>
          </a:p>
        </p:txBody>
      </p:sp>
    </p:spTree>
    <p:extLst>
      <p:ext uri="{BB962C8B-B14F-4D97-AF65-F5344CB8AC3E}">
        <p14:creationId xmlns:p14="http://schemas.microsoft.com/office/powerpoint/2010/main" val="2374275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578304"/>
          </a:xfrm>
        </p:spPr>
        <p:txBody>
          <a:bodyPr>
            <a:normAutofit fontScale="90000"/>
          </a:bodyPr>
          <a:lstStyle/>
          <a:p>
            <a:pPr algn="ctr"/>
            <a:r>
              <a:rPr lang="ar-IQ" b="1" dirty="0">
                <a:solidFill>
                  <a:srgbClr val="FF0000"/>
                </a:solidFill>
                <a:ea typeface="Calibri"/>
                <a:cs typeface="Simplified Arabic"/>
              </a:rPr>
              <a:t>موضوع البحث</a:t>
            </a:r>
            <a:r>
              <a:rPr lang="ar-IQ" dirty="0">
                <a:solidFill>
                  <a:srgbClr val="FF0000"/>
                </a:solidFill>
                <a:ea typeface="Calibri"/>
                <a:cs typeface="Simplified Arabic"/>
              </a:rPr>
              <a:t> : </a:t>
            </a:r>
            <a:endParaRPr lang="ar-IQ" dirty="0">
              <a:solidFill>
                <a:srgbClr val="FF0000"/>
              </a:solidFill>
            </a:endParaRPr>
          </a:p>
        </p:txBody>
      </p:sp>
      <p:sp>
        <p:nvSpPr>
          <p:cNvPr id="3" name="عنصر نائب للمحتوى 2"/>
          <p:cNvSpPr>
            <a:spLocks noGrp="1"/>
          </p:cNvSpPr>
          <p:nvPr>
            <p:ph idx="1"/>
          </p:nvPr>
        </p:nvSpPr>
        <p:spPr>
          <a:xfrm>
            <a:off x="377371" y="1175657"/>
            <a:ext cx="11480799" cy="5384800"/>
          </a:xfrm>
        </p:spPr>
        <p:txBody>
          <a:bodyPr>
            <a:normAutofit/>
          </a:bodyPr>
          <a:lstStyle/>
          <a:p>
            <a:pPr algn="ctr"/>
            <a:r>
              <a:rPr lang="ar-IQ" sz="5400" b="1" dirty="0" smtClean="0">
                <a:solidFill>
                  <a:srgbClr val="33CC33"/>
                </a:solidFill>
                <a:ea typeface="Calibri"/>
                <a:cs typeface="Simplified Arabic"/>
              </a:rPr>
              <a:t>هو </a:t>
            </a:r>
            <a:r>
              <a:rPr lang="ar-IQ" sz="5400" b="1" dirty="0">
                <a:solidFill>
                  <a:srgbClr val="33CC33"/>
                </a:solidFill>
                <a:ea typeface="Calibri"/>
                <a:cs typeface="Simplified Arabic"/>
              </a:rPr>
              <a:t>عبارة عن </a:t>
            </a:r>
            <a:endParaRPr lang="ar-IQ" sz="5400" b="1" dirty="0" smtClean="0">
              <a:solidFill>
                <a:srgbClr val="33CC33"/>
              </a:solidFill>
              <a:ea typeface="Calibri"/>
              <a:cs typeface="Simplified Arabic"/>
            </a:endParaRPr>
          </a:p>
          <a:p>
            <a:pPr algn="just"/>
            <a:r>
              <a:rPr lang="ar-IQ" sz="5400" b="1" dirty="0" smtClean="0">
                <a:ea typeface="Calibri"/>
                <a:cs typeface="Simplified Arabic"/>
              </a:rPr>
              <a:t>   - الإشكالية (مشكلة البحث) </a:t>
            </a:r>
          </a:p>
          <a:p>
            <a:pPr algn="just"/>
            <a:r>
              <a:rPr lang="ar-IQ" sz="5400" b="1" dirty="0">
                <a:ea typeface="Calibri"/>
                <a:cs typeface="Simplified Arabic"/>
              </a:rPr>
              <a:t> </a:t>
            </a:r>
            <a:r>
              <a:rPr lang="ar-IQ" sz="5400" b="1" dirty="0" smtClean="0">
                <a:ea typeface="Calibri"/>
                <a:cs typeface="Simplified Arabic"/>
              </a:rPr>
              <a:t>      - أو الفكرة</a:t>
            </a:r>
          </a:p>
          <a:p>
            <a:pPr algn="just"/>
            <a:r>
              <a:rPr lang="ar-IQ" sz="5400" b="1" dirty="0" smtClean="0">
                <a:solidFill>
                  <a:srgbClr val="0066FF"/>
                </a:solidFill>
                <a:ea typeface="Calibri"/>
                <a:cs typeface="Simplified Arabic"/>
              </a:rPr>
              <a:t>أو </a:t>
            </a:r>
            <a:r>
              <a:rPr lang="ar-IQ" sz="5400" b="1" dirty="0">
                <a:solidFill>
                  <a:srgbClr val="0066FF"/>
                </a:solidFill>
                <a:ea typeface="Calibri"/>
                <a:cs typeface="Simplified Arabic"/>
              </a:rPr>
              <a:t>بوجه عام الجانب الدراسي الذي يتبنَّاه الباحث العلمي في بحثه العلمي.</a:t>
            </a:r>
            <a:endParaRPr lang="ar-IQ" sz="5400" b="1" dirty="0">
              <a:solidFill>
                <a:srgbClr val="0066FF"/>
              </a:solidFill>
            </a:endParaRPr>
          </a:p>
        </p:txBody>
      </p:sp>
    </p:spTree>
    <p:extLst>
      <p:ext uri="{BB962C8B-B14F-4D97-AF65-F5344CB8AC3E}">
        <p14:creationId xmlns:p14="http://schemas.microsoft.com/office/powerpoint/2010/main" val="31034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7714" y="365126"/>
            <a:ext cx="11684000" cy="520246"/>
          </a:xfrm>
        </p:spPr>
        <p:txBody>
          <a:bodyPr>
            <a:noAutofit/>
          </a:bodyPr>
          <a:lstStyle/>
          <a:p>
            <a:pPr lvl="0" algn="ctr"/>
            <a:r>
              <a:rPr lang="ar-IQ" sz="3200" b="1" dirty="0">
                <a:solidFill>
                  <a:srgbClr val="FF0000"/>
                </a:solidFill>
                <a:latin typeface="Simplified Arabic" pitchFamily="18" charset="-78"/>
                <a:ea typeface="Calibri"/>
                <a:cs typeface="Simplified Arabic" pitchFamily="18" charset="-78"/>
              </a:rPr>
              <a:t>الحصول على الافكار في تحديد موضوع </a:t>
            </a:r>
            <a:r>
              <a:rPr lang="ar-IQ" sz="3200" b="1" dirty="0" smtClean="0">
                <a:solidFill>
                  <a:srgbClr val="FF0000"/>
                </a:solidFill>
                <a:latin typeface="Simplified Arabic" pitchFamily="18" charset="-78"/>
                <a:ea typeface="Calibri"/>
                <a:cs typeface="Simplified Arabic" pitchFamily="18" charset="-78"/>
              </a:rPr>
              <a:t>البحث</a:t>
            </a:r>
            <a:endParaRPr lang="ar-IQ" sz="32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362857" y="1088570"/>
            <a:ext cx="11495313" cy="5500915"/>
          </a:xfrm>
        </p:spPr>
        <p:txBody>
          <a:bodyPr>
            <a:normAutofit/>
          </a:bodyPr>
          <a:lstStyle/>
          <a:p>
            <a:pPr marL="171450" algn="just">
              <a:lnSpc>
                <a:spcPct val="115000"/>
              </a:lnSpc>
              <a:spcBef>
                <a:spcPts val="0"/>
              </a:spcBef>
            </a:pPr>
            <a:r>
              <a:rPr lang="ar-IQ" sz="4400" b="1" dirty="0" smtClean="0">
                <a:solidFill>
                  <a:srgbClr val="CC0099"/>
                </a:solidFill>
                <a:latin typeface="Simplified Arabic" pitchFamily="18" charset="-78"/>
                <a:ea typeface="Calibri"/>
                <a:cs typeface="Simplified Arabic" pitchFamily="18" charset="-78"/>
              </a:rPr>
              <a:t>تواجه </a:t>
            </a:r>
            <a:r>
              <a:rPr lang="ar-IQ" sz="4400" b="1" dirty="0">
                <a:solidFill>
                  <a:srgbClr val="CC0099"/>
                </a:solidFill>
                <a:latin typeface="Simplified Arabic" pitchFamily="18" charset="-78"/>
                <a:ea typeface="Calibri"/>
                <a:cs typeface="Simplified Arabic" pitchFamily="18" charset="-78"/>
              </a:rPr>
              <a:t>الباحث في مرحلة البحث تحديات تتمثل بكيفية اختيار موضوع البحث وماهي الحلول المناسبة لذلك منها الآتي </a:t>
            </a:r>
            <a:r>
              <a:rPr lang="ar-IQ" sz="4400" b="1" dirty="0" smtClean="0">
                <a:solidFill>
                  <a:srgbClr val="CC0099"/>
                </a:solidFill>
                <a:latin typeface="Simplified Arabic" pitchFamily="18" charset="-78"/>
                <a:ea typeface="Calibri"/>
                <a:cs typeface="Simplified Arabic" pitchFamily="18" charset="-78"/>
              </a:rPr>
              <a:t>:-</a:t>
            </a:r>
          </a:p>
          <a:p>
            <a:pPr marL="0" indent="0" algn="just">
              <a:lnSpc>
                <a:spcPct val="115000"/>
              </a:lnSpc>
              <a:spcBef>
                <a:spcPts val="0"/>
              </a:spcBef>
              <a:buNone/>
            </a:pPr>
            <a:endParaRPr lang="en-US" sz="4400" b="1" dirty="0">
              <a:solidFill>
                <a:srgbClr val="CC0099"/>
              </a:solidFill>
              <a:latin typeface="Simplified Arabic" pitchFamily="18" charset="-78"/>
              <a:ea typeface="Calibri"/>
              <a:cs typeface="Simplified Arabic" pitchFamily="18" charset="-78"/>
            </a:endParaRPr>
          </a:p>
          <a:p>
            <a:pPr marL="0" lvl="0" indent="0" algn="just">
              <a:lnSpc>
                <a:spcPct val="115000"/>
              </a:lnSpc>
              <a:spcBef>
                <a:spcPts val="0"/>
              </a:spcBef>
              <a:buNone/>
            </a:pPr>
            <a:r>
              <a:rPr lang="ar-IQ" sz="4400" b="1" dirty="0" smtClean="0">
                <a:solidFill>
                  <a:srgbClr val="0066FF"/>
                </a:solidFill>
                <a:latin typeface="Simplified Arabic" pitchFamily="18" charset="-78"/>
                <a:ea typeface="Calibri"/>
                <a:cs typeface="Simplified Arabic" pitchFamily="18" charset="-78"/>
              </a:rPr>
              <a:t>      - إما </a:t>
            </a:r>
            <a:r>
              <a:rPr lang="ar-IQ" sz="4400" b="1" dirty="0">
                <a:solidFill>
                  <a:srgbClr val="0066FF"/>
                </a:solidFill>
                <a:latin typeface="Simplified Arabic" pitchFamily="18" charset="-78"/>
                <a:ea typeface="Calibri"/>
                <a:cs typeface="Simplified Arabic" pitchFamily="18" charset="-78"/>
              </a:rPr>
              <a:t>أنه تتولد لديه أفكار كثيرة جداً.</a:t>
            </a:r>
            <a:endParaRPr lang="en-US" sz="4400" b="1" dirty="0">
              <a:solidFill>
                <a:srgbClr val="0066FF"/>
              </a:solidFill>
              <a:latin typeface="Simplified Arabic" pitchFamily="18" charset="-78"/>
              <a:ea typeface="Calibri"/>
              <a:cs typeface="Simplified Arabic" pitchFamily="18" charset="-78"/>
            </a:endParaRPr>
          </a:p>
          <a:p>
            <a:pPr marL="0" lvl="0" indent="0" algn="just">
              <a:lnSpc>
                <a:spcPct val="115000"/>
              </a:lnSpc>
              <a:spcBef>
                <a:spcPts val="0"/>
              </a:spcBef>
              <a:buNone/>
            </a:pPr>
            <a:r>
              <a:rPr lang="ar-IQ" sz="4400" b="1" dirty="0" smtClean="0">
                <a:solidFill>
                  <a:srgbClr val="FF3399"/>
                </a:solidFill>
                <a:latin typeface="Simplified Arabic" pitchFamily="18" charset="-78"/>
                <a:ea typeface="Calibri"/>
                <a:cs typeface="Simplified Arabic" pitchFamily="18" charset="-78"/>
              </a:rPr>
              <a:t>         - أو </a:t>
            </a:r>
            <a:r>
              <a:rPr lang="ar-IQ" sz="4400" b="1" dirty="0">
                <a:solidFill>
                  <a:srgbClr val="FF3399"/>
                </a:solidFill>
                <a:latin typeface="Simplified Arabic" pitchFamily="18" charset="-78"/>
                <a:ea typeface="Calibri"/>
                <a:cs typeface="Simplified Arabic" pitchFamily="18" charset="-78"/>
              </a:rPr>
              <a:t>إنه لا توجد لديه أي فكرة أو موضوع للبحث</a:t>
            </a:r>
            <a:r>
              <a:rPr lang="ar-IQ" sz="4400" b="1" dirty="0" smtClean="0">
                <a:solidFill>
                  <a:srgbClr val="FF3399"/>
                </a:solidFill>
                <a:latin typeface="Simplified Arabic" pitchFamily="18" charset="-78"/>
                <a:ea typeface="Calibri"/>
                <a:cs typeface="Simplified Arabic" pitchFamily="18" charset="-78"/>
              </a:rPr>
              <a:t>.</a:t>
            </a:r>
          </a:p>
          <a:p>
            <a:pPr marL="0" lvl="0" indent="0" algn="just">
              <a:lnSpc>
                <a:spcPct val="115000"/>
              </a:lnSpc>
              <a:spcBef>
                <a:spcPts val="0"/>
              </a:spcBef>
              <a:buNone/>
            </a:pPr>
            <a:endParaRPr lang="en-US" sz="2400" dirty="0">
              <a:ea typeface="Calibri"/>
              <a:cs typeface="Arial"/>
            </a:endParaRPr>
          </a:p>
          <a:p>
            <a:pPr marL="342900" lvl="0" indent="-342900" algn="l">
              <a:lnSpc>
                <a:spcPct val="115000"/>
              </a:lnSpc>
              <a:spcBef>
                <a:spcPts val="0"/>
              </a:spcBef>
              <a:buFont typeface="Symbol"/>
              <a:buChar char=""/>
            </a:pPr>
            <a:r>
              <a:rPr lang="ar-IQ" b="1" dirty="0">
                <a:solidFill>
                  <a:srgbClr val="FF0000"/>
                </a:solidFill>
                <a:ea typeface="Calibri"/>
                <a:cs typeface="Simplified Arabic"/>
              </a:rPr>
              <a:t>من الممكن أن تكون الحلول لهذه التحديات من خلال الآتي:- </a:t>
            </a:r>
            <a:endParaRPr lang="en-US" sz="2400" dirty="0">
              <a:solidFill>
                <a:srgbClr val="FF0000"/>
              </a:solidFill>
              <a:ea typeface="Calibri"/>
              <a:cs typeface="Arial"/>
            </a:endParaRPr>
          </a:p>
        </p:txBody>
      </p:sp>
    </p:spTree>
    <p:extLst>
      <p:ext uri="{BB962C8B-B14F-4D97-AF65-F5344CB8AC3E}">
        <p14:creationId xmlns:p14="http://schemas.microsoft.com/office/powerpoint/2010/main" val="2349201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06401" y="365126"/>
            <a:ext cx="11321142" cy="578304"/>
          </a:xfrm>
        </p:spPr>
        <p:txBody>
          <a:bodyPr>
            <a:normAutofit fontScale="90000"/>
          </a:bodyPr>
          <a:lstStyle/>
          <a:p>
            <a:pPr marL="342900" lvl="0" indent="-342900" algn="just">
              <a:lnSpc>
                <a:spcPct val="115000"/>
              </a:lnSpc>
              <a:spcBef>
                <a:spcPts val="0"/>
              </a:spcBef>
            </a:pPr>
            <a:r>
              <a:rPr lang="ar-IQ" sz="2800" b="1" dirty="0">
                <a:solidFill>
                  <a:srgbClr val="FF0000"/>
                </a:solidFill>
                <a:latin typeface="Calibri"/>
                <a:ea typeface="Calibri"/>
                <a:cs typeface="Simplified Arabic"/>
              </a:rPr>
              <a:t>من الممكن أن تكون الحلول لهذه التحديات من خلال الآتي:- </a:t>
            </a:r>
            <a:endParaRPr lang="ar-IQ" dirty="0">
              <a:solidFill>
                <a:srgbClr val="FF0000"/>
              </a:solidFill>
            </a:endParaRPr>
          </a:p>
        </p:txBody>
      </p:sp>
      <p:sp>
        <p:nvSpPr>
          <p:cNvPr id="3" name="عنصر نائب للمحتوى 2"/>
          <p:cNvSpPr>
            <a:spLocks noGrp="1"/>
          </p:cNvSpPr>
          <p:nvPr>
            <p:ph idx="1"/>
          </p:nvPr>
        </p:nvSpPr>
        <p:spPr>
          <a:xfrm>
            <a:off x="362857" y="1146628"/>
            <a:ext cx="11480799" cy="5471885"/>
          </a:xfrm>
        </p:spPr>
        <p:txBody>
          <a:bodyPr/>
          <a:lstStyle/>
          <a:p>
            <a:pPr marL="0" lvl="0" indent="0" algn="ctr">
              <a:lnSpc>
                <a:spcPct val="115000"/>
              </a:lnSpc>
              <a:spcBef>
                <a:spcPts val="0"/>
              </a:spcBef>
              <a:buNone/>
            </a:pPr>
            <a:r>
              <a:rPr lang="ar-IQ" sz="2400" b="1" dirty="0" smtClean="0">
                <a:solidFill>
                  <a:srgbClr val="FF0000"/>
                </a:solidFill>
                <a:ea typeface="Calibri"/>
                <a:cs typeface="Simplified Arabic"/>
              </a:rPr>
              <a:t>1. مراجعة </a:t>
            </a:r>
            <a:r>
              <a:rPr lang="ar-IQ" sz="2400" b="1" dirty="0">
                <a:solidFill>
                  <a:srgbClr val="FF0000"/>
                </a:solidFill>
                <a:ea typeface="Calibri"/>
                <a:cs typeface="Simplified Arabic"/>
              </a:rPr>
              <a:t>الأدبيات. </a:t>
            </a:r>
            <a:endParaRPr lang="en-US" sz="2400" b="1" dirty="0" smtClean="0">
              <a:solidFill>
                <a:srgbClr val="FF0000"/>
              </a:solidFill>
              <a:ea typeface="Calibri"/>
              <a:cs typeface="Simplified Arabic"/>
            </a:endParaRPr>
          </a:p>
          <a:p>
            <a:pPr marL="0" lvl="0" indent="0" algn="just">
              <a:lnSpc>
                <a:spcPct val="115000"/>
              </a:lnSpc>
              <a:spcBef>
                <a:spcPts val="0"/>
              </a:spcBef>
              <a:buNone/>
            </a:pPr>
            <a:r>
              <a:rPr lang="ar-IQ" sz="2400" dirty="0" smtClean="0">
                <a:solidFill>
                  <a:prstClr val="black"/>
                </a:solidFill>
                <a:ea typeface="Calibri"/>
                <a:cs typeface="Simplified Arabic"/>
              </a:rPr>
              <a:t>يبدأ </a:t>
            </a:r>
            <a:r>
              <a:rPr lang="ar-IQ" sz="2400" dirty="0">
                <a:solidFill>
                  <a:prstClr val="black"/>
                </a:solidFill>
                <a:ea typeface="Calibri"/>
                <a:cs typeface="Simplified Arabic"/>
              </a:rPr>
              <a:t>في جمع أفكاره من المراجع والمصادر والدراسات والبحوث السابقة والتي وردت فيها معلومات عن الموضوع الذي يفكر </a:t>
            </a:r>
            <a:r>
              <a:rPr lang="ar-IQ" sz="2400" dirty="0" smtClean="0">
                <a:solidFill>
                  <a:prstClr val="black"/>
                </a:solidFill>
                <a:ea typeface="Calibri"/>
                <a:cs typeface="Simplified Arabic"/>
              </a:rPr>
              <a:t>به</a:t>
            </a:r>
          </a:p>
          <a:p>
            <a:pPr marL="114300" lvl="0" indent="0" algn="ctr">
              <a:lnSpc>
                <a:spcPct val="115000"/>
              </a:lnSpc>
              <a:spcBef>
                <a:spcPts val="0"/>
              </a:spcBef>
              <a:buNone/>
            </a:pPr>
            <a:r>
              <a:rPr lang="ar-IQ" sz="2400" b="1" dirty="0" smtClean="0">
                <a:solidFill>
                  <a:srgbClr val="FF0000"/>
                </a:solidFill>
                <a:ea typeface="Calibri"/>
                <a:cs typeface="Simplified Arabic"/>
              </a:rPr>
              <a:t>2. التوسع </a:t>
            </a:r>
            <a:r>
              <a:rPr lang="ar-IQ" sz="2400" b="1" dirty="0">
                <a:solidFill>
                  <a:srgbClr val="FF0000"/>
                </a:solidFill>
                <a:ea typeface="Calibri"/>
                <a:cs typeface="Simplified Arabic"/>
              </a:rPr>
              <a:t>في البحث عن مصادر.</a:t>
            </a:r>
            <a:r>
              <a:rPr lang="ar-IQ" sz="2400" dirty="0">
                <a:solidFill>
                  <a:srgbClr val="FF0000"/>
                </a:solidFill>
                <a:ea typeface="Calibri"/>
                <a:cs typeface="Simplified Arabic"/>
              </a:rPr>
              <a:t> </a:t>
            </a:r>
            <a:endParaRPr lang="ar-IQ" sz="2400" dirty="0" smtClean="0">
              <a:solidFill>
                <a:srgbClr val="FF0000"/>
              </a:solidFill>
              <a:ea typeface="Calibri"/>
              <a:cs typeface="Simplified Arabic"/>
            </a:endParaRPr>
          </a:p>
          <a:p>
            <a:pPr marL="114300" lvl="0" indent="0" algn="just">
              <a:lnSpc>
                <a:spcPct val="115000"/>
              </a:lnSpc>
              <a:spcBef>
                <a:spcPts val="0"/>
              </a:spcBef>
              <a:buNone/>
            </a:pPr>
            <a:r>
              <a:rPr lang="ar-IQ" sz="2400" dirty="0" smtClean="0">
                <a:solidFill>
                  <a:prstClr val="black"/>
                </a:solidFill>
                <a:ea typeface="Calibri"/>
                <a:cs typeface="Simplified Arabic"/>
              </a:rPr>
              <a:t>بعد </a:t>
            </a:r>
            <a:r>
              <a:rPr lang="ar-IQ" sz="2400" dirty="0">
                <a:solidFill>
                  <a:prstClr val="black"/>
                </a:solidFill>
                <a:ea typeface="Calibri"/>
                <a:cs typeface="Simplified Arabic"/>
              </a:rPr>
              <a:t>ان يطلع الباحث على مجموعة مناسبة من المراجع والمصادر فأن آفاقه البحثية سوف تتسع وتتشكل لديه صورة عامة عما ستكون عليه محاور بحثه الرئيسة والفرعية التي تعد مهمة وأساسية للدراسة، </a:t>
            </a:r>
            <a:endParaRPr lang="ar-IQ" sz="2400" dirty="0" smtClean="0">
              <a:solidFill>
                <a:prstClr val="black"/>
              </a:solidFill>
              <a:ea typeface="Calibri"/>
              <a:cs typeface="Simplified Arabic"/>
            </a:endParaRPr>
          </a:p>
          <a:p>
            <a:pPr marL="114300" lvl="0" indent="0" algn="ctr">
              <a:lnSpc>
                <a:spcPct val="115000"/>
              </a:lnSpc>
              <a:spcBef>
                <a:spcPts val="0"/>
              </a:spcBef>
              <a:buNone/>
            </a:pPr>
            <a:r>
              <a:rPr lang="ar-IQ" sz="2400" b="1" dirty="0" smtClean="0">
                <a:solidFill>
                  <a:srgbClr val="FF0000"/>
                </a:solidFill>
                <a:ea typeface="Calibri"/>
                <a:cs typeface="Simplified Arabic"/>
              </a:rPr>
              <a:t>3. تضييق </a:t>
            </a:r>
            <a:r>
              <a:rPr lang="ar-IQ" sz="2400" b="1" dirty="0">
                <a:solidFill>
                  <a:srgbClr val="FF0000"/>
                </a:solidFill>
                <a:ea typeface="Calibri"/>
                <a:cs typeface="Simplified Arabic"/>
              </a:rPr>
              <a:t>نطاق البحث وتحديد الموضوع بدقة.</a:t>
            </a:r>
            <a:r>
              <a:rPr lang="ar-IQ" sz="2400" dirty="0">
                <a:solidFill>
                  <a:srgbClr val="FF0000"/>
                </a:solidFill>
                <a:ea typeface="Calibri"/>
                <a:cs typeface="Simplified Arabic"/>
              </a:rPr>
              <a:t> </a:t>
            </a:r>
            <a:endParaRPr lang="en-US" sz="2400" dirty="0" smtClean="0">
              <a:solidFill>
                <a:srgbClr val="FF0000"/>
              </a:solidFill>
              <a:ea typeface="Calibri"/>
              <a:cs typeface="Simplified Arabic"/>
            </a:endParaRPr>
          </a:p>
          <a:p>
            <a:pPr marL="114300" lvl="0" indent="0" algn="just">
              <a:lnSpc>
                <a:spcPct val="115000"/>
              </a:lnSpc>
              <a:spcBef>
                <a:spcPts val="0"/>
              </a:spcBef>
              <a:buNone/>
            </a:pPr>
            <a:r>
              <a:rPr lang="ar-IQ" sz="2400" dirty="0" smtClean="0">
                <a:solidFill>
                  <a:prstClr val="black"/>
                </a:solidFill>
                <a:ea typeface="Calibri"/>
                <a:cs typeface="Simplified Arabic"/>
              </a:rPr>
              <a:t>بعد </a:t>
            </a:r>
            <a:r>
              <a:rPr lang="ar-IQ" sz="2400" dirty="0">
                <a:solidFill>
                  <a:prstClr val="black"/>
                </a:solidFill>
                <a:ea typeface="Calibri"/>
                <a:cs typeface="Simplified Arabic"/>
              </a:rPr>
              <a:t>مراجعة والتوسع في الاطلاع على المراجع والمصادر، يقوم الباحث بتضييق دائرة البحث والتقصي وتشذيب الأفكار وتصفيتها وإبعاد كل الموضوعات والأفكار التي لا ترتبط ارتباطاً وثيقاً بموضوع الدراسة، والإبقاء على كل الأفكار والمواضيع الفرعية التي ترتبط بشكل كبير مع دراسته. </a:t>
            </a:r>
            <a:endParaRPr lang="en-US" sz="2000" dirty="0">
              <a:solidFill>
                <a:prstClr val="black"/>
              </a:solidFill>
              <a:ea typeface="Calibri"/>
              <a:cs typeface="Arial"/>
            </a:endParaRPr>
          </a:p>
        </p:txBody>
      </p:sp>
    </p:spTree>
    <p:extLst>
      <p:ext uri="{BB962C8B-B14F-4D97-AF65-F5344CB8AC3E}">
        <p14:creationId xmlns:p14="http://schemas.microsoft.com/office/powerpoint/2010/main" val="17022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447675"/>
          </a:xfrm>
        </p:spPr>
        <p:txBody>
          <a:bodyPr>
            <a:normAutofit fontScale="90000"/>
          </a:bodyPr>
          <a:lstStyle/>
          <a:p>
            <a:endParaRPr lang="ar-IQ" dirty="0"/>
          </a:p>
        </p:txBody>
      </p:sp>
      <p:sp>
        <p:nvSpPr>
          <p:cNvPr id="3" name="عنصر نائب للمحتوى 2"/>
          <p:cNvSpPr>
            <a:spLocks noGrp="1"/>
          </p:cNvSpPr>
          <p:nvPr>
            <p:ph idx="1"/>
          </p:nvPr>
        </p:nvSpPr>
        <p:spPr>
          <a:xfrm>
            <a:off x="304800" y="1016000"/>
            <a:ext cx="11480800" cy="5573486"/>
          </a:xfrm>
        </p:spPr>
        <p:txBody>
          <a:bodyPr>
            <a:normAutofit/>
          </a:bodyPr>
          <a:lstStyle/>
          <a:p>
            <a:pPr algn="ctr"/>
            <a:r>
              <a:rPr lang="ar-IQ" sz="7200" b="1" dirty="0" smtClean="0">
                <a:solidFill>
                  <a:srgbClr val="FF0000"/>
                </a:solidFill>
                <a:latin typeface="Simplified Arabic" pitchFamily="18" charset="-78"/>
                <a:cs typeface="Simplified Arabic" pitchFamily="18" charset="-78"/>
              </a:rPr>
              <a:t>عنوان البحث </a:t>
            </a:r>
          </a:p>
          <a:p>
            <a:pPr algn="ctr"/>
            <a:r>
              <a:rPr lang="ar-IQ" sz="7200" b="1" dirty="0" smtClean="0">
                <a:solidFill>
                  <a:srgbClr val="FF0000"/>
                </a:solidFill>
                <a:latin typeface="Simplified Arabic" pitchFamily="18" charset="-78"/>
                <a:cs typeface="Simplified Arabic" pitchFamily="18" charset="-78"/>
              </a:rPr>
              <a:t>تقديم</a:t>
            </a:r>
          </a:p>
          <a:p>
            <a:pPr algn="ctr"/>
            <a:r>
              <a:rPr lang="ar-IQ" sz="7200" b="1" dirty="0" err="1" smtClean="0">
                <a:solidFill>
                  <a:srgbClr val="FF0000"/>
                </a:solidFill>
                <a:latin typeface="Simplified Arabic" pitchFamily="18" charset="-78"/>
                <a:cs typeface="Simplified Arabic" pitchFamily="18" charset="-78"/>
              </a:rPr>
              <a:t>م.د</a:t>
            </a:r>
            <a:r>
              <a:rPr lang="ar-IQ" sz="7200" b="1" dirty="0" smtClean="0">
                <a:solidFill>
                  <a:srgbClr val="FF0000"/>
                </a:solidFill>
                <a:latin typeface="Simplified Arabic" pitchFamily="18" charset="-78"/>
                <a:cs typeface="Simplified Arabic" pitchFamily="18" charset="-78"/>
              </a:rPr>
              <a:t>. حيدر علي سلمان</a:t>
            </a:r>
            <a:endParaRPr lang="ar-IQ" sz="7200" b="1"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412257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72955" y="163773"/>
            <a:ext cx="11750723" cy="627797"/>
          </a:xfrm>
        </p:spPr>
        <p:txBody>
          <a:bodyPr>
            <a:normAutofit fontScale="90000"/>
          </a:bodyPr>
          <a:lstStyle/>
          <a:p>
            <a:pPr algn="ctr"/>
            <a:r>
              <a:rPr lang="ar-IQ" b="1" dirty="0" smtClean="0">
                <a:solidFill>
                  <a:srgbClr val="FF0000"/>
                </a:solidFill>
                <a:latin typeface="Simplified Arabic" panose="02020603050405020304" pitchFamily="18" charset="-78"/>
                <a:cs typeface="Simplified Arabic" panose="02020603050405020304" pitchFamily="18" charset="-78"/>
              </a:rPr>
              <a:t>بناء فكرة أولية لعنوان البحث</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272955" y="928048"/>
            <a:ext cx="11627893" cy="5800298"/>
          </a:xfrm>
        </p:spPr>
        <p:txBody>
          <a:bodyPr>
            <a:normAutofit fontScale="92500" lnSpcReduction="20000"/>
          </a:bodyPr>
          <a:lstStyle/>
          <a:p>
            <a:pPr algn="just"/>
            <a:r>
              <a:rPr lang="ar-IQ" sz="7200" b="1" dirty="0" smtClean="0">
                <a:latin typeface="Simplified Arabic" panose="02020603050405020304" pitchFamily="18" charset="-78"/>
                <a:cs typeface="Simplified Arabic" panose="02020603050405020304" pitchFamily="18" charset="-78"/>
              </a:rPr>
              <a:t>يتم الاتفاق بين الأستاذ المشرف والطالب على عنوان البحث يتوافق مع:-</a:t>
            </a:r>
          </a:p>
          <a:p>
            <a:pPr algn="just"/>
            <a:r>
              <a:rPr lang="ar-IQ" sz="7200" b="1" dirty="0" smtClean="0">
                <a:solidFill>
                  <a:srgbClr val="C00000"/>
                </a:solidFill>
                <a:latin typeface="Simplified Arabic" panose="02020603050405020304" pitchFamily="18" charset="-78"/>
                <a:cs typeface="Simplified Arabic" panose="02020603050405020304" pitchFamily="18" charset="-78"/>
              </a:rPr>
              <a:t> - إمكانيات الطالب </a:t>
            </a:r>
          </a:p>
          <a:p>
            <a:pPr algn="just"/>
            <a:r>
              <a:rPr lang="ar-IQ" sz="7200" b="1" dirty="0" smtClean="0">
                <a:solidFill>
                  <a:srgbClr val="00B050"/>
                </a:solidFill>
                <a:latin typeface="Simplified Arabic" panose="02020603050405020304" pitchFamily="18" charset="-78"/>
                <a:cs typeface="Simplified Arabic" panose="02020603050405020304" pitchFamily="18" charset="-78"/>
              </a:rPr>
              <a:t>   - ومستواه العلمي وطموحاته </a:t>
            </a:r>
          </a:p>
          <a:p>
            <a:pPr algn="just"/>
            <a:r>
              <a:rPr lang="ar-IQ" sz="7200" b="1" dirty="0" smtClean="0">
                <a:solidFill>
                  <a:srgbClr val="00B0F0"/>
                </a:solidFill>
                <a:latin typeface="Simplified Arabic" panose="02020603050405020304" pitchFamily="18" charset="-78"/>
                <a:cs typeface="Simplified Arabic" panose="02020603050405020304" pitchFamily="18" charset="-78"/>
              </a:rPr>
              <a:t>     - ومستوفياً لشروط كتابة بحوث الدراسة الأولية.</a:t>
            </a:r>
          </a:p>
          <a:p>
            <a:pPr algn="l"/>
            <a:r>
              <a:rPr lang="ar-IQ" sz="4800" b="1" dirty="0" smtClean="0">
                <a:solidFill>
                  <a:srgbClr val="FF0000"/>
                </a:solidFill>
                <a:latin typeface="Simplified Arabic" panose="02020603050405020304" pitchFamily="18" charset="-78"/>
                <a:cs typeface="Simplified Arabic" panose="02020603050405020304" pitchFamily="18" charset="-78"/>
              </a:rPr>
              <a:t>س : ماهي شروط كتابة البحوث</a:t>
            </a:r>
            <a:endParaRPr lang="ar-IQ" sz="4800" b="1" dirty="0">
              <a:solidFill>
                <a:srgbClr val="FF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888720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418646"/>
          </a:xfrm>
        </p:spPr>
        <p:txBody>
          <a:bodyPr>
            <a:normAutofit fontScale="90000"/>
          </a:bodyPr>
          <a:lstStyle/>
          <a:p>
            <a:pPr algn="ctr"/>
            <a:r>
              <a:rPr lang="ar-IQ" sz="3200" b="1" dirty="0">
                <a:solidFill>
                  <a:srgbClr val="FF0000"/>
                </a:solidFill>
                <a:ea typeface="Calibri"/>
                <a:cs typeface="Simplified Arabic"/>
              </a:rPr>
              <a:t>شروط كتابة عنوان البحث</a:t>
            </a:r>
            <a:r>
              <a:rPr lang="ar-IQ" sz="3200" dirty="0">
                <a:solidFill>
                  <a:srgbClr val="FF0000"/>
                </a:solidFill>
                <a:ea typeface="Calibri"/>
                <a:cs typeface="Simplified Arabic"/>
              </a:rPr>
              <a:t> </a:t>
            </a:r>
            <a:endParaRPr lang="ar-IQ" sz="3200" dirty="0">
              <a:solidFill>
                <a:srgbClr val="FF0000"/>
              </a:solidFill>
            </a:endParaRPr>
          </a:p>
        </p:txBody>
      </p:sp>
      <p:sp>
        <p:nvSpPr>
          <p:cNvPr id="3" name="عنصر نائب للمحتوى 2"/>
          <p:cNvSpPr>
            <a:spLocks noGrp="1"/>
          </p:cNvSpPr>
          <p:nvPr>
            <p:ph idx="1"/>
          </p:nvPr>
        </p:nvSpPr>
        <p:spPr>
          <a:xfrm>
            <a:off x="391886" y="899886"/>
            <a:ext cx="11538857" cy="5689600"/>
          </a:xfrm>
        </p:spPr>
        <p:txBody>
          <a:bodyPr>
            <a:normAutofit/>
          </a:bodyPr>
          <a:lstStyle/>
          <a:p>
            <a:pPr marL="342900" lvl="0" indent="-342900" algn="just">
              <a:lnSpc>
                <a:spcPct val="115000"/>
              </a:lnSpc>
              <a:spcBef>
                <a:spcPts val="0"/>
              </a:spcBef>
              <a:buFont typeface="+mj-lt"/>
              <a:buAutoNum type="arabicPeriod"/>
            </a:pPr>
            <a:r>
              <a:rPr lang="ar-IQ" b="1" dirty="0" smtClean="0">
                <a:solidFill>
                  <a:srgbClr val="CC0099"/>
                </a:solidFill>
                <a:latin typeface="Simplified Arabic" pitchFamily="18" charset="-78"/>
                <a:ea typeface="Calibri"/>
                <a:cs typeface="Simplified Arabic" pitchFamily="18" charset="-78"/>
              </a:rPr>
              <a:t>شاملاُ </a:t>
            </a:r>
            <a:r>
              <a:rPr lang="en-US" b="1" dirty="0">
                <a:solidFill>
                  <a:srgbClr val="CC0099"/>
                </a:solidFill>
                <a:latin typeface="Simplified Arabic" pitchFamily="18" charset="-78"/>
                <a:ea typeface="Calibri"/>
                <a:cs typeface="Simplified Arabic" pitchFamily="18" charset="-78"/>
              </a:rPr>
              <a:t>inclusive</a:t>
            </a:r>
            <a:r>
              <a:rPr lang="ar-IQ" b="1" dirty="0">
                <a:solidFill>
                  <a:srgbClr val="CC0099"/>
                </a:solidFill>
                <a:latin typeface="Simplified Arabic" pitchFamily="18" charset="-78"/>
                <a:ea typeface="Calibri"/>
                <a:cs typeface="Simplified Arabic" pitchFamily="18" charset="-78"/>
              </a:rPr>
              <a:t> : أن يكون العنوان شاملاً لما يحتويه البحث.</a:t>
            </a:r>
            <a:endParaRPr lang="en-US" sz="2400" b="1" dirty="0">
              <a:solidFill>
                <a:srgbClr val="CC0099"/>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mj-lt"/>
              <a:buAutoNum type="arabicPeriod"/>
            </a:pPr>
            <a:r>
              <a:rPr lang="ar-IQ" b="1" dirty="0">
                <a:solidFill>
                  <a:srgbClr val="33CC33"/>
                </a:solidFill>
                <a:latin typeface="Simplified Arabic" pitchFamily="18" charset="-78"/>
                <a:ea typeface="Calibri"/>
                <a:cs typeface="Simplified Arabic" pitchFamily="18" charset="-78"/>
              </a:rPr>
              <a:t>مبتكرا دقيقا </a:t>
            </a:r>
            <a:r>
              <a:rPr lang="ar-IQ" b="1" dirty="0" smtClean="0">
                <a:solidFill>
                  <a:srgbClr val="33CC33"/>
                </a:solidFill>
                <a:latin typeface="Simplified Arabic" pitchFamily="18" charset="-78"/>
                <a:ea typeface="Calibri"/>
                <a:cs typeface="Simplified Arabic" pitchFamily="18" charset="-78"/>
              </a:rPr>
              <a:t>مختصراً وواضحاً </a:t>
            </a:r>
            <a:r>
              <a:rPr lang="ar-IQ" b="1" dirty="0">
                <a:solidFill>
                  <a:srgbClr val="33CC33"/>
                </a:solidFill>
                <a:latin typeface="Simplified Arabic" pitchFamily="18" charset="-78"/>
                <a:ea typeface="Calibri"/>
                <a:cs typeface="Simplified Arabic" pitchFamily="18" charset="-78"/>
              </a:rPr>
              <a:t>وموجزاً وقصيراً قدر الإمكان. </a:t>
            </a:r>
            <a:endParaRPr lang="en-US" sz="2400" b="1" dirty="0">
              <a:solidFill>
                <a:srgbClr val="33CC33"/>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mj-lt"/>
              <a:buAutoNum type="arabicPeriod"/>
            </a:pPr>
            <a:r>
              <a:rPr lang="ar-SA" b="1" dirty="0" smtClean="0">
                <a:solidFill>
                  <a:srgbClr val="FF33CC"/>
                </a:solidFill>
                <a:latin typeface="Simplified Arabic" pitchFamily="18" charset="-78"/>
                <a:ea typeface="Calibri"/>
                <a:cs typeface="Simplified Arabic" pitchFamily="18" charset="-78"/>
              </a:rPr>
              <a:t>ممتعا</a:t>
            </a:r>
            <a:r>
              <a:rPr lang="ar-IQ" b="1" dirty="0" smtClean="0">
                <a:solidFill>
                  <a:srgbClr val="FF33CC"/>
                </a:solidFill>
                <a:latin typeface="Simplified Arabic" pitchFamily="18" charset="-78"/>
                <a:ea typeface="Calibri"/>
                <a:cs typeface="Simplified Arabic" pitchFamily="18" charset="-78"/>
              </a:rPr>
              <a:t>ً</a:t>
            </a:r>
            <a:r>
              <a:rPr lang="ar-SA" b="1" dirty="0" smtClean="0">
                <a:solidFill>
                  <a:srgbClr val="FF33CC"/>
                </a:solidFill>
                <a:latin typeface="Simplified Arabic" pitchFamily="18" charset="-78"/>
                <a:ea typeface="Calibri"/>
                <a:cs typeface="Simplified Arabic" pitchFamily="18" charset="-78"/>
              </a:rPr>
              <a:t> </a:t>
            </a:r>
            <a:r>
              <a:rPr lang="ar-SA" b="1" dirty="0">
                <a:solidFill>
                  <a:srgbClr val="FF33CC"/>
                </a:solidFill>
                <a:latin typeface="Simplified Arabic" pitchFamily="18" charset="-78"/>
                <a:ea typeface="Calibri"/>
                <a:cs typeface="Simplified Arabic" pitchFamily="18" charset="-78"/>
              </a:rPr>
              <a:t>وجذاباً موضوعياً يتحرى فيه الصدق. </a:t>
            </a:r>
            <a:endParaRPr lang="en-US" sz="2400" b="1" dirty="0">
              <a:solidFill>
                <a:srgbClr val="FF33CC"/>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mj-lt"/>
              <a:buAutoNum type="arabicPeriod"/>
            </a:pPr>
            <a:r>
              <a:rPr lang="ar-SA" b="1" dirty="0">
                <a:solidFill>
                  <a:srgbClr val="0066FF"/>
                </a:solidFill>
                <a:latin typeface="Simplified Arabic" pitchFamily="18" charset="-78"/>
                <a:ea typeface="Calibri"/>
                <a:cs typeface="Simplified Arabic" pitchFamily="18" charset="-78"/>
              </a:rPr>
              <a:t>يشير إلى مشكلة البحث وسليم من ناحية الصياغة واللغة.</a:t>
            </a:r>
            <a:endParaRPr lang="en-US" sz="2400" b="1" dirty="0">
              <a:solidFill>
                <a:srgbClr val="0066FF"/>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mj-lt"/>
              <a:buAutoNum type="arabicPeriod"/>
            </a:pPr>
            <a:r>
              <a:rPr lang="ar-IQ" b="1" dirty="0">
                <a:solidFill>
                  <a:srgbClr val="66CCFF"/>
                </a:solidFill>
                <a:latin typeface="Simplified Arabic" pitchFamily="18" charset="-78"/>
                <a:ea typeface="Calibri"/>
                <a:cs typeface="Simplified Arabic" pitchFamily="18" charset="-78"/>
              </a:rPr>
              <a:t>يحتوي على مصطلحات خاصة بإجراءات البحث.</a:t>
            </a:r>
            <a:endParaRPr lang="en-US" sz="2400" b="1" dirty="0">
              <a:solidFill>
                <a:srgbClr val="66CCFF"/>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mj-lt"/>
              <a:buAutoNum type="arabicPeriod"/>
            </a:pPr>
            <a:r>
              <a:rPr lang="ar-IQ" b="1" dirty="0">
                <a:solidFill>
                  <a:srgbClr val="FF00FF"/>
                </a:solidFill>
                <a:latin typeface="Simplified Arabic" pitchFamily="18" charset="-78"/>
                <a:ea typeface="Calibri"/>
                <a:cs typeface="Simplified Arabic" pitchFamily="18" charset="-78"/>
              </a:rPr>
              <a:t>ينوه على العينة المستخدمة</a:t>
            </a:r>
            <a:r>
              <a:rPr lang="ar-SA" b="1" dirty="0">
                <a:solidFill>
                  <a:srgbClr val="FF00FF"/>
                </a:solidFill>
                <a:latin typeface="Simplified Arabic" pitchFamily="18" charset="-78"/>
                <a:ea typeface="Calibri"/>
                <a:cs typeface="Simplified Arabic" pitchFamily="18" charset="-78"/>
              </a:rPr>
              <a:t>.</a:t>
            </a:r>
            <a:endParaRPr lang="en-US" sz="2400" b="1" dirty="0">
              <a:solidFill>
                <a:srgbClr val="FF00FF"/>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mj-lt"/>
              <a:buAutoNum type="arabicPeriod"/>
            </a:pPr>
            <a:r>
              <a:rPr lang="ar-IQ" b="1" dirty="0">
                <a:solidFill>
                  <a:srgbClr val="669900"/>
                </a:solidFill>
                <a:latin typeface="Simplified Arabic" pitchFamily="18" charset="-78"/>
                <a:ea typeface="Calibri"/>
                <a:cs typeface="Simplified Arabic" pitchFamily="18" charset="-78"/>
              </a:rPr>
              <a:t>يتم ترتيب المصطلحات في العنوان على وفق تسلسل إجراءات البحث.</a:t>
            </a:r>
            <a:endParaRPr lang="en-US" sz="2400" b="1" dirty="0">
              <a:solidFill>
                <a:srgbClr val="669900"/>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mj-lt"/>
              <a:buAutoNum type="arabicPeriod"/>
            </a:pPr>
            <a:r>
              <a:rPr lang="ar-IQ" b="1" dirty="0">
                <a:solidFill>
                  <a:srgbClr val="6600FF"/>
                </a:solidFill>
                <a:latin typeface="Simplified Arabic" pitchFamily="18" charset="-78"/>
                <a:ea typeface="Calibri"/>
                <a:cs typeface="Simplified Arabic" pitchFamily="18" charset="-78"/>
              </a:rPr>
              <a:t>يوضح طريقة المعالجة الإحصائية للنتائج.</a:t>
            </a:r>
            <a:endParaRPr lang="en-US" sz="2400" b="1" dirty="0">
              <a:solidFill>
                <a:srgbClr val="6600FF"/>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mj-lt"/>
              <a:buAutoNum type="arabicPeriod"/>
            </a:pPr>
            <a:r>
              <a:rPr lang="ar-IQ" b="1" dirty="0">
                <a:solidFill>
                  <a:srgbClr val="00CC00"/>
                </a:solidFill>
                <a:latin typeface="Simplified Arabic" pitchFamily="18" charset="-78"/>
                <a:ea typeface="Calibri"/>
                <a:cs typeface="Simplified Arabic" pitchFamily="18" charset="-78"/>
              </a:rPr>
              <a:t>ينوه على منهج البحث المستخدم (وصفي، تجريبي، تاريخي ... الخ)</a:t>
            </a:r>
            <a:r>
              <a:rPr lang="ar-SA" b="1" dirty="0">
                <a:solidFill>
                  <a:srgbClr val="00CC00"/>
                </a:solidFill>
                <a:latin typeface="Simplified Arabic" pitchFamily="18" charset="-78"/>
                <a:ea typeface="Calibri"/>
                <a:cs typeface="Simplified Arabic" pitchFamily="18" charset="-78"/>
              </a:rPr>
              <a:t>.</a:t>
            </a:r>
            <a:endParaRPr lang="en-US" sz="2400" b="1" dirty="0">
              <a:solidFill>
                <a:srgbClr val="00CC00"/>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mj-lt"/>
              <a:buAutoNum type="arabicPeriod"/>
            </a:pPr>
            <a:r>
              <a:rPr lang="ar-IQ" b="1" dirty="0">
                <a:latin typeface="Simplified Arabic" pitchFamily="18" charset="-78"/>
                <a:ea typeface="Calibri"/>
                <a:cs typeface="Simplified Arabic" pitchFamily="18" charset="-78"/>
              </a:rPr>
              <a:t>يحتوي على التخصصين النظري والعملي</a:t>
            </a:r>
            <a:r>
              <a:rPr lang="ar-IQ" b="1" dirty="0" smtClean="0">
                <a:latin typeface="Simplified Arabic" pitchFamily="18" charset="-78"/>
                <a:ea typeface="Calibri"/>
                <a:cs typeface="Simplified Arabic" pitchFamily="18" charset="-78"/>
              </a:rPr>
              <a:t>.</a:t>
            </a:r>
          </a:p>
          <a:p>
            <a:pPr marL="0" lvl="0" indent="0" algn="l">
              <a:lnSpc>
                <a:spcPct val="115000"/>
              </a:lnSpc>
              <a:spcBef>
                <a:spcPts val="0"/>
              </a:spcBef>
              <a:buNone/>
            </a:pPr>
            <a:r>
              <a:rPr lang="ar-IQ" b="1" dirty="0" smtClean="0">
                <a:solidFill>
                  <a:srgbClr val="FF0000"/>
                </a:solidFill>
                <a:latin typeface="Simplified Arabic" pitchFamily="18" charset="-78"/>
                <a:ea typeface="Calibri"/>
                <a:cs typeface="Simplified Arabic" pitchFamily="18" charset="-78"/>
              </a:rPr>
              <a:t>فيما يلي مثال تطبيقي</a:t>
            </a:r>
            <a:endParaRPr lang="en-US" b="1" dirty="0">
              <a:solidFill>
                <a:srgbClr val="FF0000"/>
              </a:solidFill>
              <a:latin typeface="Simplified Arabic" pitchFamily="18" charset="-78"/>
              <a:ea typeface="Calibri"/>
              <a:cs typeface="Simplified Arabic" pitchFamily="18" charset="-78"/>
            </a:endParaRPr>
          </a:p>
        </p:txBody>
      </p:sp>
    </p:spTree>
    <p:extLst>
      <p:ext uri="{BB962C8B-B14F-4D97-AF65-F5344CB8AC3E}">
        <p14:creationId xmlns:p14="http://schemas.microsoft.com/office/powerpoint/2010/main" val="3372254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534761"/>
          </a:xfrm>
        </p:spPr>
        <p:txBody>
          <a:bodyPr>
            <a:noAutofit/>
          </a:bodyPr>
          <a:lstStyle/>
          <a:p>
            <a:pPr lvl="0" algn="just"/>
            <a:r>
              <a:rPr lang="ar-IQ" sz="3600" b="1" dirty="0" smtClean="0">
                <a:solidFill>
                  <a:srgbClr val="FF0000"/>
                </a:solidFill>
                <a:ea typeface="Calibri"/>
                <a:cs typeface="Simplified Arabic"/>
              </a:rPr>
              <a:t>مثال تطبيقي :  </a:t>
            </a:r>
            <a:r>
              <a:rPr lang="ar-SA" sz="3600" b="1" dirty="0" smtClean="0">
                <a:solidFill>
                  <a:srgbClr val="FF0000"/>
                </a:solidFill>
                <a:ea typeface="Calibri"/>
                <a:cs typeface="Simplified Arabic"/>
              </a:rPr>
              <a:t>آلية </a:t>
            </a:r>
            <a:r>
              <a:rPr lang="ar-SA" sz="3600" b="1" dirty="0">
                <a:solidFill>
                  <a:srgbClr val="FF0000"/>
                </a:solidFill>
                <a:ea typeface="Calibri"/>
                <a:cs typeface="Simplified Arabic"/>
              </a:rPr>
              <a:t>وضع عنوان البحث ومكوناته</a:t>
            </a:r>
            <a:r>
              <a:rPr lang="ar-SA" sz="3600" b="1" dirty="0" smtClean="0">
                <a:solidFill>
                  <a:srgbClr val="FF0000"/>
                </a:solidFill>
                <a:ea typeface="Calibri"/>
                <a:cs typeface="Simplified Arabic"/>
              </a:rPr>
              <a:t>:</a:t>
            </a:r>
            <a:endParaRPr lang="ar-IQ" sz="3600" dirty="0">
              <a:solidFill>
                <a:srgbClr val="FF0000"/>
              </a:solidFill>
            </a:endParaRPr>
          </a:p>
        </p:txBody>
      </p:sp>
      <p:sp>
        <p:nvSpPr>
          <p:cNvPr id="3" name="عنصر نائب للمحتوى 2"/>
          <p:cNvSpPr>
            <a:spLocks noGrp="1"/>
          </p:cNvSpPr>
          <p:nvPr>
            <p:ph idx="1"/>
          </p:nvPr>
        </p:nvSpPr>
        <p:spPr>
          <a:xfrm>
            <a:off x="217715" y="1132114"/>
            <a:ext cx="11785600" cy="5588000"/>
          </a:xfrm>
        </p:spPr>
        <p:txBody>
          <a:bodyPr>
            <a:normAutofit fontScale="92500" lnSpcReduction="10000"/>
          </a:bodyPr>
          <a:lstStyle/>
          <a:p>
            <a:pPr marL="342900" lvl="0" indent="-342900" algn="just">
              <a:lnSpc>
                <a:spcPct val="115000"/>
              </a:lnSpc>
              <a:spcBef>
                <a:spcPts val="0"/>
              </a:spcBef>
              <a:buFont typeface="Symbol"/>
              <a:buChar char=""/>
            </a:pPr>
            <a:r>
              <a:rPr lang="ar-SA" b="1" dirty="0" smtClean="0">
                <a:latin typeface="Simplified Arabic" pitchFamily="18" charset="-78"/>
                <a:ea typeface="Calibri"/>
                <a:cs typeface="Simplified Arabic" pitchFamily="18" charset="-78"/>
              </a:rPr>
              <a:t>عندما </a:t>
            </a:r>
            <a:r>
              <a:rPr lang="ar-SA" b="1" dirty="0">
                <a:latin typeface="Simplified Arabic" pitchFamily="18" charset="-78"/>
                <a:ea typeface="Calibri"/>
                <a:cs typeface="Simplified Arabic" pitchFamily="18" charset="-78"/>
              </a:rPr>
              <a:t>يختار الباحث عنواناً لتعليم </a:t>
            </a:r>
            <a:r>
              <a:rPr lang="ar-SA" b="1" dirty="0" smtClean="0">
                <a:latin typeface="Simplified Arabic" pitchFamily="18" charset="-78"/>
                <a:ea typeface="Calibri"/>
                <a:cs typeface="Simplified Arabic" pitchFamily="18" charset="-78"/>
              </a:rPr>
              <a:t>فعالية</a:t>
            </a:r>
            <a:r>
              <a:rPr lang="ar-IQ" b="1" dirty="0" smtClean="0">
                <a:latin typeface="Simplified Arabic" pitchFamily="18" charset="-78"/>
                <a:ea typeface="Calibri"/>
                <a:cs typeface="Simplified Arabic" pitchFamily="18" charset="-78"/>
              </a:rPr>
              <a:t> ما</a:t>
            </a:r>
            <a:r>
              <a:rPr lang="ar-SA" b="1" dirty="0" smtClean="0">
                <a:latin typeface="Simplified Arabic" pitchFamily="18" charset="-78"/>
                <a:ea typeface="Calibri"/>
                <a:cs typeface="Simplified Arabic" pitchFamily="18" charset="-78"/>
              </a:rPr>
              <a:t> </a:t>
            </a:r>
            <a:endParaRPr lang="ar-IQ" b="1" dirty="0" smtClean="0">
              <a:latin typeface="Simplified Arabic" pitchFamily="18" charset="-78"/>
              <a:ea typeface="Calibri"/>
              <a:cs typeface="Simplified Arabic" pitchFamily="18" charset="-78"/>
            </a:endParaRPr>
          </a:p>
          <a:p>
            <a:pPr marL="342900" lvl="0" indent="-342900" algn="just">
              <a:lnSpc>
                <a:spcPct val="115000"/>
              </a:lnSpc>
              <a:spcBef>
                <a:spcPts val="0"/>
              </a:spcBef>
              <a:buFont typeface="Symbol"/>
              <a:buChar char=""/>
            </a:pPr>
            <a:r>
              <a:rPr lang="ar-SA" b="1" dirty="0" smtClean="0">
                <a:latin typeface="Simplified Arabic" pitchFamily="18" charset="-78"/>
                <a:ea typeface="Calibri"/>
                <a:cs typeface="Simplified Arabic" pitchFamily="18" charset="-78"/>
              </a:rPr>
              <a:t>ويتبع أسلوبين</a:t>
            </a:r>
            <a:r>
              <a:rPr lang="ar-IQ" b="1" dirty="0" smtClean="0">
                <a:latin typeface="Simplified Arabic" pitchFamily="18" charset="-78"/>
                <a:ea typeface="Calibri"/>
                <a:cs typeface="Simplified Arabic" pitchFamily="18" charset="-78"/>
              </a:rPr>
              <a:t> تدريسيين</a:t>
            </a:r>
            <a:r>
              <a:rPr lang="ar-SA" b="1" dirty="0" smtClean="0">
                <a:latin typeface="Simplified Arabic" pitchFamily="18" charset="-78"/>
                <a:ea typeface="Calibri"/>
                <a:cs typeface="Simplified Arabic" pitchFamily="18" charset="-78"/>
              </a:rPr>
              <a:t> </a:t>
            </a:r>
            <a:r>
              <a:rPr lang="ar-SA" b="1" dirty="0">
                <a:latin typeface="Simplified Arabic" pitchFamily="18" charset="-78"/>
                <a:ea typeface="Calibri"/>
                <a:cs typeface="Simplified Arabic" pitchFamily="18" charset="-78"/>
              </a:rPr>
              <a:t>مختلفين </a:t>
            </a:r>
            <a:r>
              <a:rPr lang="ar-SA" b="1" dirty="0" smtClean="0">
                <a:latin typeface="Simplified Arabic" pitchFamily="18" charset="-78"/>
                <a:ea typeface="Calibri"/>
                <a:cs typeface="Simplified Arabic" pitchFamily="18" charset="-78"/>
              </a:rPr>
              <a:t>،</a:t>
            </a:r>
            <a:r>
              <a:rPr lang="ar-IQ" b="1" dirty="0" smtClean="0">
                <a:latin typeface="Simplified Arabic" pitchFamily="18" charset="-78"/>
                <a:ea typeface="Calibri"/>
                <a:cs typeface="Simplified Arabic" pitchFamily="18" charset="-78"/>
              </a:rPr>
              <a:t> ويكون الموضوع حول </a:t>
            </a:r>
            <a:r>
              <a:rPr lang="ar-SA" b="1" dirty="0" smtClean="0">
                <a:latin typeface="Simplified Arabic" pitchFamily="18" charset="-78"/>
                <a:ea typeface="Calibri"/>
                <a:cs typeface="Simplified Arabic" pitchFamily="18" charset="-78"/>
              </a:rPr>
              <a:t>بعض </a:t>
            </a:r>
            <a:r>
              <a:rPr lang="ar-SA" b="1" dirty="0">
                <a:latin typeface="Simplified Arabic" pitchFamily="18" charset="-78"/>
                <a:ea typeface="Calibri"/>
                <a:cs typeface="Simplified Arabic" pitchFamily="18" charset="-78"/>
              </a:rPr>
              <a:t>المهارات الاساسية بكرة القدم : </a:t>
            </a:r>
            <a:endParaRPr lang="en-US" sz="2400" dirty="0">
              <a:latin typeface="Simplified Arabic" pitchFamily="18" charset="-78"/>
              <a:ea typeface="Calibri"/>
              <a:cs typeface="Simplified Arabic" pitchFamily="18" charset="-78"/>
            </a:endParaRPr>
          </a:p>
          <a:p>
            <a:pPr marL="171450" algn="ctr">
              <a:lnSpc>
                <a:spcPct val="115000"/>
              </a:lnSpc>
              <a:spcBef>
                <a:spcPts val="0"/>
              </a:spcBef>
            </a:pPr>
            <a:r>
              <a:rPr lang="ar-SA" b="1" dirty="0">
                <a:solidFill>
                  <a:srgbClr val="FF0000"/>
                </a:solidFill>
                <a:latin typeface="Simplified Arabic" pitchFamily="18" charset="-78"/>
                <a:ea typeface="Calibri"/>
                <a:cs typeface="Simplified Arabic" pitchFamily="18" charset="-78"/>
              </a:rPr>
              <a:t>مثال العنوان المقترح</a:t>
            </a:r>
            <a:endParaRPr lang="en-US" sz="2400" dirty="0">
              <a:solidFill>
                <a:srgbClr val="FF0000"/>
              </a:solidFill>
              <a:latin typeface="Simplified Arabic" pitchFamily="18" charset="-78"/>
              <a:ea typeface="Calibri"/>
              <a:cs typeface="Simplified Arabic" pitchFamily="18" charset="-78"/>
            </a:endParaRPr>
          </a:p>
          <a:p>
            <a:pPr marL="171450" algn="ctr">
              <a:lnSpc>
                <a:spcPct val="115000"/>
              </a:lnSpc>
              <a:spcBef>
                <a:spcPts val="0"/>
              </a:spcBef>
            </a:pPr>
            <a:r>
              <a:rPr lang="ar-IQ" b="1" dirty="0">
                <a:solidFill>
                  <a:srgbClr val="0066FF"/>
                </a:solidFill>
                <a:latin typeface="Simplified Arabic" pitchFamily="18" charset="-78"/>
                <a:ea typeface="Calibri"/>
                <a:cs typeface="Simplified Arabic" pitchFamily="18" charset="-78"/>
              </a:rPr>
              <a:t> </a:t>
            </a:r>
            <a:r>
              <a:rPr lang="ar-SA" b="1" dirty="0">
                <a:solidFill>
                  <a:srgbClr val="0066FF"/>
                </a:solidFill>
                <a:latin typeface="Simplified Arabic" pitchFamily="18" charset="-78"/>
                <a:ea typeface="Calibri"/>
                <a:cs typeface="Simplified Arabic" pitchFamily="18" charset="-78"/>
              </a:rPr>
              <a:t>[ تأثير الأسلوب الأمري والتبادلي في تعلم بعض المهارات الاساسية لدى طلبة المرحلة الثانية المتوسط بلعبة كرة القدم ]</a:t>
            </a:r>
            <a:endParaRPr lang="en-US" sz="2400" dirty="0">
              <a:solidFill>
                <a:srgbClr val="0066FF"/>
              </a:solidFill>
              <a:latin typeface="Simplified Arabic" pitchFamily="18" charset="-78"/>
              <a:ea typeface="Calibri"/>
              <a:cs typeface="Simplified Arabic" pitchFamily="18" charset="-78"/>
            </a:endParaRPr>
          </a:p>
          <a:p>
            <a:pPr marL="342900" algn="just">
              <a:lnSpc>
                <a:spcPct val="115000"/>
              </a:lnSpc>
              <a:spcBef>
                <a:spcPts val="0"/>
              </a:spcBef>
            </a:pPr>
            <a:r>
              <a:rPr lang="ar-SA" b="1" dirty="0">
                <a:solidFill>
                  <a:srgbClr val="66CCFF"/>
                </a:solidFill>
                <a:latin typeface="Simplified Arabic" pitchFamily="18" charset="-78"/>
                <a:ea typeface="Calibri"/>
                <a:cs typeface="Simplified Arabic" pitchFamily="18" charset="-78"/>
              </a:rPr>
              <a:t>المصطلحات هي </a:t>
            </a:r>
            <a:r>
              <a:rPr lang="ar-SA" b="1" dirty="0">
                <a:latin typeface="Simplified Arabic" pitchFamily="18" charset="-78"/>
                <a:ea typeface="Calibri"/>
                <a:cs typeface="Simplified Arabic" pitchFamily="18" charset="-78"/>
              </a:rPr>
              <a:t>: ( تعلم </a:t>
            </a:r>
            <a:r>
              <a:rPr lang="ar-IQ" b="1" dirty="0" smtClean="0">
                <a:latin typeface="Simplified Arabic" pitchFamily="18" charset="-78"/>
                <a:ea typeface="Calibri"/>
                <a:cs typeface="Simplified Arabic" pitchFamily="18" charset="-78"/>
              </a:rPr>
              <a:t>/</a:t>
            </a:r>
            <a:r>
              <a:rPr lang="ar-SA" b="1" dirty="0" smtClean="0">
                <a:latin typeface="Simplified Arabic" pitchFamily="18" charset="-78"/>
                <a:ea typeface="Calibri"/>
                <a:cs typeface="Simplified Arabic" pitchFamily="18" charset="-78"/>
              </a:rPr>
              <a:t> </a:t>
            </a:r>
            <a:r>
              <a:rPr lang="ar-SA" b="1" dirty="0">
                <a:latin typeface="Simplified Arabic" pitchFamily="18" charset="-78"/>
                <a:ea typeface="Calibri"/>
                <a:cs typeface="Simplified Arabic" pitchFamily="18" charset="-78"/>
              </a:rPr>
              <a:t>الأسلوب الأمري والتبادلي </a:t>
            </a:r>
            <a:r>
              <a:rPr lang="ar-IQ" b="1" dirty="0" smtClean="0">
                <a:latin typeface="Simplified Arabic" pitchFamily="18" charset="-78"/>
                <a:ea typeface="Calibri"/>
                <a:cs typeface="Simplified Arabic" pitchFamily="18" charset="-78"/>
              </a:rPr>
              <a:t>/</a:t>
            </a:r>
            <a:r>
              <a:rPr lang="ar-SA" b="1" dirty="0" smtClean="0">
                <a:latin typeface="Simplified Arabic" pitchFamily="18" charset="-78"/>
                <a:ea typeface="Calibri"/>
                <a:cs typeface="Simplified Arabic" pitchFamily="18" charset="-78"/>
              </a:rPr>
              <a:t> </a:t>
            </a:r>
            <a:r>
              <a:rPr lang="ar-SA" b="1" dirty="0">
                <a:latin typeface="Simplified Arabic" pitchFamily="18" charset="-78"/>
                <a:ea typeface="Calibri"/>
                <a:cs typeface="Simplified Arabic" pitchFamily="18" charset="-78"/>
              </a:rPr>
              <a:t>بعض المهارات الاساسية بكرة القدم</a:t>
            </a:r>
            <a:r>
              <a:rPr lang="ar-SA" b="1" dirty="0" smtClean="0">
                <a:latin typeface="Simplified Arabic" pitchFamily="18" charset="-78"/>
                <a:ea typeface="Calibri"/>
                <a:cs typeface="Simplified Arabic" pitchFamily="18" charset="-78"/>
              </a:rPr>
              <a:t>).</a:t>
            </a:r>
            <a:endParaRPr lang="ar-IQ" b="1" dirty="0" smtClean="0">
              <a:latin typeface="Simplified Arabic" pitchFamily="18" charset="-78"/>
              <a:ea typeface="Calibri"/>
              <a:cs typeface="Simplified Arabic" pitchFamily="18" charset="-78"/>
            </a:endParaRPr>
          </a:p>
          <a:p>
            <a:pPr marL="114300" indent="0" algn="just">
              <a:lnSpc>
                <a:spcPct val="115000"/>
              </a:lnSpc>
              <a:spcBef>
                <a:spcPts val="0"/>
              </a:spcBef>
              <a:buNone/>
            </a:pPr>
            <a:endParaRPr lang="en-US" sz="2400" dirty="0">
              <a:latin typeface="Simplified Arabic" pitchFamily="18" charset="-78"/>
              <a:ea typeface="Calibri"/>
              <a:cs typeface="Simplified Arabic" pitchFamily="18" charset="-78"/>
            </a:endParaRPr>
          </a:p>
          <a:p>
            <a:pPr marL="342900" algn="ctr">
              <a:lnSpc>
                <a:spcPct val="115000"/>
              </a:lnSpc>
              <a:spcBef>
                <a:spcPts val="0"/>
              </a:spcBef>
            </a:pPr>
            <a:r>
              <a:rPr lang="ar-SA" b="1" dirty="0">
                <a:solidFill>
                  <a:srgbClr val="FF0000"/>
                </a:solidFill>
                <a:latin typeface="Simplified Arabic" pitchFamily="18" charset="-78"/>
                <a:ea typeface="Calibri"/>
                <a:cs typeface="Simplified Arabic" pitchFamily="18" charset="-78"/>
              </a:rPr>
              <a:t>محتويات العنوان : </a:t>
            </a:r>
            <a:endParaRPr lang="ar-IQ" b="1" dirty="0" smtClean="0">
              <a:solidFill>
                <a:srgbClr val="FF0000"/>
              </a:solidFill>
              <a:latin typeface="Simplified Arabic" pitchFamily="18" charset="-78"/>
              <a:ea typeface="Calibri"/>
              <a:cs typeface="Simplified Arabic" pitchFamily="18" charset="-78"/>
            </a:endParaRPr>
          </a:p>
          <a:p>
            <a:pPr marL="342900" algn="just">
              <a:lnSpc>
                <a:spcPct val="115000"/>
              </a:lnSpc>
              <a:spcBef>
                <a:spcPts val="0"/>
              </a:spcBef>
            </a:pPr>
            <a:r>
              <a:rPr lang="ar-IQ" b="1" dirty="0" smtClean="0">
                <a:latin typeface="Simplified Arabic" pitchFamily="18" charset="-78"/>
                <a:ea typeface="Calibri"/>
                <a:cs typeface="Simplified Arabic" pitchFamily="18" charset="-78"/>
              </a:rPr>
              <a:t>   </a:t>
            </a:r>
            <a:r>
              <a:rPr lang="ar-SA" b="1" dirty="0" smtClean="0">
                <a:solidFill>
                  <a:srgbClr val="FF00FF"/>
                </a:solidFill>
                <a:latin typeface="Simplified Arabic" pitchFamily="18" charset="-78"/>
                <a:ea typeface="Calibri"/>
                <a:cs typeface="Simplified Arabic" pitchFamily="18" charset="-78"/>
              </a:rPr>
              <a:t>- </a:t>
            </a:r>
            <a:r>
              <a:rPr lang="ar-SA" b="1" dirty="0">
                <a:solidFill>
                  <a:srgbClr val="FF00FF"/>
                </a:solidFill>
                <a:latin typeface="Simplified Arabic" pitchFamily="18" charset="-78"/>
                <a:ea typeface="Calibri"/>
                <a:cs typeface="Simplified Arabic" pitchFamily="18" charset="-78"/>
              </a:rPr>
              <a:t>تأثير (المنهج) </a:t>
            </a:r>
            <a:r>
              <a:rPr lang="ar-SA" b="1" dirty="0">
                <a:latin typeface="Simplified Arabic" pitchFamily="18" charset="-78"/>
                <a:ea typeface="Calibri"/>
                <a:cs typeface="Simplified Arabic" pitchFamily="18" charset="-78"/>
              </a:rPr>
              <a:t>: </a:t>
            </a:r>
            <a:r>
              <a:rPr lang="ar-SA" b="1" dirty="0" smtClean="0">
                <a:latin typeface="Simplified Arabic" pitchFamily="18" charset="-78"/>
                <a:ea typeface="Calibri"/>
                <a:cs typeface="Simplified Arabic" pitchFamily="18" charset="-78"/>
              </a:rPr>
              <a:t>(</a:t>
            </a:r>
            <a:r>
              <a:rPr lang="ar-IQ" b="1" dirty="0" smtClean="0">
                <a:latin typeface="Simplified Arabic" pitchFamily="18" charset="-78"/>
                <a:ea typeface="Calibri"/>
                <a:cs typeface="Simplified Arabic" pitchFamily="18" charset="-78"/>
              </a:rPr>
              <a:t>يعني ان المنهج </a:t>
            </a:r>
            <a:r>
              <a:rPr lang="ar-SA" b="1" dirty="0" smtClean="0">
                <a:latin typeface="Simplified Arabic" pitchFamily="18" charset="-78"/>
                <a:ea typeface="Calibri"/>
                <a:cs typeface="Simplified Arabic" pitchFamily="18" charset="-78"/>
              </a:rPr>
              <a:t>التجريبي)      </a:t>
            </a:r>
            <a:endParaRPr lang="ar-IQ" b="1" dirty="0" smtClean="0">
              <a:latin typeface="Simplified Arabic" pitchFamily="18" charset="-78"/>
              <a:ea typeface="Calibri"/>
              <a:cs typeface="Simplified Arabic" pitchFamily="18" charset="-78"/>
            </a:endParaRPr>
          </a:p>
          <a:p>
            <a:pPr marL="342900" algn="just">
              <a:lnSpc>
                <a:spcPct val="115000"/>
              </a:lnSpc>
              <a:spcBef>
                <a:spcPts val="0"/>
              </a:spcBef>
            </a:pPr>
            <a:r>
              <a:rPr lang="ar-IQ" b="1" dirty="0" smtClean="0">
                <a:latin typeface="Simplified Arabic" pitchFamily="18" charset="-78"/>
                <a:ea typeface="Calibri"/>
                <a:cs typeface="Simplified Arabic" pitchFamily="18" charset="-78"/>
              </a:rPr>
              <a:t>     </a:t>
            </a:r>
            <a:r>
              <a:rPr lang="ar-IQ" b="1" dirty="0" smtClean="0">
                <a:solidFill>
                  <a:srgbClr val="33CC33"/>
                </a:solidFill>
                <a:latin typeface="Simplified Arabic" pitchFamily="18" charset="-78"/>
                <a:ea typeface="Calibri"/>
                <a:cs typeface="Simplified Arabic" pitchFamily="18" charset="-78"/>
              </a:rPr>
              <a:t>- </a:t>
            </a:r>
            <a:r>
              <a:rPr lang="ar-SA" b="1" dirty="0">
                <a:solidFill>
                  <a:srgbClr val="33CC33"/>
                </a:solidFill>
                <a:latin typeface="Simplified Arabic" pitchFamily="18" charset="-78"/>
                <a:ea typeface="Calibri"/>
                <a:cs typeface="Simplified Arabic" pitchFamily="18" charset="-78"/>
              </a:rPr>
              <a:t>التخصص النظري </a:t>
            </a:r>
            <a:r>
              <a:rPr lang="ar-SA" b="1" dirty="0">
                <a:latin typeface="Simplified Arabic" pitchFamily="18" charset="-78"/>
                <a:ea typeface="Calibri"/>
                <a:cs typeface="Simplified Arabic" pitchFamily="18" charset="-78"/>
              </a:rPr>
              <a:t>: التعلم الحركي       </a:t>
            </a:r>
            <a:endParaRPr lang="ar-IQ" b="1" dirty="0" smtClean="0">
              <a:latin typeface="Simplified Arabic" pitchFamily="18" charset="-78"/>
              <a:ea typeface="Calibri"/>
              <a:cs typeface="Simplified Arabic" pitchFamily="18" charset="-78"/>
            </a:endParaRPr>
          </a:p>
          <a:p>
            <a:pPr marL="342900" algn="just">
              <a:lnSpc>
                <a:spcPct val="115000"/>
              </a:lnSpc>
              <a:spcBef>
                <a:spcPts val="0"/>
              </a:spcBef>
            </a:pPr>
            <a:r>
              <a:rPr lang="ar-IQ" b="1" dirty="0" smtClean="0">
                <a:latin typeface="Simplified Arabic" pitchFamily="18" charset="-78"/>
                <a:ea typeface="Calibri"/>
                <a:cs typeface="Simplified Arabic" pitchFamily="18" charset="-78"/>
              </a:rPr>
              <a:t>        </a:t>
            </a:r>
            <a:r>
              <a:rPr lang="ar-SA" b="1" dirty="0" smtClean="0">
                <a:solidFill>
                  <a:srgbClr val="FF3399"/>
                </a:solidFill>
                <a:latin typeface="Simplified Arabic" pitchFamily="18" charset="-78"/>
                <a:ea typeface="Calibri"/>
                <a:cs typeface="Simplified Arabic" pitchFamily="18" charset="-78"/>
              </a:rPr>
              <a:t>- </a:t>
            </a:r>
            <a:r>
              <a:rPr lang="ar-SA" b="1" dirty="0">
                <a:solidFill>
                  <a:srgbClr val="FF3399"/>
                </a:solidFill>
                <a:latin typeface="Simplified Arabic" pitchFamily="18" charset="-78"/>
                <a:ea typeface="Calibri"/>
                <a:cs typeface="Simplified Arabic" pitchFamily="18" charset="-78"/>
              </a:rPr>
              <a:t>التخصص العملي </a:t>
            </a:r>
            <a:r>
              <a:rPr lang="ar-SA" b="1" dirty="0">
                <a:latin typeface="Simplified Arabic" pitchFamily="18" charset="-78"/>
                <a:ea typeface="Calibri"/>
                <a:cs typeface="Simplified Arabic" pitchFamily="18" charset="-78"/>
              </a:rPr>
              <a:t>: كرة القدم    </a:t>
            </a:r>
            <a:endParaRPr lang="ar-IQ" b="1" dirty="0" smtClean="0">
              <a:latin typeface="Simplified Arabic" pitchFamily="18" charset="-78"/>
              <a:ea typeface="Calibri"/>
              <a:cs typeface="Simplified Arabic" pitchFamily="18" charset="-78"/>
            </a:endParaRPr>
          </a:p>
          <a:p>
            <a:pPr marL="342900" algn="just">
              <a:lnSpc>
                <a:spcPct val="115000"/>
              </a:lnSpc>
              <a:spcBef>
                <a:spcPts val="0"/>
              </a:spcBef>
            </a:pPr>
            <a:r>
              <a:rPr lang="ar-IQ" b="1" dirty="0" smtClean="0">
                <a:latin typeface="Simplified Arabic" pitchFamily="18" charset="-78"/>
                <a:ea typeface="Calibri"/>
                <a:cs typeface="Simplified Arabic" pitchFamily="18" charset="-78"/>
              </a:rPr>
              <a:t>            </a:t>
            </a:r>
            <a:r>
              <a:rPr lang="ar-SA" b="1" dirty="0" smtClean="0">
                <a:solidFill>
                  <a:srgbClr val="CC0099"/>
                </a:solidFill>
                <a:latin typeface="Simplified Arabic" pitchFamily="18" charset="-78"/>
                <a:ea typeface="Calibri"/>
                <a:cs typeface="Simplified Arabic" pitchFamily="18" charset="-78"/>
              </a:rPr>
              <a:t>- </a:t>
            </a:r>
            <a:r>
              <a:rPr lang="ar-SA" b="1" dirty="0">
                <a:solidFill>
                  <a:srgbClr val="CC0099"/>
                </a:solidFill>
                <a:latin typeface="Simplified Arabic" pitchFamily="18" charset="-78"/>
                <a:ea typeface="Calibri"/>
                <a:cs typeface="Simplified Arabic" pitchFamily="18" charset="-78"/>
              </a:rPr>
              <a:t>المتغير المستقل </a:t>
            </a:r>
            <a:r>
              <a:rPr lang="ar-SA" b="1" dirty="0">
                <a:latin typeface="Simplified Arabic" pitchFamily="18" charset="-78"/>
                <a:ea typeface="Calibri"/>
                <a:cs typeface="Simplified Arabic" pitchFamily="18" charset="-78"/>
              </a:rPr>
              <a:t>: الأسلوب أو الطريقة ( الأسلوب الأمري والتبادلي)   </a:t>
            </a:r>
            <a:endParaRPr lang="ar-IQ" b="1" dirty="0" smtClean="0">
              <a:latin typeface="Simplified Arabic" pitchFamily="18" charset="-78"/>
              <a:ea typeface="Calibri"/>
              <a:cs typeface="Simplified Arabic" pitchFamily="18" charset="-78"/>
            </a:endParaRPr>
          </a:p>
          <a:p>
            <a:pPr marL="342900" algn="just">
              <a:lnSpc>
                <a:spcPct val="115000"/>
              </a:lnSpc>
              <a:spcBef>
                <a:spcPts val="0"/>
              </a:spcBef>
            </a:pPr>
            <a:r>
              <a:rPr lang="ar-IQ" b="1" dirty="0" smtClean="0">
                <a:solidFill>
                  <a:srgbClr val="33CC33"/>
                </a:solidFill>
                <a:latin typeface="Simplified Arabic" pitchFamily="18" charset="-78"/>
                <a:ea typeface="Calibri"/>
                <a:cs typeface="Simplified Arabic" pitchFamily="18" charset="-78"/>
              </a:rPr>
              <a:t>                 </a:t>
            </a:r>
            <a:r>
              <a:rPr lang="ar-SA" b="1" dirty="0" smtClean="0">
                <a:solidFill>
                  <a:srgbClr val="33CC33"/>
                </a:solidFill>
                <a:latin typeface="Simplified Arabic" pitchFamily="18" charset="-78"/>
                <a:ea typeface="Calibri"/>
                <a:cs typeface="Simplified Arabic" pitchFamily="18" charset="-78"/>
              </a:rPr>
              <a:t>- </a:t>
            </a:r>
            <a:r>
              <a:rPr lang="ar-SA" b="1" dirty="0">
                <a:solidFill>
                  <a:srgbClr val="33CC33"/>
                </a:solidFill>
                <a:latin typeface="Simplified Arabic" pitchFamily="18" charset="-78"/>
                <a:ea typeface="Calibri"/>
                <a:cs typeface="Simplified Arabic" pitchFamily="18" charset="-78"/>
              </a:rPr>
              <a:t>المتغير التابع </a:t>
            </a:r>
            <a:r>
              <a:rPr lang="ar-SA" b="1" dirty="0">
                <a:latin typeface="Simplified Arabic" pitchFamily="18" charset="-78"/>
                <a:ea typeface="Calibri"/>
                <a:cs typeface="Simplified Arabic" pitchFamily="18" charset="-78"/>
              </a:rPr>
              <a:t>: المتغيرات التي يتم قياسها: (بعض المهارات الاساسية بكرة القدم</a:t>
            </a:r>
            <a:r>
              <a:rPr lang="ar-SA" b="1" dirty="0" smtClean="0">
                <a:latin typeface="Simplified Arabic" pitchFamily="18" charset="-78"/>
                <a:ea typeface="Calibri"/>
                <a:cs typeface="Simplified Arabic" pitchFamily="18" charset="-78"/>
              </a:rPr>
              <a:t>).</a:t>
            </a:r>
            <a:endParaRPr lang="en-US" sz="2400" dirty="0">
              <a:latin typeface="Simplified Arabic" pitchFamily="18" charset="-78"/>
              <a:ea typeface="Calibri"/>
              <a:cs typeface="Simplified Arabic" pitchFamily="18" charset="-78"/>
            </a:endParaRPr>
          </a:p>
        </p:txBody>
      </p:sp>
    </p:spTree>
    <p:extLst>
      <p:ext uri="{BB962C8B-B14F-4D97-AF65-F5344CB8AC3E}">
        <p14:creationId xmlns:p14="http://schemas.microsoft.com/office/powerpoint/2010/main" val="2525049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505732"/>
          </a:xfrm>
        </p:spPr>
        <p:txBody>
          <a:bodyPr>
            <a:normAutofit fontScale="90000"/>
          </a:bodyPr>
          <a:lstStyle/>
          <a:p>
            <a:endParaRPr lang="ar-IQ" dirty="0"/>
          </a:p>
        </p:txBody>
      </p:sp>
      <p:sp>
        <p:nvSpPr>
          <p:cNvPr id="3" name="عنصر نائب للمحتوى 2"/>
          <p:cNvSpPr>
            <a:spLocks noGrp="1"/>
          </p:cNvSpPr>
          <p:nvPr>
            <p:ph idx="1"/>
          </p:nvPr>
        </p:nvSpPr>
        <p:spPr>
          <a:xfrm>
            <a:off x="838200" y="1074056"/>
            <a:ext cx="10515600" cy="5515429"/>
          </a:xfrm>
        </p:spPr>
        <p:txBody>
          <a:bodyPr>
            <a:normAutofit/>
          </a:bodyPr>
          <a:lstStyle/>
          <a:p>
            <a:pPr algn="ctr"/>
            <a:r>
              <a:rPr lang="ar-IQ" sz="4800" b="1" dirty="0" smtClean="0">
                <a:solidFill>
                  <a:srgbClr val="FF0000"/>
                </a:solidFill>
                <a:latin typeface="Simplified Arabic" pitchFamily="18" charset="-78"/>
                <a:cs typeface="Simplified Arabic" pitchFamily="18" charset="-78"/>
              </a:rPr>
              <a:t>المتطلبات الإدارية لتسجيل عنوان البحث لدى</a:t>
            </a:r>
          </a:p>
          <a:p>
            <a:pPr marL="0" lvl="0" indent="0" algn="ctr">
              <a:buNone/>
            </a:pPr>
            <a:r>
              <a:rPr lang="ar-IQ" sz="4800" b="1" dirty="0">
                <a:solidFill>
                  <a:srgbClr val="6600FF"/>
                </a:solidFill>
                <a:latin typeface="Simplified Arabic" panose="02020603050405020304" pitchFamily="18" charset="-78"/>
                <a:cs typeface="Simplified Arabic" panose="02020603050405020304" pitchFamily="18" charset="-78"/>
              </a:rPr>
              <a:t>( لجنة الأشراف ومتابعة مشاريع بحوث التخرج </a:t>
            </a:r>
            <a:r>
              <a:rPr lang="ar-IQ" sz="4800" b="1" dirty="0" smtClean="0">
                <a:solidFill>
                  <a:srgbClr val="6600FF"/>
                </a:solidFill>
                <a:latin typeface="Simplified Arabic" panose="02020603050405020304" pitchFamily="18" charset="-78"/>
                <a:cs typeface="Simplified Arabic" panose="02020603050405020304" pitchFamily="18" charset="-78"/>
              </a:rPr>
              <a:t>)</a:t>
            </a:r>
            <a:endParaRPr lang="ar-IQ" sz="4800" dirty="0" smtClean="0">
              <a:solidFill>
                <a:srgbClr val="6600FF"/>
              </a:solidFill>
              <a:latin typeface="Simplified Arabic" pitchFamily="18" charset="-78"/>
              <a:cs typeface="Simplified Arabic" pitchFamily="18" charset="-78"/>
            </a:endParaRPr>
          </a:p>
          <a:p>
            <a:pPr algn="ctr"/>
            <a:r>
              <a:rPr lang="ar-IQ" sz="4800" b="1" dirty="0" smtClean="0">
                <a:solidFill>
                  <a:srgbClr val="FF33CC"/>
                </a:solidFill>
                <a:latin typeface="Simplified Arabic" pitchFamily="18" charset="-78"/>
                <a:cs typeface="Simplified Arabic" pitchFamily="18" charset="-78"/>
              </a:rPr>
              <a:t> فرع العلوم النظرية</a:t>
            </a:r>
            <a:endParaRPr lang="ar-IQ" sz="4800" b="1" dirty="0">
              <a:solidFill>
                <a:srgbClr val="FF33CC"/>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29496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2012" y="150126"/>
            <a:ext cx="11791666" cy="504968"/>
          </a:xfrm>
        </p:spPr>
        <p:txBody>
          <a:bodyPr>
            <a:normAutofit fontScale="90000"/>
          </a:bodyPr>
          <a:lstStyle/>
          <a:p>
            <a:endParaRPr lang="ar-IQ" dirty="0"/>
          </a:p>
        </p:txBody>
      </p:sp>
      <p:pic>
        <p:nvPicPr>
          <p:cNvPr id="6" name="عنصر نائب للمحتوى 5"/>
          <p:cNvPicPr>
            <a:picLocks noGrp="1" noChangeAspect="1"/>
          </p:cNvPicPr>
          <p:nvPr>
            <p:ph idx="1"/>
          </p:nvPr>
        </p:nvPicPr>
        <p:blipFill>
          <a:blip r:embed="rId2"/>
          <a:stretch>
            <a:fillRect/>
          </a:stretch>
        </p:blipFill>
        <p:spPr>
          <a:xfrm>
            <a:off x="2429302" y="1084808"/>
            <a:ext cx="7410734" cy="5603330"/>
          </a:xfrm>
          <a:prstGeom prst="rect">
            <a:avLst/>
          </a:prstGeom>
        </p:spPr>
      </p:pic>
    </p:spTree>
    <p:extLst>
      <p:ext uri="{BB962C8B-B14F-4D97-AF65-F5344CB8AC3E}">
        <p14:creationId xmlns:p14="http://schemas.microsoft.com/office/powerpoint/2010/main" val="2425275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1069" y="136479"/>
            <a:ext cx="11818961" cy="504966"/>
          </a:xfrm>
        </p:spPr>
        <p:txBody>
          <a:bodyPr>
            <a:normAutofit fontScale="90000"/>
          </a:bodyPr>
          <a:lstStyle/>
          <a:p>
            <a:pPr algn="ctr"/>
            <a:r>
              <a:rPr lang="ar-IQ" b="1" dirty="0" smtClean="0">
                <a:solidFill>
                  <a:srgbClr val="FF0000"/>
                </a:solidFill>
                <a:latin typeface="Simplified Arabic" panose="02020603050405020304" pitchFamily="18" charset="-78"/>
                <a:cs typeface="Simplified Arabic" panose="02020603050405020304" pitchFamily="18" charset="-78"/>
              </a:rPr>
              <a:t>ثانياً : تسجيل عنوان البحث (استمارة خاصة في فرع العلوم النظرية) </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91069" y="791570"/>
            <a:ext cx="11818961" cy="5854890"/>
          </a:xfrm>
        </p:spPr>
        <p:txBody>
          <a:bodyPr>
            <a:normAutofit/>
          </a:bodyPr>
          <a:lstStyle/>
          <a:p>
            <a:pPr algn="just"/>
            <a:r>
              <a:rPr lang="ar-IQ" sz="4800" b="1" dirty="0" smtClean="0">
                <a:latin typeface="Simplified Arabic" panose="02020603050405020304" pitchFamily="18" charset="-78"/>
                <a:cs typeface="Simplified Arabic" panose="02020603050405020304" pitchFamily="18" charset="-78"/>
              </a:rPr>
              <a:t>يكون تقديم ( تسجيل ) عنوان البحث في فرع العلوم النظرية ( لجنة الأشراف ومتابعة مشاريع بحوث التخرج ) </a:t>
            </a:r>
          </a:p>
          <a:p>
            <a:pPr algn="ctr"/>
            <a:r>
              <a:rPr lang="ar-IQ" sz="4800" b="1" dirty="0" smtClean="0">
                <a:latin typeface="Simplified Arabic" panose="02020603050405020304" pitchFamily="18" charset="-78"/>
                <a:cs typeface="Simplified Arabic" panose="02020603050405020304" pitchFamily="18" charset="-78"/>
              </a:rPr>
              <a:t>بموعد أقصاه يوم </a:t>
            </a:r>
          </a:p>
          <a:p>
            <a:pPr algn="ctr"/>
            <a:r>
              <a:rPr lang="ar-IQ" sz="4800" b="1" dirty="0" smtClean="0">
                <a:latin typeface="Simplified Arabic" panose="02020603050405020304" pitchFamily="18" charset="-78"/>
                <a:cs typeface="Simplified Arabic" panose="02020603050405020304" pitchFamily="18" charset="-78"/>
              </a:rPr>
              <a:t>الأحد المصادف (</a:t>
            </a:r>
            <a:r>
              <a:rPr lang="ar-IQ" sz="4800" b="1" dirty="0" smtClean="0">
                <a:solidFill>
                  <a:srgbClr val="FF0000"/>
                </a:solidFill>
                <a:latin typeface="Simplified Arabic" panose="02020603050405020304" pitchFamily="18" charset="-78"/>
                <a:cs typeface="Simplified Arabic" panose="02020603050405020304" pitchFamily="18" charset="-78"/>
              </a:rPr>
              <a:t>2022/12/6</a:t>
            </a:r>
            <a:r>
              <a:rPr lang="ar-IQ" sz="4800" b="1" dirty="0" smtClean="0">
                <a:latin typeface="Simplified Arabic" panose="02020603050405020304" pitchFamily="18" charset="-78"/>
                <a:cs typeface="Simplified Arabic" panose="02020603050405020304" pitchFamily="18" charset="-78"/>
              </a:rPr>
              <a:t>) </a:t>
            </a:r>
          </a:p>
          <a:p>
            <a:pPr algn="just"/>
            <a:r>
              <a:rPr lang="ar-IQ" sz="4800" b="1" dirty="0" smtClean="0">
                <a:latin typeface="Simplified Arabic" panose="02020603050405020304" pitchFamily="18" charset="-78"/>
                <a:cs typeface="Simplified Arabic" panose="02020603050405020304" pitchFamily="18" charset="-78"/>
              </a:rPr>
              <a:t>باستمارة خاصة تقدم من قبل الطالب والسيد المشرف.</a:t>
            </a:r>
          </a:p>
          <a:p>
            <a:pPr algn="just"/>
            <a:r>
              <a:rPr lang="ar-IQ" sz="4800" b="1" dirty="0" smtClean="0">
                <a:solidFill>
                  <a:srgbClr val="FF0000"/>
                </a:solidFill>
                <a:latin typeface="Simplified Arabic" panose="02020603050405020304" pitchFamily="18" charset="-78"/>
                <a:cs typeface="Simplified Arabic" panose="02020603050405020304" pitchFamily="18" charset="-78"/>
              </a:rPr>
              <a:t>يتم منح الطالب الملتزم بالتوقيت المحدد ( 5 ) درجات</a:t>
            </a:r>
            <a:r>
              <a:rPr lang="ar-IQ" sz="4800" b="1" dirty="0" smtClean="0">
                <a:latin typeface="Simplified Arabic" panose="02020603050405020304" pitchFamily="18" charset="-78"/>
                <a:cs typeface="Simplified Arabic" panose="02020603050405020304" pitchFamily="18" charset="-78"/>
              </a:rPr>
              <a:t>.</a:t>
            </a:r>
            <a:endParaRPr lang="ar-IQ" sz="48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580405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3829" y="204717"/>
            <a:ext cx="11480799" cy="600501"/>
          </a:xfrm>
        </p:spPr>
        <p:txBody>
          <a:bodyPr>
            <a:normAutofit/>
          </a:bodyPr>
          <a:lstStyle/>
          <a:p>
            <a:r>
              <a:rPr lang="ar-IQ" sz="3200" b="1" dirty="0" smtClean="0">
                <a:solidFill>
                  <a:srgbClr val="FF0000"/>
                </a:solidFill>
                <a:latin typeface="Simplified Arabic" panose="02020603050405020304" pitchFamily="18" charset="-78"/>
                <a:cs typeface="Simplified Arabic" panose="02020603050405020304" pitchFamily="18" charset="-78"/>
              </a:rPr>
              <a:t>الاستمارة الأولى ( تسجيل عنوان مشروع البحث ) (الاستمارة تستلم من الفرع)</a:t>
            </a:r>
            <a:endParaRPr lang="ar-IQ" sz="3200"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300251" y="1023582"/>
            <a:ext cx="11532357" cy="5622878"/>
          </a:xfrm>
        </p:spPr>
        <p:txBody>
          <a:bodyPr/>
          <a:lstStyle/>
          <a:p>
            <a:pPr algn="ctr"/>
            <a:r>
              <a:rPr lang="ar-IQ" b="1" dirty="0" smtClean="0">
                <a:solidFill>
                  <a:srgbClr val="FF0000"/>
                </a:solidFill>
                <a:latin typeface="Simplified Arabic" panose="02020603050405020304" pitchFamily="18" charset="-78"/>
                <a:cs typeface="Simplified Arabic" panose="02020603050405020304" pitchFamily="18" charset="-78"/>
              </a:rPr>
              <a:t>استمارة تثبيت (تسجيل) عنوان مشروع بحث التخرج لطبة المرحلة الرابعة للعام الدراسي (2022 – 2023 )</a:t>
            </a:r>
          </a:p>
          <a:p>
            <a:pPr marL="0" indent="0">
              <a:buNone/>
            </a:pPr>
            <a:endParaRPr lang="ar-IQ" b="1" dirty="0" smtClean="0">
              <a:latin typeface="Simplified Arabic" panose="02020603050405020304" pitchFamily="18" charset="-78"/>
              <a:cs typeface="Simplified Arabic" panose="02020603050405020304" pitchFamily="18" charset="-78"/>
            </a:endParaRPr>
          </a:p>
          <a:p>
            <a:r>
              <a:rPr lang="ar-IQ" b="1" dirty="0" smtClean="0">
                <a:latin typeface="Simplified Arabic" panose="02020603050405020304" pitchFamily="18" charset="-78"/>
                <a:cs typeface="Simplified Arabic" panose="02020603050405020304" pitchFamily="18" charset="-78"/>
              </a:rPr>
              <a:t>عنوان مشروع البحث :-</a:t>
            </a:r>
          </a:p>
          <a:p>
            <a:pPr marL="0" indent="0">
              <a:buNone/>
            </a:pPr>
            <a:endParaRPr lang="ar-IQ" b="1" dirty="0">
              <a:latin typeface="Simplified Arabic" panose="02020603050405020304" pitchFamily="18" charset="-78"/>
              <a:cs typeface="Simplified Arabic" panose="02020603050405020304" pitchFamily="18" charset="-78"/>
            </a:endParaRPr>
          </a:p>
          <a:p>
            <a:pPr marL="0" indent="0">
              <a:buNone/>
            </a:pPr>
            <a:endParaRPr lang="ar-IQ" b="1" dirty="0" smtClean="0">
              <a:latin typeface="Simplified Arabic" panose="02020603050405020304" pitchFamily="18" charset="-78"/>
              <a:cs typeface="Simplified Arabic" panose="02020603050405020304" pitchFamily="18" charset="-78"/>
            </a:endParaRPr>
          </a:p>
          <a:p>
            <a:pPr marL="0" indent="0">
              <a:buNone/>
            </a:pPr>
            <a:endParaRPr lang="ar-IQ" b="1" dirty="0" smtClean="0">
              <a:latin typeface="Simplified Arabic" panose="02020603050405020304" pitchFamily="18" charset="-78"/>
              <a:cs typeface="Simplified Arabic" panose="02020603050405020304" pitchFamily="18" charset="-78"/>
            </a:endParaRPr>
          </a:p>
          <a:p>
            <a:endParaRPr lang="ar-IQ" b="1" dirty="0" smtClean="0">
              <a:latin typeface="Simplified Arabic" panose="02020603050405020304" pitchFamily="18" charset="-78"/>
              <a:cs typeface="Simplified Arabic" panose="02020603050405020304" pitchFamily="18" charset="-78"/>
            </a:endParaRPr>
          </a:p>
          <a:p>
            <a:r>
              <a:rPr lang="ar-IQ" b="1" dirty="0" smtClean="0">
                <a:latin typeface="Simplified Arabic" panose="02020603050405020304" pitchFamily="18" charset="-78"/>
                <a:cs typeface="Simplified Arabic" panose="02020603050405020304" pitchFamily="18" charset="-78"/>
              </a:rPr>
              <a:t>توقيع الطالب :                     توقيع المشرف :                      التوقيع :</a:t>
            </a:r>
          </a:p>
          <a:p>
            <a:r>
              <a:rPr lang="ar-IQ" b="1" dirty="0" smtClean="0">
                <a:latin typeface="Simplified Arabic" panose="02020603050405020304" pitchFamily="18" charset="-78"/>
                <a:cs typeface="Simplified Arabic" panose="02020603050405020304" pitchFamily="18" charset="-78"/>
              </a:rPr>
              <a:t>أسم الطالب والدراسة :              أسم المشرف :                        أسم عضو اللجنة:</a:t>
            </a:r>
          </a:p>
          <a:p>
            <a:r>
              <a:rPr lang="ar-IQ" b="1" dirty="0" smtClean="0">
                <a:latin typeface="Simplified Arabic" panose="02020603050405020304" pitchFamily="18" charset="-78"/>
                <a:cs typeface="Simplified Arabic" panose="02020603050405020304" pitchFamily="18" charset="-78"/>
              </a:rPr>
              <a:t>التاريخ :   /  /2022             التاريخ :    /  /2022               التاريخ :   /   /2022</a:t>
            </a:r>
          </a:p>
          <a:p>
            <a:endParaRPr lang="ar-IQ" dirty="0"/>
          </a:p>
        </p:txBody>
      </p:sp>
    </p:spTree>
    <p:extLst>
      <p:ext uri="{BB962C8B-B14F-4D97-AF65-F5344CB8AC3E}">
        <p14:creationId xmlns:p14="http://schemas.microsoft.com/office/powerpoint/2010/main" val="1769312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491218"/>
          </a:xfrm>
        </p:spPr>
        <p:txBody>
          <a:bodyPr>
            <a:normAutofit fontScale="90000"/>
          </a:bodyPr>
          <a:lstStyle/>
          <a:p>
            <a:endParaRPr lang="ar-IQ" dirty="0"/>
          </a:p>
        </p:txBody>
      </p:sp>
      <p:sp>
        <p:nvSpPr>
          <p:cNvPr id="3" name="عنصر نائب للمحتوى 2"/>
          <p:cNvSpPr>
            <a:spLocks noGrp="1"/>
          </p:cNvSpPr>
          <p:nvPr>
            <p:ph idx="1"/>
          </p:nvPr>
        </p:nvSpPr>
        <p:spPr>
          <a:xfrm>
            <a:off x="838200" y="986971"/>
            <a:ext cx="10515600" cy="5646058"/>
          </a:xfrm>
        </p:spPr>
        <p:txBody>
          <a:bodyPr>
            <a:normAutofit/>
          </a:bodyPr>
          <a:lstStyle/>
          <a:p>
            <a:pPr algn="ctr"/>
            <a:r>
              <a:rPr lang="ar-IQ" sz="6000" b="1" dirty="0" smtClean="0">
                <a:solidFill>
                  <a:srgbClr val="FF0000"/>
                </a:solidFill>
                <a:latin typeface="Simplified Arabic" pitchFamily="18" charset="-78"/>
                <a:cs typeface="Simplified Arabic" pitchFamily="18" charset="-78"/>
              </a:rPr>
              <a:t>إطار البحث (خطة البحث)</a:t>
            </a:r>
          </a:p>
          <a:p>
            <a:pPr marL="0" indent="0" algn="ctr">
              <a:buNone/>
            </a:pPr>
            <a:endParaRPr lang="ar-IQ" sz="6000" b="1" dirty="0" smtClean="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758689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520246"/>
          </a:xfrm>
        </p:spPr>
        <p:txBody>
          <a:bodyPr>
            <a:noAutofit/>
          </a:bodyPr>
          <a:lstStyle/>
          <a:p>
            <a:pPr algn="ctr"/>
            <a:r>
              <a:rPr lang="ar-IQ" sz="3600" b="1" dirty="0" smtClean="0">
                <a:solidFill>
                  <a:srgbClr val="FF0000"/>
                </a:solidFill>
                <a:latin typeface="Simplified Arabic" pitchFamily="18" charset="-78"/>
                <a:cs typeface="Simplified Arabic" pitchFamily="18" charset="-78"/>
              </a:rPr>
              <a:t>المتطلبات العلمية للإطار</a:t>
            </a:r>
            <a:endParaRPr lang="ar-IQ" sz="36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362857" y="1117600"/>
            <a:ext cx="11509829" cy="5515429"/>
          </a:xfrm>
        </p:spPr>
        <p:txBody>
          <a:bodyPr>
            <a:normAutofit fontScale="70000" lnSpcReduction="20000"/>
          </a:bodyPr>
          <a:lstStyle/>
          <a:p>
            <a:pPr algn="ctr"/>
            <a:r>
              <a:rPr lang="ar-IQ" sz="6000" b="1" dirty="0" smtClean="0">
                <a:solidFill>
                  <a:srgbClr val="FF0000"/>
                </a:solidFill>
                <a:latin typeface="Simplified Arabic" pitchFamily="18" charset="-78"/>
                <a:cs typeface="Simplified Arabic" pitchFamily="18" charset="-78"/>
              </a:rPr>
              <a:t>ماذا يتضمن إطار البحث ( خطة البحث )</a:t>
            </a:r>
          </a:p>
          <a:p>
            <a:pPr lvl="0" algn="just"/>
            <a:r>
              <a:rPr lang="ar-IQ" sz="3600" b="1" dirty="0" smtClean="0">
                <a:solidFill>
                  <a:srgbClr val="6600FF"/>
                </a:solidFill>
                <a:latin typeface="Simplified Arabic" pitchFamily="18" charset="-78"/>
                <a:cs typeface="Simplified Arabic" pitchFamily="18" charset="-78"/>
              </a:rPr>
              <a:t>- عنوان البحث</a:t>
            </a:r>
            <a:endParaRPr lang="ar-IQ" sz="3600" b="1" dirty="0">
              <a:solidFill>
                <a:srgbClr val="6600FF"/>
              </a:solidFill>
              <a:latin typeface="Simplified Arabic" pitchFamily="18" charset="-78"/>
              <a:cs typeface="Simplified Arabic" pitchFamily="18" charset="-78"/>
            </a:endParaRPr>
          </a:p>
          <a:p>
            <a:pPr lvl="0" algn="just"/>
            <a:r>
              <a:rPr lang="ar-IQ" sz="3600" b="1" dirty="0" smtClean="0">
                <a:solidFill>
                  <a:srgbClr val="6600FF"/>
                </a:solidFill>
                <a:latin typeface="Simplified Arabic" pitchFamily="18" charset="-78"/>
                <a:ea typeface="+mj-ea"/>
                <a:cs typeface="Simplified Arabic" pitchFamily="18" charset="-78"/>
              </a:rPr>
              <a:t>- مقدمة البحث</a:t>
            </a:r>
          </a:p>
          <a:p>
            <a:pPr lvl="0" algn="just"/>
            <a:r>
              <a:rPr lang="ar-IQ" sz="3600" b="1" dirty="0" smtClean="0">
                <a:solidFill>
                  <a:srgbClr val="6600FF"/>
                </a:solidFill>
                <a:latin typeface="Simplified Arabic" pitchFamily="18" charset="-78"/>
                <a:ea typeface="+mj-ea"/>
                <a:cs typeface="Simplified Arabic" pitchFamily="18" charset="-78"/>
              </a:rPr>
              <a:t>- تحديد المشكلة</a:t>
            </a:r>
          </a:p>
          <a:p>
            <a:pPr lvl="0" algn="just"/>
            <a:r>
              <a:rPr lang="ar-IQ" sz="3600" b="1" dirty="0" smtClean="0">
                <a:solidFill>
                  <a:srgbClr val="6600FF"/>
                </a:solidFill>
                <a:latin typeface="Simplified Arabic" pitchFamily="18" charset="-78"/>
                <a:ea typeface="+mj-ea"/>
                <a:cs typeface="Simplified Arabic" pitchFamily="18" charset="-78"/>
              </a:rPr>
              <a:t>- تحديد المصطلحات</a:t>
            </a:r>
          </a:p>
          <a:p>
            <a:pPr lvl="0" algn="just"/>
            <a:r>
              <a:rPr lang="ar-IQ" sz="3600" b="1" dirty="0" smtClean="0">
                <a:solidFill>
                  <a:srgbClr val="6600FF"/>
                </a:solidFill>
                <a:latin typeface="Simplified Arabic" pitchFamily="18" charset="-78"/>
                <a:ea typeface="+mj-ea"/>
                <a:cs typeface="Simplified Arabic" pitchFamily="18" charset="-78"/>
              </a:rPr>
              <a:t>- أهدف البحث</a:t>
            </a:r>
          </a:p>
          <a:p>
            <a:pPr lvl="0" algn="just"/>
            <a:r>
              <a:rPr lang="ar-IQ" sz="3600" b="1" dirty="0" smtClean="0">
                <a:solidFill>
                  <a:srgbClr val="6600FF"/>
                </a:solidFill>
                <a:latin typeface="Simplified Arabic" pitchFamily="18" charset="-78"/>
                <a:ea typeface="+mj-ea"/>
                <a:cs typeface="Simplified Arabic" pitchFamily="18" charset="-78"/>
              </a:rPr>
              <a:t>- فرضيات البحث</a:t>
            </a:r>
          </a:p>
          <a:p>
            <a:pPr lvl="0" algn="just"/>
            <a:r>
              <a:rPr lang="ar-IQ" sz="3600" b="1" dirty="0" smtClean="0">
                <a:solidFill>
                  <a:srgbClr val="6600FF"/>
                </a:solidFill>
                <a:latin typeface="Simplified Arabic" pitchFamily="18" charset="-78"/>
                <a:ea typeface="+mj-ea"/>
                <a:cs typeface="Simplified Arabic" pitchFamily="18" charset="-78"/>
              </a:rPr>
              <a:t>- منهج البحث</a:t>
            </a:r>
          </a:p>
          <a:p>
            <a:pPr lvl="0" algn="just"/>
            <a:r>
              <a:rPr lang="ar-IQ" sz="3600" b="1" dirty="0" smtClean="0">
                <a:solidFill>
                  <a:srgbClr val="6600FF"/>
                </a:solidFill>
                <a:latin typeface="Simplified Arabic" pitchFamily="18" charset="-78"/>
                <a:ea typeface="+mj-ea"/>
                <a:cs typeface="Simplified Arabic" pitchFamily="18" charset="-78"/>
              </a:rPr>
              <a:t>- مجتمع </a:t>
            </a:r>
            <a:r>
              <a:rPr lang="ar-IQ" sz="3600" b="1" dirty="0">
                <a:solidFill>
                  <a:srgbClr val="6600FF"/>
                </a:solidFill>
                <a:latin typeface="Simplified Arabic" pitchFamily="18" charset="-78"/>
                <a:ea typeface="+mj-ea"/>
                <a:cs typeface="Simplified Arabic" pitchFamily="18" charset="-78"/>
              </a:rPr>
              <a:t>وعينة </a:t>
            </a:r>
            <a:r>
              <a:rPr lang="ar-IQ" sz="3600" b="1" dirty="0" smtClean="0">
                <a:solidFill>
                  <a:srgbClr val="6600FF"/>
                </a:solidFill>
                <a:latin typeface="Simplified Arabic" pitchFamily="18" charset="-78"/>
                <a:ea typeface="+mj-ea"/>
                <a:cs typeface="Simplified Arabic" pitchFamily="18" charset="-78"/>
              </a:rPr>
              <a:t>البحث</a:t>
            </a:r>
          </a:p>
          <a:p>
            <a:pPr lvl="0" algn="just"/>
            <a:r>
              <a:rPr lang="ar-IQ" sz="3600" b="1" dirty="0" smtClean="0">
                <a:solidFill>
                  <a:srgbClr val="6600FF"/>
                </a:solidFill>
                <a:latin typeface="Simplified Arabic" pitchFamily="18" charset="-78"/>
                <a:ea typeface="+mj-ea"/>
                <a:cs typeface="Simplified Arabic" pitchFamily="18" charset="-78"/>
              </a:rPr>
              <a:t>- الإجراءات</a:t>
            </a:r>
          </a:p>
          <a:p>
            <a:pPr lvl="0" algn="just"/>
            <a:r>
              <a:rPr lang="ar-IQ" sz="3600" b="1" dirty="0" smtClean="0">
                <a:solidFill>
                  <a:srgbClr val="6600FF"/>
                </a:solidFill>
                <a:latin typeface="Simplified Arabic" pitchFamily="18" charset="-78"/>
                <a:ea typeface="+mj-ea"/>
                <a:cs typeface="Simplified Arabic" pitchFamily="18" charset="-78"/>
              </a:rPr>
              <a:t>- الأسلوب </a:t>
            </a:r>
            <a:r>
              <a:rPr lang="ar-IQ" sz="3600" b="1" dirty="0">
                <a:solidFill>
                  <a:srgbClr val="6600FF"/>
                </a:solidFill>
                <a:latin typeface="Simplified Arabic" pitchFamily="18" charset="-78"/>
                <a:ea typeface="+mj-ea"/>
                <a:cs typeface="Simplified Arabic" pitchFamily="18" charset="-78"/>
              </a:rPr>
              <a:t>الإحصائي </a:t>
            </a:r>
            <a:r>
              <a:rPr lang="ar-IQ" sz="3600" b="1" dirty="0" smtClean="0">
                <a:solidFill>
                  <a:srgbClr val="6600FF"/>
                </a:solidFill>
                <a:latin typeface="Simplified Arabic" pitchFamily="18" charset="-78"/>
                <a:ea typeface="+mj-ea"/>
                <a:cs typeface="Simplified Arabic" pitchFamily="18" charset="-78"/>
              </a:rPr>
              <a:t>المستخدم</a:t>
            </a:r>
          </a:p>
          <a:p>
            <a:pPr lvl="0" algn="just"/>
            <a:r>
              <a:rPr lang="ar-IQ" sz="3600" b="1" dirty="0" smtClean="0">
                <a:solidFill>
                  <a:srgbClr val="6600FF"/>
                </a:solidFill>
                <a:latin typeface="Simplified Arabic" pitchFamily="18" charset="-78"/>
                <a:ea typeface="+mj-ea"/>
                <a:cs typeface="Simplified Arabic" pitchFamily="18" charset="-78"/>
              </a:rPr>
              <a:t>- المراجع </a:t>
            </a:r>
            <a:r>
              <a:rPr lang="ar-IQ" sz="3600" b="1" dirty="0">
                <a:solidFill>
                  <a:srgbClr val="6600FF"/>
                </a:solidFill>
                <a:latin typeface="Simplified Arabic" pitchFamily="18" charset="-78"/>
                <a:ea typeface="+mj-ea"/>
                <a:cs typeface="Simplified Arabic" pitchFamily="18" charset="-78"/>
              </a:rPr>
              <a:t>والمصادر </a:t>
            </a:r>
            <a:r>
              <a:rPr lang="ar-IQ" sz="3600" b="1" dirty="0" smtClean="0">
                <a:solidFill>
                  <a:srgbClr val="6600FF"/>
                </a:solidFill>
                <a:latin typeface="Simplified Arabic" pitchFamily="18" charset="-78"/>
                <a:ea typeface="+mj-ea"/>
                <a:cs typeface="Simplified Arabic" pitchFamily="18" charset="-78"/>
              </a:rPr>
              <a:t>العلمية</a:t>
            </a:r>
          </a:p>
          <a:p>
            <a:pPr lvl="0" algn="l"/>
            <a:r>
              <a:rPr lang="ar-IQ" sz="3600" b="1" dirty="0" smtClean="0">
                <a:solidFill>
                  <a:srgbClr val="FF0000"/>
                </a:solidFill>
                <a:latin typeface="Simplified Arabic" pitchFamily="18" charset="-78"/>
                <a:ea typeface="+mj-ea"/>
                <a:cs typeface="Simplified Arabic" pitchFamily="18" charset="-78"/>
              </a:rPr>
              <a:t>سنوضح بشكل مختصر </a:t>
            </a:r>
            <a:r>
              <a:rPr lang="ar-IQ" sz="3600" b="1" dirty="0" err="1" smtClean="0">
                <a:solidFill>
                  <a:srgbClr val="FF0000"/>
                </a:solidFill>
                <a:latin typeface="Simplified Arabic" pitchFamily="18" charset="-78"/>
                <a:ea typeface="+mj-ea"/>
                <a:cs typeface="Simplified Arabic" pitchFamily="18" charset="-78"/>
              </a:rPr>
              <a:t>ماهو</a:t>
            </a:r>
            <a:r>
              <a:rPr lang="ar-IQ" sz="3600" b="1" dirty="0" smtClean="0">
                <a:solidFill>
                  <a:srgbClr val="FF0000"/>
                </a:solidFill>
                <a:latin typeface="Simplified Arabic" pitchFamily="18" charset="-78"/>
                <a:ea typeface="+mj-ea"/>
                <a:cs typeface="Simplified Arabic" pitchFamily="18" charset="-78"/>
              </a:rPr>
              <a:t> كل متطلب</a:t>
            </a:r>
          </a:p>
          <a:p>
            <a:pPr lvl="0" algn="ctr"/>
            <a:endParaRPr lang="ar-IQ" sz="4300" b="1" dirty="0" smtClean="0">
              <a:solidFill>
                <a:srgbClr val="FF0000"/>
              </a:solidFill>
              <a:latin typeface="Simplified Arabic" pitchFamily="18" charset="-78"/>
              <a:ea typeface="+mj-ea"/>
              <a:cs typeface="Simplified Arabic" pitchFamily="18" charset="-78"/>
            </a:endParaRPr>
          </a:p>
          <a:p>
            <a:pPr lvl="0" algn="ctr"/>
            <a:endParaRPr lang="ar-IQ" sz="3500" b="1" dirty="0" smtClean="0">
              <a:solidFill>
                <a:srgbClr val="FF0000"/>
              </a:solidFill>
              <a:latin typeface="Simplified Arabic" pitchFamily="18" charset="-78"/>
              <a:ea typeface="+mj-ea"/>
              <a:cs typeface="Simplified Arabic" pitchFamily="18" charset="-78"/>
            </a:endParaRPr>
          </a:p>
          <a:p>
            <a:pPr lvl="0" algn="ctr"/>
            <a:endParaRPr lang="ar-IQ" sz="3200" b="1" dirty="0" smtClean="0">
              <a:solidFill>
                <a:srgbClr val="FF0000"/>
              </a:solidFill>
              <a:latin typeface="Simplified Arabic" pitchFamily="18" charset="-78"/>
              <a:ea typeface="+mj-ea"/>
              <a:cs typeface="Simplified Arabic" pitchFamily="18" charset="-78"/>
            </a:endParaRPr>
          </a:p>
          <a:p>
            <a:pPr lvl="0" algn="ctr"/>
            <a:endParaRPr lang="ar-IQ" sz="3600" b="1" dirty="0" smtClean="0">
              <a:solidFill>
                <a:srgbClr val="FF0000"/>
              </a:solidFill>
              <a:latin typeface="Simplified Arabic" pitchFamily="18" charset="-78"/>
              <a:ea typeface="+mj-ea"/>
              <a:cs typeface="Simplified Arabic" pitchFamily="18" charset="-78"/>
            </a:endParaRPr>
          </a:p>
          <a:p>
            <a:pPr lvl="0" algn="ctr"/>
            <a:endParaRPr lang="ar-IQ" sz="3200" b="1" dirty="0" smtClean="0">
              <a:solidFill>
                <a:srgbClr val="FF0000"/>
              </a:solidFill>
              <a:latin typeface="Simplified Arabic" pitchFamily="18" charset="-78"/>
              <a:ea typeface="+mj-ea"/>
              <a:cs typeface="Simplified Arabic" pitchFamily="18" charset="-78"/>
            </a:endParaRPr>
          </a:p>
          <a:p>
            <a:pPr lvl="0" algn="ctr"/>
            <a:endParaRPr lang="ar-IQ" sz="4000" b="1" dirty="0" smtClean="0">
              <a:solidFill>
                <a:srgbClr val="FF0000"/>
              </a:solidFill>
              <a:latin typeface="Simplified Arabic" pitchFamily="18" charset="-78"/>
              <a:ea typeface="+mj-ea"/>
              <a:cs typeface="Simplified Arabic" pitchFamily="18" charset="-78"/>
            </a:endParaRPr>
          </a:p>
          <a:p>
            <a:pPr lvl="0" algn="ctr"/>
            <a:endParaRPr lang="ar-IQ" sz="2900" b="1" dirty="0" smtClean="0">
              <a:solidFill>
                <a:srgbClr val="FF0000"/>
              </a:solidFill>
              <a:latin typeface="Simplified Arabic" pitchFamily="18" charset="-78"/>
              <a:ea typeface="+mj-ea"/>
              <a:cs typeface="Simplified Arabic" pitchFamily="18" charset="-78"/>
            </a:endParaRPr>
          </a:p>
          <a:p>
            <a:pPr lvl="0" algn="ctr"/>
            <a:endParaRPr lang="ar-IQ" sz="3200" b="1" dirty="0" smtClean="0">
              <a:solidFill>
                <a:srgbClr val="FF0000"/>
              </a:solidFill>
              <a:latin typeface="Simplified Arabic" pitchFamily="18" charset="-78"/>
              <a:ea typeface="+mj-ea"/>
              <a:cs typeface="Simplified Arabic" pitchFamily="18" charset="-78"/>
            </a:endParaRPr>
          </a:p>
          <a:p>
            <a:pPr lvl="0" algn="ctr"/>
            <a:endParaRPr lang="ar-IQ" sz="4800" b="1" dirty="0">
              <a:solidFill>
                <a:srgbClr val="FF0000"/>
              </a:solidFill>
              <a:latin typeface="Simplified Arabic" pitchFamily="18" charset="-78"/>
              <a:cs typeface="Simplified Arabic" pitchFamily="18" charset="-78"/>
            </a:endParaRPr>
          </a:p>
          <a:p>
            <a:pPr algn="ctr"/>
            <a:endParaRPr lang="ar-IQ" sz="6000" b="1"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147689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520246"/>
          </a:xfrm>
        </p:spPr>
        <p:txBody>
          <a:bodyPr>
            <a:noAutofit/>
          </a:bodyPr>
          <a:lstStyle/>
          <a:p>
            <a:pPr algn="ctr"/>
            <a:r>
              <a:rPr lang="ar-IQ" sz="3200" b="1" dirty="0" smtClean="0">
                <a:solidFill>
                  <a:srgbClr val="FF0000"/>
                </a:solidFill>
                <a:latin typeface="Simplified Arabic" pitchFamily="18" charset="-78"/>
                <a:cs typeface="Simplified Arabic" pitchFamily="18" charset="-78"/>
              </a:rPr>
              <a:t>ماذا يتضمن إطار أو خطة البحث</a:t>
            </a:r>
            <a:endParaRPr lang="ar-IQ" sz="32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06401" y="1030514"/>
            <a:ext cx="11451770" cy="5675086"/>
          </a:xfrm>
        </p:spPr>
        <p:txBody>
          <a:bodyPr>
            <a:normAutofit fontScale="92500" lnSpcReduction="20000"/>
          </a:bodyPr>
          <a:lstStyle/>
          <a:p>
            <a:pPr algn="ctr"/>
            <a:r>
              <a:rPr lang="ar-IQ" sz="4800" b="1" dirty="0">
                <a:solidFill>
                  <a:srgbClr val="FF0000"/>
                </a:solidFill>
                <a:latin typeface="Simplified Arabic" pitchFamily="18" charset="-78"/>
                <a:cs typeface="Simplified Arabic" pitchFamily="18" charset="-78"/>
              </a:rPr>
              <a:t>عنوان البحث: </a:t>
            </a:r>
            <a:endParaRPr lang="ar-IQ" sz="4800" b="1" dirty="0" smtClean="0">
              <a:solidFill>
                <a:srgbClr val="FF0000"/>
              </a:solidFill>
              <a:latin typeface="Simplified Arabic" pitchFamily="18" charset="-78"/>
              <a:cs typeface="Simplified Arabic" pitchFamily="18" charset="-78"/>
            </a:endParaRPr>
          </a:p>
          <a:p>
            <a:pPr algn="just"/>
            <a:r>
              <a:rPr lang="ar-IQ" sz="4800" b="1" dirty="0" smtClean="0">
                <a:latin typeface="Simplified Arabic" pitchFamily="18" charset="-78"/>
                <a:cs typeface="Simplified Arabic" pitchFamily="18" charset="-78"/>
              </a:rPr>
              <a:t>للعنوان </a:t>
            </a:r>
            <a:r>
              <a:rPr lang="ar-IQ" sz="4800" b="1" dirty="0">
                <a:latin typeface="Simplified Arabic" pitchFamily="18" charset="-78"/>
                <a:cs typeface="Simplified Arabic" pitchFamily="18" charset="-78"/>
              </a:rPr>
              <a:t>أهمية خاصة من حيث كونه يؤدي وظيفة </a:t>
            </a:r>
            <a:r>
              <a:rPr lang="ar-IQ" sz="4800" b="1" dirty="0" smtClean="0">
                <a:latin typeface="Simplified Arabic" pitchFamily="18" charset="-78"/>
                <a:cs typeface="Simplified Arabic" pitchFamily="18" charset="-78"/>
              </a:rPr>
              <a:t>إعلامية </a:t>
            </a:r>
            <a:r>
              <a:rPr lang="ar-IQ" sz="4800" b="1" dirty="0">
                <a:latin typeface="Simplified Arabic" pitchFamily="18" charset="-78"/>
                <a:cs typeface="Simplified Arabic" pitchFamily="18" charset="-78"/>
              </a:rPr>
              <a:t>عن موضوع البحث </a:t>
            </a:r>
            <a:r>
              <a:rPr lang="ar-IQ" sz="4800" b="1" dirty="0" smtClean="0">
                <a:latin typeface="Simplified Arabic" pitchFamily="18" charset="-78"/>
                <a:cs typeface="Simplified Arabic" pitchFamily="18" charset="-78"/>
              </a:rPr>
              <a:t>ومجاله </a:t>
            </a:r>
          </a:p>
          <a:p>
            <a:pPr algn="just"/>
            <a:r>
              <a:rPr lang="ar-IQ" sz="4800" b="1" dirty="0" smtClean="0">
                <a:latin typeface="Simplified Arabic" pitchFamily="18" charset="-78"/>
                <a:cs typeface="Simplified Arabic" pitchFamily="18" charset="-78"/>
              </a:rPr>
              <a:t>وهو يرشد </a:t>
            </a:r>
            <a:r>
              <a:rPr lang="ar-IQ" sz="4800" b="1" dirty="0">
                <a:latin typeface="Simplified Arabic" pitchFamily="18" charset="-78"/>
                <a:cs typeface="Simplified Arabic" pitchFamily="18" charset="-78"/>
              </a:rPr>
              <a:t>القارئ إلى أن البحث يقع في مجال </a:t>
            </a:r>
            <a:r>
              <a:rPr lang="ar-IQ" sz="4800" b="1" dirty="0" smtClean="0">
                <a:latin typeface="Simplified Arabic" pitchFamily="18" charset="-78"/>
                <a:cs typeface="Simplified Arabic" pitchFamily="18" charset="-78"/>
              </a:rPr>
              <a:t>معين. </a:t>
            </a:r>
          </a:p>
          <a:p>
            <a:pPr algn="ctr"/>
            <a:r>
              <a:rPr lang="ar-IQ" sz="4800" b="1" dirty="0" smtClean="0">
                <a:solidFill>
                  <a:srgbClr val="FF0000"/>
                </a:solidFill>
                <a:latin typeface="Simplified Arabic" pitchFamily="18" charset="-78"/>
                <a:cs typeface="Simplified Arabic" pitchFamily="18" charset="-78"/>
              </a:rPr>
              <a:t>لهذا </a:t>
            </a:r>
            <a:r>
              <a:rPr lang="ar-IQ" sz="4800" b="1" dirty="0">
                <a:solidFill>
                  <a:srgbClr val="FF0000"/>
                </a:solidFill>
                <a:latin typeface="Simplified Arabic" pitchFamily="18" charset="-78"/>
                <a:cs typeface="Simplified Arabic" pitchFamily="18" charset="-78"/>
              </a:rPr>
              <a:t>يجب أن </a:t>
            </a:r>
            <a:r>
              <a:rPr lang="ar-IQ" sz="4800" b="1" dirty="0" smtClean="0">
                <a:solidFill>
                  <a:srgbClr val="FF0000"/>
                </a:solidFill>
                <a:latin typeface="Simplified Arabic" pitchFamily="18" charset="-78"/>
                <a:cs typeface="Simplified Arabic" pitchFamily="18" charset="-78"/>
              </a:rPr>
              <a:t>يكون عنوان البحث </a:t>
            </a:r>
          </a:p>
          <a:p>
            <a:pPr algn="just"/>
            <a:r>
              <a:rPr lang="ar-IQ" sz="4800" b="1" dirty="0" smtClean="0">
                <a:latin typeface="Simplified Arabic" pitchFamily="18" charset="-78"/>
                <a:cs typeface="Simplified Arabic" pitchFamily="18" charset="-78"/>
              </a:rPr>
              <a:t>     - واضح </a:t>
            </a:r>
          </a:p>
          <a:p>
            <a:pPr algn="just"/>
            <a:r>
              <a:rPr lang="ar-IQ" sz="4800" b="1" dirty="0" smtClean="0">
                <a:latin typeface="Simplified Arabic" pitchFamily="18" charset="-78"/>
                <a:cs typeface="Simplified Arabic" pitchFamily="18" charset="-78"/>
              </a:rPr>
              <a:t>      - وسهل </a:t>
            </a:r>
            <a:r>
              <a:rPr lang="ar-IQ" sz="4800" b="1" dirty="0">
                <a:latin typeface="Simplified Arabic" pitchFamily="18" charset="-78"/>
                <a:cs typeface="Simplified Arabic" pitchFamily="18" charset="-78"/>
              </a:rPr>
              <a:t>الفهم </a:t>
            </a:r>
            <a:endParaRPr lang="ar-IQ" sz="4800" b="1" dirty="0" smtClean="0">
              <a:latin typeface="Simplified Arabic" pitchFamily="18" charset="-78"/>
              <a:cs typeface="Simplified Arabic" pitchFamily="18" charset="-78"/>
            </a:endParaRPr>
          </a:p>
          <a:p>
            <a:pPr algn="just"/>
            <a:r>
              <a:rPr lang="ar-IQ" sz="4800" b="1" dirty="0" smtClean="0">
                <a:latin typeface="Simplified Arabic" pitchFamily="18" charset="-78"/>
                <a:cs typeface="Simplified Arabic" pitchFamily="18" charset="-78"/>
              </a:rPr>
              <a:t>       - جذاب </a:t>
            </a:r>
            <a:r>
              <a:rPr lang="ar-IQ" sz="4800" b="1" dirty="0">
                <a:latin typeface="Simplified Arabic" pitchFamily="18" charset="-78"/>
                <a:cs typeface="Simplified Arabic" pitchFamily="18" charset="-78"/>
              </a:rPr>
              <a:t>للقارئ </a:t>
            </a:r>
            <a:endParaRPr lang="ar-IQ" sz="4800" b="1" dirty="0" smtClean="0">
              <a:latin typeface="Simplified Arabic" pitchFamily="18" charset="-78"/>
              <a:cs typeface="Simplified Arabic" pitchFamily="18" charset="-78"/>
            </a:endParaRPr>
          </a:p>
          <a:p>
            <a:pPr algn="just"/>
            <a:r>
              <a:rPr lang="ar-IQ" sz="4800" b="1" dirty="0" smtClean="0">
                <a:latin typeface="Simplified Arabic" pitchFamily="18" charset="-78"/>
                <a:cs typeface="Simplified Arabic" pitchFamily="18" charset="-78"/>
              </a:rPr>
              <a:t>        - وأن </a:t>
            </a:r>
            <a:r>
              <a:rPr lang="ar-IQ" sz="4800" b="1" dirty="0">
                <a:latin typeface="Simplified Arabic" pitchFamily="18" charset="-78"/>
                <a:cs typeface="Simplified Arabic" pitchFamily="18" charset="-78"/>
              </a:rPr>
              <a:t>يكون </a:t>
            </a:r>
            <a:r>
              <a:rPr lang="ar-IQ" sz="4800" b="1" dirty="0" smtClean="0">
                <a:latin typeface="Simplified Arabic" pitchFamily="18" charset="-78"/>
                <a:cs typeface="Simplified Arabic" pitchFamily="18" charset="-78"/>
              </a:rPr>
              <a:t>مختصراً </a:t>
            </a:r>
            <a:r>
              <a:rPr lang="ar-IQ" sz="4800" b="1" dirty="0">
                <a:latin typeface="Simplified Arabic" pitchFamily="18" charset="-78"/>
                <a:cs typeface="Simplified Arabic" pitchFamily="18" charset="-78"/>
              </a:rPr>
              <a:t>أي غير </a:t>
            </a:r>
            <a:r>
              <a:rPr lang="ar-IQ" sz="4800" b="1" dirty="0" smtClean="0">
                <a:latin typeface="Simplified Arabic" pitchFamily="18" charset="-78"/>
                <a:cs typeface="Simplified Arabic" pitchFamily="18" charset="-78"/>
              </a:rPr>
              <a:t>مطول</a:t>
            </a:r>
            <a:r>
              <a:rPr lang="ar-IQ" sz="4800" b="1" dirty="0">
                <a:latin typeface="Simplified Arabic" pitchFamily="18" charset="-78"/>
                <a:cs typeface="Simplified Arabic" pitchFamily="18" charset="-78"/>
              </a:rPr>
              <a:t>.</a:t>
            </a:r>
          </a:p>
        </p:txBody>
      </p:sp>
    </p:spTree>
    <p:extLst>
      <p:ext uri="{BB962C8B-B14F-4D97-AF65-F5344CB8AC3E}">
        <p14:creationId xmlns:p14="http://schemas.microsoft.com/office/powerpoint/2010/main" val="3778955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549275"/>
          </a:xfrm>
        </p:spPr>
        <p:txBody>
          <a:bodyPr>
            <a:noAutofit/>
          </a:bodyPr>
          <a:lstStyle/>
          <a:p>
            <a:pPr algn="ctr"/>
            <a:r>
              <a:rPr lang="ar-IQ" sz="3600" b="1" dirty="0" smtClean="0">
                <a:solidFill>
                  <a:srgbClr val="FF0000"/>
                </a:solidFill>
                <a:latin typeface="Simplified Arabic" pitchFamily="18" charset="-78"/>
                <a:cs typeface="Simplified Arabic" pitchFamily="18" charset="-78"/>
              </a:rPr>
              <a:t>مقدمة البحث</a:t>
            </a:r>
            <a:endParaRPr lang="ar-IQ" sz="3600" b="1" dirty="0">
              <a:solidFill>
                <a:srgbClr val="FF0000"/>
              </a:solidFill>
            </a:endParaRPr>
          </a:p>
        </p:txBody>
      </p:sp>
      <p:sp>
        <p:nvSpPr>
          <p:cNvPr id="3" name="عنصر نائب للمحتوى 2"/>
          <p:cNvSpPr>
            <a:spLocks noGrp="1"/>
          </p:cNvSpPr>
          <p:nvPr>
            <p:ph idx="1"/>
          </p:nvPr>
        </p:nvSpPr>
        <p:spPr>
          <a:xfrm>
            <a:off x="391887" y="1132114"/>
            <a:ext cx="11466284" cy="5471886"/>
          </a:xfrm>
        </p:spPr>
        <p:txBody>
          <a:bodyPr>
            <a:normAutofit/>
          </a:bodyPr>
          <a:lstStyle/>
          <a:p>
            <a:r>
              <a:rPr lang="ar-IQ" sz="4800" b="1" dirty="0" smtClean="0">
                <a:latin typeface="Simplified Arabic" pitchFamily="18" charset="-78"/>
                <a:cs typeface="Simplified Arabic" pitchFamily="18" charset="-78"/>
              </a:rPr>
              <a:t>المقدمة يجب أن </a:t>
            </a:r>
            <a:r>
              <a:rPr lang="ar-IQ" sz="4800" b="1" dirty="0">
                <a:latin typeface="Simplified Arabic" pitchFamily="18" charset="-78"/>
                <a:cs typeface="Simplified Arabic" pitchFamily="18" charset="-78"/>
              </a:rPr>
              <a:t>تحتوي على </a:t>
            </a:r>
            <a:r>
              <a:rPr lang="ar-IQ" sz="4800" b="1" dirty="0" smtClean="0">
                <a:latin typeface="Simplified Arabic" pitchFamily="18" charset="-78"/>
                <a:cs typeface="Simplified Arabic" pitchFamily="18" charset="-78"/>
              </a:rPr>
              <a:t>الأفكار الأساسية للبحث </a:t>
            </a:r>
          </a:p>
          <a:p>
            <a:r>
              <a:rPr lang="ar-IQ" sz="4800" b="1" dirty="0" smtClean="0">
                <a:latin typeface="Simplified Arabic" pitchFamily="18" charset="-78"/>
                <a:cs typeface="Simplified Arabic" pitchFamily="18" charset="-78"/>
              </a:rPr>
              <a:t>حيث نتدرج في كتابة المقدمة من </a:t>
            </a:r>
            <a:r>
              <a:rPr lang="ar-IQ" sz="4800" b="1" dirty="0">
                <a:latin typeface="Simplified Arabic" pitchFamily="18" charset="-78"/>
                <a:cs typeface="Simplified Arabic" pitchFamily="18" charset="-78"/>
              </a:rPr>
              <a:t>الوضعية الكلية إلى الوضعية </a:t>
            </a:r>
            <a:r>
              <a:rPr lang="ar-IQ" sz="4800" b="1" dirty="0" smtClean="0">
                <a:latin typeface="Simplified Arabic" pitchFamily="18" charset="-78"/>
                <a:cs typeface="Simplified Arabic" pitchFamily="18" charset="-78"/>
              </a:rPr>
              <a:t>الجزئية</a:t>
            </a:r>
          </a:p>
          <a:p>
            <a:r>
              <a:rPr lang="ar-IQ" sz="4800" b="1" dirty="0" smtClean="0">
                <a:latin typeface="Simplified Arabic" pitchFamily="18" charset="-78"/>
                <a:cs typeface="Simplified Arabic" pitchFamily="18" charset="-78"/>
              </a:rPr>
              <a:t>وتبيان </a:t>
            </a:r>
            <a:r>
              <a:rPr lang="ar-IQ" sz="4800" b="1" dirty="0">
                <a:latin typeface="Simplified Arabic" pitchFamily="18" charset="-78"/>
                <a:cs typeface="Simplified Arabic" pitchFamily="18" charset="-78"/>
              </a:rPr>
              <a:t>الحاجة الماسة للبحث</a:t>
            </a:r>
            <a:r>
              <a:rPr lang="ar-IQ" sz="4800" b="1" dirty="0" smtClean="0">
                <a:latin typeface="Simplified Arabic" pitchFamily="18" charset="-78"/>
                <a:cs typeface="Simplified Arabic" pitchFamily="18" charset="-78"/>
              </a:rPr>
              <a:t>.</a:t>
            </a:r>
          </a:p>
          <a:p>
            <a:r>
              <a:rPr lang="ar-IQ" sz="4800" b="1" dirty="0" smtClean="0">
                <a:latin typeface="Simplified Arabic" pitchFamily="18" charset="-78"/>
                <a:cs typeface="Simplified Arabic" pitchFamily="18" charset="-78"/>
              </a:rPr>
              <a:t>من خلال ثلاث فقرات (عامة ـ خاصة ـ </a:t>
            </a:r>
            <a:r>
              <a:rPr lang="ar-IQ" sz="4800" b="1" dirty="0" err="1" smtClean="0">
                <a:latin typeface="Simplified Arabic" pitchFamily="18" charset="-78"/>
                <a:cs typeface="Simplified Arabic" pitchFamily="18" charset="-78"/>
              </a:rPr>
              <a:t>خاصة</a:t>
            </a:r>
            <a:r>
              <a:rPr lang="ar-IQ" sz="4800" b="1" dirty="0" smtClean="0">
                <a:latin typeface="Simplified Arabic" pitchFamily="18" charset="-78"/>
                <a:cs typeface="Simplified Arabic" pitchFamily="18" charset="-78"/>
              </a:rPr>
              <a:t> خاصة) </a:t>
            </a:r>
          </a:p>
          <a:p>
            <a:r>
              <a:rPr lang="ar-IQ" sz="4800" b="1" dirty="0" smtClean="0">
                <a:latin typeface="Simplified Arabic" pitchFamily="18" charset="-78"/>
                <a:cs typeface="Simplified Arabic" pitchFamily="18" charset="-78"/>
              </a:rPr>
              <a:t>والفقرة الاخيرة تبين أهمية البحث والغاية </a:t>
            </a:r>
            <a:r>
              <a:rPr lang="ar-IQ" sz="4800" b="1" dirty="0">
                <a:latin typeface="Simplified Arabic" pitchFamily="18" charset="-78"/>
                <a:cs typeface="Simplified Arabic" pitchFamily="18" charset="-78"/>
              </a:rPr>
              <a:t>بطريقة طبيعية </a:t>
            </a:r>
            <a:endParaRPr lang="ar-IQ" sz="48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980697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462189"/>
          </a:xfrm>
        </p:spPr>
        <p:txBody>
          <a:bodyPr>
            <a:noAutofit/>
          </a:bodyPr>
          <a:lstStyle/>
          <a:p>
            <a:pPr algn="ctr"/>
            <a:r>
              <a:rPr lang="ar-IQ" sz="3600" b="1" dirty="0">
                <a:solidFill>
                  <a:srgbClr val="FF0000"/>
                </a:solidFill>
                <a:latin typeface="Simplified Arabic" pitchFamily="18" charset="-78"/>
                <a:cs typeface="Simplified Arabic" pitchFamily="18" charset="-78"/>
              </a:rPr>
              <a:t>تحديد </a:t>
            </a:r>
            <a:r>
              <a:rPr lang="ar-IQ" sz="3600" b="1" dirty="0" smtClean="0">
                <a:solidFill>
                  <a:srgbClr val="FF0000"/>
                </a:solidFill>
                <a:latin typeface="Simplified Arabic" pitchFamily="18" charset="-78"/>
                <a:cs typeface="Simplified Arabic" pitchFamily="18" charset="-78"/>
              </a:rPr>
              <a:t>المشكلة</a:t>
            </a:r>
            <a:endParaRPr lang="ar-IQ" sz="36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78971" y="1103086"/>
            <a:ext cx="11205029" cy="5588000"/>
          </a:xfrm>
        </p:spPr>
        <p:txBody>
          <a:bodyPr/>
          <a:lstStyle/>
          <a:p>
            <a:pPr algn="just"/>
            <a:r>
              <a:rPr lang="ar-IQ" sz="3600" b="1" dirty="0" smtClean="0">
                <a:latin typeface="Simplified Arabic" pitchFamily="18" charset="-78"/>
                <a:cs typeface="Simplified Arabic" pitchFamily="18" charset="-78"/>
              </a:rPr>
              <a:t>هي الاستفسارات والتساؤلات </a:t>
            </a:r>
            <a:r>
              <a:rPr lang="ar-IQ" sz="3600" b="1" dirty="0">
                <a:latin typeface="Simplified Arabic" pitchFamily="18" charset="-78"/>
                <a:cs typeface="Simplified Arabic" pitchFamily="18" charset="-78"/>
              </a:rPr>
              <a:t>التي تطرح في </a:t>
            </a:r>
            <a:r>
              <a:rPr lang="ar-IQ" sz="3600" b="1" dirty="0" smtClean="0">
                <a:latin typeface="Simplified Arabic" pitchFamily="18" charset="-78"/>
                <a:cs typeface="Simplified Arabic" pitchFamily="18" charset="-78"/>
              </a:rPr>
              <a:t>الإشكالية بالإجابة </a:t>
            </a:r>
            <a:r>
              <a:rPr lang="ar-IQ" sz="3600" b="1" dirty="0">
                <a:latin typeface="Simplified Arabic" pitchFamily="18" charset="-78"/>
                <a:cs typeface="Simplified Arabic" pitchFamily="18" charset="-78"/>
              </a:rPr>
              <a:t>على </a:t>
            </a:r>
            <a:r>
              <a:rPr lang="ar-IQ" sz="3600" b="1" dirty="0" smtClean="0">
                <a:latin typeface="Simplified Arabic" pitchFamily="18" charset="-78"/>
                <a:cs typeface="Simplified Arabic" pitchFamily="18" charset="-78"/>
              </a:rPr>
              <a:t>المشكلة </a:t>
            </a:r>
          </a:p>
          <a:p>
            <a:pPr algn="ctr"/>
            <a:r>
              <a:rPr lang="ar-IQ" sz="3600" b="1" dirty="0" smtClean="0">
                <a:solidFill>
                  <a:srgbClr val="FF0000"/>
                </a:solidFill>
                <a:latin typeface="Simplified Arabic" pitchFamily="18" charset="-78"/>
                <a:cs typeface="Simplified Arabic" pitchFamily="18" charset="-78"/>
              </a:rPr>
              <a:t>من جانبي البحث </a:t>
            </a:r>
          </a:p>
          <a:p>
            <a:r>
              <a:rPr lang="ar-IQ" sz="3600" b="1" dirty="0" smtClean="0">
                <a:latin typeface="Simplified Arabic" pitchFamily="18" charset="-78"/>
                <a:cs typeface="Simplified Arabic" pitchFamily="18" charset="-78"/>
              </a:rPr>
              <a:t>   - الجانب النظري </a:t>
            </a:r>
          </a:p>
          <a:p>
            <a:r>
              <a:rPr lang="ar-IQ" sz="3600" b="1" dirty="0" smtClean="0">
                <a:latin typeface="Simplified Arabic" pitchFamily="18" charset="-78"/>
                <a:cs typeface="Simplified Arabic" pitchFamily="18" charset="-78"/>
              </a:rPr>
              <a:t>      - والجانب التطبيقي (العملي أي الفعالية أو اللعبة أو المهارة ..)</a:t>
            </a:r>
          </a:p>
          <a:p>
            <a:endParaRPr lang="ar-IQ" dirty="0"/>
          </a:p>
        </p:txBody>
      </p:sp>
    </p:spTree>
    <p:extLst>
      <p:ext uri="{BB962C8B-B14F-4D97-AF65-F5344CB8AC3E}">
        <p14:creationId xmlns:p14="http://schemas.microsoft.com/office/powerpoint/2010/main" val="2607708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578304"/>
          </a:xfrm>
        </p:spPr>
        <p:txBody>
          <a:bodyPr>
            <a:normAutofit fontScale="90000"/>
          </a:bodyPr>
          <a:lstStyle/>
          <a:p>
            <a:pPr algn="ctr"/>
            <a:r>
              <a:rPr lang="ar-IQ" b="1" dirty="0" smtClean="0">
                <a:solidFill>
                  <a:srgbClr val="FF0000"/>
                </a:solidFill>
                <a:latin typeface="Simplified Arabic" pitchFamily="18" charset="-78"/>
                <a:cs typeface="Simplified Arabic" pitchFamily="18" charset="-78"/>
              </a:rPr>
              <a:t>تحديد المصطلحات</a:t>
            </a:r>
            <a:endParaRPr lang="ar-IQ"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391887" y="1074056"/>
            <a:ext cx="11466284" cy="5631543"/>
          </a:xfrm>
        </p:spPr>
        <p:txBody>
          <a:bodyPr>
            <a:normAutofit/>
          </a:bodyPr>
          <a:lstStyle/>
          <a:p>
            <a:pPr algn="ctr"/>
            <a:r>
              <a:rPr lang="ar-IQ" sz="4000" b="1" dirty="0" smtClean="0">
                <a:solidFill>
                  <a:srgbClr val="FF0000"/>
                </a:solidFill>
                <a:latin typeface="Simplified Arabic" pitchFamily="18" charset="-78"/>
                <a:cs typeface="Simplified Arabic" pitchFamily="18" charset="-78"/>
              </a:rPr>
              <a:t>أي تعاريف متغيرات البحث من ضمنها:</a:t>
            </a:r>
          </a:p>
          <a:p>
            <a:pPr algn="just"/>
            <a:r>
              <a:rPr lang="ar-IQ" sz="4000" b="1" dirty="0">
                <a:solidFill>
                  <a:srgbClr val="0066FF"/>
                </a:solidFill>
                <a:latin typeface="Simplified Arabic" pitchFamily="18" charset="-78"/>
                <a:cs typeface="Simplified Arabic" pitchFamily="18" charset="-78"/>
              </a:rPr>
              <a:t>-المفاهيم الواردة في البحث: </a:t>
            </a:r>
            <a:endParaRPr lang="ar-IQ" sz="4000" b="1" dirty="0" smtClean="0">
              <a:solidFill>
                <a:srgbClr val="0066FF"/>
              </a:solidFill>
              <a:latin typeface="Simplified Arabic" pitchFamily="18" charset="-78"/>
              <a:cs typeface="Simplified Arabic" pitchFamily="18" charset="-78"/>
            </a:endParaRPr>
          </a:p>
          <a:p>
            <a:pPr algn="just"/>
            <a:r>
              <a:rPr lang="ar-IQ" sz="4000" b="1" dirty="0" smtClean="0">
                <a:solidFill>
                  <a:srgbClr val="0066FF"/>
                </a:solidFill>
                <a:latin typeface="Simplified Arabic" pitchFamily="18" charset="-78"/>
                <a:cs typeface="Simplified Arabic" pitchFamily="18" charset="-78"/>
              </a:rPr>
              <a:t>يتضمن </a:t>
            </a:r>
            <a:r>
              <a:rPr lang="ar-IQ" sz="4000" b="1" dirty="0">
                <a:solidFill>
                  <a:srgbClr val="0066FF"/>
                </a:solidFill>
                <a:latin typeface="Simplified Arabic" pitchFamily="18" charset="-78"/>
                <a:cs typeface="Simplified Arabic" pitchFamily="18" charset="-78"/>
              </a:rPr>
              <a:t>هذا الجزء المصطلحات المستخدمة في </a:t>
            </a:r>
            <a:r>
              <a:rPr lang="ar-IQ" sz="4000" b="1" dirty="0" smtClean="0">
                <a:solidFill>
                  <a:srgbClr val="0066FF"/>
                </a:solidFill>
                <a:latin typeface="Simplified Arabic" pitchFamily="18" charset="-78"/>
                <a:cs typeface="Simplified Arabic" pitchFamily="18" charset="-78"/>
              </a:rPr>
              <a:t>البحث </a:t>
            </a:r>
            <a:r>
              <a:rPr lang="ar-IQ" sz="4000" b="1" dirty="0">
                <a:solidFill>
                  <a:srgbClr val="0066FF"/>
                </a:solidFill>
                <a:latin typeface="Simplified Arabic" pitchFamily="18" charset="-78"/>
                <a:cs typeface="Simplified Arabic" pitchFamily="18" charset="-78"/>
              </a:rPr>
              <a:t>محددة وفي أقل عدد من الكلمات مع توضيح المفهوم منها ويقتصر على </a:t>
            </a:r>
            <a:r>
              <a:rPr lang="ar-IQ" sz="4000" b="1" dirty="0" smtClean="0">
                <a:solidFill>
                  <a:srgbClr val="0066FF"/>
                </a:solidFill>
                <a:latin typeface="Simplified Arabic" pitchFamily="18" charset="-78"/>
                <a:cs typeface="Simplified Arabic" pitchFamily="18" charset="-78"/>
              </a:rPr>
              <a:t>المصطلحات </a:t>
            </a:r>
            <a:r>
              <a:rPr lang="ar-IQ" sz="4000" b="1" dirty="0">
                <a:solidFill>
                  <a:srgbClr val="0066FF"/>
                </a:solidFill>
                <a:latin typeface="Simplified Arabic" pitchFamily="18" charset="-78"/>
                <a:cs typeface="Simplified Arabic" pitchFamily="18" charset="-78"/>
              </a:rPr>
              <a:t>الجديدة أو الغامضة فقط.</a:t>
            </a:r>
            <a:endParaRPr lang="ar-IQ" sz="4000" b="1" dirty="0" smtClean="0">
              <a:solidFill>
                <a:srgbClr val="0066FF"/>
              </a:solidFill>
              <a:latin typeface="Simplified Arabic" pitchFamily="18" charset="-78"/>
              <a:cs typeface="Simplified Arabic" pitchFamily="18" charset="-78"/>
            </a:endParaRPr>
          </a:p>
          <a:p>
            <a:pPr marL="0" indent="0" algn="ctr">
              <a:buNone/>
            </a:pPr>
            <a:r>
              <a:rPr lang="ar-IQ" sz="4000" b="1" dirty="0" smtClean="0">
                <a:solidFill>
                  <a:srgbClr val="FF0000"/>
                </a:solidFill>
                <a:latin typeface="Simplified Arabic" pitchFamily="18" charset="-78"/>
                <a:cs typeface="Simplified Arabic" pitchFamily="18" charset="-78"/>
              </a:rPr>
              <a:t>- من ضمنها الدراسات والبحوث السابقة والمشابهة والمرتبطة</a:t>
            </a:r>
            <a:endParaRPr lang="ar-IQ" sz="4000" b="1"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793487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592818"/>
          </a:xfrm>
        </p:spPr>
        <p:txBody>
          <a:bodyPr>
            <a:normAutofit/>
          </a:bodyPr>
          <a:lstStyle/>
          <a:p>
            <a:pPr algn="ctr"/>
            <a:r>
              <a:rPr lang="ar-IQ" sz="3200" b="1" dirty="0">
                <a:solidFill>
                  <a:srgbClr val="FF0000"/>
                </a:solidFill>
                <a:latin typeface="Simplified Arabic" pitchFamily="18" charset="-78"/>
                <a:cs typeface="Simplified Arabic" pitchFamily="18" charset="-78"/>
              </a:rPr>
              <a:t>أهدف </a:t>
            </a:r>
            <a:r>
              <a:rPr lang="ar-IQ" sz="3200" b="1" dirty="0" smtClean="0">
                <a:solidFill>
                  <a:srgbClr val="FF0000"/>
                </a:solidFill>
                <a:latin typeface="Simplified Arabic" pitchFamily="18" charset="-78"/>
                <a:cs typeface="Simplified Arabic" pitchFamily="18" charset="-78"/>
              </a:rPr>
              <a:t>البحث</a:t>
            </a:r>
            <a:endParaRPr lang="ar-IQ" sz="32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49943" y="1190171"/>
            <a:ext cx="11335657" cy="5442858"/>
          </a:xfrm>
        </p:spPr>
        <p:txBody>
          <a:bodyPr>
            <a:normAutofit/>
          </a:bodyPr>
          <a:lstStyle/>
          <a:p>
            <a:pPr algn="just"/>
            <a:r>
              <a:rPr lang="ar-IQ" sz="4400" b="1" dirty="0" smtClean="0">
                <a:latin typeface="Simplified Arabic" pitchFamily="18" charset="-78"/>
                <a:cs typeface="Simplified Arabic" pitchFamily="18" charset="-78"/>
              </a:rPr>
              <a:t>يشتمل </a:t>
            </a:r>
            <a:r>
              <a:rPr lang="ar-IQ" sz="4400" b="1" dirty="0">
                <a:latin typeface="Simplified Arabic" pitchFamily="18" charset="-78"/>
                <a:cs typeface="Simplified Arabic" pitchFamily="18" charset="-78"/>
              </a:rPr>
              <a:t>هذا الجزء على </a:t>
            </a:r>
            <a:r>
              <a:rPr lang="ar-IQ" sz="4400" b="1" dirty="0" smtClean="0">
                <a:latin typeface="Simplified Arabic" pitchFamily="18" charset="-78"/>
                <a:cs typeface="Simplified Arabic" pitchFamily="18" charset="-78"/>
              </a:rPr>
              <a:t>فقرات وعبارات </a:t>
            </a:r>
            <a:r>
              <a:rPr lang="ar-IQ" sz="4400" b="1" dirty="0">
                <a:latin typeface="Simplified Arabic" pitchFamily="18" charset="-78"/>
                <a:cs typeface="Simplified Arabic" pitchFamily="18" charset="-78"/>
              </a:rPr>
              <a:t>عامة توضح الهدف من البحث ولذلك يجب تحديد أهداف البحث بوضوح وأن تكون </a:t>
            </a:r>
            <a:r>
              <a:rPr lang="ar-IQ" sz="4400" b="1" dirty="0" smtClean="0">
                <a:latin typeface="Simplified Arabic" pitchFamily="18" charset="-78"/>
                <a:cs typeface="Simplified Arabic" pitchFamily="18" charset="-78"/>
              </a:rPr>
              <a:t>الأهداف </a:t>
            </a:r>
            <a:r>
              <a:rPr lang="ar-IQ" sz="4400" b="1" dirty="0">
                <a:latin typeface="Simplified Arabic" pitchFamily="18" charset="-78"/>
                <a:cs typeface="Simplified Arabic" pitchFamily="18" charset="-78"/>
              </a:rPr>
              <a:t>محددة.</a:t>
            </a:r>
          </a:p>
        </p:txBody>
      </p:sp>
    </p:spTree>
    <p:extLst>
      <p:ext uri="{BB962C8B-B14F-4D97-AF65-F5344CB8AC3E}">
        <p14:creationId xmlns:p14="http://schemas.microsoft.com/office/powerpoint/2010/main" val="2329510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505732"/>
          </a:xfrm>
        </p:spPr>
        <p:txBody>
          <a:bodyPr>
            <a:noAutofit/>
          </a:bodyPr>
          <a:lstStyle/>
          <a:p>
            <a:pPr algn="ctr"/>
            <a:r>
              <a:rPr lang="ar-IQ" sz="3600" b="1" dirty="0">
                <a:solidFill>
                  <a:srgbClr val="FF0000"/>
                </a:solidFill>
                <a:latin typeface="Simplified Arabic" pitchFamily="18" charset="-78"/>
                <a:cs typeface="Simplified Arabic" pitchFamily="18" charset="-78"/>
              </a:rPr>
              <a:t>فرضيات </a:t>
            </a:r>
            <a:r>
              <a:rPr lang="ar-IQ" sz="3600" b="1" dirty="0" smtClean="0">
                <a:solidFill>
                  <a:srgbClr val="FF0000"/>
                </a:solidFill>
                <a:latin typeface="Simplified Arabic" pitchFamily="18" charset="-78"/>
                <a:cs typeface="Simplified Arabic" pitchFamily="18" charset="-78"/>
              </a:rPr>
              <a:t>البحث</a:t>
            </a:r>
            <a:endParaRPr lang="ar-IQ" sz="36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35429" y="1132114"/>
            <a:ext cx="11495313" cy="5515429"/>
          </a:xfrm>
        </p:spPr>
        <p:txBody>
          <a:bodyPr>
            <a:normAutofit/>
          </a:bodyPr>
          <a:lstStyle/>
          <a:p>
            <a:r>
              <a:rPr lang="ar-IQ" sz="4800" b="1" dirty="0" smtClean="0">
                <a:latin typeface="Simplified Arabic" pitchFamily="18" charset="-78"/>
                <a:cs typeface="Simplified Arabic" pitchFamily="18" charset="-78"/>
              </a:rPr>
              <a:t>من خلال </a:t>
            </a:r>
            <a:r>
              <a:rPr lang="ar-IQ" sz="4800" b="1" dirty="0">
                <a:latin typeface="Simplified Arabic" pitchFamily="18" charset="-78"/>
                <a:cs typeface="Simplified Arabic" pitchFamily="18" charset="-78"/>
              </a:rPr>
              <a:t>الفرضيات يضع الباحث الحلول المؤقتة لحل مشكلة البحث </a:t>
            </a:r>
            <a:endParaRPr lang="ar-IQ" sz="4800" b="1" dirty="0" smtClean="0">
              <a:latin typeface="Simplified Arabic" pitchFamily="18" charset="-78"/>
              <a:cs typeface="Simplified Arabic" pitchFamily="18" charset="-78"/>
            </a:endParaRPr>
          </a:p>
          <a:p>
            <a:r>
              <a:rPr lang="ar-IQ" sz="4800" b="1" dirty="0" smtClean="0">
                <a:latin typeface="Simplified Arabic" pitchFamily="18" charset="-78"/>
                <a:cs typeface="Simplified Arabic" pitchFamily="18" charset="-78"/>
              </a:rPr>
              <a:t>ويمكن </a:t>
            </a:r>
            <a:r>
              <a:rPr lang="ar-IQ" sz="4800" b="1" dirty="0">
                <a:latin typeface="Simplified Arabic" pitchFamily="18" charset="-78"/>
                <a:cs typeface="Simplified Arabic" pitchFamily="18" charset="-78"/>
              </a:rPr>
              <a:t>وضعها في صورة </a:t>
            </a:r>
            <a:endParaRPr lang="ar-IQ" sz="4800" b="1" dirty="0" smtClean="0">
              <a:latin typeface="Simplified Arabic" pitchFamily="18" charset="-78"/>
              <a:cs typeface="Simplified Arabic" pitchFamily="18" charset="-78"/>
            </a:endParaRPr>
          </a:p>
          <a:p>
            <a:r>
              <a:rPr lang="ar-IQ" sz="4800" b="1" dirty="0" smtClean="0">
                <a:latin typeface="Simplified Arabic" pitchFamily="18" charset="-78"/>
                <a:cs typeface="Simplified Arabic" pitchFamily="18" charset="-78"/>
              </a:rPr>
              <a:t>   - بحثية  </a:t>
            </a:r>
          </a:p>
          <a:p>
            <a:r>
              <a:rPr lang="ar-IQ" sz="4800" b="1" dirty="0">
                <a:latin typeface="Simplified Arabic" pitchFamily="18" charset="-78"/>
                <a:cs typeface="Simplified Arabic" pitchFamily="18" charset="-78"/>
              </a:rPr>
              <a:t> </a:t>
            </a:r>
            <a:r>
              <a:rPr lang="ar-IQ" sz="4800" b="1" dirty="0" smtClean="0">
                <a:latin typeface="Simplified Arabic" pitchFamily="18" charset="-78"/>
                <a:cs typeface="Simplified Arabic" pitchFamily="18" charset="-78"/>
              </a:rPr>
              <a:t>     - أو </a:t>
            </a:r>
            <a:r>
              <a:rPr lang="ar-IQ" sz="4800" b="1" dirty="0">
                <a:latin typeface="Simplified Arabic" pitchFamily="18" charset="-78"/>
                <a:cs typeface="Simplified Arabic" pitchFamily="18" charset="-78"/>
              </a:rPr>
              <a:t>في صورة إحصائية.</a:t>
            </a:r>
          </a:p>
        </p:txBody>
      </p:sp>
    </p:spTree>
    <p:extLst>
      <p:ext uri="{BB962C8B-B14F-4D97-AF65-F5344CB8AC3E}">
        <p14:creationId xmlns:p14="http://schemas.microsoft.com/office/powerpoint/2010/main" val="46631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534761"/>
          </a:xfrm>
        </p:spPr>
        <p:txBody>
          <a:bodyPr>
            <a:normAutofit fontScale="90000"/>
          </a:bodyPr>
          <a:lstStyle/>
          <a:p>
            <a:endParaRPr lang="ar-IQ" dirty="0"/>
          </a:p>
        </p:txBody>
      </p:sp>
      <p:sp>
        <p:nvSpPr>
          <p:cNvPr id="3" name="عنصر نائب للمحتوى 2"/>
          <p:cNvSpPr>
            <a:spLocks noGrp="1"/>
          </p:cNvSpPr>
          <p:nvPr>
            <p:ph idx="1"/>
          </p:nvPr>
        </p:nvSpPr>
        <p:spPr>
          <a:xfrm>
            <a:off x="290286" y="1059543"/>
            <a:ext cx="11509828" cy="5486400"/>
          </a:xfrm>
        </p:spPr>
        <p:txBody>
          <a:bodyPr>
            <a:normAutofit/>
          </a:bodyPr>
          <a:lstStyle/>
          <a:p>
            <a:pPr algn="ctr"/>
            <a:r>
              <a:rPr lang="ar-IQ" sz="8000" b="1" dirty="0" smtClean="0">
                <a:solidFill>
                  <a:srgbClr val="FF0000"/>
                </a:solidFill>
                <a:latin typeface="Simplified Arabic" pitchFamily="18" charset="-78"/>
                <a:cs typeface="Simplified Arabic" pitchFamily="18" charset="-78"/>
              </a:rPr>
              <a:t>تقديم الورشة</a:t>
            </a:r>
          </a:p>
          <a:p>
            <a:pPr algn="ctr"/>
            <a:r>
              <a:rPr lang="ar-IQ" sz="8000" b="1" dirty="0" err="1" smtClean="0">
                <a:solidFill>
                  <a:srgbClr val="6600FF"/>
                </a:solidFill>
                <a:latin typeface="Simplified Arabic" pitchFamily="18" charset="-78"/>
                <a:cs typeface="Simplified Arabic" pitchFamily="18" charset="-78"/>
              </a:rPr>
              <a:t>م.د</a:t>
            </a:r>
            <a:r>
              <a:rPr lang="ar-IQ" sz="8000" b="1" dirty="0" smtClean="0">
                <a:solidFill>
                  <a:srgbClr val="6600FF"/>
                </a:solidFill>
                <a:latin typeface="Simplified Arabic" pitchFamily="18" charset="-78"/>
                <a:cs typeface="Simplified Arabic" pitchFamily="18" charset="-78"/>
              </a:rPr>
              <a:t>. حيدر علي سلمان </a:t>
            </a:r>
            <a:endParaRPr lang="ar-IQ" sz="8000" b="1" dirty="0">
              <a:solidFill>
                <a:srgbClr val="6600FF"/>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962488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462189"/>
          </a:xfrm>
        </p:spPr>
        <p:txBody>
          <a:bodyPr>
            <a:normAutofit fontScale="90000"/>
          </a:bodyPr>
          <a:lstStyle/>
          <a:p>
            <a:pPr algn="ctr"/>
            <a:r>
              <a:rPr lang="ar-IQ" sz="3600" b="1" dirty="0">
                <a:solidFill>
                  <a:srgbClr val="FF0000"/>
                </a:solidFill>
                <a:latin typeface="Simplified Arabic" pitchFamily="18" charset="-78"/>
                <a:cs typeface="Simplified Arabic" pitchFamily="18" charset="-78"/>
              </a:rPr>
              <a:t>منهج البحث</a:t>
            </a:r>
          </a:p>
        </p:txBody>
      </p:sp>
      <p:sp>
        <p:nvSpPr>
          <p:cNvPr id="3" name="عنصر نائب للمحتوى 2"/>
          <p:cNvSpPr>
            <a:spLocks noGrp="1"/>
          </p:cNvSpPr>
          <p:nvPr>
            <p:ph idx="1"/>
          </p:nvPr>
        </p:nvSpPr>
        <p:spPr>
          <a:xfrm>
            <a:off x="377371" y="1045028"/>
            <a:ext cx="11451771" cy="5646057"/>
          </a:xfrm>
        </p:spPr>
        <p:txBody>
          <a:bodyPr>
            <a:normAutofit/>
          </a:bodyPr>
          <a:lstStyle/>
          <a:p>
            <a:pPr algn="just"/>
            <a:r>
              <a:rPr lang="ar-IQ" sz="5400" b="1" dirty="0" smtClean="0">
                <a:latin typeface="Simplified Arabic" pitchFamily="18" charset="-78"/>
                <a:cs typeface="Simplified Arabic" pitchFamily="18" charset="-78"/>
              </a:rPr>
              <a:t>يكتب الباحث </a:t>
            </a:r>
          </a:p>
          <a:p>
            <a:pPr algn="just"/>
            <a:r>
              <a:rPr lang="ar-IQ" sz="5400" b="1" dirty="0">
                <a:solidFill>
                  <a:srgbClr val="CC0099"/>
                </a:solidFill>
                <a:latin typeface="Simplified Arabic" pitchFamily="18" charset="-78"/>
                <a:cs typeface="Simplified Arabic" pitchFamily="18" charset="-78"/>
              </a:rPr>
              <a:t> </a:t>
            </a:r>
            <a:r>
              <a:rPr lang="ar-IQ" sz="5400" b="1" dirty="0" smtClean="0">
                <a:solidFill>
                  <a:srgbClr val="CC0099"/>
                </a:solidFill>
                <a:latin typeface="Simplified Arabic" pitchFamily="18" charset="-78"/>
                <a:cs typeface="Simplified Arabic" pitchFamily="18" charset="-78"/>
              </a:rPr>
              <a:t> - المنهج </a:t>
            </a:r>
            <a:r>
              <a:rPr lang="ar-IQ" sz="5400" b="1" dirty="0">
                <a:solidFill>
                  <a:srgbClr val="CC0099"/>
                </a:solidFill>
                <a:latin typeface="Simplified Arabic" pitchFamily="18" charset="-78"/>
                <a:cs typeface="Simplified Arabic" pitchFamily="18" charset="-78"/>
              </a:rPr>
              <a:t>المستخدم </a:t>
            </a:r>
            <a:endParaRPr lang="ar-IQ" sz="5400" b="1" dirty="0" smtClean="0">
              <a:solidFill>
                <a:srgbClr val="CC0099"/>
              </a:solidFill>
              <a:latin typeface="Simplified Arabic" pitchFamily="18" charset="-78"/>
              <a:cs typeface="Simplified Arabic" pitchFamily="18" charset="-78"/>
            </a:endParaRPr>
          </a:p>
          <a:p>
            <a:pPr algn="just"/>
            <a:r>
              <a:rPr lang="ar-IQ" sz="5400" b="1" dirty="0" smtClean="0">
                <a:solidFill>
                  <a:srgbClr val="0066FF"/>
                </a:solidFill>
                <a:latin typeface="Simplified Arabic" pitchFamily="18" charset="-78"/>
                <a:cs typeface="Simplified Arabic" pitchFamily="18" charset="-78"/>
              </a:rPr>
              <a:t>    - أو </a:t>
            </a:r>
            <a:r>
              <a:rPr lang="ar-IQ" sz="5400" b="1" dirty="0">
                <a:solidFill>
                  <a:srgbClr val="0066FF"/>
                </a:solidFill>
                <a:latin typeface="Simplified Arabic" pitchFamily="18" charset="-78"/>
                <a:cs typeface="Simplified Arabic" pitchFamily="18" charset="-78"/>
              </a:rPr>
              <a:t>مجموعة المناهج </a:t>
            </a:r>
            <a:endParaRPr lang="ar-IQ" sz="5400" b="1" dirty="0" smtClean="0">
              <a:solidFill>
                <a:srgbClr val="0066FF"/>
              </a:solidFill>
              <a:latin typeface="Simplified Arabic" pitchFamily="18" charset="-78"/>
              <a:cs typeface="Simplified Arabic" pitchFamily="18" charset="-78"/>
            </a:endParaRPr>
          </a:p>
          <a:p>
            <a:pPr algn="just"/>
            <a:r>
              <a:rPr lang="ar-IQ" sz="5400" b="1" dirty="0" smtClean="0">
                <a:latin typeface="Simplified Arabic" pitchFamily="18" charset="-78"/>
                <a:cs typeface="Simplified Arabic" pitchFamily="18" charset="-78"/>
              </a:rPr>
              <a:t>التي </a:t>
            </a:r>
            <a:r>
              <a:rPr lang="ar-IQ" sz="5400" b="1" dirty="0">
                <a:latin typeface="Simplified Arabic" pitchFamily="18" charset="-78"/>
                <a:cs typeface="Simplified Arabic" pitchFamily="18" charset="-78"/>
              </a:rPr>
              <a:t>عن طريقها سوف يتحقق الباحث من الفرضيات ويحقق أ</a:t>
            </a:r>
            <a:r>
              <a:rPr lang="ar-IQ" sz="5400" b="1" dirty="0" smtClean="0">
                <a:latin typeface="Simplified Arabic" pitchFamily="18" charset="-78"/>
                <a:cs typeface="Simplified Arabic" pitchFamily="18" charset="-78"/>
              </a:rPr>
              <a:t>هداف البحث</a:t>
            </a:r>
            <a:endParaRPr lang="ar-IQ" sz="5400" b="1" dirty="0">
              <a:latin typeface="Simplified Arabic" pitchFamily="18" charset="-78"/>
              <a:cs typeface="Simplified Arabic" pitchFamily="18" charset="-78"/>
            </a:endParaRPr>
          </a:p>
        </p:txBody>
      </p:sp>
    </p:spTree>
    <p:extLst>
      <p:ext uri="{BB962C8B-B14F-4D97-AF65-F5344CB8AC3E}">
        <p14:creationId xmlns:p14="http://schemas.microsoft.com/office/powerpoint/2010/main" val="3917104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534761"/>
          </a:xfrm>
        </p:spPr>
        <p:txBody>
          <a:bodyPr>
            <a:normAutofit fontScale="90000"/>
          </a:bodyPr>
          <a:lstStyle/>
          <a:p>
            <a:pPr algn="ctr"/>
            <a:r>
              <a:rPr lang="ar-IQ" sz="3600" b="1" dirty="0">
                <a:solidFill>
                  <a:srgbClr val="FF0000"/>
                </a:solidFill>
                <a:latin typeface="Simplified Arabic" pitchFamily="18" charset="-78"/>
                <a:cs typeface="Simplified Arabic" pitchFamily="18" charset="-78"/>
              </a:rPr>
              <a:t>مجتمع وعينة البحث</a:t>
            </a:r>
          </a:p>
        </p:txBody>
      </p:sp>
      <p:sp>
        <p:nvSpPr>
          <p:cNvPr id="3" name="عنصر نائب للمحتوى 2"/>
          <p:cNvSpPr>
            <a:spLocks noGrp="1"/>
          </p:cNvSpPr>
          <p:nvPr>
            <p:ph idx="1"/>
          </p:nvPr>
        </p:nvSpPr>
        <p:spPr>
          <a:xfrm>
            <a:off x="275771" y="1074056"/>
            <a:ext cx="11495315" cy="5617029"/>
          </a:xfrm>
        </p:spPr>
        <p:txBody>
          <a:bodyPr>
            <a:normAutofit lnSpcReduction="10000"/>
          </a:bodyPr>
          <a:lstStyle/>
          <a:p>
            <a:pPr algn="just"/>
            <a:r>
              <a:rPr lang="ar-IQ" sz="5400" b="1" dirty="0" smtClean="0">
                <a:solidFill>
                  <a:srgbClr val="0066FF"/>
                </a:solidFill>
                <a:latin typeface="Simplified Arabic" pitchFamily="18" charset="-78"/>
                <a:cs typeface="Simplified Arabic" pitchFamily="18" charset="-78"/>
              </a:rPr>
              <a:t>يحدد </a:t>
            </a:r>
            <a:r>
              <a:rPr lang="ar-IQ" sz="5400" b="1" dirty="0">
                <a:solidFill>
                  <a:srgbClr val="0066FF"/>
                </a:solidFill>
                <a:latin typeface="Simplified Arabic" pitchFamily="18" charset="-78"/>
                <a:cs typeface="Simplified Arabic" pitchFamily="18" charset="-78"/>
              </a:rPr>
              <a:t>الباحث المجتمع الذي سوف يتم تعميم النتائج عليه من </a:t>
            </a:r>
            <a:r>
              <a:rPr lang="ar-IQ" sz="5400" b="1" dirty="0" smtClean="0">
                <a:solidFill>
                  <a:srgbClr val="0066FF"/>
                </a:solidFill>
                <a:latin typeface="Simplified Arabic" pitchFamily="18" charset="-78"/>
                <a:cs typeface="Simplified Arabic" pitchFamily="18" charset="-78"/>
              </a:rPr>
              <a:t>خلال </a:t>
            </a:r>
            <a:r>
              <a:rPr lang="ar-IQ" sz="5400" b="1" dirty="0">
                <a:solidFill>
                  <a:srgbClr val="0066FF"/>
                </a:solidFill>
                <a:latin typeface="Simplified Arabic" pitchFamily="18" charset="-78"/>
                <a:cs typeface="Simplified Arabic" pitchFamily="18" charset="-78"/>
              </a:rPr>
              <a:t>عينة البحث المختارة</a:t>
            </a:r>
            <a:r>
              <a:rPr lang="ar-IQ" sz="5400" b="1" dirty="0" smtClean="0">
                <a:solidFill>
                  <a:srgbClr val="0066FF"/>
                </a:solidFill>
                <a:latin typeface="Simplified Arabic" pitchFamily="18" charset="-78"/>
                <a:cs typeface="Simplified Arabic" pitchFamily="18" charset="-78"/>
              </a:rPr>
              <a:t>.</a:t>
            </a:r>
          </a:p>
          <a:p>
            <a:pPr algn="ctr"/>
            <a:r>
              <a:rPr lang="ar-IQ" sz="5400" b="1" dirty="0" smtClean="0">
                <a:solidFill>
                  <a:srgbClr val="FF0000"/>
                </a:solidFill>
                <a:latin typeface="Simplified Arabic" pitchFamily="18" charset="-78"/>
                <a:cs typeface="Simplified Arabic" pitchFamily="18" charset="-78"/>
              </a:rPr>
              <a:t>ملاحظة </a:t>
            </a:r>
          </a:p>
          <a:p>
            <a:pPr algn="ctr"/>
            <a:r>
              <a:rPr lang="ar-IQ" sz="5400" b="1" dirty="0" smtClean="0">
                <a:solidFill>
                  <a:srgbClr val="FF0000"/>
                </a:solidFill>
                <a:latin typeface="Simplified Arabic" pitchFamily="18" charset="-78"/>
                <a:cs typeface="Simplified Arabic" pitchFamily="18" charset="-78"/>
              </a:rPr>
              <a:t>   - المجتمع يُحَدَد </a:t>
            </a:r>
          </a:p>
          <a:p>
            <a:pPr algn="just"/>
            <a:r>
              <a:rPr lang="ar-IQ" sz="5400" b="1" dirty="0" smtClean="0">
                <a:solidFill>
                  <a:srgbClr val="FF00FF"/>
                </a:solidFill>
                <a:latin typeface="Simplified Arabic" pitchFamily="18" charset="-78"/>
                <a:cs typeface="Simplified Arabic" pitchFamily="18" charset="-78"/>
              </a:rPr>
              <a:t>(مثال على المجتمع : طلاب المرحلة الرابعة)</a:t>
            </a:r>
          </a:p>
          <a:p>
            <a:pPr algn="ctr"/>
            <a:r>
              <a:rPr lang="ar-IQ" sz="5400" b="1" dirty="0" smtClean="0">
                <a:solidFill>
                  <a:srgbClr val="FF0000"/>
                </a:solidFill>
                <a:latin typeface="Simplified Arabic" pitchFamily="18" charset="-78"/>
                <a:cs typeface="Simplified Arabic" pitchFamily="18" charset="-78"/>
              </a:rPr>
              <a:t>     - العينة تُختار : (من المجتمع) </a:t>
            </a:r>
          </a:p>
          <a:p>
            <a:pPr algn="just"/>
            <a:r>
              <a:rPr lang="ar-IQ" sz="5400" b="1" dirty="0" smtClean="0">
                <a:solidFill>
                  <a:srgbClr val="CC0099"/>
                </a:solidFill>
                <a:latin typeface="Simplified Arabic" pitchFamily="18" charset="-78"/>
                <a:cs typeface="Simplified Arabic" pitchFamily="18" charset="-78"/>
              </a:rPr>
              <a:t>(مثال : شعبة واحدة من المرحلة الرابعة) </a:t>
            </a:r>
            <a:endParaRPr lang="ar-IQ" sz="5400" b="1" dirty="0">
              <a:solidFill>
                <a:srgbClr val="CC0099"/>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709625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578304"/>
          </a:xfrm>
        </p:spPr>
        <p:txBody>
          <a:bodyPr>
            <a:normAutofit fontScale="90000"/>
          </a:bodyPr>
          <a:lstStyle/>
          <a:p>
            <a:pPr algn="ctr"/>
            <a:r>
              <a:rPr lang="ar-IQ" b="1" dirty="0" smtClean="0">
                <a:solidFill>
                  <a:srgbClr val="FF0000"/>
                </a:solidFill>
                <a:latin typeface="Simplified Arabic" pitchFamily="18" charset="-78"/>
                <a:cs typeface="Simplified Arabic" pitchFamily="18" charset="-78"/>
              </a:rPr>
              <a:t>الإجراءات</a:t>
            </a:r>
            <a:endParaRPr lang="ar-IQ"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49943" y="1117600"/>
            <a:ext cx="11234057" cy="5573486"/>
          </a:xfrm>
        </p:spPr>
        <p:txBody>
          <a:bodyPr/>
          <a:lstStyle/>
          <a:p>
            <a:pPr lvl="0" algn="just"/>
            <a:r>
              <a:rPr lang="ar-IQ" sz="4000" b="1" dirty="0" smtClean="0">
                <a:solidFill>
                  <a:prstClr val="black"/>
                </a:solidFill>
                <a:latin typeface="Simplified Arabic" panose="02020603050405020304" pitchFamily="18" charset="-78"/>
                <a:cs typeface="Simplified Arabic" panose="02020603050405020304" pitchFamily="18" charset="-78"/>
              </a:rPr>
              <a:t>تشمل</a:t>
            </a:r>
          </a:p>
          <a:p>
            <a:pPr lvl="0" algn="ctr"/>
            <a:r>
              <a:rPr lang="ar-IQ" sz="4000" b="1" dirty="0" smtClean="0">
                <a:solidFill>
                  <a:srgbClr val="FF0000"/>
                </a:solidFill>
                <a:latin typeface="Simplified Arabic" panose="02020603050405020304" pitchFamily="18" charset="-78"/>
                <a:cs typeface="Simplified Arabic" panose="02020603050405020304" pitchFamily="18" charset="-78"/>
              </a:rPr>
              <a:t>الاختبارات </a:t>
            </a:r>
            <a:r>
              <a:rPr lang="ar-IQ" sz="4000" b="1" dirty="0">
                <a:solidFill>
                  <a:srgbClr val="FF0000"/>
                </a:solidFill>
                <a:latin typeface="Simplified Arabic" panose="02020603050405020304" pitchFamily="18" charset="-78"/>
                <a:cs typeface="Simplified Arabic" panose="02020603050405020304" pitchFamily="18" charset="-78"/>
              </a:rPr>
              <a:t>: </a:t>
            </a:r>
            <a:endParaRPr lang="ar-IQ" sz="4000" b="1" dirty="0" smtClean="0">
              <a:solidFill>
                <a:srgbClr val="FF0000"/>
              </a:solidFill>
              <a:latin typeface="Simplified Arabic" panose="02020603050405020304" pitchFamily="18" charset="-78"/>
              <a:cs typeface="Simplified Arabic" panose="02020603050405020304" pitchFamily="18" charset="-78"/>
            </a:endParaRPr>
          </a:p>
          <a:p>
            <a:pPr lvl="0" algn="ctr"/>
            <a:r>
              <a:rPr lang="ar-IQ" sz="4000" b="1" dirty="0" smtClean="0">
                <a:solidFill>
                  <a:prstClr val="black"/>
                </a:solidFill>
                <a:latin typeface="Simplified Arabic" panose="02020603050405020304" pitchFamily="18" charset="-78"/>
                <a:cs typeface="Simplified Arabic" panose="02020603050405020304" pitchFamily="18" charset="-78"/>
              </a:rPr>
              <a:t>( </a:t>
            </a:r>
            <a:r>
              <a:rPr lang="ar-IQ" sz="4000" b="1" dirty="0">
                <a:solidFill>
                  <a:prstClr val="black"/>
                </a:solidFill>
                <a:latin typeface="Simplified Arabic" panose="02020603050405020304" pitchFamily="18" charset="-78"/>
                <a:cs typeface="Simplified Arabic" panose="02020603050405020304" pitchFamily="18" charset="-78"/>
              </a:rPr>
              <a:t>كتابة الاختبارات والقياسات والإجراءات أو بعضها التي سوف تستخدم في البحث </a:t>
            </a:r>
            <a:r>
              <a:rPr lang="ar-IQ" sz="4000" b="1" dirty="0" smtClean="0">
                <a:solidFill>
                  <a:prstClr val="black"/>
                </a:solidFill>
                <a:latin typeface="Simplified Arabic" panose="02020603050405020304" pitchFamily="18" charset="-78"/>
                <a:cs typeface="Simplified Arabic" panose="02020603050405020304" pitchFamily="18" charset="-78"/>
              </a:rPr>
              <a:t>)</a:t>
            </a:r>
          </a:p>
          <a:p>
            <a:pPr lvl="0" algn="ctr"/>
            <a:r>
              <a:rPr lang="ar-IQ" sz="4000" b="1" dirty="0" smtClean="0">
                <a:solidFill>
                  <a:srgbClr val="FF0000"/>
                </a:solidFill>
                <a:latin typeface="Simplified Arabic" panose="02020603050405020304" pitchFamily="18" charset="-78"/>
                <a:cs typeface="Simplified Arabic" panose="02020603050405020304" pitchFamily="18" charset="-78"/>
              </a:rPr>
              <a:t>المقاييس </a:t>
            </a:r>
          </a:p>
          <a:p>
            <a:pPr lvl="0" algn="ctr"/>
            <a:r>
              <a:rPr lang="ar-IQ" sz="4000" b="1" dirty="0" smtClean="0">
                <a:solidFill>
                  <a:prstClr val="black"/>
                </a:solidFill>
                <a:latin typeface="Simplified Arabic" panose="02020603050405020304" pitchFamily="18" charset="-78"/>
                <a:cs typeface="Simplified Arabic" panose="02020603050405020304" pitchFamily="18" charset="-78"/>
              </a:rPr>
              <a:t>( في البحوث والدراسات التي تتطلب استخدام المقاييس)</a:t>
            </a:r>
            <a:endParaRPr lang="ar-IQ" sz="4000" b="1" dirty="0">
              <a:solidFill>
                <a:prstClr val="black"/>
              </a:solidFill>
              <a:latin typeface="Simplified Arabic" panose="02020603050405020304" pitchFamily="18" charset="-78"/>
              <a:cs typeface="Simplified Arabic" panose="02020603050405020304" pitchFamily="18" charset="-78"/>
            </a:endParaRPr>
          </a:p>
          <a:p>
            <a:endParaRPr lang="ar-IQ" dirty="0"/>
          </a:p>
        </p:txBody>
      </p:sp>
    </p:spTree>
    <p:extLst>
      <p:ext uri="{BB962C8B-B14F-4D97-AF65-F5344CB8AC3E}">
        <p14:creationId xmlns:p14="http://schemas.microsoft.com/office/powerpoint/2010/main" val="3574524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549275"/>
          </a:xfrm>
        </p:spPr>
        <p:txBody>
          <a:bodyPr>
            <a:normAutofit fontScale="90000"/>
          </a:bodyPr>
          <a:lstStyle/>
          <a:p>
            <a:pPr algn="ctr"/>
            <a:r>
              <a:rPr lang="ar-IQ" sz="3600" b="1" dirty="0" smtClean="0">
                <a:solidFill>
                  <a:srgbClr val="FF0000"/>
                </a:solidFill>
                <a:latin typeface="Simplified Arabic" pitchFamily="18" charset="-78"/>
                <a:cs typeface="Simplified Arabic" pitchFamily="18" charset="-78"/>
              </a:rPr>
              <a:t>الأسلوب </a:t>
            </a:r>
            <a:r>
              <a:rPr lang="ar-IQ" sz="3600" b="1" dirty="0">
                <a:solidFill>
                  <a:srgbClr val="FF0000"/>
                </a:solidFill>
                <a:latin typeface="Simplified Arabic" pitchFamily="18" charset="-78"/>
                <a:cs typeface="Simplified Arabic" pitchFamily="18" charset="-78"/>
              </a:rPr>
              <a:t>الإحصائي المستخدم</a:t>
            </a:r>
          </a:p>
        </p:txBody>
      </p:sp>
      <p:sp>
        <p:nvSpPr>
          <p:cNvPr id="3" name="عنصر نائب للمحتوى 2"/>
          <p:cNvSpPr>
            <a:spLocks noGrp="1"/>
          </p:cNvSpPr>
          <p:nvPr>
            <p:ph idx="1"/>
          </p:nvPr>
        </p:nvSpPr>
        <p:spPr>
          <a:xfrm>
            <a:off x="290287" y="1030514"/>
            <a:ext cx="11538856" cy="5660572"/>
          </a:xfrm>
        </p:spPr>
        <p:txBody>
          <a:bodyPr>
            <a:normAutofit/>
          </a:bodyPr>
          <a:lstStyle/>
          <a:p>
            <a:r>
              <a:rPr lang="ar-IQ" sz="6600" b="1" dirty="0" smtClean="0">
                <a:solidFill>
                  <a:srgbClr val="0066FF"/>
                </a:solidFill>
                <a:latin typeface="Simplified Arabic" pitchFamily="18" charset="-78"/>
                <a:cs typeface="Simplified Arabic" pitchFamily="18" charset="-78"/>
              </a:rPr>
              <a:t>نكتب أي نواع من المعالجات الاحصائية سوف يستخدمها الباحث</a:t>
            </a:r>
            <a:endParaRPr lang="ar-IQ" sz="6600" b="1" dirty="0">
              <a:solidFill>
                <a:srgbClr val="0066FF"/>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025767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549275"/>
          </a:xfrm>
        </p:spPr>
        <p:txBody>
          <a:bodyPr>
            <a:noAutofit/>
          </a:bodyPr>
          <a:lstStyle/>
          <a:p>
            <a:pPr algn="ctr"/>
            <a:r>
              <a:rPr lang="ar-IQ" sz="3600" b="1" dirty="0" smtClean="0">
                <a:solidFill>
                  <a:srgbClr val="FF0000"/>
                </a:solidFill>
                <a:latin typeface="Simplified Arabic" pitchFamily="18" charset="-78"/>
                <a:cs typeface="Simplified Arabic" pitchFamily="18" charset="-78"/>
              </a:rPr>
              <a:t>المراجع والمصادر </a:t>
            </a:r>
            <a:r>
              <a:rPr lang="ar-IQ" sz="3600" b="1" dirty="0">
                <a:solidFill>
                  <a:srgbClr val="FF0000"/>
                </a:solidFill>
                <a:latin typeface="Simplified Arabic" pitchFamily="18" charset="-78"/>
                <a:cs typeface="Simplified Arabic" pitchFamily="18" charset="-78"/>
              </a:rPr>
              <a:t>العلمية</a:t>
            </a:r>
          </a:p>
        </p:txBody>
      </p:sp>
      <p:sp>
        <p:nvSpPr>
          <p:cNvPr id="3" name="عنصر نائب للمحتوى 2"/>
          <p:cNvSpPr>
            <a:spLocks noGrp="1"/>
          </p:cNvSpPr>
          <p:nvPr>
            <p:ph idx="1"/>
          </p:nvPr>
        </p:nvSpPr>
        <p:spPr>
          <a:xfrm>
            <a:off x="362857" y="1161142"/>
            <a:ext cx="11306629" cy="5428343"/>
          </a:xfrm>
        </p:spPr>
        <p:txBody>
          <a:bodyPr>
            <a:normAutofit/>
          </a:bodyPr>
          <a:lstStyle/>
          <a:p>
            <a:r>
              <a:rPr lang="ar-IQ" sz="5400" b="1" dirty="0" smtClean="0">
                <a:solidFill>
                  <a:srgbClr val="0066FF"/>
                </a:solidFill>
                <a:latin typeface="Simplified Arabic" pitchFamily="18" charset="-78"/>
                <a:cs typeface="Simplified Arabic" pitchFamily="18" charset="-78"/>
              </a:rPr>
              <a:t>يكتب </a:t>
            </a:r>
            <a:r>
              <a:rPr lang="ar-IQ" sz="5400" b="1" dirty="0">
                <a:solidFill>
                  <a:srgbClr val="0066FF"/>
                </a:solidFill>
                <a:latin typeface="Simplified Arabic" pitchFamily="18" charset="-78"/>
                <a:cs typeface="Simplified Arabic" pitchFamily="18" charset="-78"/>
              </a:rPr>
              <a:t>في هذا الجزء </a:t>
            </a:r>
            <a:r>
              <a:rPr lang="ar-IQ" sz="5400" b="1" dirty="0" smtClean="0">
                <a:solidFill>
                  <a:srgbClr val="0066FF"/>
                </a:solidFill>
                <a:latin typeface="Simplified Arabic" pitchFamily="18" charset="-78"/>
                <a:cs typeface="Simplified Arabic" pitchFamily="18" charset="-78"/>
              </a:rPr>
              <a:t>المراجع والمصادر </a:t>
            </a:r>
            <a:r>
              <a:rPr lang="ar-IQ" sz="5400" b="1" dirty="0">
                <a:solidFill>
                  <a:srgbClr val="0066FF"/>
                </a:solidFill>
                <a:latin typeface="Simplified Arabic" pitchFamily="18" charset="-78"/>
                <a:cs typeface="Simplified Arabic" pitchFamily="18" charset="-78"/>
              </a:rPr>
              <a:t>العلمية التي استعان بها الباحث في كتابة </a:t>
            </a:r>
            <a:r>
              <a:rPr lang="ar-IQ" sz="5400" b="1" dirty="0" smtClean="0">
                <a:solidFill>
                  <a:srgbClr val="0066FF"/>
                </a:solidFill>
                <a:latin typeface="Simplified Arabic" pitchFamily="18" charset="-78"/>
                <a:cs typeface="Simplified Arabic" pitchFamily="18" charset="-78"/>
              </a:rPr>
              <a:t>إطار البحث (خطة البحث).</a:t>
            </a:r>
            <a:endParaRPr lang="ar-IQ" sz="5400" b="1" dirty="0">
              <a:solidFill>
                <a:srgbClr val="0066FF"/>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568487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491218"/>
          </a:xfrm>
        </p:spPr>
        <p:txBody>
          <a:bodyPr>
            <a:normAutofit fontScale="90000"/>
          </a:bodyPr>
          <a:lstStyle/>
          <a:p>
            <a:endParaRPr lang="ar-IQ" dirty="0"/>
          </a:p>
        </p:txBody>
      </p:sp>
      <p:sp>
        <p:nvSpPr>
          <p:cNvPr id="3" name="عنصر نائب للمحتوى 2"/>
          <p:cNvSpPr>
            <a:spLocks noGrp="1"/>
          </p:cNvSpPr>
          <p:nvPr>
            <p:ph idx="1"/>
          </p:nvPr>
        </p:nvSpPr>
        <p:spPr>
          <a:xfrm>
            <a:off x="449943" y="1103086"/>
            <a:ext cx="11292113" cy="5471885"/>
          </a:xfrm>
        </p:spPr>
        <p:txBody>
          <a:bodyPr/>
          <a:lstStyle/>
          <a:p>
            <a:r>
              <a:rPr lang="ar-IQ" sz="5400" b="1" dirty="0" smtClean="0">
                <a:solidFill>
                  <a:srgbClr val="FF0000"/>
                </a:solidFill>
                <a:latin typeface="Simplified Arabic" pitchFamily="18" charset="-78"/>
                <a:cs typeface="Simplified Arabic" pitchFamily="18" charset="-78"/>
              </a:rPr>
              <a:t>المتطلبات الإدارية لإطار البحث ( خطة البحث )</a:t>
            </a:r>
          </a:p>
          <a:p>
            <a:r>
              <a:rPr lang="ar-IQ" sz="5400" b="1" dirty="0" smtClean="0">
                <a:latin typeface="Simplified Arabic" pitchFamily="18" charset="-78"/>
                <a:cs typeface="Simplified Arabic" pitchFamily="18" charset="-78"/>
              </a:rPr>
              <a:t>التي يجب ان يتم تسليمها إلى</a:t>
            </a:r>
          </a:p>
          <a:p>
            <a:pPr algn="ctr"/>
            <a:r>
              <a:rPr lang="ar-IQ" sz="5400" b="1" dirty="0" smtClean="0">
                <a:solidFill>
                  <a:prstClr val="black"/>
                </a:solidFill>
                <a:latin typeface="Simplified Arabic" panose="02020603050405020304" pitchFamily="18" charset="-78"/>
                <a:cs typeface="Simplified Arabic" panose="02020603050405020304" pitchFamily="18" charset="-78"/>
              </a:rPr>
              <a:t>فرع </a:t>
            </a:r>
            <a:r>
              <a:rPr lang="ar-IQ" sz="5400" b="1" dirty="0">
                <a:solidFill>
                  <a:prstClr val="black"/>
                </a:solidFill>
                <a:latin typeface="Simplified Arabic" panose="02020603050405020304" pitchFamily="18" charset="-78"/>
                <a:cs typeface="Simplified Arabic" panose="02020603050405020304" pitchFamily="18" charset="-78"/>
              </a:rPr>
              <a:t>العلوم النظرية </a:t>
            </a:r>
            <a:endParaRPr lang="ar-IQ" sz="5400" b="1" dirty="0" smtClean="0">
              <a:solidFill>
                <a:prstClr val="black"/>
              </a:solidFill>
              <a:latin typeface="Simplified Arabic" panose="02020603050405020304" pitchFamily="18" charset="-78"/>
              <a:cs typeface="Simplified Arabic" panose="02020603050405020304" pitchFamily="18" charset="-78"/>
            </a:endParaRPr>
          </a:p>
          <a:p>
            <a:r>
              <a:rPr lang="ar-IQ" sz="5400" b="1" dirty="0" smtClean="0">
                <a:solidFill>
                  <a:prstClr val="black"/>
                </a:solidFill>
                <a:latin typeface="Simplified Arabic" panose="02020603050405020304" pitchFamily="18" charset="-78"/>
                <a:cs typeface="Simplified Arabic" panose="02020603050405020304" pitchFamily="18" charset="-78"/>
              </a:rPr>
              <a:t>( </a:t>
            </a:r>
            <a:r>
              <a:rPr lang="ar-IQ" sz="5400" b="1" dirty="0">
                <a:solidFill>
                  <a:prstClr val="black"/>
                </a:solidFill>
                <a:latin typeface="Simplified Arabic" panose="02020603050405020304" pitchFamily="18" charset="-78"/>
                <a:cs typeface="Simplified Arabic" panose="02020603050405020304" pitchFamily="18" charset="-78"/>
              </a:rPr>
              <a:t>لجنة الأشراف ومتابعة مشاريع بحوث التخرج )</a:t>
            </a:r>
            <a:endParaRPr lang="ar-IQ" sz="5400" b="1" dirty="0" smtClean="0">
              <a:latin typeface="Simplified Arabic" pitchFamily="18" charset="-78"/>
              <a:cs typeface="Simplified Arabic" pitchFamily="18" charset="-78"/>
            </a:endParaRPr>
          </a:p>
          <a:p>
            <a:endParaRPr lang="ar-IQ" dirty="0"/>
          </a:p>
        </p:txBody>
      </p:sp>
    </p:spTree>
    <p:extLst>
      <p:ext uri="{BB962C8B-B14F-4D97-AF65-F5344CB8AC3E}">
        <p14:creationId xmlns:p14="http://schemas.microsoft.com/office/powerpoint/2010/main" val="1732352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2013" y="163774"/>
            <a:ext cx="11737074" cy="600502"/>
          </a:xfrm>
        </p:spPr>
        <p:txBody>
          <a:bodyPr>
            <a:normAutofit fontScale="90000"/>
          </a:bodyPr>
          <a:lstStyle/>
          <a:p>
            <a:pPr algn="ctr"/>
            <a:r>
              <a:rPr lang="ar-IQ" b="1" dirty="0" smtClean="0">
                <a:solidFill>
                  <a:srgbClr val="FF0000"/>
                </a:solidFill>
                <a:latin typeface="Simplified Arabic" panose="02020603050405020304" pitchFamily="18" charset="-78"/>
                <a:cs typeface="Simplified Arabic" panose="02020603050405020304" pitchFamily="18" charset="-78"/>
              </a:rPr>
              <a:t>ثالثاً : تقديم إطار البحث (استمارة خاصة في فرع العلوم النظرية)</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232013" y="900752"/>
            <a:ext cx="11737073" cy="5800299"/>
          </a:xfrm>
        </p:spPr>
        <p:txBody>
          <a:bodyPr>
            <a:normAutofit lnSpcReduction="10000"/>
          </a:bodyPr>
          <a:lstStyle/>
          <a:p>
            <a:pPr algn="just"/>
            <a:r>
              <a:rPr lang="ar-IQ" sz="5400" b="1" dirty="0" smtClean="0">
                <a:latin typeface="Simplified Arabic" panose="02020603050405020304" pitchFamily="18" charset="-78"/>
                <a:cs typeface="Simplified Arabic" panose="02020603050405020304" pitchFamily="18" charset="-78"/>
              </a:rPr>
              <a:t>يكون تقديم ( إطار البحث ) يتضمن الإطار (الشرح في الصفحة التالية) إلى فرع العلوم النظرية ( لجنة الأشراف ومتابعة مشاريع بحوث التخرج ) بموعد أقصاه يوم الأحد المصادف ( 2020/12/25). </a:t>
            </a:r>
          </a:p>
          <a:p>
            <a:pPr algn="just"/>
            <a:r>
              <a:rPr lang="ar-IQ" sz="5400" b="1" dirty="0" smtClean="0">
                <a:latin typeface="Simplified Arabic" panose="02020603050405020304" pitchFamily="18" charset="-78"/>
                <a:cs typeface="Simplified Arabic" panose="02020603050405020304" pitchFamily="18" charset="-78"/>
              </a:rPr>
              <a:t>باستمارة خاصة تقدم من قبل الطالب والسيد المشرف.</a:t>
            </a:r>
          </a:p>
          <a:p>
            <a:pPr algn="just"/>
            <a:r>
              <a:rPr lang="ar-IQ" sz="5400" b="1" dirty="0" smtClean="0">
                <a:latin typeface="Simplified Arabic" panose="02020603050405020304" pitchFamily="18" charset="-78"/>
                <a:cs typeface="Simplified Arabic" panose="02020603050405020304" pitchFamily="18" charset="-78"/>
              </a:rPr>
              <a:t>يتم منح الطالب الملتزم بالتوقيت المحدد ( 5 ) درجات.</a:t>
            </a:r>
            <a:endParaRPr lang="ar-IQ" sz="54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38694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4717" y="150126"/>
            <a:ext cx="11832608" cy="614150"/>
          </a:xfrm>
        </p:spPr>
        <p:txBody>
          <a:bodyPr>
            <a:normAutofit fontScale="90000"/>
          </a:bodyPr>
          <a:lstStyle/>
          <a:p>
            <a:pPr algn="ctr"/>
            <a:r>
              <a:rPr lang="ar-IQ" b="1" dirty="0" smtClean="0">
                <a:solidFill>
                  <a:srgbClr val="FF0000"/>
                </a:solidFill>
                <a:latin typeface="Simplified Arabic" panose="02020603050405020304" pitchFamily="18" charset="-78"/>
                <a:cs typeface="Simplified Arabic" panose="02020603050405020304" pitchFamily="18" charset="-78"/>
              </a:rPr>
              <a:t>استمارة متطلبات تقديم إطار البحث (</a:t>
            </a:r>
            <a:r>
              <a:rPr lang="ar-IQ" sz="3200" b="1" dirty="0" smtClean="0">
                <a:solidFill>
                  <a:srgbClr val="FF0000"/>
                </a:solidFill>
                <a:latin typeface="Simplified Arabic" panose="02020603050405020304" pitchFamily="18" charset="-78"/>
                <a:cs typeface="Simplified Arabic" panose="02020603050405020304" pitchFamily="18" charset="-78"/>
              </a:rPr>
              <a:t> الاستمارة تستلم </a:t>
            </a:r>
            <a:r>
              <a:rPr lang="ar-IQ" sz="3200" b="1" dirty="0">
                <a:solidFill>
                  <a:srgbClr val="FF0000"/>
                </a:solidFill>
                <a:latin typeface="Simplified Arabic" panose="02020603050405020304" pitchFamily="18" charset="-78"/>
                <a:cs typeface="Simplified Arabic" panose="02020603050405020304" pitchFamily="18" charset="-78"/>
              </a:rPr>
              <a:t>من </a:t>
            </a:r>
            <a:r>
              <a:rPr lang="ar-IQ" sz="3200" b="1" dirty="0" smtClean="0">
                <a:solidFill>
                  <a:srgbClr val="FF0000"/>
                </a:solidFill>
                <a:latin typeface="Simplified Arabic" panose="02020603050405020304" pitchFamily="18" charset="-78"/>
                <a:cs typeface="Simplified Arabic" panose="02020603050405020304" pitchFamily="18" charset="-78"/>
              </a:rPr>
              <a:t>الفرع</a:t>
            </a:r>
            <a:r>
              <a:rPr lang="ar-IQ" b="1" dirty="0" smtClean="0">
                <a:solidFill>
                  <a:srgbClr val="FF0000"/>
                </a:solidFill>
                <a:latin typeface="Simplified Arabic" panose="02020603050405020304" pitchFamily="18" charset="-78"/>
                <a:cs typeface="Simplified Arabic" panose="02020603050405020304" pitchFamily="18" charset="-78"/>
              </a:rPr>
              <a:t>)</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204717" y="900752"/>
            <a:ext cx="11832607" cy="5800299"/>
          </a:xfrm>
        </p:spPr>
        <p:txBody>
          <a:bodyPr>
            <a:normAutofit fontScale="85000" lnSpcReduction="20000"/>
          </a:bodyPr>
          <a:lstStyle/>
          <a:p>
            <a:r>
              <a:rPr lang="ar-IQ" b="1" dirty="0" smtClean="0">
                <a:latin typeface="Simplified Arabic" panose="02020603050405020304" pitchFamily="18" charset="-78"/>
                <a:cs typeface="Simplified Arabic" panose="02020603050405020304" pitchFamily="18" charset="-78"/>
              </a:rPr>
              <a:t>يقدم الطالب والسيد المشرف ( إطار البحث ) إلى فرع العلوم النظرية ( لجنة الأشراف ومتابعة مشاريع بحوث التخرج ) بموعد أقصاه يوم </a:t>
            </a:r>
            <a:r>
              <a:rPr lang="ar-IQ" b="1" dirty="0" smtClean="0">
                <a:solidFill>
                  <a:srgbClr val="FF0000"/>
                </a:solidFill>
                <a:latin typeface="Simplified Arabic" panose="02020603050405020304" pitchFamily="18" charset="-78"/>
                <a:cs typeface="Simplified Arabic" panose="02020603050405020304" pitchFamily="18" charset="-78"/>
              </a:rPr>
              <a:t>الأحد المصادف ( 2022/12/25 ) </a:t>
            </a:r>
            <a:r>
              <a:rPr lang="ar-IQ" b="1" dirty="0" smtClean="0">
                <a:latin typeface="Simplified Arabic" panose="02020603050405020304" pitchFamily="18" charset="-78"/>
                <a:cs typeface="Simplified Arabic" panose="02020603050405020304" pitchFamily="18" charset="-78"/>
              </a:rPr>
              <a:t>بفايل خاص يقدم من قبل الطالب والسيد المشرف.</a:t>
            </a:r>
          </a:p>
          <a:p>
            <a:pPr algn="ctr"/>
            <a:r>
              <a:rPr lang="ar-IQ" b="1" dirty="0" smtClean="0">
                <a:solidFill>
                  <a:srgbClr val="FF0000"/>
                </a:solidFill>
                <a:latin typeface="Simplified Arabic" panose="02020603050405020304" pitchFamily="18" charset="-78"/>
                <a:cs typeface="Simplified Arabic" panose="02020603050405020304" pitchFamily="18" charset="-78"/>
              </a:rPr>
              <a:t>يتم منح الطالب الملتزم بالتوقيت المحدد ( 5 ) درجات.</a:t>
            </a:r>
          </a:p>
          <a:p>
            <a:r>
              <a:rPr lang="ar-IQ" b="1" dirty="0" smtClean="0">
                <a:solidFill>
                  <a:srgbClr val="FF0000"/>
                </a:solidFill>
                <a:latin typeface="Simplified Arabic" panose="02020603050405020304" pitchFamily="18" charset="-78"/>
                <a:cs typeface="Simplified Arabic" panose="02020603050405020304" pitchFamily="18" charset="-78"/>
              </a:rPr>
              <a:t>يتضمن إطار البحث المحاور التالية :-</a:t>
            </a:r>
          </a:p>
          <a:p>
            <a:r>
              <a:rPr lang="ar-IQ" b="1" dirty="0" smtClean="0">
                <a:latin typeface="Simplified Arabic" panose="02020603050405020304" pitchFamily="18" charset="-78"/>
                <a:cs typeface="Simplified Arabic" panose="02020603050405020304" pitchFamily="18" charset="-78"/>
              </a:rPr>
              <a:t>•	عنوان البحث : ( كتابة نفس العنوان الذي تم تسجيله في فرع العلوم النظرية سابقاً )</a:t>
            </a:r>
          </a:p>
          <a:p>
            <a:r>
              <a:rPr lang="ar-IQ" b="1" dirty="0" smtClean="0">
                <a:latin typeface="Simplified Arabic" panose="02020603050405020304" pitchFamily="18" charset="-78"/>
                <a:cs typeface="Simplified Arabic" panose="02020603050405020304" pitchFamily="18" charset="-78"/>
              </a:rPr>
              <a:t>•	مشكلة البحث : ( كتابة مشكلة البحث بشكل واضح )</a:t>
            </a:r>
          </a:p>
          <a:p>
            <a:r>
              <a:rPr lang="ar-IQ" b="1" dirty="0" smtClean="0">
                <a:latin typeface="Simplified Arabic" panose="02020603050405020304" pitchFamily="18" charset="-78"/>
                <a:cs typeface="Simplified Arabic" panose="02020603050405020304" pitchFamily="18" charset="-78"/>
              </a:rPr>
              <a:t>•	أهداف البحث :  ( كتابة أهداف البحث )</a:t>
            </a:r>
          </a:p>
          <a:p>
            <a:r>
              <a:rPr lang="ar-IQ" b="1" dirty="0" smtClean="0">
                <a:latin typeface="Simplified Arabic" panose="02020603050405020304" pitchFamily="18" charset="-78"/>
                <a:cs typeface="Simplified Arabic" panose="02020603050405020304" pitchFamily="18" charset="-78"/>
              </a:rPr>
              <a:t>•	فروض البحث : ( كتابة فروض البحث )</a:t>
            </a:r>
          </a:p>
          <a:p>
            <a:r>
              <a:rPr lang="ar-IQ" b="1" dirty="0" smtClean="0">
                <a:latin typeface="Simplified Arabic" panose="02020603050405020304" pitchFamily="18" charset="-78"/>
                <a:cs typeface="Simplified Arabic" panose="02020603050405020304" pitchFamily="18" charset="-78"/>
              </a:rPr>
              <a:t>•	منهج البحث :  ( كتابة المنهج المتبع في البحث دون التفصيل )</a:t>
            </a:r>
          </a:p>
          <a:p>
            <a:r>
              <a:rPr lang="ar-IQ" b="1" dirty="0" smtClean="0">
                <a:latin typeface="Simplified Arabic" panose="02020603050405020304" pitchFamily="18" charset="-78"/>
                <a:cs typeface="Simplified Arabic" panose="02020603050405020304" pitchFamily="18" charset="-78"/>
              </a:rPr>
              <a:t>•	مجتمع البحث وعينته :  ( كتابة المجتمع والعينة دون التفصيل )</a:t>
            </a:r>
          </a:p>
          <a:p>
            <a:r>
              <a:rPr lang="ar-IQ" b="1" dirty="0" smtClean="0">
                <a:latin typeface="Simplified Arabic" panose="02020603050405020304" pitchFamily="18" charset="-78"/>
                <a:cs typeface="Simplified Arabic" panose="02020603050405020304" pitchFamily="18" charset="-78"/>
              </a:rPr>
              <a:t>•	الإجراءات والاختبارات : ( كتابة الاختبارات والقياسات والإجراءات أو بعضها التي سوف تستخدم في البحث )</a:t>
            </a:r>
          </a:p>
          <a:p>
            <a:endParaRPr lang="ar-IQ" b="1" dirty="0" smtClean="0">
              <a:latin typeface="Simplified Arabic" panose="02020603050405020304" pitchFamily="18" charset="-78"/>
              <a:cs typeface="Simplified Arabic" panose="02020603050405020304" pitchFamily="18" charset="-78"/>
            </a:endParaRPr>
          </a:p>
          <a:p>
            <a:r>
              <a:rPr lang="ar-IQ" b="1" dirty="0" smtClean="0">
                <a:latin typeface="Simplified Arabic" panose="02020603050405020304" pitchFamily="18" charset="-78"/>
                <a:cs typeface="Simplified Arabic" panose="02020603050405020304" pitchFamily="18" charset="-78"/>
              </a:rPr>
              <a:t>التوقيع :                                   التوقيع :                                     التوقيع :</a:t>
            </a:r>
          </a:p>
          <a:p>
            <a:r>
              <a:rPr lang="ar-IQ" b="1" dirty="0" smtClean="0">
                <a:latin typeface="Simplified Arabic" panose="02020603050405020304" pitchFamily="18" charset="-78"/>
                <a:cs typeface="Simplified Arabic" panose="02020603050405020304" pitchFamily="18" charset="-78"/>
              </a:rPr>
              <a:t>أسم الطالب :                              أسم المشرف:                                 أسم عضو اللجنة :</a:t>
            </a:r>
          </a:p>
          <a:p>
            <a:r>
              <a:rPr lang="ar-IQ" b="1" dirty="0" smtClean="0">
                <a:latin typeface="Simplified Arabic" panose="02020603050405020304" pitchFamily="18" charset="-78"/>
                <a:cs typeface="Simplified Arabic" panose="02020603050405020304" pitchFamily="18" charset="-78"/>
              </a:rPr>
              <a:t>التأريخ :  /  / 2022                    التاريخ :  /  /2022                         التأريخ :  /  /2022</a:t>
            </a:r>
          </a:p>
        </p:txBody>
      </p:sp>
    </p:spTree>
    <p:extLst>
      <p:ext uri="{BB962C8B-B14F-4D97-AF65-F5344CB8AC3E}">
        <p14:creationId xmlns:p14="http://schemas.microsoft.com/office/powerpoint/2010/main" val="1186576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520246"/>
          </a:xfrm>
        </p:spPr>
        <p:txBody>
          <a:bodyPr>
            <a:normAutofit fontScale="90000"/>
          </a:bodyPr>
          <a:lstStyle/>
          <a:p>
            <a:endParaRPr lang="ar-IQ" dirty="0"/>
          </a:p>
        </p:txBody>
      </p:sp>
      <p:sp>
        <p:nvSpPr>
          <p:cNvPr id="3" name="عنصر نائب للمحتوى 2"/>
          <p:cNvSpPr>
            <a:spLocks noGrp="1"/>
          </p:cNvSpPr>
          <p:nvPr>
            <p:ph idx="1"/>
          </p:nvPr>
        </p:nvSpPr>
        <p:spPr>
          <a:xfrm>
            <a:off x="188686" y="1103086"/>
            <a:ext cx="11698514" cy="5646057"/>
          </a:xfrm>
        </p:spPr>
        <p:txBody>
          <a:bodyPr>
            <a:normAutofit/>
          </a:bodyPr>
          <a:lstStyle/>
          <a:p>
            <a:pPr algn="ctr"/>
            <a:r>
              <a:rPr lang="ar-IQ" sz="7200" b="1" dirty="0" smtClean="0">
                <a:solidFill>
                  <a:srgbClr val="FF0000"/>
                </a:solidFill>
                <a:latin typeface="Simplified Arabic" pitchFamily="18" charset="-78"/>
                <a:cs typeface="Simplified Arabic" pitchFamily="18" charset="-78"/>
              </a:rPr>
              <a:t>متطلبات كتابة البحث كاملاً</a:t>
            </a:r>
          </a:p>
          <a:p>
            <a:pPr algn="ctr"/>
            <a:r>
              <a:rPr lang="ar-IQ" sz="7200" b="1" dirty="0" smtClean="0">
                <a:solidFill>
                  <a:srgbClr val="FF0000"/>
                </a:solidFill>
                <a:latin typeface="Simplified Arabic" pitchFamily="18" charset="-78"/>
                <a:cs typeface="Simplified Arabic" pitchFamily="18" charset="-78"/>
              </a:rPr>
              <a:t>تقديم </a:t>
            </a:r>
          </a:p>
          <a:p>
            <a:pPr algn="ctr"/>
            <a:r>
              <a:rPr lang="ar-IQ" sz="7200" b="1" dirty="0" err="1" smtClean="0">
                <a:solidFill>
                  <a:srgbClr val="FF0000"/>
                </a:solidFill>
                <a:latin typeface="Simplified Arabic" pitchFamily="18" charset="-78"/>
                <a:cs typeface="Simplified Arabic" pitchFamily="18" charset="-78"/>
              </a:rPr>
              <a:t>أ.د</a:t>
            </a:r>
            <a:r>
              <a:rPr lang="ar-IQ" sz="7200" b="1" dirty="0" smtClean="0">
                <a:solidFill>
                  <a:srgbClr val="FF0000"/>
                </a:solidFill>
                <a:latin typeface="Simplified Arabic" pitchFamily="18" charset="-78"/>
                <a:cs typeface="Simplified Arabic" pitchFamily="18" charset="-78"/>
              </a:rPr>
              <a:t>. حسن هادي الهلالي</a:t>
            </a:r>
            <a:endParaRPr lang="ar-IQ" sz="7200" b="1"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3762157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2012" y="163774"/>
            <a:ext cx="11764370" cy="491320"/>
          </a:xfrm>
        </p:spPr>
        <p:txBody>
          <a:bodyPr>
            <a:normAutofit fontScale="90000"/>
          </a:bodyPr>
          <a:lstStyle/>
          <a:p>
            <a:r>
              <a:rPr lang="ar-IQ" b="1" dirty="0" smtClean="0">
                <a:solidFill>
                  <a:srgbClr val="FF0000"/>
                </a:solidFill>
                <a:latin typeface="Simplified Arabic" panose="02020603050405020304" pitchFamily="18" charset="-78"/>
                <a:cs typeface="Simplified Arabic" panose="02020603050405020304" pitchFamily="18" charset="-78"/>
              </a:rPr>
              <a:t>الفصل الأول من البحث ( 1- التعريف بالبحث )</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232012" y="818866"/>
            <a:ext cx="11764370" cy="5923128"/>
          </a:xfrm>
        </p:spPr>
        <p:txBody>
          <a:bodyPr>
            <a:normAutofit fontScale="70000" lnSpcReduction="20000"/>
          </a:bodyPr>
          <a:lstStyle/>
          <a:p>
            <a:r>
              <a:rPr lang="ar-IQ" sz="6000" b="1" dirty="0" smtClean="0">
                <a:latin typeface="Simplified Arabic" panose="02020603050405020304" pitchFamily="18" charset="-78"/>
                <a:cs typeface="Simplified Arabic" panose="02020603050405020304" pitchFamily="18" charset="-78"/>
              </a:rPr>
              <a:t>1-	التعريف بالبحث</a:t>
            </a:r>
          </a:p>
          <a:p>
            <a:r>
              <a:rPr lang="ar-IQ" sz="6000" b="1" dirty="0" smtClean="0">
                <a:latin typeface="Simplified Arabic" panose="02020603050405020304" pitchFamily="18" charset="-78"/>
                <a:cs typeface="Simplified Arabic" panose="02020603050405020304" pitchFamily="18" charset="-78"/>
              </a:rPr>
              <a:t>1 – 1 مقدمة البحث وأهميته</a:t>
            </a:r>
          </a:p>
          <a:p>
            <a:r>
              <a:rPr lang="ar-IQ" sz="6000" b="1" dirty="0" smtClean="0">
                <a:latin typeface="Simplified Arabic" panose="02020603050405020304" pitchFamily="18" charset="-78"/>
                <a:cs typeface="Simplified Arabic" panose="02020603050405020304" pitchFamily="18" charset="-78"/>
              </a:rPr>
              <a:t>1-2  مشكلة البحث</a:t>
            </a:r>
          </a:p>
          <a:p>
            <a:r>
              <a:rPr lang="ar-IQ" sz="6000" b="1" dirty="0" smtClean="0">
                <a:latin typeface="Simplified Arabic" panose="02020603050405020304" pitchFamily="18" charset="-78"/>
                <a:cs typeface="Simplified Arabic" panose="02020603050405020304" pitchFamily="18" charset="-78"/>
              </a:rPr>
              <a:t>1-3  أهداف البحث</a:t>
            </a:r>
          </a:p>
          <a:p>
            <a:r>
              <a:rPr lang="ar-IQ" sz="6000" b="1" dirty="0" smtClean="0">
                <a:latin typeface="Simplified Arabic" panose="02020603050405020304" pitchFamily="18" charset="-78"/>
                <a:cs typeface="Simplified Arabic" panose="02020603050405020304" pitchFamily="18" charset="-78"/>
              </a:rPr>
              <a:t>1-4  فروض البحث</a:t>
            </a:r>
          </a:p>
          <a:p>
            <a:r>
              <a:rPr lang="ar-IQ" sz="6000" b="1" dirty="0" smtClean="0">
                <a:latin typeface="Simplified Arabic" panose="02020603050405020304" pitchFamily="18" charset="-78"/>
                <a:cs typeface="Simplified Arabic" panose="02020603050405020304" pitchFamily="18" charset="-78"/>
              </a:rPr>
              <a:t>1-5 مجالات البحث</a:t>
            </a:r>
          </a:p>
          <a:p>
            <a:r>
              <a:rPr lang="ar-IQ" sz="6000" b="1" dirty="0" smtClean="0">
                <a:latin typeface="Simplified Arabic" panose="02020603050405020304" pitchFamily="18" charset="-78"/>
                <a:cs typeface="Simplified Arabic" panose="02020603050405020304" pitchFamily="18" charset="-78"/>
              </a:rPr>
              <a:t>1-5-1 المجال البشري ( وصف مختصر لمجتمع وعينة البحث )</a:t>
            </a:r>
          </a:p>
          <a:p>
            <a:r>
              <a:rPr lang="ar-IQ" sz="6000" b="1" dirty="0" smtClean="0">
                <a:latin typeface="Simplified Arabic" panose="02020603050405020304" pitchFamily="18" charset="-78"/>
                <a:cs typeface="Simplified Arabic" panose="02020603050405020304" pitchFamily="18" charset="-78"/>
              </a:rPr>
              <a:t>1-5-2 المجال الزماني ( مدة إجراء البحث للفترة من.. إلى.. )</a:t>
            </a:r>
          </a:p>
          <a:p>
            <a:r>
              <a:rPr lang="ar-IQ" sz="6000" b="1" dirty="0" smtClean="0">
                <a:latin typeface="Simplified Arabic" panose="02020603050405020304" pitchFamily="18" charset="-78"/>
                <a:cs typeface="Simplified Arabic" panose="02020603050405020304" pitchFamily="18" charset="-78"/>
              </a:rPr>
              <a:t>1-5-3 المجال المكاني ( أين تمت إجراءات البحث )</a:t>
            </a:r>
          </a:p>
          <a:p>
            <a:r>
              <a:rPr lang="ar-IQ" sz="6000" b="1" dirty="0" smtClean="0">
                <a:latin typeface="Simplified Arabic" panose="02020603050405020304" pitchFamily="18" charset="-78"/>
                <a:cs typeface="Simplified Arabic" panose="02020603050405020304" pitchFamily="18" charset="-78"/>
              </a:rPr>
              <a:t>1-6  تحديد مصطلحات البحث</a:t>
            </a:r>
          </a:p>
        </p:txBody>
      </p:sp>
    </p:spTree>
    <p:extLst>
      <p:ext uri="{BB962C8B-B14F-4D97-AF65-F5344CB8AC3E}">
        <p14:creationId xmlns:p14="http://schemas.microsoft.com/office/powerpoint/2010/main" val="1640452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520246"/>
          </a:xfrm>
        </p:spPr>
        <p:txBody>
          <a:bodyPr>
            <a:noAutofit/>
          </a:bodyPr>
          <a:lstStyle/>
          <a:p>
            <a:pPr algn="ctr"/>
            <a:r>
              <a:rPr lang="ar-IQ" sz="3600" b="1" dirty="0" smtClean="0">
                <a:solidFill>
                  <a:srgbClr val="FF0000"/>
                </a:solidFill>
                <a:latin typeface="Simplified Arabic" pitchFamily="18" charset="-78"/>
                <a:cs typeface="Simplified Arabic" pitchFamily="18" charset="-78"/>
              </a:rPr>
              <a:t>محاور الورشة</a:t>
            </a:r>
            <a:endParaRPr lang="ar-IQ" sz="36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333829" y="1117599"/>
            <a:ext cx="11557000" cy="5544457"/>
          </a:xfrm>
        </p:spPr>
        <p:txBody>
          <a:bodyPr>
            <a:normAutofit/>
          </a:bodyPr>
          <a:lstStyle/>
          <a:p>
            <a:pPr algn="just"/>
            <a:r>
              <a:rPr lang="ar-IQ" sz="4000" b="1" dirty="0" smtClean="0">
                <a:solidFill>
                  <a:srgbClr val="0066FF"/>
                </a:solidFill>
                <a:latin typeface="Simplified Arabic" pitchFamily="18" charset="-78"/>
                <a:cs typeface="Simplified Arabic" pitchFamily="18" charset="-78"/>
              </a:rPr>
              <a:t>محاور علمية : تطبيقية عن كيفية ومتطلبات كتابة بحوث التخرج</a:t>
            </a:r>
          </a:p>
          <a:p>
            <a:pPr algn="just"/>
            <a:r>
              <a:rPr lang="ar-IQ" sz="4000" b="1" dirty="0" smtClean="0">
                <a:solidFill>
                  <a:srgbClr val="FF33CC"/>
                </a:solidFill>
                <a:latin typeface="Simplified Arabic" pitchFamily="18" charset="-78"/>
                <a:cs typeface="Simplified Arabic" pitchFamily="18" charset="-78"/>
              </a:rPr>
              <a:t>محاور إدارية : متطلبات ومراحل تسليم البحث</a:t>
            </a:r>
            <a:endParaRPr lang="ar-IQ" sz="4000" b="1" dirty="0">
              <a:solidFill>
                <a:srgbClr val="FF33CC"/>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044701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50125"/>
            <a:ext cx="10515600" cy="518615"/>
          </a:xfrm>
        </p:spPr>
        <p:txBody>
          <a:bodyPr>
            <a:normAutofit fontScale="90000"/>
          </a:bodyPr>
          <a:lstStyle/>
          <a:p>
            <a:pPr algn="ctr"/>
            <a:r>
              <a:rPr lang="ar-IQ" b="1" dirty="0" smtClean="0">
                <a:solidFill>
                  <a:srgbClr val="FF0000"/>
                </a:solidFill>
                <a:latin typeface="Simplified Arabic" pitchFamily="18" charset="-78"/>
                <a:cs typeface="Simplified Arabic" pitchFamily="18" charset="-78"/>
              </a:rPr>
              <a:t>الفصل الثاني</a:t>
            </a:r>
            <a:endParaRPr lang="ar-IQ" b="1" dirty="0">
              <a:solidFill>
                <a:srgbClr val="FF0000"/>
              </a:solidFill>
              <a:latin typeface="Simplified Arabic" pitchFamily="18" charset="-78"/>
              <a:cs typeface="Simplified Arabic" pitchFamily="18" charset="-78"/>
            </a:endParaRPr>
          </a:p>
        </p:txBody>
      </p:sp>
      <p:pic>
        <p:nvPicPr>
          <p:cNvPr id="4" name="عنصر نائب للمحتوى 3"/>
          <p:cNvPicPr>
            <a:picLocks noGrp="1" noChangeAspect="1"/>
          </p:cNvPicPr>
          <p:nvPr>
            <p:ph idx="1"/>
          </p:nvPr>
        </p:nvPicPr>
        <p:blipFill>
          <a:blip r:embed="rId2"/>
          <a:stretch>
            <a:fillRect/>
          </a:stretch>
        </p:blipFill>
        <p:spPr>
          <a:xfrm>
            <a:off x="2336799" y="1422400"/>
            <a:ext cx="6995887" cy="5210175"/>
          </a:xfrm>
          <a:prstGeom prst="rect">
            <a:avLst/>
          </a:prstGeom>
        </p:spPr>
      </p:pic>
    </p:spTree>
    <p:extLst>
      <p:ext uri="{BB962C8B-B14F-4D97-AF65-F5344CB8AC3E}">
        <p14:creationId xmlns:p14="http://schemas.microsoft.com/office/powerpoint/2010/main" val="1306676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4717" y="177422"/>
            <a:ext cx="11846256" cy="559558"/>
          </a:xfrm>
        </p:spPr>
        <p:txBody>
          <a:bodyPr>
            <a:normAutofit fontScale="90000"/>
          </a:bodyPr>
          <a:lstStyle/>
          <a:p>
            <a:pPr algn="ctr"/>
            <a:r>
              <a:rPr lang="ar-IQ" b="1" dirty="0" smtClean="0">
                <a:solidFill>
                  <a:srgbClr val="FF0000"/>
                </a:solidFill>
                <a:latin typeface="Simplified Arabic" panose="02020603050405020304" pitchFamily="18" charset="-78"/>
                <a:cs typeface="Simplified Arabic" panose="02020603050405020304" pitchFamily="18" charset="-78"/>
              </a:rPr>
              <a:t>2- الفصل الثاني ( الدراسات النظرية والسابقة )</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204717" y="873457"/>
            <a:ext cx="11750721" cy="5813946"/>
          </a:xfrm>
        </p:spPr>
        <p:txBody>
          <a:bodyPr>
            <a:normAutofit fontScale="85000" lnSpcReduction="20000"/>
          </a:bodyPr>
          <a:lstStyle/>
          <a:p>
            <a:pPr algn="just"/>
            <a:r>
              <a:rPr lang="ar-IQ" sz="7200" b="1" dirty="0" smtClean="0">
                <a:solidFill>
                  <a:srgbClr val="FF0000"/>
                </a:solidFill>
                <a:latin typeface="Simplified Arabic" panose="02020603050405020304" pitchFamily="18" charset="-78"/>
                <a:cs typeface="Simplified Arabic" panose="02020603050405020304" pitchFamily="18" charset="-78"/>
              </a:rPr>
              <a:t>2-1 الدراسات النظرية</a:t>
            </a:r>
          </a:p>
          <a:p>
            <a:pPr algn="just"/>
            <a:r>
              <a:rPr lang="ar-IQ" sz="7200" b="1" dirty="0" smtClean="0">
                <a:latin typeface="Simplified Arabic" panose="02020603050405020304" pitchFamily="18" charset="-78"/>
                <a:cs typeface="Simplified Arabic" panose="02020603050405020304" pitchFamily="18" charset="-78"/>
              </a:rPr>
              <a:t>يوضح تعريف المصطلحات والمتغيرات وأهميتها وعلاقتها بالبحث.</a:t>
            </a:r>
          </a:p>
          <a:p>
            <a:pPr algn="just"/>
            <a:r>
              <a:rPr lang="ar-IQ" sz="7200" b="1" dirty="0" smtClean="0">
                <a:solidFill>
                  <a:srgbClr val="FF0000"/>
                </a:solidFill>
                <a:latin typeface="Simplified Arabic" panose="02020603050405020304" pitchFamily="18" charset="-78"/>
                <a:cs typeface="Simplified Arabic" panose="02020603050405020304" pitchFamily="18" charset="-78"/>
              </a:rPr>
              <a:t>2-2 الدراسات السابقة </a:t>
            </a:r>
          </a:p>
          <a:p>
            <a:pPr algn="just"/>
            <a:r>
              <a:rPr lang="ar-IQ" sz="7200" b="1" dirty="0" smtClean="0">
                <a:latin typeface="Simplified Arabic" panose="02020603050405020304" pitchFamily="18" charset="-78"/>
                <a:cs typeface="Simplified Arabic" panose="02020603050405020304" pitchFamily="18" charset="-78"/>
              </a:rPr>
              <a:t>يتناول الدراسات السابقة القريبة عن محتوى بحث الطالب</a:t>
            </a:r>
          </a:p>
          <a:p>
            <a:pPr algn="just"/>
            <a:r>
              <a:rPr lang="ar-IQ" sz="7200" b="1" dirty="0" smtClean="0">
                <a:solidFill>
                  <a:srgbClr val="FF0000"/>
                </a:solidFill>
                <a:latin typeface="Simplified Arabic" panose="02020603050405020304" pitchFamily="18" charset="-78"/>
                <a:cs typeface="Simplified Arabic" panose="02020603050405020304" pitchFamily="18" charset="-78"/>
              </a:rPr>
              <a:t>يجب ان لا يتجاوز الفصل الثاني عن ( 5 صفحات ) </a:t>
            </a:r>
          </a:p>
          <a:p>
            <a:pPr algn="just"/>
            <a:endParaRPr lang="ar-IQ" sz="7200" dirty="0" smtClean="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517736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2830" y="150125"/>
            <a:ext cx="11887200" cy="641445"/>
          </a:xfrm>
        </p:spPr>
        <p:txBody>
          <a:bodyPr>
            <a:normAutofit fontScale="90000"/>
          </a:bodyPr>
          <a:lstStyle/>
          <a:p>
            <a:pPr algn="ctr"/>
            <a:r>
              <a:rPr lang="ar-IQ" b="1" dirty="0" smtClean="0">
                <a:solidFill>
                  <a:srgbClr val="FF0000"/>
                </a:solidFill>
                <a:latin typeface="Simplified Arabic" panose="02020603050405020304" pitchFamily="18" charset="-78"/>
                <a:cs typeface="Simplified Arabic" panose="02020603050405020304" pitchFamily="18" charset="-78"/>
              </a:rPr>
              <a:t>الفصل الثالث ( 3- منهجية البحث وإجراءاته الميدانية )</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245660" y="914400"/>
            <a:ext cx="11764370" cy="5800299"/>
          </a:xfrm>
        </p:spPr>
        <p:txBody>
          <a:bodyPr>
            <a:normAutofit/>
          </a:bodyPr>
          <a:lstStyle/>
          <a:p>
            <a:pPr algn="just"/>
            <a:r>
              <a:rPr lang="ar-IQ" b="1" dirty="0" smtClean="0">
                <a:latin typeface="Simplified Arabic" panose="02020603050405020304" pitchFamily="18" charset="-78"/>
                <a:cs typeface="Simplified Arabic" panose="02020603050405020304" pitchFamily="18" charset="-78"/>
              </a:rPr>
              <a:t>3- منهجية البحث وإجراءاته الميدانية</a:t>
            </a:r>
          </a:p>
          <a:p>
            <a:pPr algn="just"/>
            <a:r>
              <a:rPr lang="ar-IQ" b="1" dirty="0" smtClean="0">
                <a:latin typeface="Simplified Arabic" panose="02020603050405020304" pitchFamily="18" charset="-78"/>
                <a:cs typeface="Simplified Arabic" panose="02020603050405020304" pitchFamily="18" charset="-78"/>
              </a:rPr>
              <a:t>3-1 منهج البحث ( تجريبي ، وصفي )</a:t>
            </a:r>
          </a:p>
          <a:p>
            <a:pPr algn="just"/>
            <a:r>
              <a:rPr lang="ar-IQ" b="1" dirty="0" smtClean="0">
                <a:latin typeface="Simplified Arabic" panose="02020603050405020304" pitchFamily="18" charset="-78"/>
                <a:cs typeface="Simplified Arabic" panose="02020603050405020304" pitchFamily="18" charset="-78"/>
              </a:rPr>
              <a:t>3-2 مجتمع البحث وعينته ( تعريف بشكل واضح عن المجتمع وكيفية اختيار عينة البحث )</a:t>
            </a:r>
          </a:p>
          <a:p>
            <a:pPr algn="just"/>
            <a:r>
              <a:rPr lang="ar-IQ" b="1" dirty="0" smtClean="0">
                <a:latin typeface="Simplified Arabic" panose="02020603050405020304" pitchFamily="18" charset="-78"/>
                <a:cs typeface="Simplified Arabic" panose="02020603050405020304" pitchFamily="18" charset="-78"/>
              </a:rPr>
              <a:t>3-3 الوسائل والادوات المستخدمة في البحث</a:t>
            </a:r>
          </a:p>
          <a:p>
            <a:pPr algn="just"/>
            <a:r>
              <a:rPr lang="ar-IQ" b="1" dirty="0" smtClean="0">
                <a:latin typeface="Simplified Arabic" panose="02020603050405020304" pitchFamily="18" charset="-78"/>
                <a:cs typeface="Simplified Arabic" panose="02020603050405020304" pitchFamily="18" charset="-78"/>
              </a:rPr>
              <a:t>3-4 الاختبارات والقياسات</a:t>
            </a:r>
          </a:p>
          <a:p>
            <a:pPr algn="just"/>
            <a:r>
              <a:rPr lang="ar-IQ" b="1" dirty="0" smtClean="0">
                <a:latin typeface="Simplified Arabic" panose="02020603050405020304" pitchFamily="18" charset="-78"/>
                <a:cs typeface="Simplified Arabic" panose="02020603050405020304" pitchFamily="18" charset="-78"/>
              </a:rPr>
              <a:t>3-5 التجربة الاستطلاعية</a:t>
            </a:r>
          </a:p>
          <a:p>
            <a:pPr algn="just"/>
            <a:r>
              <a:rPr lang="ar-IQ" b="1" dirty="0" smtClean="0">
                <a:latin typeface="Simplified Arabic" panose="02020603050405020304" pitchFamily="18" charset="-78"/>
                <a:cs typeface="Simplified Arabic" panose="02020603050405020304" pitchFamily="18" charset="-78"/>
              </a:rPr>
              <a:t>3-6 الأسس العلمية للبحث</a:t>
            </a:r>
          </a:p>
          <a:p>
            <a:pPr algn="just"/>
            <a:r>
              <a:rPr lang="ar-IQ" b="1" dirty="0" smtClean="0">
                <a:latin typeface="Simplified Arabic" panose="02020603050405020304" pitchFamily="18" charset="-78"/>
                <a:cs typeface="Simplified Arabic" panose="02020603050405020304" pitchFamily="18" charset="-78"/>
              </a:rPr>
              <a:t>3-7 الاختبارات القبلية ( بالنسبة للبحوث التجريبية )</a:t>
            </a:r>
          </a:p>
          <a:p>
            <a:pPr algn="just"/>
            <a:r>
              <a:rPr lang="ar-IQ" b="1" dirty="0" smtClean="0">
                <a:latin typeface="Simplified Arabic" panose="02020603050405020304" pitchFamily="18" charset="-78"/>
                <a:cs typeface="Simplified Arabic" panose="02020603050405020304" pitchFamily="18" charset="-78"/>
              </a:rPr>
              <a:t>3-8 التجربة الرئيسة</a:t>
            </a:r>
          </a:p>
          <a:p>
            <a:pPr algn="just"/>
            <a:r>
              <a:rPr lang="ar-IQ" b="1" dirty="0" smtClean="0">
                <a:latin typeface="Simplified Arabic" panose="02020603050405020304" pitchFamily="18" charset="-78"/>
                <a:cs typeface="Simplified Arabic" panose="02020603050405020304" pitchFamily="18" charset="-78"/>
              </a:rPr>
              <a:t>3-9 الاختبارات البعدية ( بالنسبة للبحوث التجريبية )</a:t>
            </a:r>
          </a:p>
          <a:p>
            <a:pPr algn="just"/>
            <a:r>
              <a:rPr lang="ar-IQ" b="1" dirty="0" smtClean="0">
                <a:latin typeface="Simplified Arabic" panose="02020603050405020304" pitchFamily="18" charset="-78"/>
                <a:cs typeface="Simplified Arabic" panose="02020603050405020304" pitchFamily="18" charset="-78"/>
              </a:rPr>
              <a:t>3-10 الوسائل الإحصائية</a:t>
            </a:r>
          </a:p>
        </p:txBody>
      </p:sp>
    </p:spTree>
    <p:extLst>
      <p:ext uri="{BB962C8B-B14F-4D97-AF65-F5344CB8AC3E}">
        <p14:creationId xmlns:p14="http://schemas.microsoft.com/office/powerpoint/2010/main" val="3867848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1069" y="150126"/>
            <a:ext cx="11859903" cy="600502"/>
          </a:xfrm>
        </p:spPr>
        <p:txBody>
          <a:bodyPr>
            <a:normAutofit fontScale="90000"/>
          </a:bodyPr>
          <a:lstStyle/>
          <a:p>
            <a:pPr algn="ctr"/>
            <a:r>
              <a:rPr lang="ar-IQ" b="1" dirty="0" smtClean="0">
                <a:solidFill>
                  <a:srgbClr val="FF0000"/>
                </a:solidFill>
                <a:latin typeface="Simplified Arabic" panose="02020603050405020304" pitchFamily="18" charset="-78"/>
                <a:cs typeface="Simplified Arabic" panose="02020603050405020304" pitchFamily="18" charset="-78"/>
              </a:rPr>
              <a:t>الفصل الرابع ( عرض النتائج وتحليلها ومناقشتها )</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91069" y="887104"/>
            <a:ext cx="11723427" cy="5773003"/>
          </a:xfrm>
        </p:spPr>
        <p:txBody>
          <a:bodyPr>
            <a:normAutofit/>
          </a:bodyPr>
          <a:lstStyle/>
          <a:p>
            <a:r>
              <a:rPr lang="ar-IQ" sz="6600" b="1" dirty="0" smtClean="0">
                <a:latin typeface="Simplified Arabic" panose="02020603050405020304" pitchFamily="18" charset="-78"/>
                <a:cs typeface="Simplified Arabic" panose="02020603050405020304" pitchFamily="18" charset="-78"/>
              </a:rPr>
              <a:t>4-عرض وتحليل ومناقشة النتائج</a:t>
            </a:r>
          </a:p>
        </p:txBody>
      </p:sp>
    </p:spTree>
    <p:extLst>
      <p:ext uri="{BB962C8B-B14F-4D97-AF65-F5344CB8AC3E}">
        <p14:creationId xmlns:p14="http://schemas.microsoft.com/office/powerpoint/2010/main" val="4076113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3773" y="150125"/>
            <a:ext cx="11859905" cy="545911"/>
          </a:xfrm>
        </p:spPr>
        <p:txBody>
          <a:bodyPr>
            <a:normAutofit fontScale="90000"/>
          </a:bodyPr>
          <a:lstStyle/>
          <a:p>
            <a:pPr algn="ctr"/>
            <a:r>
              <a:rPr lang="ar-IQ" b="1" dirty="0" smtClean="0">
                <a:solidFill>
                  <a:srgbClr val="FF0000"/>
                </a:solidFill>
                <a:latin typeface="Simplified Arabic" panose="02020603050405020304" pitchFamily="18" charset="-78"/>
                <a:cs typeface="Simplified Arabic" panose="02020603050405020304" pitchFamily="18" charset="-78"/>
              </a:rPr>
              <a:t>الفصل الخامس ( الاستنتاجات والتوصيات )</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63773" y="873456"/>
            <a:ext cx="11859905" cy="5759355"/>
          </a:xfrm>
        </p:spPr>
        <p:txBody>
          <a:bodyPr>
            <a:normAutofit/>
          </a:bodyPr>
          <a:lstStyle/>
          <a:p>
            <a:pPr algn="just"/>
            <a:r>
              <a:rPr lang="ar-IQ" sz="8800" b="1" dirty="0" smtClean="0">
                <a:latin typeface="Simplified Arabic" panose="02020603050405020304" pitchFamily="18" charset="-78"/>
                <a:cs typeface="Simplified Arabic" panose="02020603050405020304" pitchFamily="18" charset="-78"/>
              </a:rPr>
              <a:t>5-الاستنتاجات والتوصيات</a:t>
            </a:r>
          </a:p>
          <a:p>
            <a:pPr algn="just"/>
            <a:r>
              <a:rPr lang="ar-IQ" sz="8800" b="1" dirty="0" smtClean="0">
                <a:latin typeface="Simplified Arabic" panose="02020603050405020304" pitchFamily="18" charset="-78"/>
                <a:cs typeface="Simplified Arabic" panose="02020603050405020304" pitchFamily="18" charset="-78"/>
              </a:rPr>
              <a:t>5-1 الاستنتاجات</a:t>
            </a:r>
          </a:p>
          <a:p>
            <a:pPr algn="just"/>
            <a:r>
              <a:rPr lang="ar-IQ" sz="8800" b="1" dirty="0" smtClean="0">
                <a:latin typeface="Simplified Arabic" panose="02020603050405020304" pitchFamily="18" charset="-78"/>
                <a:cs typeface="Simplified Arabic" panose="02020603050405020304" pitchFamily="18" charset="-78"/>
              </a:rPr>
              <a:t>5-2 التوصيات</a:t>
            </a:r>
          </a:p>
        </p:txBody>
      </p:sp>
    </p:spTree>
    <p:extLst>
      <p:ext uri="{BB962C8B-B14F-4D97-AF65-F5344CB8AC3E}">
        <p14:creationId xmlns:p14="http://schemas.microsoft.com/office/powerpoint/2010/main" val="3816105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9307" y="150126"/>
            <a:ext cx="11668835" cy="586854"/>
          </a:xfrm>
        </p:spPr>
        <p:txBody>
          <a:bodyPr>
            <a:normAutofit fontScale="90000"/>
          </a:bodyPr>
          <a:lstStyle/>
          <a:p>
            <a:endParaRPr lang="ar-IQ" dirty="0"/>
          </a:p>
        </p:txBody>
      </p:sp>
      <p:sp>
        <p:nvSpPr>
          <p:cNvPr id="3" name="عنصر نائب للمحتوى 2"/>
          <p:cNvSpPr>
            <a:spLocks noGrp="1"/>
          </p:cNvSpPr>
          <p:nvPr>
            <p:ph idx="1"/>
          </p:nvPr>
        </p:nvSpPr>
        <p:spPr>
          <a:xfrm>
            <a:off x="259307" y="887104"/>
            <a:ext cx="11668835" cy="5813947"/>
          </a:xfrm>
        </p:spPr>
        <p:txBody>
          <a:bodyPr>
            <a:normAutofit/>
          </a:bodyPr>
          <a:lstStyle/>
          <a:p>
            <a:r>
              <a:rPr lang="ar-IQ" sz="9600" b="1" dirty="0" smtClean="0">
                <a:latin typeface="Simplified Arabic" panose="02020603050405020304" pitchFamily="18" charset="-78"/>
                <a:cs typeface="Simplified Arabic" panose="02020603050405020304" pitchFamily="18" charset="-78"/>
              </a:rPr>
              <a:t>المراجع والمصادر العربية والأجنبية</a:t>
            </a:r>
          </a:p>
          <a:p>
            <a:r>
              <a:rPr lang="ar-IQ" sz="9600" b="1" dirty="0" smtClean="0">
                <a:latin typeface="Simplified Arabic" panose="02020603050405020304" pitchFamily="18" charset="-78"/>
                <a:cs typeface="Simplified Arabic" panose="02020603050405020304" pitchFamily="18" charset="-78"/>
              </a:rPr>
              <a:t>الملاحق</a:t>
            </a:r>
          </a:p>
        </p:txBody>
      </p:sp>
    </p:spTree>
    <p:extLst>
      <p:ext uri="{BB962C8B-B14F-4D97-AF65-F5344CB8AC3E}">
        <p14:creationId xmlns:p14="http://schemas.microsoft.com/office/powerpoint/2010/main" val="355095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505732"/>
          </a:xfrm>
        </p:spPr>
        <p:txBody>
          <a:bodyPr>
            <a:normAutofit fontScale="90000"/>
          </a:bodyPr>
          <a:lstStyle/>
          <a:p>
            <a:endParaRPr lang="ar-IQ" dirty="0"/>
          </a:p>
        </p:txBody>
      </p:sp>
      <p:sp>
        <p:nvSpPr>
          <p:cNvPr id="3" name="عنصر نائب للمحتوى 2"/>
          <p:cNvSpPr>
            <a:spLocks noGrp="1"/>
          </p:cNvSpPr>
          <p:nvPr>
            <p:ph idx="1"/>
          </p:nvPr>
        </p:nvSpPr>
        <p:spPr>
          <a:xfrm>
            <a:off x="203200" y="1059542"/>
            <a:ext cx="11596914" cy="5544457"/>
          </a:xfrm>
        </p:spPr>
        <p:txBody>
          <a:bodyPr>
            <a:normAutofit/>
          </a:bodyPr>
          <a:lstStyle/>
          <a:p>
            <a:pPr algn="ctr"/>
            <a:r>
              <a:rPr lang="ar-IQ" sz="4400" b="1" dirty="0" smtClean="0">
                <a:solidFill>
                  <a:srgbClr val="FF0000"/>
                </a:solidFill>
                <a:latin typeface="Simplified Arabic" pitchFamily="18" charset="-78"/>
                <a:cs typeface="Simplified Arabic" pitchFamily="18" charset="-78"/>
              </a:rPr>
              <a:t>المتطلبات الإدارية</a:t>
            </a:r>
          </a:p>
          <a:p>
            <a:pPr algn="ctr"/>
            <a:r>
              <a:rPr lang="ar-IQ" sz="4400" b="1" dirty="0" smtClean="0">
                <a:solidFill>
                  <a:srgbClr val="6600FF"/>
                </a:solidFill>
                <a:latin typeface="Simplified Arabic" pitchFamily="18" charset="-78"/>
                <a:cs typeface="Simplified Arabic" pitchFamily="18" charset="-78"/>
              </a:rPr>
              <a:t>لتسليم البحث كاملاً إلى</a:t>
            </a:r>
          </a:p>
          <a:p>
            <a:pPr algn="ctr"/>
            <a:r>
              <a:rPr lang="ar-IQ" sz="4400" b="1" dirty="0">
                <a:solidFill>
                  <a:srgbClr val="669900"/>
                </a:solidFill>
                <a:latin typeface="Simplified Arabic" panose="02020603050405020304" pitchFamily="18" charset="-78"/>
                <a:cs typeface="Simplified Arabic" panose="02020603050405020304" pitchFamily="18" charset="-78"/>
              </a:rPr>
              <a:t>إلى فرع العلوم النظرية </a:t>
            </a:r>
            <a:endParaRPr lang="ar-IQ" sz="4400" b="1" dirty="0" smtClean="0">
              <a:solidFill>
                <a:srgbClr val="669900"/>
              </a:solidFill>
              <a:latin typeface="Simplified Arabic" panose="02020603050405020304" pitchFamily="18" charset="-78"/>
              <a:cs typeface="Simplified Arabic" panose="02020603050405020304" pitchFamily="18" charset="-78"/>
            </a:endParaRPr>
          </a:p>
          <a:p>
            <a:pPr algn="ctr"/>
            <a:r>
              <a:rPr lang="ar-IQ" sz="4400" b="1" dirty="0" smtClean="0">
                <a:solidFill>
                  <a:srgbClr val="66CCFF"/>
                </a:solidFill>
                <a:latin typeface="Simplified Arabic" panose="02020603050405020304" pitchFamily="18" charset="-78"/>
                <a:cs typeface="Simplified Arabic" panose="02020603050405020304" pitchFamily="18" charset="-78"/>
              </a:rPr>
              <a:t>( </a:t>
            </a:r>
            <a:r>
              <a:rPr lang="ar-IQ" sz="4400" b="1" dirty="0">
                <a:solidFill>
                  <a:srgbClr val="66CCFF"/>
                </a:solidFill>
                <a:latin typeface="Simplified Arabic" panose="02020603050405020304" pitchFamily="18" charset="-78"/>
                <a:cs typeface="Simplified Arabic" panose="02020603050405020304" pitchFamily="18" charset="-78"/>
              </a:rPr>
              <a:t>لجنة الأشراف ومتابعة مشاريع بحوث التخرج )</a:t>
            </a:r>
          </a:p>
        </p:txBody>
      </p:sp>
    </p:spTree>
    <p:extLst>
      <p:ext uri="{BB962C8B-B14F-4D97-AF65-F5344CB8AC3E}">
        <p14:creationId xmlns:p14="http://schemas.microsoft.com/office/powerpoint/2010/main" val="3371716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2012" y="177421"/>
            <a:ext cx="11750722" cy="600501"/>
          </a:xfrm>
        </p:spPr>
        <p:txBody>
          <a:bodyPr>
            <a:normAutofit fontScale="90000"/>
          </a:bodyPr>
          <a:lstStyle/>
          <a:p>
            <a:pPr algn="ctr"/>
            <a:r>
              <a:rPr lang="ar-IQ" b="1" dirty="0" smtClean="0">
                <a:solidFill>
                  <a:srgbClr val="FF0000"/>
                </a:solidFill>
                <a:latin typeface="Simplified Arabic" panose="02020603050405020304" pitchFamily="18" charset="-78"/>
                <a:cs typeface="Simplified Arabic" panose="02020603050405020304" pitchFamily="18" charset="-78"/>
              </a:rPr>
              <a:t>رابعاً : تقديم البحث كاملاً (استمارة خاصة بمتطلبات البحث)</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232012" y="873457"/>
            <a:ext cx="11750722" cy="5800298"/>
          </a:xfrm>
        </p:spPr>
        <p:txBody>
          <a:bodyPr>
            <a:normAutofit fontScale="92500" lnSpcReduction="10000"/>
          </a:bodyPr>
          <a:lstStyle/>
          <a:p>
            <a:pPr algn="just"/>
            <a:r>
              <a:rPr lang="ar-IQ" sz="5400" b="1" dirty="0" smtClean="0">
                <a:latin typeface="Simplified Arabic" panose="02020603050405020304" pitchFamily="18" charset="-78"/>
                <a:cs typeface="Simplified Arabic" panose="02020603050405020304" pitchFamily="18" charset="-78"/>
              </a:rPr>
              <a:t>يكون تقديم البحث كاملاً إلى فرع العلوم النظرية ( لجنة الأشراف ومتابعة مشاريع بحوث التخرج ) </a:t>
            </a:r>
          </a:p>
          <a:p>
            <a:pPr algn="just"/>
            <a:r>
              <a:rPr lang="ar-IQ" sz="5400" b="1" dirty="0" smtClean="0">
                <a:latin typeface="Simplified Arabic" panose="02020603050405020304" pitchFamily="18" charset="-78"/>
                <a:cs typeface="Simplified Arabic" panose="02020603050405020304" pitchFamily="18" charset="-78"/>
              </a:rPr>
              <a:t>بموعد أقصاه يوم </a:t>
            </a:r>
          </a:p>
          <a:p>
            <a:pPr algn="ctr"/>
            <a:r>
              <a:rPr lang="ar-IQ" sz="5400" b="1" dirty="0" smtClean="0">
                <a:solidFill>
                  <a:srgbClr val="FF0000"/>
                </a:solidFill>
                <a:latin typeface="Simplified Arabic" panose="02020603050405020304" pitchFamily="18" charset="-78"/>
                <a:cs typeface="Simplified Arabic" panose="02020603050405020304" pitchFamily="18" charset="-78"/>
              </a:rPr>
              <a:t>الأحد المصادف (2023/4/2) </a:t>
            </a:r>
          </a:p>
          <a:p>
            <a:pPr algn="just"/>
            <a:r>
              <a:rPr lang="ar-IQ" sz="5400" b="1" dirty="0" smtClean="0">
                <a:latin typeface="Simplified Arabic" panose="02020603050405020304" pitchFamily="18" charset="-78"/>
                <a:cs typeface="Simplified Arabic" panose="02020603050405020304" pitchFamily="18" charset="-78"/>
              </a:rPr>
              <a:t>باستمارة خاصة تقدم من قبل الطالب والسيد المشرف ، </a:t>
            </a:r>
          </a:p>
          <a:p>
            <a:pPr algn="just"/>
            <a:r>
              <a:rPr lang="ar-IQ" sz="5400" b="1" dirty="0" smtClean="0">
                <a:solidFill>
                  <a:srgbClr val="FF0000"/>
                </a:solidFill>
                <a:latin typeface="Simplified Arabic" panose="02020603050405020304" pitchFamily="18" charset="-78"/>
                <a:cs typeface="Simplified Arabic" panose="02020603050405020304" pitchFamily="18" charset="-78"/>
              </a:rPr>
              <a:t>يعد الطالب المتخلف عن تسليم بحث التخرج راسباً في مادة مشروع بحث التخرج.</a:t>
            </a:r>
          </a:p>
          <a:p>
            <a:pPr algn="just"/>
            <a:r>
              <a:rPr lang="ar-IQ" sz="5400" b="1" dirty="0" smtClean="0">
                <a:latin typeface="Simplified Arabic" panose="02020603050405020304" pitchFamily="18" charset="-78"/>
                <a:cs typeface="Simplified Arabic" panose="02020603050405020304" pitchFamily="18" charset="-78"/>
              </a:rPr>
              <a:t>يتم منح الطالب الملتزم بالتوقيت المحدد ( </a:t>
            </a:r>
            <a:r>
              <a:rPr lang="ar-IQ" sz="5400" b="1" dirty="0" smtClean="0">
                <a:solidFill>
                  <a:srgbClr val="FF0000"/>
                </a:solidFill>
                <a:latin typeface="Simplified Arabic" panose="02020603050405020304" pitchFamily="18" charset="-78"/>
                <a:cs typeface="Simplified Arabic" panose="02020603050405020304" pitchFamily="18" charset="-78"/>
              </a:rPr>
              <a:t>5</a:t>
            </a:r>
            <a:r>
              <a:rPr lang="ar-IQ" sz="5400" b="1" dirty="0" smtClean="0">
                <a:latin typeface="Simplified Arabic" panose="02020603050405020304" pitchFamily="18" charset="-78"/>
                <a:cs typeface="Simplified Arabic" panose="02020603050405020304" pitchFamily="18" charset="-78"/>
              </a:rPr>
              <a:t> ) درجات.</a:t>
            </a:r>
            <a:endParaRPr lang="ar-IQ" sz="54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55941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5660" y="163773"/>
            <a:ext cx="11764370" cy="614149"/>
          </a:xfrm>
        </p:spPr>
        <p:txBody>
          <a:bodyPr>
            <a:normAutofit fontScale="90000"/>
          </a:bodyPr>
          <a:lstStyle/>
          <a:p>
            <a:r>
              <a:rPr lang="ar-IQ" b="1" dirty="0" smtClean="0">
                <a:solidFill>
                  <a:srgbClr val="FF0000"/>
                </a:solidFill>
                <a:latin typeface="Simplified Arabic" panose="02020603050405020304" pitchFamily="18" charset="-78"/>
                <a:cs typeface="Simplified Arabic" panose="02020603050405020304" pitchFamily="18" charset="-78"/>
              </a:rPr>
              <a:t>خامساً : فترة مناقشات البحوث</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245660" y="914400"/>
            <a:ext cx="11764370" cy="5800299"/>
          </a:xfrm>
        </p:spPr>
        <p:txBody>
          <a:bodyPr>
            <a:normAutofit fontScale="92500"/>
          </a:bodyPr>
          <a:lstStyle/>
          <a:p>
            <a:pPr algn="just"/>
            <a:r>
              <a:rPr lang="ar-IQ" sz="4400" b="1" dirty="0" smtClean="0">
                <a:latin typeface="Simplified Arabic" panose="02020603050405020304" pitchFamily="18" charset="-78"/>
                <a:cs typeface="Simplified Arabic" panose="02020603050405020304" pitchFamily="18" charset="-78"/>
              </a:rPr>
              <a:t>تخصص الفترة من يوم الأحد المصادف </a:t>
            </a:r>
          </a:p>
          <a:p>
            <a:pPr algn="ctr"/>
            <a:r>
              <a:rPr lang="ar-IQ" sz="4400" b="1" dirty="0" smtClean="0">
                <a:solidFill>
                  <a:srgbClr val="FF0000"/>
                </a:solidFill>
                <a:latin typeface="Simplified Arabic" panose="02020603050405020304" pitchFamily="18" charset="-78"/>
                <a:cs typeface="Simplified Arabic" panose="02020603050405020304" pitchFamily="18" charset="-78"/>
              </a:rPr>
              <a:t>( 2022/4/16)  ولغاية  يوم الأحد المصادف ( 2022/4/30) </a:t>
            </a:r>
          </a:p>
          <a:p>
            <a:pPr algn="just"/>
            <a:r>
              <a:rPr lang="ar-IQ" sz="4400" b="1" dirty="0" smtClean="0">
                <a:latin typeface="Simplified Arabic" panose="02020603050405020304" pitchFamily="18" charset="-78"/>
                <a:cs typeface="Simplified Arabic" panose="02020603050405020304" pitchFamily="18" charset="-78"/>
              </a:rPr>
              <a:t>لمناقشة وتقييم بحوث التخرج من قبل لجان متخصصة من أساتذة الكلية.</a:t>
            </a:r>
          </a:p>
          <a:p>
            <a:pPr algn="just"/>
            <a:r>
              <a:rPr lang="ar-IQ" sz="4400" b="1" dirty="0" smtClean="0">
                <a:latin typeface="Simplified Arabic" panose="02020603050405020304" pitchFamily="18" charset="-78"/>
                <a:cs typeface="Simplified Arabic" panose="02020603050405020304" pitchFamily="18" charset="-78"/>
              </a:rPr>
              <a:t>ويلتزم الطالب بالحضور ومناقشة بحثه في الموعد الذي تحدده لجنة المناقشة والتقييم </a:t>
            </a:r>
          </a:p>
          <a:p>
            <a:pPr algn="just"/>
            <a:r>
              <a:rPr lang="ar-IQ" sz="4400" b="1" dirty="0" smtClean="0">
                <a:latin typeface="Simplified Arabic" panose="02020603050405020304" pitchFamily="18" charset="-78"/>
                <a:cs typeface="Simplified Arabic" panose="02020603050405020304" pitchFamily="18" charset="-78"/>
              </a:rPr>
              <a:t>وبعكسه يعد الطالب المتخلف راسباً في مادة مشروع بحث التخرج.</a:t>
            </a:r>
          </a:p>
          <a:p>
            <a:pPr algn="just"/>
            <a:r>
              <a:rPr lang="ar-IQ" sz="4400" b="1" dirty="0" smtClean="0">
                <a:solidFill>
                  <a:srgbClr val="FF0000"/>
                </a:solidFill>
                <a:latin typeface="Simplified Arabic" panose="02020603050405020304" pitchFamily="18" charset="-78"/>
                <a:cs typeface="Simplified Arabic" panose="02020603050405020304" pitchFamily="18" charset="-78"/>
              </a:rPr>
              <a:t>يتم منح الطالب الملتزم بالتوقيت المحدد ( 5 ) درجات.</a:t>
            </a:r>
            <a:endParaRPr lang="ar-IQ" sz="4400" b="1" dirty="0">
              <a:solidFill>
                <a:srgbClr val="FF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690623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72955" y="136479"/>
            <a:ext cx="11696131" cy="627796"/>
          </a:xfrm>
        </p:spPr>
        <p:txBody>
          <a:bodyPr>
            <a:normAutofit/>
          </a:bodyPr>
          <a:lstStyle/>
          <a:p>
            <a:r>
              <a:rPr lang="ar-IQ" sz="3200" b="1" dirty="0" smtClean="0">
                <a:solidFill>
                  <a:srgbClr val="FF0000"/>
                </a:solidFill>
                <a:latin typeface="Simplified Arabic" panose="02020603050405020304" pitchFamily="18" charset="-78"/>
                <a:cs typeface="Simplified Arabic" panose="02020603050405020304" pitchFamily="18" charset="-78"/>
              </a:rPr>
              <a:t>متطلبات ( آلية ) كتابة وطباعة بحث التخرج لطلبة المرحلة الرابعة (استمارة خاصة)</a:t>
            </a:r>
            <a:endParaRPr lang="ar-IQ" sz="3200"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272955" y="887104"/>
            <a:ext cx="11696131" cy="5786651"/>
          </a:xfrm>
        </p:spPr>
        <p:txBody>
          <a:bodyPr>
            <a:normAutofit/>
          </a:bodyPr>
          <a:lstStyle/>
          <a:p>
            <a:pPr algn="just"/>
            <a:r>
              <a:rPr lang="ar-IQ" sz="3200" b="1" dirty="0" smtClean="0">
                <a:latin typeface="Simplified Arabic" panose="02020603050405020304" pitchFamily="18" charset="-78"/>
                <a:cs typeface="Simplified Arabic" panose="02020603050405020304" pitchFamily="18" charset="-78"/>
              </a:rPr>
              <a:t>يطبع البحث على الآلة الحاسبة على وفق الآتي :-</a:t>
            </a:r>
          </a:p>
          <a:p>
            <a:pPr algn="just"/>
            <a:r>
              <a:rPr lang="ar-IQ" sz="3200" b="1" dirty="0" smtClean="0">
                <a:latin typeface="Simplified Arabic" panose="02020603050405020304" pitchFamily="18" charset="-78"/>
                <a:cs typeface="Simplified Arabic" panose="02020603050405020304" pitchFamily="18" charset="-78"/>
              </a:rPr>
              <a:t>•	نوع وحجم الخط : </a:t>
            </a:r>
            <a:r>
              <a:rPr lang="en-US" sz="3200" b="1" dirty="0" smtClean="0">
                <a:solidFill>
                  <a:srgbClr val="FF0000"/>
                </a:solidFill>
                <a:latin typeface="Simplified Arabic" panose="02020603050405020304" pitchFamily="18" charset="-78"/>
                <a:cs typeface="Simplified Arabic" panose="02020603050405020304" pitchFamily="18" charset="-78"/>
              </a:rPr>
              <a:t>Simplified Arabic</a:t>
            </a:r>
            <a:r>
              <a:rPr lang="en-US" sz="3200" b="1" dirty="0" smtClean="0">
                <a:latin typeface="Simplified Arabic" panose="02020603050405020304" pitchFamily="18" charset="-78"/>
                <a:cs typeface="Simplified Arabic" panose="02020603050405020304" pitchFamily="18" charset="-78"/>
              </a:rPr>
              <a:t> ) </a:t>
            </a:r>
            <a:r>
              <a:rPr lang="ar-IQ" sz="3200" b="1" dirty="0" smtClean="0">
                <a:latin typeface="Simplified Arabic" panose="02020603050405020304" pitchFamily="18" charset="-78"/>
                <a:cs typeface="Simplified Arabic" panose="02020603050405020304" pitchFamily="18" charset="-78"/>
              </a:rPr>
              <a:t> ) بحجم ( 16 ) للمتن و ( 12 ) للهوامش ، ويكون تباعد الأسطر ( 1.5 ).</a:t>
            </a:r>
          </a:p>
          <a:p>
            <a:pPr algn="ctr"/>
            <a:r>
              <a:rPr lang="ar-IQ" sz="3200" b="1" dirty="0" smtClean="0">
                <a:solidFill>
                  <a:srgbClr val="FF0000"/>
                </a:solidFill>
                <a:latin typeface="Simplified Arabic" panose="02020603050405020304" pitchFamily="18" charset="-78"/>
                <a:cs typeface="Simplified Arabic" panose="02020603050405020304" pitchFamily="18" charset="-78"/>
              </a:rPr>
              <a:t>•	الصفحات الأولى تتضمن الآتي :</a:t>
            </a:r>
          </a:p>
          <a:p>
            <a:pPr algn="just"/>
            <a:r>
              <a:rPr lang="ar-IQ" sz="3200" b="1" dirty="0" smtClean="0">
                <a:latin typeface="Simplified Arabic" panose="02020603050405020304" pitchFamily="18" charset="-78"/>
                <a:cs typeface="Simplified Arabic" panose="02020603050405020304" pitchFamily="18" charset="-78"/>
              </a:rPr>
              <a:t>1.	صفحة العنوان</a:t>
            </a:r>
          </a:p>
          <a:p>
            <a:pPr algn="just"/>
            <a:r>
              <a:rPr lang="ar-IQ" sz="3200" b="1" dirty="0" smtClean="0">
                <a:latin typeface="Simplified Arabic" panose="02020603050405020304" pitchFamily="18" charset="-78"/>
                <a:cs typeface="Simplified Arabic" panose="02020603050405020304" pitchFamily="18" charset="-78"/>
              </a:rPr>
              <a:t>2.	الآية القرآنية الكريمة</a:t>
            </a:r>
          </a:p>
          <a:p>
            <a:pPr algn="just"/>
            <a:r>
              <a:rPr lang="ar-IQ" sz="3200" b="1" dirty="0" smtClean="0">
                <a:latin typeface="Simplified Arabic" panose="02020603050405020304" pitchFamily="18" charset="-78"/>
                <a:cs typeface="Simplified Arabic" panose="02020603050405020304" pitchFamily="18" charset="-78"/>
              </a:rPr>
              <a:t>3.	إقرار السيد المشرف</a:t>
            </a:r>
          </a:p>
          <a:p>
            <a:pPr algn="just"/>
            <a:r>
              <a:rPr lang="ar-IQ" sz="3200" b="1" dirty="0" smtClean="0">
                <a:latin typeface="Simplified Arabic" panose="02020603050405020304" pitchFamily="18" charset="-78"/>
                <a:cs typeface="Simplified Arabic" panose="02020603050405020304" pitchFamily="18" charset="-78"/>
              </a:rPr>
              <a:t>4.	الإهداء</a:t>
            </a:r>
          </a:p>
          <a:p>
            <a:pPr algn="just"/>
            <a:r>
              <a:rPr lang="ar-IQ" sz="3200" b="1" dirty="0" smtClean="0">
                <a:latin typeface="Simplified Arabic" panose="02020603050405020304" pitchFamily="18" charset="-78"/>
                <a:cs typeface="Simplified Arabic" panose="02020603050405020304" pitchFamily="18" charset="-78"/>
              </a:rPr>
              <a:t>5.	الشكر والثناء</a:t>
            </a:r>
          </a:p>
          <a:p>
            <a:pPr algn="just"/>
            <a:r>
              <a:rPr lang="ar-IQ" sz="3200" b="1" dirty="0" smtClean="0">
                <a:latin typeface="Simplified Arabic" panose="02020603050405020304" pitchFamily="18" charset="-78"/>
                <a:cs typeface="Simplified Arabic" panose="02020603050405020304" pitchFamily="18" charset="-78"/>
              </a:rPr>
              <a:t>6.	ملخص البحث باللغة العربية</a:t>
            </a:r>
          </a:p>
        </p:txBody>
      </p:sp>
    </p:spTree>
    <p:extLst>
      <p:ext uri="{BB962C8B-B14F-4D97-AF65-F5344CB8AC3E}">
        <p14:creationId xmlns:p14="http://schemas.microsoft.com/office/powerpoint/2010/main" val="1302044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2013" y="109183"/>
            <a:ext cx="11696130" cy="600501"/>
          </a:xfrm>
        </p:spPr>
        <p:txBody>
          <a:bodyPr>
            <a:normAutofit fontScale="90000"/>
          </a:bodyPr>
          <a:lstStyle/>
          <a:p>
            <a:pPr algn="ctr"/>
            <a:r>
              <a:rPr lang="ar-IQ" b="1" dirty="0" smtClean="0">
                <a:solidFill>
                  <a:srgbClr val="FF0000"/>
                </a:solidFill>
                <a:latin typeface="Simplified Arabic" panose="02020603050405020304" pitchFamily="18" charset="-78"/>
                <a:cs typeface="Simplified Arabic" panose="02020603050405020304" pitchFamily="18" charset="-78"/>
              </a:rPr>
              <a:t>المتطلبات الأساسية لمشاريع بحوث تخرج طلبة المرحلة الرابعة</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232013" y="859808"/>
            <a:ext cx="11696130" cy="5868537"/>
          </a:xfrm>
        </p:spPr>
        <p:txBody>
          <a:bodyPr>
            <a:normAutofit fontScale="92500"/>
          </a:bodyPr>
          <a:lstStyle/>
          <a:p>
            <a:pPr algn="just"/>
            <a:r>
              <a:rPr lang="ar-IQ" sz="5400" b="1" dirty="0" smtClean="0">
                <a:latin typeface="Simplified Arabic" panose="02020603050405020304" pitchFamily="18" charset="-78"/>
                <a:cs typeface="Simplified Arabic" panose="02020603050405020304" pitchFamily="18" charset="-78"/>
              </a:rPr>
              <a:t>استنادا إلى التقويم الجامعي البديل للجامعات المعمم من قبل وزارة التعليم العالي والبحث العلمي في كتابهم ( العدد : ت م 3/د/ 8157 بتاريخ 2022/11/13) </a:t>
            </a:r>
          </a:p>
          <a:p>
            <a:pPr algn="just"/>
            <a:r>
              <a:rPr lang="ar-IQ" sz="5400" b="1" dirty="0" smtClean="0">
                <a:latin typeface="Simplified Arabic" panose="02020603050405020304" pitchFamily="18" charset="-78"/>
                <a:cs typeface="Simplified Arabic" panose="02020603050405020304" pitchFamily="18" charset="-78"/>
              </a:rPr>
              <a:t>وإشارة إلى الاجتماعات التي عقدت في فرع العلوم النظرية مع ( لجنة الأشراف ومتابعة مشاريع بحوث التخرج ) بما يخص إجراءات مادة مشاريع بحوث التخرج لطلبة المرحلة الرابعة للعام الدراسي ( 2022 – 2023 )  </a:t>
            </a:r>
            <a:r>
              <a:rPr lang="ar-IQ" sz="5400" b="1" dirty="0" smtClean="0">
                <a:solidFill>
                  <a:srgbClr val="FF0000"/>
                </a:solidFill>
                <a:latin typeface="Simplified Arabic" panose="02020603050405020304" pitchFamily="18" charset="-78"/>
                <a:cs typeface="Simplified Arabic" panose="02020603050405020304" pitchFamily="18" charset="-78"/>
              </a:rPr>
              <a:t>تم الاتفاق على ما يلي :-</a:t>
            </a:r>
          </a:p>
          <a:p>
            <a:endParaRPr lang="ar-IQ" dirty="0"/>
          </a:p>
        </p:txBody>
      </p:sp>
    </p:spTree>
    <p:extLst>
      <p:ext uri="{BB962C8B-B14F-4D97-AF65-F5344CB8AC3E}">
        <p14:creationId xmlns:p14="http://schemas.microsoft.com/office/powerpoint/2010/main" val="4131250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1069" y="163773"/>
            <a:ext cx="11859903" cy="532263"/>
          </a:xfrm>
        </p:spPr>
        <p:txBody>
          <a:bodyPr>
            <a:normAutofit fontScale="90000"/>
          </a:bodyPr>
          <a:lstStyle/>
          <a:p>
            <a:r>
              <a:rPr lang="ar-IQ" b="1" dirty="0" smtClean="0">
                <a:solidFill>
                  <a:srgbClr val="FF0000"/>
                </a:solidFill>
                <a:latin typeface="Simplified Arabic" panose="02020603050405020304" pitchFamily="18" charset="-78"/>
                <a:cs typeface="Simplified Arabic" panose="02020603050405020304" pitchFamily="18" charset="-78"/>
              </a:rPr>
              <a:t>سادسا : تعهد السلامة الفكرية والأمانة العلمية</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91069" y="818866"/>
            <a:ext cx="11859903" cy="5827594"/>
          </a:xfrm>
        </p:spPr>
        <p:txBody>
          <a:bodyPr>
            <a:normAutofit fontScale="85000" lnSpcReduction="20000"/>
          </a:bodyPr>
          <a:lstStyle/>
          <a:p>
            <a:pPr algn="just"/>
            <a:r>
              <a:rPr lang="ar-IQ" sz="6000" b="1" dirty="0" smtClean="0">
                <a:latin typeface="Simplified Arabic" panose="02020603050405020304" pitchFamily="18" charset="-78"/>
                <a:cs typeface="Simplified Arabic" panose="02020603050405020304" pitchFamily="18" charset="-78"/>
              </a:rPr>
              <a:t>يتحمل الطالب والسيد المشرف مسؤولية الآتي:-</a:t>
            </a:r>
          </a:p>
          <a:p>
            <a:pPr algn="ctr"/>
            <a:r>
              <a:rPr lang="ar-IQ" sz="6000" b="1" dirty="0" smtClean="0">
                <a:solidFill>
                  <a:srgbClr val="FF0000"/>
                </a:solidFill>
                <a:latin typeface="Simplified Arabic" panose="02020603050405020304" pitchFamily="18" charset="-78"/>
                <a:cs typeface="Simplified Arabic" panose="02020603050405020304" pitchFamily="18" charset="-78"/>
              </a:rPr>
              <a:t>السلامة الفكرية:</a:t>
            </a:r>
          </a:p>
          <a:p>
            <a:pPr algn="just"/>
            <a:r>
              <a:rPr lang="ar-IQ" sz="6000" b="1" dirty="0" smtClean="0">
                <a:latin typeface="Simplified Arabic" panose="02020603050405020304" pitchFamily="18" charset="-78"/>
                <a:cs typeface="Simplified Arabic" panose="02020603050405020304" pitchFamily="18" charset="-78"/>
              </a:rPr>
              <a:t>(عدم المساس بالثوابت الوطنية والقيم الإنسانية والدينية والأخلاقية ...)  </a:t>
            </a:r>
          </a:p>
          <a:p>
            <a:pPr algn="ctr"/>
            <a:r>
              <a:rPr lang="ar-IQ" sz="6000" b="1" dirty="0" smtClean="0">
                <a:solidFill>
                  <a:srgbClr val="FF0000"/>
                </a:solidFill>
                <a:latin typeface="Simplified Arabic" panose="02020603050405020304" pitchFamily="18" charset="-78"/>
                <a:cs typeface="Simplified Arabic" panose="02020603050405020304" pitchFamily="18" charset="-78"/>
              </a:rPr>
              <a:t>والأمانة العلمية : </a:t>
            </a:r>
            <a:r>
              <a:rPr lang="ar-IQ" sz="6000" b="1" dirty="0" smtClean="0">
                <a:latin typeface="Simplified Arabic" panose="02020603050405020304" pitchFamily="18" charset="-78"/>
                <a:cs typeface="Simplified Arabic" panose="02020603050405020304" pitchFamily="18" charset="-78"/>
              </a:rPr>
              <a:t>بما يتعلق بـ :- </a:t>
            </a:r>
          </a:p>
          <a:p>
            <a:pPr algn="just"/>
            <a:r>
              <a:rPr lang="ar-IQ" sz="6000" b="1" dirty="0" smtClean="0">
                <a:latin typeface="Simplified Arabic" panose="02020603050405020304" pitchFamily="18" charset="-78"/>
                <a:cs typeface="Simplified Arabic" panose="02020603050405020304" pitchFamily="18" charset="-78"/>
              </a:rPr>
              <a:t>عدم تكرار نفس البحث تمت دراسته في سنوات سابقة من قبل أي باحث أو طالب في كليات مناظرة </a:t>
            </a:r>
          </a:p>
          <a:p>
            <a:pPr algn="just"/>
            <a:r>
              <a:rPr lang="ar-IQ" sz="6000" b="1" dirty="0" smtClean="0">
                <a:latin typeface="Simplified Arabic" panose="02020603050405020304" pitchFamily="18" charset="-78"/>
                <a:cs typeface="Simplified Arabic" panose="02020603050405020304" pitchFamily="18" charset="-78"/>
              </a:rPr>
              <a:t>أو بحث منشور في مجلات علمية داخل أو خارج العراق.</a:t>
            </a:r>
            <a:endParaRPr lang="ar-IQ" sz="60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344752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3773" y="136479"/>
            <a:ext cx="11846257" cy="586852"/>
          </a:xfrm>
        </p:spPr>
        <p:txBody>
          <a:bodyPr>
            <a:normAutofit fontScale="90000"/>
          </a:bodyPr>
          <a:lstStyle/>
          <a:p>
            <a:r>
              <a:rPr lang="ar-IQ" b="1" dirty="0" smtClean="0">
                <a:solidFill>
                  <a:srgbClr val="FF0000"/>
                </a:solidFill>
                <a:latin typeface="Simplified Arabic" panose="02020603050405020304" pitchFamily="18" charset="-78"/>
                <a:cs typeface="Simplified Arabic" panose="02020603050405020304" pitchFamily="18" charset="-78"/>
              </a:rPr>
              <a:t>سابعاً : لقاء الطالب مع السيد المشرف (استمارة خاصة)</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63773" y="832513"/>
            <a:ext cx="11846257" cy="5854890"/>
          </a:xfrm>
        </p:spPr>
        <p:txBody>
          <a:bodyPr>
            <a:normAutofit lnSpcReduction="10000"/>
          </a:bodyPr>
          <a:lstStyle/>
          <a:p>
            <a:pPr algn="just"/>
            <a:r>
              <a:rPr lang="ar-IQ" sz="6000" b="1" dirty="0" smtClean="0">
                <a:latin typeface="Simplified Arabic" panose="02020603050405020304" pitchFamily="18" charset="-78"/>
                <a:cs typeface="Simplified Arabic" panose="02020603050405020304" pitchFamily="18" charset="-78"/>
              </a:rPr>
              <a:t>يقوم السيد المشرف بتحقيق ما </a:t>
            </a:r>
            <a:r>
              <a:rPr lang="ar-IQ" sz="6000" b="1" dirty="0" err="1" smtClean="0">
                <a:latin typeface="Simplified Arabic" panose="02020603050405020304" pitchFamily="18" charset="-78"/>
                <a:cs typeface="Simplified Arabic" panose="02020603050405020304" pitchFamily="18" charset="-78"/>
              </a:rPr>
              <a:t>لايقل</a:t>
            </a:r>
            <a:r>
              <a:rPr lang="ar-IQ" sz="6000" b="1" dirty="0" smtClean="0">
                <a:latin typeface="Simplified Arabic" panose="02020603050405020304" pitchFamily="18" charset="-78"/>
                <a:cs typeface="Simplified Arabic" panose="02020603050405020304" pitchFamily="18" charset="-78"/>
              </a:rPr>
              <a:t> عن أربع لقاءات شهرياً </a:t>
            </a:r>
          </a:p>
          <a:p>
            <a:pPr algn="just"/>
            <a:r>
              <a:rPr lang="ar-IQ" sz="6000" b="1" dirty="0" smtClean="0">
                <a:latin typeface="Simplified Arabic" panose="02020603050405020304" pitchFamily="18" charset="-78"/>
                <a:cs typeface="Simplified Arabic" panose="02020603050405020304" pitchFamily="18" charset="-78"/>
              </a:rPr>
              <a:t>بواقع </a:t>
            </a:r>
            <a:r>
              <a:rPr lang="ar-IQ" sz="6000" b="1" dirty="0" smtClean="0">
                <a:solidFill>
                  <a:srgbClr val="00B0F0"/>
                </a:solidFill>
                <a:latin typeface="Simplified Arabic" panose="02020603050405020304" pitchFamily="18" charset="-78"/>
                <a:cs typeface="Simplified Arabic" panose="02020603050405020304" pitchFamily="18" charset="-78"/>
              </a:rPr>
              <a:t>ساعتان أسبوعياً </a:t>
            </a:r>
            <a:r>
              <a:rPr lang="ar-IQ" sz="6000" b="1" dirty="0" smtClean="0">
                <a:latin typeface="Simplified Arabic" panose="02020603050405020304" pitchFamily="18" charset="-78"/>
                <a:cs typeface="Simplified Arabic" panose="02020603050405020304" pitchFamily="18" charset="-78"/>
              </a:rPr>
              <a:t>مع الطالب </a:t>
            </a:r>
          </a:p>
          <a:p>
            <a:pPr algn="just"/>
            <a:r>
              <a:rPr lang="ar-IQ" sz="6000" b="1" dirty="0" smtClean="0">
                <a:solidFill>
                  <a:srgbClr val="FF0000"/>
                </a:solidFill>
                <a:latin typeface="Simplified Arabic" panose="02020603050405020304" pitchFamily="18" charset="-78"/>
                <a:cs typeface="Simplified Arabic" panose="02020603050405020304" pitchFamily="18" charset="-78"/>
              </a:rPr>
              <a:t>ويثبت ذلك في استمارة خاصة معدة من قبل فرع العلوم النظرية ( لجنة الأشراف ومتابعة مشاريع بحوث التخرج ) تسلم للسادة المشرفين.</a:t>
            </a:r>
            <a:endParaRPr lang="ar-IQ" sz="6000" b="1" dirty="0">
              <a:solidFill>
                <a:srgbClr val="FF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673638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5660" y="191070"/>
            <a:ext cx="11764370" cy="573206"/>
          </a:xfrm>
        </p:spPr>
        <p:txBody>
          <a:bodyPr>
            <a:normAutofit fontScale="90000"/>
          </a:bodyPr>
          <a:lstStyle/>
          <a:p>
            <a:pPr algn="ctr"/>
            <a:r>
              <a:rPr lang="ar-IQ" b="1" dirty="0" smtClean="0">
                <a:solidFill>
                  <a:srgbClr val="FF0000"/>
                </a:solidFill>
                <a:latin typeface="Simplified Arabic" panose="02020603050405020304" pitchFamily="18" charset="-78"/>
                <a:cs typeface="Simplified Arabic" panose="02020603050405020304" pitchFamily="18" charset="-78"/>
              </a:rPr>
              <a:t>استمارة لقاء الطالب مع السيد المشرف</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245660" y="873457"/>
            <a:ext cx="11668836" cy="5813946"/>
          </a:xfrm>
        </p:spPr>
        <p:txBody>
          <a:bodyPr/>
          <a:lstStyle/>
          <a:p>
            <a:pPr algn="ctr">
              <a:lnSpc>
                <a:spcPct val="115000"/>
              </a:lnSpc>
              <a:spcAft>
                <a:spcPts val="1000"/>
              </a:spcAft>
            </a:pPr>
            <a:r>
              <a:rPr lang="ar-IQ" b="1" dirty="0" smtClean="0">
                <a:latin typeface="Simplified Arabic" panose="02020603050405020304" pitchFamily="18" charset="-78"/>
                <a:cs typeface="Simplified Arabic" panose="02020603050405020304" pitchFamily="18" charset="-78"/>
              </a:rPr>
              <a:t>لقاءات </a:t>
            </a:r>
            <a:r>
              <a:rPr lang="ar-IQ" b="1" dirty="0" smtClean="0">
                <a:latin typeface="Simplified Arabic" panose="02020603050405020304" pitchFamily="18" charset="-78"/>
                <a:ea typeface="Calibri" panose="020F0502020204030204" pitchFamily="34" charset="0"/>
                <a:cs typeface="Simplified Arabic" panose="02020603050405020304" pitchFamily="18" charset="-78"/>
              </a:rPr>
              <a:t>شهر </a:t>
            </a:r>
            <a:r>
              <a:rPr lang="ar-IQ" b="1" dirty="0">
                <a:latin typeface="Simplified Arabic" panose="02020603050405020304" pitchFamily="18" charset="-78"/>
                <a:ea typeface="Calibri" panose="020F0502020204030204" pitchFamily="34" charset="0"/>
                <a:cs typeface="Simplified Arabic" panose="02020603050405020304" pitchFamily="18" charset="-78"/>
              </a:rPr>
              <a:t>(             / </a:t>
            </a:r>
            <a:r>
              <a:rPr lang="ar-IQ" b="1" dirty="0" smtClean="0">
                <a:latin typeface="Simplified Arabic" panose="02020603050405020304" pitchFamily="18" charset="-78"/>
                <a:ea typeface="Calibri" panose="020F0502020204030204" pitchFamily="34" charset="0"/>
                <a:cs typeface="Simplified Arabic" panose="02020603050405020304" pitchFamily="18" charset="-78"/>
              </a:rPr>
              <a:t>2022 </a:t>
            </a:r>
            <a:r>
              <a:rPr lang="ar-IQ" b="1" dirty="0">
                <a:latin typeface="Simplified Arabic" panose="02020603050405020304" pitchFamily="18" charset="-78"/>
                <a:ea typeface="Calibri" panose="020F0502020204030204" pitchFamily="34" charset="0"/>
                <a:cs typeface="Simplified Arabic" panose="02020603050405020304" pitchFamily="18" charset="-78"/>
              </a:rPr>
              <a:t>) </a:t>
            </a:r>
            <a:endParaRPr lang="ar-IQ" b="1" dirty="0" smtClean="0">
              <a:latin typeface="Simplified Arabic" panose="02020603050405020304" pitchFamily="18" charset="-78"/>
              <a:cs typeface="Simplified Arabic" panose="02020603050405020304" pitchFamily="18" charset="-78"/>
            </a:endParaRPr>
          </a:p>
          <a:p>
            <a:endParaRPr lang="ar-IQ" dirty="0"/>
          </a:p>
        </p:txBody>
      </p:sp>
      <p:graphicFrame>
        <p:nvGraphicFramePr>
          <p:cNvPr id="6" name="جدول 5"/>
          <p:cNvGraphicFramePr>
            <a:graphicFrameLocks noGrp="1"/>
          </p:cNvGraphicFramePr>
          <p:nvPr>
            <p:extLst>
              <p:ext uri="{D42A27DB-BD31-4B8C-83A1-F6EECF244321}">
                <p14:modId xmlns:p14="http://schemas.microsoft.com/office/powerpoint/2010/main" val="737727683"/>
              </p:ext>
            </p:extLst>
          </p:nvPr>
        </p:nvGraphicFramePr>
        <p:xfrm>
          <a:off x="591400" y="1787857"/>
          <a:ext cx="10818127" cy="4353635"/>
        </p:xfrm>
        <a:graphic>
          <a:graphicData uri="http://schemas.openxmlformats.org/drawingml/2006/table">
            <a:tbl>
              <a:tblPr rtl="1" firstRow="1" firstCol="1" bandRow="1"/>
              <a:tblGrid>
                <a:gridCol w="2081709">
                  <a:extLst>
                    <a:ext uri="{9D8B030D-6E8A-4147-A177-3AD203B41FA5}">
                      <a16:colId xmlns="" xmlns:a16="http://schemas.microsoft.com/office/drawing/2014/main" val="3236775562"/>
                    </a:ext>
                  </a:extLst>
                </a:gridCol>
                <a:gridCol w="1431438">
                  <a:extLst>
                    <a:ext uri="{9D8B030D-6E8A-4147-A177-3AD203B41FA5}">
                      <a16:colId xmlns="" xmlns:a16="http://schemas.microsoft.com/office/drawing/2014/main" val="3957097876"/>
                    </a:ext>
                  </a:extLst>
                </a:gridCol>
                <a:gridCol w="1641720">
                  <a:extLst>
                    <a:ext uri="{9D8B030D-6E8A-4147-A177-3AD203B41FA5}">
                      <a16:colId xmlns="" xmlns:a16="http://schemas.microsoft.com/office/drawing/2014/main" val="1444679594"/>
                    </a:ext>
                  </a:extLst>
                </a:gridCol>
                <a:gridCol w="2831630">
                  <a:extLst>
                    <a:ext uri="{9D8B030D-6E8A-4147-A177-3AD203B41FA5}">
                      <a16:colId xmlns="" xmlns:a16="http://schemas.microsoft.com/office/drawing/2014/main" val="4004973294"/>
                    </a:ext>
                  </a:extLst>
                </a:gridCol>
                <a:gridCol w="2831630">
                  <a:extLst>
                    <a:ext uri="{9D8B030D-6E8A-4147-A177-3AD203B41FA5}">
                      <a16:colId xmlns="" xmlns:a16="http://schemas.microsoft.com/office/drawing/2014/main" val="3316667196"/>
                    </a:ext>
                  </a:extLst>
                </a:gridCol>
              </a:tblGrid>
              <a:tr h="870727">
                <a:tc>
                  <a:txBody>
                    <a:bodyPr/>
                    <a:lstStyle/>
                    <a:p>
                      <a:pPr algn="ctr" rtl="1">
                        <a:lnSpc>
                          <a:spcPct val="115000"/>
                        </a:lnSpc>
                        <a:spcAft>
                          <a:spcPts val="0"/>
                        </a:spcAft>
                      </a:pPr>
                      <a:r>
                        <a:rPr lang="ar-IQ" sz="1200" b="1" dirty="0">
                          <a:effectLst/>
                          <a:latin typeface="Calibri" panose="020F0502020204030204" pitchFamily="34" charset="0"/>
                          <a:ea typeface="Calibri" panose="020F0502020204030204" pitchFamily="34" charset="0"/>
                          <a:cs typeface="Simplified Arabic" panose="02020603050405020304" pitchFamily="18" charset="-78"/>
                        </a:rPr>
                        <a:t>أسم الطالب</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200" b="1">
                          <a:effectLst/>
                          <a:latin typeface="Calibri" panose="020F0502020204030204" pitchFamily="34" charset="0"/>
                          <a:ea typeface="Calibri" panose="020F0502020204030204" pitchFamily="34" charset="0"/>
                          <a:cs typeface="Simplified Arabic" panose="02020603050405020304" pitchFamily="18" charset="-78"/>
                        </a:rPr>
                        <a:t>صباحي - مسائي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200" b="1">
                          <a:effectLst/>
                          <a:latin typeface="Calibri" panose="020F0502020204030204" pitchFamily="34" charset="0"/>
                          <a:ea typeface="Calibri" panose="020F0502020204030204" pitchFamily="34" charset="0"/>
                          <a:cs typeface="Simplified Arabic" panose="02020603050405020304" pitchFamily="18" charset="-78"/>
                        </a:rPr>
                        <a:t>ت / اللقاء</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200" b="1">
                          <a:effectLst/>
                          <a:latin typeface="Calibri" panose="020F0502020204030204" pitchFamily="34" charset="0"/>
                          <a:ea typeface="Calibri" panose="020F0502020204030204" pitchFamily="34" charset="0"/>
                          <a:cs typeface="Simplified Arabic" panose="02020603050405020304" pitchFamily="18" charset="-78"/>
                        </a:rPr>
                        <a:t>تاريخ اللقاء</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200" b="1">
                          <a:effectLst/>
                          <a:latin typeface="Calibri" panose="020F0502020204030204" pitchFamily="34" charset="0"/>
                          <a:ea typeface="Calibri" panose="020F0502020204030204" pitchFamily="34" charset="0"/>
                          <a:cs typeface="Simplified Arabic" panose="02020603050405020304" pitchFamily="18" charset="-78"/>
                        </a:rPr>
                        <a:t>أسم وتوقيع المشرف</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91452064"/>
                  </a:ext>
                </a:extLst>
              </a:tr>
              <a:tr h="870727">
                <a:tc rowSpan="4">
                  <a:txBody>
                    <a:bodyPr/>
                    <a:lstStyle/>
                    <a:p>
                      <a:pPr algn="just" rtl="1">
                        <a:lnSpc>
                          <a:spcPct val="115000"/>
                        </a:lnSpc>
                        <a:spcAft>
                          <a:spcPts val="0"/>
                        </a:spcAft>
                      </a:pPr>
                      <a:r>
                        <a:rPr lang="ar-IQ" sz="1200" b="1" dirty="0">
                          <a:effectLst/>
                          <a:latin typeface="Calibri" panose="020F0502020204030204" pitchFamily="34" charset="0"/>
                          <a:ea typeface="Calibri" panose="020F0502020204030204" pitchFamily="34" charset="0"/>
                          <a:cs typeface="Simplified Arabic" panose="02020603050405020304" pitchFamily="18"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IQ" sz="1200" b="1">
                          <a:effectLst/>
                          <a:latin typeface="Calibri" panose="020F0502020204030204" pitchFamily="34" charset="0"/>
                          <a:ea typeface="Calibri" panose="020F0502020204030204" pitchFamily="34" charset="0"/>
                          <a:cs typeface="Simplified Arabic" panose="02020603050405020304" pitchFamily="18" charset="-78"/>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IQ" sz="1200" b="1">
                          <a:effectLst/>
                          <a:latin typeface="Calibri" panose="020F0502020204030204" pitchFamily="34" charset="0"/>
                          <a:ea typeface="Calibri" panose="020F0502020204030204" pitchFamily="34" charset="0"/>
                          <a:cs typeface="Simplified Arabic" panose="02020603050405020304" pitchFamily="18" charset="-78"/>
                        </a:rPr>
                        <a:t>اللقاء الأول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200" b="1" dirty="0">
                          <a:effectLst/>
                          <a:latin typeface="Calibri" panose="020F0502020204030204" pitchFamily="34" charset="0"/>
                          <a:ea typeface="Calibri" panose="020F0502020204030204" pitchFamily="34" charset="0"/>
                          <a:cs typeface="Simplified Arabic" panose="02020603050405020304" pitchFamily="18" charset="-78"/>
                        </a:rPr>
                        <a:t>/    / </a:t>
                      </a:r>
                      <a:r>
                        <a:rPr lang="ar-IQ" sz="1200" b="1" dirty="0" smtClean="0">
                          <a:effectLst/>
                          <a:latin typeface="Calibri" panose="020F0502020204030204" pitchFamily="34" charset="0"/>
                          <a:ea typeface="Calibri" panose="020F0502020204030204" pitchFamily="34" charset="0"/>
                          <a:cs typeface="Simplified Arabic" panose="02020603050405020304" pitchFamily="18" charset="-78"/>
                        </a:rPr>
                        <a:t>2022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IQ" sz="1200" b="1">
                          <a:effectLst/>
                          <a:latin typeface="Calibri" panose="020F0502020204030204" pitchFamily="34" charset="0"/>
                          <a:ea typeface="Calibri" panose="020F0502020204030204" pitchFamily="34" charset="0"/>
                          <a:cs typeface="Simplified Arabic" panose="02020603050405020304" pitchFamily="18" charset="-78"/>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03668469"/>
                  </a:ext>
                </a:extLst>
              </a:tr>
              <a:tr h="870727">
                <a:tc vMerge="1">
                  <a:txBody>
                    <a:bodyPr/>
                    <a:lstStyle/>
                    <a:p>
                      <a:pPr rtl="1"/>
                      <a:endParaRPr lang="ar-IQ"/>
                    </a:p>
                  </a:txBody>
                  <a:tcPr/>
                </a:tc>
                <a:tc>
                  <a:txBody>
                    <a:bodyPr/>
                    <a:lstStyle/>
                    <a:p>
                      <a:pPr algn="just" rtl="1">
                        <a:lnSpc>
                          <a:spcPct val="115000"/>
                        </a:lnSpc>
                        <a:spcAft>
                          <a:spcPts val="0"/>
                        </a:spcAft>
                      </a:pPr>
                      <a:r>
                        <a:rPr lang="ar-IQ" sz="1200" b="1">
                          <a:effectLst/>
                          <a:latin typeface="Calibri" panose="020F0502020204030204" pitchFamily="34" charset="0"/>
                          <a:ea typeface="Calibri" panose="020F0502020204030204" pitchFamily="34" charset="0"/>
                          <a:cs typeface="Simplified Arabic" panose="02020603050405020304" pitchFamily="18" charset="-78"/>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IQ" sz="1200" b="1">
                          <a:effectLst/>
                          <a:latin typeface="Calibri" panose="020F0502020204030204" pitchFamily="34" charset="0"/>
                          <a:ea typeface="Calibri" panose="020F0502020204030204" pitchFamily="34" charset="0"/>
                          <a:cs typeface="Simplified Arabic" panose="02020603050405020304" pitchFamily="18" charset="-78"/>
                        </a:rPr>
                        <a:t>اللقاء الثاني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200" b="1" dirty="0">
                          <a:effectLst/>
                          <a:latin typeface="Calibri" panose="020F0502020204030204" pitchFamily="34" charset="0"/>
                          <a:ea typeface="Calibri" panose="020F0502020204030204" pitchFamily="34" charset="0"/>
                          <a:cs typeface="Simplified Arabic" panose="02020603050405020304" pitchFamily="18" charset="-78"/>
                        </a:rPr>
                        <a:t>/    / </a:t>
                      </a:r>
                      <a:r>
                        <a:rPr lang="ar-IQ" sz="1200" b="1" dirty="0" smtClean="0">
                          <a:effectLst/>
                          <a:latin typeface="Calibri" panose="020F0502020204030204" pitchFamily="34" charset="0"/>
                          <a:ea typeface="Calibri" panose="020F0502020204030204" pitchFamily="34" charset="0"/>
                          <a:cs typeface="Simplified Arabic" panose="02020603050405020304" pitchFamily="18" charset="-78"/>
                        </a:rPr>
                        <a:t>2022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IQ" sz="1200" b="1">
                          <a:effectLst/>
                          <a:latin typeface="Calibri" panose="020F0502020204030204" pitchFamily="34" charset="0"/>
                          <a:ea typeface="Calibri" panose="020F0502020204030204" pitchFamily="34" charset="0"/>
                          <a:cs typeface="Simplified Arabic" panose="02020603050405020304" pitchFamily="18" charset="-78"/>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78149125"/>
                  </a:ext>
                </a:extLst>
              </a:tr>
              <a:tr h="870727">
                <a:tc vMerge="1">
                  <a:txBody>
                    <a:bodyPr/>
                    <a:lstStyle/>
                    <a:p>
                      <a:pPr rtl="1"/>
                      <a:endParaRPr lang="ar-IQ"/>
                    </a:p>
                  </a:txBody>
                  <a:tcPr/>
                </a:tc>
                <a:tc>
                  <a:txBody>
                    <a:bodyPr/>
                    <a:lstStyle/>
                    <a:p>
                      <a:pPr algn="just" rtl="1">
                        <a:lnSpc>
                          <a:spcPct val="115000"/>
                        </a:lnSpc>
                        <a:spcAft>
                          <a:spcPts val="0"/>
                        </a:spcAft>
                      </a:pPr>
                      <a:r>
                        <a:rPr lang="ar-IQ" sz="1200" b="1">
                          <a:effectLst/>
                          <a:latin typeface="Calibri" panose="020F0502020204030204" pitchFamily="34" charset="0"/>
                          <a:ea typeface="Calibri" panose="020F0502020204030204" pitchFamily="34" charset="0"/>
                          <a:cs typeface="Simplified Arabic" panose="02020603050405020304" pitchFamily="18" charset="-78"/>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IQ" sz="1200" b="1">
                          <a:effectLst/>
                          <a:latin typeface="Calibri" panose="020F0502020204030204" pitchFamily="34" charset="0"/>
                          <a:ea typeface="Calibri" panose="020F0502020204030204" pitchFamily="34" charset="0"/>
                          <a:cs typeface="Simplified Arabic" panose="02020603050405020304" pitchFamily="18" charset="-78"/>
                        </a:rPr>
                        <a:t>اللقاء الثالث</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200" b="1" dirty="0">
                          <a:effectLst/>
                          <a:latin typeface="Calibri" panose="020F0502020204030204" pitchFamily="34" charset="0"/>
                          <a:ea typeface="Calibri" panose="020F0502020204030204" pitchFamily="34" charset="0"/>
                          <a:cs typeface="Simplified Arabic" panose="02020603050405020304" pitchFamily="18" charset="-78"/>
                        </a:rPr>
                        <a:t>/    / </a:t>
                      </a:r>
                      <a:r>
                        <a:rPr lang="ar-IQ" sz="1200" b="1" dirty="0" smtClean="0">
                          <a:effectLst/>
                          <a:latin typeface="Calibri" panose="020F0502020204030204" pitchFamily="34" charset="0"/>
                          <a:ea typeface="Calibri" panose="020F0502020204030204" pitchFamily="34" charset="0"/>
                          <a:cs typeface="Simplified Arabic" panose="02020603050405020304" pitchFamily="18" charset="-78"/>
                        </a:rPr>
                        <a:t>2022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IQ" sz="1200" b="1">
                          <a:effectLst/>
                          <a:latin typeface="Calibri" panose="020F0502020204030204" pitchFamily="34" charset="0"/>
                          <a:ea typeface="Calibri" panose="020F0502020204030204" pitchFamily="34" charset="0"/>
                          <a:cs typeface="Simplified Arabic" panose="02020603050405020304" pitchFamily="18" charset="-78"/>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57782002"/>
                  </a:ext>
                </a:extLst>
              </a:tr>
              <a:tr h="870727">
                <a:tc vMerge="1">
                  <a:txBody>
                    <a:bodyPr/>
                    <a:lstStyle/>
                    <a:p>
                      <a:pPr rtl="1"/>
                      <a:endParaRPr lang="ar-IQ"/>
                    </a:p>
                  </a:txBody>
                  <a:tcPr/>
                </a:tc>
                <a:tc>
                  <a:txBody>
                    <a:bodyPr/>
                    <a:lstStyle/>
                    <a:p>
                      <a:pPr algn="just" rtl="1">
                        <a:lnSpc>
                          <a:spcPct val="115000"/>
                        </a:lnSpc>
                        <a:spcAft>
                          <a:spcPts val="0"/>
                        </a:spcAft>
                      </a:pPr>
                      <a:r>
                        <a:rPr lang="ar-IQ" sz="1200" b="1">
                          <a:effectLst/>
                          <a:latin typeface="Calibri" panose="020F0502020204030204" pitchFamily="34" charset="0"/>
                          <a:ea typeface="Calibri" panose="020F0502020204030204" pitchFamily="34" charset="0"/>
                          <a:cs typeface="Simplified Arabic" panose="02020603050405020304" pitchFamily="18" charset="-78"/>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IQ" sz="1200" b="1">
                          <a:effectLst/>
                          <a:latin typeface="Calibri" panose="020F0502020204030204" pitchFamily="34" charset="0"/>
                          <a:ea typeface="Calibri" panose="020F0502020204030204" pitchFamily="34" charset="0"/>
                          <a:cs typeface="Simplified Arabic" panose="02020603050405020304" pitchFamily="18" charset="-78"/>
                        </a:rPr>
                        <a:t>اللقاء الرابع</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1200" b="1" dirty="0">
                          <a:effectLst/>
                          <a:latin typeface="Calibri" panose="020F0502020204030204" pitchFamily="34" charset="0"/>
                          <a:ea typeface="Calibri" panose="020F0502020204030204" pitchFamily="34" charset="0"/>
                          <a:cs typeface="Simplified Arabic" panose="02020603050405020304" pitchFamily="18" charset="-78"/>
                        </a:rPr>
                        <a:t>/    / </a:t>
                      </a:r>
                      <a:r>
                        <a:rPr lang="ar-IQ" sz="1200" b="1" dirty="0" smtClean="0">
                          <a:effectLst/>
                          <a:latin typeface="Calibri" panose="020F0502020204030204" pitchFamily="34" charset="0"/>
                          <a:ea typeface="Calibri" panose="020F0502020204030204" pitchFamily="34" charset="0"/>
                          <a:cs typeface="Simplified Arabic" panose="02020603050405020304" pitchFamily="18" charset="-78"/>
                        </a:rPr>
                        <a:t>2022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IQ" sz="1200" b="1" dirty="0">
                          <a:effectLst/>
                          <a:latin typeface="Calibri" panose="020F0502020204030204" pitchFamily="34" charset="0"/>
                          <a:ea typeface="Calibri" panose="020F0502020204030204" pitchFamily="34" charset="0"/>
                          <a:cs typeface="Simplified Arabic" panose="02020603050405020304" pitchFamily="18"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30723657"/>
                  </a:ext>
                </a:extLst>
              </a:tr>
            </a:tbl>
          </a:graphicData>
        </a:graphic>
      </p:graphicFrame>
    </p:spTree>
    <p:extLst>
      <p:ext uri="{BB962C8B-B14F-4D97-AF65-F5344CB8AC3E}">
        <p14:creationId xmlns:p14="http://schemas.microsoft.com/office/powerpoint/2010/main" val="32133884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4716" y="163773"/>
            <a:ext cx="11805314" cy="504967"/>
          </a:xfrm>
        </p:spPr>
        <p:txBody>
          <a:bodyPr>
            <a:normAutofit fontScale="90000"/>
          </a:bodyPr>
          <a:lstStyle/>
          <a:p>
            <a:pPr algn="ctr"/>
            <a:r>
              <a:rPr lang="ar-IQ" b="1" dirty="0" smtClean="0">
                <a:solidFill>
                  <a:srgbClr val="FF0000"/>
                </a:solidFill>
                <a:latin typeface="Simplified Arabic" panose="02020603050405020304" pitchFamily="18" charset="-78"/>
                <a:cs typeface="Simplified Arabic" panose="02020603050405020304" pitchFamily="18" charset="-78"/>
              </a:rPr>
              <a:t>احتساب درجة مشروع البحث</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204716" y="791570"/>
            <a:ext cx="11805314" cy="5936776"/>
          </a:xfrm>
        </p:spPr>
        <p:txBody>
          <a:bodyPr>
            <a:normAutofit fontScale="92500"/>
          </a:bodyPr>
          <a:lstStyle/>
          <a:p>
            <a:pPr algn="just"/>
            <a:r>
              <a:rPr lang="ar-IQ" sz="4000" b="1" dirty="0" smtClean="0">
                <a:latin typeface="Simplified Arabic" panose="02020603050405020304" pitchFamily="18" charset="-78"/>
                <a:cs typeface="Simplified Arabic" panose="02020603050405020304" pitchFamily="18" charset="-78"/>
              </a:rPr>
              <a:t>يتم حساب درجة المناقشة والتقييم النهائية لمادة مشاريع بحوث التخرج من قبل لجان المناقشات والتقييم بواقع (</a:t>
            </a:r>
            <a:r>
              <a:rPr lang="ar-IQ" sz="4000" b="1" dirty="0" smtClean="0">
                <a:solidFill>
                  <a:srgbClr val="FF0000"/>
                </a:solidFill>
                <a:latin typeface="Simplified Arabic" panose="02020603050405020304" pitchFamily="18" charset="-78"/>
                <a:cs typeface="Simplified Arabic" panose="02020603050405020304" pitchFamily="18" charset="-78"/>
              </a:rPr>
              <a:t>100%</a:t>
            </a:r>
            <a:r>
              <a:rPr lang="ar-IQ" sz="4000" b="1" dirty="0" smtClean="0">
                <a:latin typeface="Simplified Arabic" panose="02020603050405020304" pitchFamily="18" charset="-78"/>
                <a:cs typeface="Simplified Arabic" panose="02020603050405020304" pitchFamily="18" charset="-78"/>
              </a:rPr>
              <a:t>) درجة تقسم كما يلي:-</a:t>
            </a:r>
          </a:p>
          <a:p>
            <a:pPr algn="ctr"/>
            <a:r>
              <a:rPr lang="ar-IQ" sz="4000" b="1" dirty="0" smtClean="0">
                <a:latin typeface="Simplified Arabic" panose="02020603050405020304" pitchFamily="18" charset="-78"/>
                <a:cs typeface="Simplified Arabic" panose="02020603050405020304" pitchFamily="18" charset="-78"/>
              </a:rPr>
              <a:t>1.	( </a:t>
            </a:r>
            <a:r>
              <a:rPr lang="ar-IQ" sz="4000" b="1" dirty="0" smtClean="0">
                <a:solidFill>
                  <a:srgbClr val="FF0000"/>
                </a:solidFill>
                <a:latin typeface="Simplified Arabic" panose="02020603050405020304" pitchFamily="18" charset="-78"/>
                <a:cs typeface="Simplified Arabic" panose="02020603050405020304" pitchFamily="18" charset="-78"/>
              </a:rPr>
              <a:t>80% </a:t>
            </a:r>
            <a:r>
              <a:rPr lang="ar-IQ" sz="4000" b="1" dirty="0" smtClean="0">
                <a:latin typeface="Simplified Arabic" panose="02020603050405020304" pitchFamily="18" charset="-78"/>
                <a:cs typeface="Simplified Arabic" panose="02020603050405020304" pitchFamily="18" charset="-78"/>
              </a:rPr>
              <a:t>) </a:t>
            </a:r>
          </a:p>
          <a:p>
            <a:pPr algn="just"/>
            <a:r>
              <a:rPr lang="ar-IQ" sz="4000" b="1" dirty="0" smtClean="0">
                <a:latin typeface="Simplified Arabic" panose="02020603050405020304" pitchFamily="18" charset="-78"/>
                <a:cs typeface="Simplified Arabic" panose="02020603050405020304" pitchFamily="18" charset="-78"/>
              </a:rPr>
              <a:t>درجة أثناء المناقشة والتقييم تحدد فقراتها ضمن استمارة خاصة يتم إعدادها من قبل فرع العلوم النظرية ( لجنة الأشراف ومتابعة مشاريع بحوث التخرج ).</a:t>
            </a:r>
          </a:p>
          <a:p>
            <a:pPr algn="ctr"/>
            <a:r>
              <a:rPr lang="ar-IQ" sz="4000" b="1" dirty="0" smtClean="0">
                <a:latin typeface="Simplified Arabic" panose="02020603050405020304" pitchFamily="18" charset="-78"/>
                <a:cs typeface="Simplified Arabic" panose="02020603050405020304" pitchFamily="18" charset="-78"/>
              </a:rPr>
              <a:t>2.	(</a:t>
            </a:r>
            <a:r>
              <a:rPr lang="ar-IQ" sz="4000" b="1" dirty="0" smtClean="0">
                <a:solidFill>
                  <a:srgbClr val="FF0000"/>
                </a:solidFill>
                <a:latin typeface="Simplified Arabic" panose="02020603050405020304" pitchFamily="18" charset="-78"/>
                <a:cs typeface="Simplified Arabic" panose="02020603050405020304" pitchFamily="18" charset="-78"/>
              </a:rPr>
              <a:t>20% </a:t>
            </a:r>
            <a:r>
              <a:rPr lang="ar-IQ" sz="4000" b="1" dirty="0" smtClean="0">
                <a:latin typeface="Simplified Arabic" panose="02020603050405020304" pitchFamily="18" charset="-78"/>
                <a:cs typeface="Simplified Arabic" panose="02020603050405020304" pitchFamily="18" charset="-78"/>
              </a:rPr>
              <a:t>) </a:t>
            </a:r>
          </a:p>
          <a:p>
            <a:pPr algn="just"/>
            <a:r>
              <a:rPr lang="ar-IQ" sz="4000" b="1" dirty="0" smtClean="0">
                <a:latin typeface="Simplified Arabic" panose="02020603050405020304" pitchFamily="18" charset="-78"/>
                <a:cs typeface="Simplified Arabic" panose="02020603050405020304" pitchFamily="18" charset="-78"/>
              </a:rPr>
              <a:t>درجة تعطى من خلال التزام الطالب بالتوقيتات المذكورة في الفقرات أعلاه تسلم إلى لجان المناقشات والتقييم بشكل رسمي من قبل فرع العلوم النظرية ( لجنة الأشراف ومتابعة مشاريع بحوث التخرج ).</a:t>
            </a:r>
          </a:p>
        </p:txBody>
      </p:sp>
    </p:spTree>
    <p:extLst>
      <p:ext uri="{BB962C8B-B14F-4D97-AF65-F5344CB8AC3E}">
        <p14:creationId xmlns:p14="http://schemas.microsoft.com/office/powerpoint/2010/main" val="1175169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7421" y="191070"/>
            <a:ext cx="11818961" cy="573206"/>
          </a:xfrm>
        </p:spPr>
        <p:txBody>
          <a:bodyPr>
            <a:normAutofit fontScale="90000"/>
          </a:bodyPr>
          <a:lstStyle/>
          <a:p>
            <a:pPr algn="ctr"/>
            <a:r>
              <a:rPr lang="ar-IQ" b="1" dirty="0" smtClean="0">
                <a:solidFill>
                  <a:srgbClr val="FF0000"/>
                </a:solidFill>
                <a:latin typeface="Simplified Arabic" panose="02020603050405020304" pitchFamily="18" charset="-78"/>
                <a:cs typeface="Simplified Arabic" panose="02020603050405020304" pitchFamily="18" charset="-78"/>
              </a:rPr>
              <a:t>عاشراً : سجل التوقيتات</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77421" y="928048"/>
            <a:ext cx="11818961" cy="5704764"/>
          </a:xfrm>
        </p:spPr>
        <p:txBody>
          <a:bodyPr>
            <a:normAutofit/>
          </a:bodyPr>
          <a:lstStyle/>
          <a:p>
            <a:pPr algn="just"/>
            <a:r>
              <a:rPr lang="ar-IQ" sz="4800" b="1" dirty="0" smtClean="0">
                <a:latin typeface="Simplified Arabic" panose="02020603050405020304" pitchFamily="18" charset="-78"/>
                <a:cs typeface="Simplified Arabic" panose="02020603050405020304" pitchFamily="18" charset="-78"/>
              </a:rPr>
              <a:t>يقوم  فرع العلوم النظرية ( لجنة الأشراف ومتابعة مشاريع بحوث التخرج ) بتنظيم سجل للتوقيتات المذكورة أعلاه والدرجات التي حصل عليها كل طالب وهي</a:t>
            </a:r>
          </a:p>
          <a:p>
            <a:pPr algn="just"/>
            <a:r>
              <a:rPr lang="ar-IQ" sz="4800" b="1" dirty="0" smtClean="0">
                <a:latin typeface="Simplified Arabic" panose="02020603050405020304" pitchFamily="18" charset="-78"/>
                <a:cs typeface="Simplified Arabic" panose="02020603050405020304" pitchFamily="18" charset="-78"/>
              </a:rPr>
              <a:t> (20%) درجة وتقديمها إلى لجان المناقشات والتقييم </a:t>
            </a:r>
          </a:p>
          <a:p>
            <a:pPr algn="just"/>
            <a:r>
              <a:rPr lang="ar-IQ" sz="4800" b="1" dirty="0" smtClean="0">
                <a:latin typeface="Simplified Arabic" panose="02020603050405020304" pitchFamily="18" charset="-78"/>
                <a:cs typeface="Simplified Arabic" panose="02020603050405020304" pitchFamily="18" charset="-78"/>
              </a:rPr>
              <a:t>لجمعها مع درجة المناقشة (80%) درجة</a:t>
            </a:r>
          </a:p>
          <a:p>
            <a:pPr algn="just"/>
            <a:r>
              <a:rPr lang="ar-IQ" sz="4800" b="1" dirty="0" smtClean="0">
                <a:latin typeface="Simplified Arabic" panose="02020603050405020304" pitchFamily="18" charset="-78"/>
                <a:cs typeface="Simplified Arabic" panose="02020603050405020304" pitchFamily="18" charset="-78"/>
              </a:rPr>
              <a:t>لاحتساب الدرجة النهائية (100%) لمادة بحث التخرج لكل طالب .</a:t>
            </a:r>
            <a:endParaRPr lang="ar-IQ" sz="48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2318894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8364" y="136479"/>
            <a:ext cx="11805314" cy="573205"/>
          </a:xfrm>
        </p:spPr>
        <p:txBody>
          <a:bodyPr>
            <a:normAutofit fontScale="90000"/>
          </a:bodyPr>
          <a:lstStyle/>
          <a:p>
            <a:r>
              <a:rPr lang="ar-IQ" b="1" dirty="0" smtClean="0">
                <a:solidFill>
                  <a:srgbClr val="FF0000"/>
                </a:solidFill>
                <a:latin typeface="Simplified Arabic" panose="02020603050405020304" pitchFamily="18" charset="-78"/>
                <a:cs typeface="Simplified Arabic" panose="02020603050405020304" pitchFamily="18" charset="-78"/>
              </a:rPr>
              <a:t>أحد عشر : عدم قبول بحث التخرج</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218364" y="832513"/>
            <a:ext cx="11805314" cy="5882186"/>
          </a:xfrm>
        </p:spPr>
        <p:txBody>
          <a:bodyPr>
            <a:normAutofit/>
          </a:bodyPr>
          <a:lstStyle/>
          <a:p>
            <a:pPr algn="just"/>
            <a:r>
              <a:rPr lang="ar-IQ" sz="4800" b="1" dirty="0" smtClean="0">
                <a:latin typeface="Simplified Arabic" panose="02020603050405020304" pitchFamily="18" charset="-78"/>
                <a:cs typeface="Simplified Arabic" panose="02020603050405020304" pitchFamily="18" charset="-78"/>
              </a:rPr>
              <a:t>يعد الطالب راسباً في مادة مشروع بحث التخرج</a:t>
            </a:r>
          </a:p>
          <a:p>
            <a:pPr algn="just"/>
            <a:r>
              <a:rPr lang="ar-IQ" sz="4800" b="1" dirty="0" smtClean="0">
                <a:latin typeface="Simplified Arabic" panose="02020603050405020304" pitchFamily="18" charset="-78"/>
                <a:cs typeface="Simplified Arabic" panose="02020603050405020304" pitchFamily="18" charset="-78"/>
              </a:rPr>
              <a:t>إذا تم عدم قبول بحثه من قبل لجنة المناقشة والتقييم</a:t>
            </a:r>
          </a:p>
          <a:p>
            <a:pPr algn="just"/>
            <a:r>
              <a:rPr lang="ar-IQ" sz="4800" b="1" dirty="0" smtClean="0">
                <a:solidFill>
                  <a:srgbClr val="FF0000"/>
                </a:solidFill>
                <a:latin typeface="Simplified Arabic" panose="02020603050405020304" pitchFamily="18" charset="-78"/>
                <a:cs typeface="Simplified Arabic" panose="02020603050405020304" pitchFamily="18" charset="-78"/>
              </a:rPr>
              <a:t>لأسباب علمية أو قانونية </a:t>
            </a:r>
          </a:p>
          <a:p>
            <a:pPr algn="just"/>
            <a:r>
              <a:rPr lang="ar-IQ" sz="4800" b="1" dirty="0" smtClean="0">
                <a:latin typeface="Simplified Arabic" panose="02020603050405020304" pitchFamily="18" charset="-78"/>
                <a:cs typeface="Simplified Arabic" panose="02020603050405020304" pitchFamily="18" charset="-78"/>
              </a:rPr>
              <a:t>يتم ذكرها بالتفصيل في مذكرة رسمية موقعة من قبل السادة رئيس وأعضاء لجنة المناقشة والتقييم </a:t>
            </a:r>
          </a:p>
          <a:p>
            <a:pPr algn="just"/>
            <a:r>
              <a:rPr lang="ar-IQ" sz="4800" b="1" dirty="0" smtClean="0">
                <a:latin typeface="Simplified Arabic" panose="02020603050405020304" pitchFamily="18" charset="-78"/>
                <a:cs typeface="Simplified Arabic" panose="02020603050405020304" pitchFamily="18" charset="-78"/>
              </a:rPr>
              <a:t>تقدم إلى فرع العلوم النظرية ( لجنة الأشراف ومتابعة مشاريع بحوث التخرج ).</a:t>
            </a:r>
            <a:endParaRPr lang="ar-IQ" sz="48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3953475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5661" y="150126"/>
            <a:ext cx="11791664" cy="586854"/>
          </a:xfrm>
        </p:spPr>
        <p:txBody>
          <a:bodyPr>
            <a:normAutofit fontScale="90000"/>
          </a:bodyPr>
          <a:lstStyle/>
          <a:p>
            <a:r>
              <a:rPr lang="ar-IQ" b="1" dirty="0" smtClean="0">
                <a:solidFill>
                  <a:srgbClr val="FF0000"/>
                </a:solidFill>
                <a:latin typeface="Simplified Arabic" panose="02020603050405020304" pitchFamily="18" charset="-78"/>
                <a:cs typeface="Simplified Arabic" panose="02020603050405020304" pitchFamily="18" charset="-78"/>
              </a:rPr>
              <a:t>أثنا عشر : </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245661" y="887104"/>
            <a:ext cx="11791663" cy="5841242"/>
          </a:xfrm>
        </p:spPr>
        <p:txBody>
          <a:bodyPr>
            <a:normAutofit/>
          </a:bodyPr>
          <a:lstStyle/>
          <a:p>
            <a:pPr algn="just"/>
            <a:r>
              <a:rPr lang="ar-IQ" sz="6600" b="1" dirty="0" smtClean="0">
                <a:latin typeface="Simplified Arabic" panose="02020603050405020304" pitchFamily="18" charset="-78"/>
                <a:cs typeface="Simplified Arabic" panose="02020603050405020304" pitchFamily="18" charset="-78"/>
              </a:rPr>
              <a:t>نأمل من ابنائنا الطلبة وأخوتنا السادة التدريسيين المحترمين التعاون مع فرع العلوم النظرية بما يتعلق في الالتزام وتطبيق الفقرات الواردة في أعلاه خدمة للمسيرة العلمية في بلدنا العزيز وجامعتنا وكليتنا الموقرتين.</a:t>
            </a:r>
            <a:endParaRPr lang="ar-IQ" sz="66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9367784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491218"/>
          </a:xfrm>
        </p:spPr>
        <p:txBody>
          <a:bodyPr>
            <a:normAutofit fontScale="90000"/>
          </a:bodyPr>
          <a:lstStyle/>
          <a:p>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7657" y="1204686"/>
            <a:ext cx="10653486" cy="519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49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7"/>
            <a:ext cx="10515600" cy="462188"/>
          </a:xfrm>
        </p:spPr>
        <p:txBody>
          <a:bodyPr>
            <a:normAutofit fontScale="90000"/>
          </a:bodyPr>
          <a:lstStyle/>
          <a:p>
            <a:pPr lvl="0"/>
            <a:r>
              <a:rPr lang="ar-SA" sz="3600" b="1" dirty="0">
                <a:solidFill>
                  <a:srgbClr val="FF0000"/>
                </a:solidFill>
                <a:latin typeface="Simplified Arabic" pitchFamily="18" charset="-78"/>
                <a:ea typeface="Calibri"/>
                <a:cs typeface="Simplified Arabic" pitchFamily="18" charset="-78"/>
              </a:rPr>
              <a:t>البحث العلمي لغة واصطلاحاً   </a:t>
            </a:r>
            <a:r>
              <a:rPr lang="en-US" sz="2800" dirty="0">
                <a:solidFill>
                  <a:srgbClr val="FF0000"/>
                </a:solidFill>
                <a:latin typeface="Simplified Arabic" pitchFamily="18" charset="-78"/>
                <a:ea typeface="Calibri"/>
                <a:cs typeface="Simplified Arabic" pitchFamily="18" charset="-78"/>
              </a:rPr>
              <a:t>Scientific research linguistically and </a:t>
            </a:r>
            <a:r>
              <a:rPr lang="en-US" sz="2800" dirty="0" smtClean="0">
                <a:solidFill>
                  <a:srgbClr val="FF0000"/>
                </a:solidFill>
                <a:latin typeface="Simplified Arabic" pitchFamily="18" charset="-78"/>
                <a:ea typeface="Calibri"/>
                <a:cs typeface="Simplified Arabic" pitchFamily="18" charset="-78"/>
              </a:rPr>
              <a:t>idiomatically</a:t>
            </a:r>
            <a:endParaRPr lang="ar-IQ" sz="28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49943" y="1074056"/>
            <a:ext cx="11393713" cy="5515429"/>
          </a:xfrm>
        </p:spPr>
        <p:txBody>
          <a:bodyPr/>
          <a:lstStyle/>
          <a:p>
            <a:pPr algn="ctr">
              <a:lnSpc>
                <a:spcPct val="115000"/>
              </a:lnSpc>
              <a:spcBef>
                <a:spcPts val="0"/>
              </a:spcBef>
            </a:pPr>
            <a:r>
              <a:rPr lang="ar-SA" sz="3200" b="1" dirty="0" smtClean="0">
                <a:solidFill>
                  <a:srgbClr val="FF0000"/>
                </a:solidFill>
                <a:latin typeface="Simplified Arabic" pitchFamily="18" charset="-78"/>
                <a:ea typeface="Calibri"/>
                <a:cs typeface="Simplified Arabic" pitchFamily="18" charset="-78"/>
              </a:rPr>
              <a:t>يضم </a:t>
            </a:r>
            <a:r>
              <a:rPr lang="ar-SA" sz="3200" b="1" dirty="0">
                <a:solidFill>
                  <a:srgbClr val="FF0000"/>
                </a:solidFill>
                <a:latin typeface="Simplified Arabic" pitchFamily="18" charset="-78"/>
                <a:ea typeface="Calibri"/>
                <a:cs typeface="Simplified Arabic" pitchFamily="18" charset="-78"/>
              </a:rPr>
              <a:t>مصطلح البحث العلمي مصطلحين هما : البحث و العلمي.</a:t>
            </a:r>
            <a:endParaRPr lang="en-US" sz="3200" dirty="0">
              <a:solidFill>
                <a:srgbClr val="FF0000"/>
              </a:solidFill>
              <a:latin typeface="Simplified Arabic" pitchFamily="18" charset="-78"/>
              <a:ea typeface="Calibri"/>
              <a:cs typeface="Simplified Arabic" pitchFamily="18" charset="-78"/>
            </a:endParaRPr>
          </a:p>
          <a:p>
            <a:pPr marL="342900" lvl="0" indent="-342900" algn="ctr">
              <a:lnSpc>
                <a:spcPct val="115000"/>
              </a:lnSpc>
              <a:spcBef>
                <a:spcPts val="0"/>
              </a:spcBef>
              <a:buFont typeface="Symbol"/>
              <a:buChar char=""/>
            </a:pPr>
            <a:r>
              <a:rPr lang="ar-SA" b="1" dirty="0">
                <a:solidFill>
                  <a:srgbClr val="6600FF"/>
                </a:solidFill>
                <a:latin typeface="Simplified Arabic" pitchFamily="18" charset="-78"/>
                <a:ea typeface="Calibri"/>
                <a:cs typeface="Simplified Arabic" pitchFamily="18" charset="-78"/>
              </a:rPr>
              <a:t>البحث </a:t>
            </a:r>
            <a:r>
              <a:rPr lang="ar-IQ" dirty="0">
                <a:solidFill>
                  <a:srgbClr val="6600FF"/>
                </a:solidFill>
                <a:latin typeface="Simplified Arabic" pitchFamily="18" charset="-78"/>
                <a:ea typeface="Calibri"/>
                <a:cs typeface="Simplified Arabic" pitchFamily="18" charset="-78"/>
              </a:rPr>
              <a:t>(</a:t>
            </a:r>
            <a:r>
              <a:rPr lang="en-US" dirty="0">
                <a:solidFill>
                  <a:srgbClr val="6600FF"/>
                </a:solidFill>
                <a:latin typeface="Simplified Arabic" pitchFamily="18" charset="-78"/>
                <a:ea typeface="Calibri"/>
                <a:cs typeface="Simplified Arabic" pitchFamily="18" charset="-78"/>
              </a:rPr>
              <a:t>search</a:t>
            </a:r>
            <a:r>
              <a:rPr lang="ar-IQ" dirty="0">
                <a:solidFill>
                  <a:srgbClr val="6600FF"/>
                </a:solidFill>
                <a:latin typeface="Simplified Arabic" pitchFamily="18" charset="-78"/>
                <a:ea typeface="Calibri"/>
                <a:cs typeface="Simplified Arabic" pitchFamily="18" charset="-78"/>
              </a:rPr>
              <a:t>)</a:t>
            </a:r>
            <a:r>
              <a:rPr lang="ar-IQ" b="1" dirty="0">
                <a:solidFill>
                  <a:srgbClr val="6600FF"/>
                </a:solidFill>
                <a:latin typeface="Simplified Arabic" pitchFamily="18" charset="-78"/>
                <a:ea typeface="Calibri"/>
                <a:cs typeface="Simplified Arabic" pitchFamily="18" charset="-78"/>
              </a:rPr>
              <a:t> </a:t>
            </a:r>
            <a:r>
              <a:rPr lang="ar-SA" b="1" dirty="0">
                <a:solidFill>
                  <a:srgbClr val="6600FF"/>
                </a:solidFill>
                <a:latin typeface="Simplified Arabic" pitchFamily="18" charset="-78"/>
                <a:ea typeface="Calibri"/>
                <a:cs typeface="Simplified Arabic" pitchFamily="18" charset="-78"/>
              </a:rPr>
              <a:t>: </a:t>
            </a:r>
            <a:endParaRPr lang="en-US" sz="2400" dirty="0">
              <a:solidFill>
                <a:srgbClr val="6600FF"/>
              </a:solidFill>
              <a:latin typeface="Simplified Arabic" pitchFamily="18" charset="-78"/>
              <a:ea typeface="Calibri"/>
              <a:cs typeface="Simplified Arabic" pitchFamily="18" charset="-78"/>
            </a:endParaRPr>
          </a:p>
          <a:p>
            <a:pPr marL="457200" algn="ctr">
              <a:lnSpc>
                <a:spcPct val="115000"/>
              </a:lnSpc>
              <a:spcBef>
                <a:spcPts val="0"/>
              </a:spcBef>
            </a:pPr>
            <a:r>
              <a:rPr lang="ar-SA" b="1" dirty="0">
                <a:solidFill>
                  <a:srgbClr val="6600FF"/>
                </a:solidFill>
                <a:latin typeface="Simplified Arabic" pitchFamily="18" charset="-78"/>
                <a:ea typeface="Calibri"/>
                <a:cs typeface="Simplified Arabic" pitchFamily="18" charset="-78"/>
              </a:rPr>
              <a:t>البحث في اللغة : </a:t>
            </a:r>
            <a:endParaRPr lang="en-US" b="1" dirty="0" smtClean="0">
              <a:solidFill>
                <a:srgbClr val="6600FF"/>
              </a:solidFill>
              <a:latin typeface="Simplified Arabic" pitchFamily="18" charset="-78"/>
              <a:ea typeface="Calibri"/>
              <a:cs typeface="Simplified Arabic" pitchFamily="18" charset="-78"/>
            </a:endParaRPr>
          </a:p>
          <a:p>
            <a:pPr marL="457200" algn="just">
              <a:lnSpc>
                <a:spcPct val="115000"/>
              </a:lnSpc>
              <a:spcBef>
                <a:spcPts val="0"/>
              </a:spcBef>
            </a:pPr>
            <a:r>
              <a:rPr lang="ar-SA" b="1" dirty="0" smtClean="0">
                <a:latin typeface="Simplified Arabic" pitchFamily="18" charset="-78"/>
                <a:ea typeface="Calibri"/>
                <a:cs typeface="Simplified Arabic" pitchFamily="18" charset="-78"/>
              </a:rPr>
              <a:t>هو </a:t>
            </a:r>
            <a:r>
              <a:rPr lang="ar-SA" b="1" dirty="0">
                <a:latin typeface="Simplified Arabic" pitchFamily="18" charset="-78"/>
                <a:ea typeface="Calibri"/>
                <a:cs typeface="Simplified Arabic" pitchFamily="18" charset="-78"/>
              </a:rPr>
              <a:t>مصدر الفعل الماضي بَحَثَ ومعناه : طَلَبَ ، فَتَشَ، تَقَصَى، تَتَبَعَ، تحرى، سَألَ، اكتَشَفَ ...الخ ، وعلى ذلك يكون معنى البحث : هو الطَلبُ والتَفتِيش وتَقصى حَقيقة من الحَقائق أو أمرٍ من الأمورِ</a:t>
            </a:r>
            <a:r>
              <a:rPr lang="ar-SA" b="1" dirty="0" smtClean="0">
                <a:latin typeface="Simplified Arabic" pitchFamily="18" charset="-78"/>
                <a:ea typeface="Calibri"/>
                <a:cs typeface="Simplified Arabic" pitchFamily="18" charset="-78"/>
              </a:rPr>
              <a:t>.</a:t>
            </a:r>
            <a:endParaRPr lang="en-US" sz="2400" dirty="0">
              <a:latin typeface="Simplified Arabic" pitchFamily="18" charset="-78"/>
              <a:ea typeface="Calibri"/>
              <a:cs typeface="Simplified Arabic" pitchFamily="18" charset="-78"/>
            </a:endParaRPr>
          </a:p>
          <a:p>
            <a:pPr marL="342900" lvl="0" indent="-342900" algn="ctr">
              <a:lnSpc>
                <a:spcPct val="115000"/>
              </a:lnSpc>
              <a:spcBef>
                <a:spcPts val="0"/>
              </a:spcBef>
              <a:buFont typeface="Symbol"/>
              <a:buChar char=""/>
            </a:pPr>
            <a:r>
              <a:rPr lang="ar-SA" b="1" dirty="0">
                <a:solidFill>
                  <a:srgbClr val="6600FF"/>
                </a:solidFill>
                <a:latin typeface="Simplified Arabic" pitchFamily="18" charset="-78"/>
                <a:ea typeface="Calibri"/>
                <a:cs typeface="Simplified Arabic" pitchFamily="18" charset="-78"/>
              </a:rPr>
              <a:t>العلمي </a:t>
            </a:r>
            <a:r>
              <a:rPr lang="ar-IQ" dirty="0">
                <a:solidFill>
                  <a:srgbClr val="6600FF"/>
                </a:solidFill>
                <a:latin typeface="Simplified Arabic" pitchFamily="18" charset="-78"/>
                <a:ea typeface="Calibri"/>
                <a:cs typeface="Simplified Arabic" pitchFamily="18" charset="-78"/>
              </a:rPr>
              <a:t>(</a:t>
            </a:r>
            <a:r>
              <a:rPr lang="en-US" dirty="0">
                <a:solidFill>
                  <a:srgbClr val="6600FF"/>
                </a:solidFill>
                <a:latin typeface="Simplified Arabic" pitchFamily="18" charset="-78"/>
                <a:ea typeface="Calibri"/>
                <a:cs typeface="Simplified Arabic" pitchFamily="18" charset="-78"/>
              </a:rPr>
              <a:t>Scientific</a:t>
            </a:r>
            <a:r>
              <a:rPr lang="ar-IQ" dirty="0">
                <a:solidFill>
                  <a:srgbClr val="6600FF"/>
                </a:solidFill>
                <a:latin typeface="Simplified Arabic" pitchFamily="18" charset="-78"/>
                <a:ea typeface="Calibri"/>
                <a:cs typeface="Simplified Arabic" pitchFamily="18" charset="-78"/>
              </a:rPr>
              <a:t>)</a:t>
            </a:r>
            <a:r>
              <a:rPr lang="ar-IQ" b="1" dirty="0">
                <a:solidFill>
                  <a:srgbClr val="6600FF"/>
                </a:solidFill>
                <a:latin typeface="Simplified Arabic" pitchFamily="18" charset="-78"/>
                <a:ea typeface="Calibri"/>
                <a:cs typeface="Simplified Arabic" pitchFamily="18" charset="-78"/>
              </a:rPr>
              <a:t> </a:t>
            </a:r>
            <a:r>
              <a:rPr lang="ar-SA" b="1" dirty="0">
                <a:solidFill>
                  <a:srgbClr val="6600FF"/>
                </a:solidFill>
                <a:latin typeface="Simplified Arabic" pitchFamily="18" charset="-78"/>
                <a:ea typeface="Calibri"/>
                <a:cs typeface="Simplified Arabic" pitchFamily="18" charset="-78"/>
              </a:rPr>
              <a:t>: </a:t>
            </a:r>
            <a:endParaRPr lang="en-US" sz="2400" dirty="0">
              <a:solidFill>
                <a:srgbClr val="6600FF"/>
              </a:solidFill>
              <a:latin typeface="Simplified Arabic" pitchFamily="18" charset="-78"/>
              <a:ea typeface="Calibri"/>
              <a:cs typeface="Simplified Arabic" pitchFamily="18" charset="-78"/>
            </a:endParaRPr>
          </a:p>
          <a:p>
            <a:r>
              <a:rPr lang="ar-SA" b="1" dirty="0">
                <a:latin typeface="Simplified Arabic" pitchFamily="18" charset="-78"/>
                <a:ea typeface="Calibri"/>
                <a:cs typeface="Simplified Arabic" pitchFamily="18" charset="-78"/>
              </a:rPr>
              <a:t>هو كلمة منسوبة إلى العلم ، والعلم يعنى المعرفة والدراية والإدراك للحقائق، فالعلم يعنى الإحاطة والإلمام بالحقائق وكل ما يتصل بها، والعلم أساسه المعرفة إلا أنه أوسع منها إلماما واحاطة</a:t>
            </a:r>
            <a:endParaRPr lang="ar-IQ" dirty="0">
              <a:latin typeface="Simplified Arabic" pitchFamily="18" charset="-78"/>
              <a:cs typeface="Simplified Arabic" pitchFamily="18" charset="-78"/>
            </a:endParaRPr>
          </a:p>
        </p:txBody>
      </p:sp>
    </p:spTree>
    <p:extLst>
      <p:ext uri="{BB962C8B-B14F-4D97-AF65-F5344CB8AC3E}">
        <p14:creationId xmlns:p14="http://schemas.microsoft.com/office/powerpoint/2010/main" val="217130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62857" y="365126"/>
            <a:ext cx="11437257" cy="491218"/>
          </a:xfrm>
        </p:spPr>
        <p:txBody>
          <a:bodyPr>
            <a:normAutofit fontScale="90000"/>
          </a:bodyPr>
          <a:lstStyle/>
          <a:p>
            <a:pPr lvl="0"/>
            <a:r>
              <a:rPr lang="ar-SA" sz="3600" b="1" dirty="0">
                <a:solidFill>
                  <a:srgbClr val="FF0000"/>
                </a:solidFill>
                <a:ea typeface="Calibri"/>
                <a:cs typeface="Simplified Arabic"/>
              </a:rPr>
              <a:t>مفهوم البحث العلمي (بشكل عام)  </a:t>
            </a:r>
            <a:r>
              <a:rPr lang="en-US" sz="3600" dirty="0">
                <a:solidFill>
                  <a:srgbClr val="FF0000"/>
                </a:solidFill>
                <a:latin typeface="Simplified Arabic"/>
                <a:ea typeface="Calibri"/>
                <a:cs typeface="Arial"/>
              </a:rPr>
              <a:t>The concept of scientific </a:t>
            </a:r>
            <a:r>
              <a:rPr lang="en-US" sz="3600" dirty="0" smtClean="0">
                <a:solidFill>
                  <a:srgbClr val="FF0000"/>
                </a:solidFill>
                <a:latin typeface="Simplified Arabic"/>
                <a:ea typeface="Calibri"/>
                <a:cs typeface="Arial"/>
              </a:rPr>
              <a:t>research</a:t>
            </a:r>
            <a:endParaRPr lang="ar-IQ" sz="3600" dirty="0">
              <a:solidFill>
                <a:srgbClr val="FF0000"/>
              </a:solidFill>
            </a:endParaRPr>
          </a:p>
        </p:txBody>
      </p:sp>
      <p:sp>
        <p:nvSpPr>
          <p:cNvPr id="3" name="عنصر نائب للمحتوى 2"/>
          <p:cNvSpPr>
            <a:spLocks noGrp="1"/>
          </p:cNvSpPr>
          <p:nvPr>
            <p:ph idx="1"/>
          </p:nvPr>
        </p:nvSpPr>
        <p:spPr>
          <a:xfrm>
            <a:off x="460827" y="986971"/>
            <a:ext cx="11440887" cy="5631543"/>
          </a:xfrm>
        </p:spPr>
        <p:txBody>
          <a:bodyPr>
            <a:normAutofit/>
          </a:bodyPr>
          <a:lstStyle/>
          <a:p>
            <a:pPr algn="just">
              <a:lnSpc>
                <a:spcPct val="115000"/>
              </a:lnSpc>
              <a:spcBef>
                <a:spcPts val="0"/>
              </a:spcBef>
            </a:pPr>
            <a:r>
              <a:rPr lang="ar-SA" b="1" dirty="0" smtClean="0">
                <a:solidFill>
                  <a:srgbClr val="6600FF"/>
                </a:solidFill>
                <a:latin typeface="Simplified Arabic" pitchFamily="18" charset="-78"/>
                <a:ea typeface="Calibri"/>
                <a:cs typeface="Simplified Arabic" pitchFamily="18" charset="-78"/>
              </a:rPr>
              <a:t>البحث </a:t>
            </a:r>
            <a:r>
              <a:rPr lang="ar-SA" b="1" dirty="0">
                <a:solidFill>
                  <a:srgbClr val="6600FF"/>
                </a:solidFill>
                <a:latin typeface="Simplified Arabic" pitchFamily="18" charset="-78"/>
                <a:ea typeface="Calibri"/>
                <a:cs typeface="Simplified Arabic" pitchFamily="18" charset="-78"/>
              </a:rPr>
              <a:t>العلمي هو الدراسة العلمية المتخصصة التي تنتمي الى أحد المجالات العلمية </a:t>
            </a:r>
            <a:r>
              <a:rPr lang="ar-SA" b="1" dirty="0" smtClean="0">
                <a:solidFill>
                  <a:srgbClr val="6600FF"/>
                </a:solidFill>
                <a:latin typeface="Simplified Arabic" pitchFamily="18" charset="-78"/>
                <a:ea typeface="Calibri"/>
                <a:cs typeface="Simplified Arabic" pitchFamily="18" charset="-78"/>
              </a:rPr>
              <a:t>المختلفة</a:t>
            </a:r>
            <a:endParaRPr lang="en-US" b="1" dirty="0" smtClean="0">
              <a:solidFill>
                <a:srgbClr val="6600FF"/>
              </a:solidFill>
              <a:latin typeface="Simplified Arabic" pitchFamily="18" charset="-78"/>
              <a:ea typeface="Calibri"/>
              <a:cs typeface="Simplified Arabic" pitchFamily="18" charset="-78"/>
            </a:endParaRPr>
          </a:p>
          <a:p>
            <a:pPr algn="ctr">
              <a:lnSpc>
                <a:spcPct val="115000"/>
              </a:lnSpc>
              <a:spcBef>
                <a:spcPts val="0"/>
              </a:spcBef>
            </a:pPr>
            <a:r>
              <a:rPr lang="ar-SA" b="1" dirty="0" smtClean="0">
                <a:solidFill>
                  <a:srgbClr val="FF0000"/>
                </a:solidFill>
                <a:latin typeface="Simplified Arabic" pitchFamily="18" charset="-78"/>
                <a:ea typeface="Calibri"/>
                <a:cs typeface="Simplified Arabic" pitchFamily="18" charset="-78"/>
              </a:rPr>
              <a:t>هدف </a:t>
            </a:r>
            <a:r>
              <a:rPr lang="ar-SA" b="1" dirty="0">
                <a:solidFill>
                  <a:srgbClr val="FF0000"/>
                </a:solidFill>
                <a:latin typeface="Simplified Arabic" pitchFamily="18" charset="-78"/>
                <a:ea typeface="Calibri"/>
                <a:cs typeface="Simplified Arabic" pitchFamily="18" charset="-78"/>
              </a:rPr>
              <a:t>الباحث العلمي أو الطالب من </a:t>
            </a:r>
            <a:r>
              <a:rPr lang="ar-SA" b="1" dirty="0" smtClean="0">
                <a:solidFill>
                  <a:srgbClr val="FF0000"/>
                </a:solidFill>
                <a:latin typeface="Simplified Arabic" pitchFamily="18" charset="-78"/>
                <a:ea typeface="Calibri"/>
                <a:cs typeface="Simplified Arabic" pitchFamily="18" charset="-78"/>
              </a:rPr>
              <a:t>خلال</a:t>
            </a:r>
            <a:r>
              <a:rPr lang="ar-IQ" b="1" dirty="0" smtClean="0">
                <a:solidFill>
                  <a:srgbClr val="FF0000"/>
                </a:solidFill>
                <a:latin typeface="Simplified Arabic" pitchFamily="18" charset="-78"/>
                <a:ea typeface="Calibri"/>
                <a:cs typeface="Simplified Arabic" pitchFamily="18" charset="-78"/>
              </a:rPr>
              <a:t> البحث العلمي</a:t>
            </a:r>
            <a:r>
              <a:rPr lang="ar-SA" b="1" dirty="0" smtClean="0">
                <a:solidFill>
                  <a:srgbClr val="FF0000"/>
                </a:solidFill>
                <a:latin typeface="Simplified Arabic" pitchFamily="18" charset="-78"/>
                <a:ea typeface="Calibri"/>
                <a:cs typeface="Simplified Arabic" pitchFamily="18" charset="-78"/>
              </a:rPr>
              <a:t> الى</a:t>
            </a:r>
            <a:r>
              <a:rPr lang="ar-IQ" b="1" dirty="0" smtClean="0">
                <a:solidFill>
                  <a:srgbClr val="FF0000"/>
                </a:solidFill>
                <a:latin typeface="Simplified Arabic" pitchFamily="18" charset="-78"/>
                <a:ea typeface="Calibri"/>
                <a:cs typeface="Simplified Arabic" pitchFamily="18" charset="-78"/>
              </a:rPr>
              <a:t> :-</a:t>
            </a:r>
            <a:r>
              <a:rPr lang="ar-SA" b="1" dirty="0" smtClean="0">
                <a:solidFill>
                  <a:srgbClr val="FF0000"/>
                </a:solidFill>
                <a:latin typeface="Simplified Arabic" pitchFamily="18" charset="-78"/>
                <a:ea typeface="Calibri"/>
                <a:cs typeface="Simplified Arabic" pitchFamily="18" charset="-78"/>
              </a:rPr>
              <a:t> </a:t>
            </a:r>
            <a:endParaRPr lang="en-US" b="1" dirty="0" smtClean="0">
              <a:solidFill>
                <a:srgbClr val="FF0000"/>
              </a:solidFill>
              <a:latin typeface="Simplified Arabic" pitchFamily="18" charset="-78"/>
              <a:ea typeface="Calibri"/>
              <a:cs typeface="Simplified Arabic" pitchFamily="18" charset="-78"/>
            </a:endParaRPr>
          </a:p>
          <a:p>
            <a:pPr algn="just">
              <a:lnSpc>
                <a:spcPct val="115000"/>
              </a:lnSpc>
              <a:spcBef>
                <a:spcPts val="0"/>
              </a:spcBef>
            </a:pPr>
            <a:r>
              <a:rPr lang="ar-IQ" b="1" dirty="0" smtClean="0">
                <a:solidFill>
                  <a:srgbClr val="FF00FF"/>
                </a:solidFill>
                <a:latin typeface="Simplified Arabic" pitchFamily="18" charset="-78"/>
                <a:ea typeface="Calibri"/>
                <a:cs typeface="Simplified Arabic" pitchFamily="18" charset="-78"/>
              </a:rPr>
              <a:t>                - </a:t>
            </a:r>
            <a:r>
              <a:rPr lang="ar-SA" b="1" dirty="0" smtClean="0">
                <a:solidFill>
                  <a:srgbClr val="FF00FF"/>
                </a:solidFill>
                <a:latin typeface="Simplified Arabic" pitchFamily="18" charset="-78"/>
                <a:ea typeface="Calibri"/>
                <a:cs typeface="Simplified Arabic" pitchFamily="18" charset="-78"/>
              </a:rPr>
              <a:t>نقد </a:t>
            </a:r>
            <a:r>
              <a:rPr lang="ar-SA" b="1" dirty="0">
                <a:solidFill>
                  <a:srgbClr val="FF00FF"/>
                </a:solidFill>
                <a:latin typeface="Simplified Arabic" pitchFamily="18" charset="-78"/>
                <a:ea typeface="Calibri"/>
                <a:cs typeface="Simplified Arabic" pitchFamily="18" charset="-78"/>
              </a:rPr>
              <a:t>أو تأكيد أو تصويب نظرية </a:t>
            </a:r>
            <a:endParaRPr lang="en-US" b="1" dirty="0" smtClean="0">
              <a:solidFill>
                <a:srgbClr val="FF00FF"/>
              </a:solidFill>
              <a:latin typeface="Simplified Arabic" pitchFamily="18" charset="-78"/>
              <a:ea typeface="Calibri"/>
              <a:cs typeface="Simplified Arabic" pitchFamily="18" charset="-78"/>
            </a:endParaRPr>
          </a:p>
          <a:p>
            <a:pPr algn="just">
              <a:lnSpc>
                <a:spcPct val="115000"/>
              </a:lnSpc>
              <a:spcBef>
                <a:spcPts val="0"/>
              </a:spcBef>
            </a:pPr>
            <a:r>
              <a:rPr lang="ar-IQ" b="1" dirty="0" smtClean="0">
                <a:solidFill>
                  <a:srgbClr val="CC0099"/>
                </a:solidFill>
                <a:latin typeface="Simplified Arabic" pitchFamily="18" charset="-78"/>
                <a:ea typeface="Calibri"/>
                <a:cs typeface="Simplified Arabic" pitchFamily="18" charset="-78"/>
              </a:rPr>
              <a:t>                   - </a:t>
            </a:r>
            <a:r>
              <a:rPr lang="ar-SA" b="1" dirty="0" smtClean="0">
                <a:solidFill>
                  <a:srgbClr val="CC0099"/>
                </a:solidFill>
                <a:latin typeface="Simplified Arabic" pitchFamily="18" charset="-78"/>
                <a:ea typeface="Calibri"/>
                <a:cs typeface="Simplified Arabic" pitchFamily="18" charset="-78"/>
              </a:rPr>
              <a:t>أو </a:t>
            </a:r>
            <a:r>
              <a:rPr lang="ar-SA" b="1" dirty="0">
                <a:solidFill>
                  <a:srgbClr val="CC0099"/>
                </a:solidFill>
                <a:latin typeface="Simplified Arabic" pitchFamily="18" charset="-78"/>
                <a:ea typeface="Calibri"/>
                <a:cs typeface="Simplified Arabic" pitchFamily="18" charset="-78"/>
              </a:rPr>
              <a:t>بحث علمي </a:t>
            </a:r>
            <a:r>
              <a:rPr lang="ar-SA" b="1" dirty="0" smtClean="0">
                <a:solidFill>
                  <a:srgbClr val="CC0099"/>
                </a:solidFill>
                <a:latin typeface="Simplified Arabic" pitchFamily="18" charset="-78"/>
                <a:ea typeface="Calibri"/>
                <a:cs typeface="Simplified Arabic" pitchFamily="18" charset="-78"/>
              </a:rPr>
              <a:t>سابق</a:t>
            </a:r>
            <a:r>
              <a:rPr lang="ar-IQ" b="1" dirty="0" smtClean="0">
                <a:solidFill>
                  <a:srgbClr val="CC0099"/>
                </a:solidFill>
                <a:latin typeface="Simplified Arabic" pitchFamily="18" charset="-78"/>
                <a:ea typeface="Calibri"/>
                <a:cs typeface="Simplified Arabic" pitchFamily="18" charset="-78"/>
              </a:rPr>
              <a:t> (بحوث سابقة أو مرتبطة أو مشابهة )</a:t>
            </a:r>
          </a:p>
          <a:p>
            <a:pPr algn="just">
              <a:lnSpc>
                <a:spcPct val="115000"/>
              </a:lnSpc>
              <a:spcBef>
                <a:spcPts val="0"/>
              </a:spcBef>
            </a:pPr>
            <a:r>
              <a:rPr lang="ar-IQ" b="1" dirty="0">
                <a:solidFill>
                  <a:srgbClr val="FF33CC"/>
                </a:solidFill>
                <a:latin typeface="Simplified Arabic" pitchFamily="18" charset="-78"/>
                <a:ea typeface="Calibri"/>
                <a:cs typeface="Simplified Arabic" pitchFamily="18" charset="-78"/>
              </a:rPr>
              <a:t> </a:t>
            </a:r>
            <a:r>
              <a:rPr lang="ar-IQ" b="1" dirty="0" smtClean="0">
                <a:solidFill>
                  <a:srgbClr val="FF33CC"/>
                </a:solidFill>
                <a:latin typeface="Simplified Arabic" pitchFamily="18" charset="-78"/>
                <a:ea typeface="Calibri"/>
                <a:cs typeface="Simplified Arabic" pitchFamily="18" charset="-78"/>
              </a:rPr>
              <a:t>                      - </a:t>
            </a:r>
            <a:r>
              <a:rPr lang="ar-SA" b="1" dirty="0" smtClean="0">
                <a:solidFill>
                  <a:srgbClr val="FF33CC"/>
                </a:solidFill>
                <a:latin typeface="Simplified Arabic" pitchFamily="18" charset="-78"/>
                <a:ea typeface="Calibri"/>
                <a:cs typeface="Simplified Arabic" pitchFamily="18" charset="-78"/>
              </a:rPr>
              <a:t>أو </a:t>
            </a:r>
            <a:r>
              <a:rPr lang="ar-SA" b="1" dirty="0">
                <a:solidFill>
                  <a:srgbClr val="FF33CC"/>
                </a:solidFill>
                <a:latin typeface="Simplified Arabic" pitchFamily="18" charset="-78"/>
                <a:ea typeface="Calibri"/>
                <a:cs typeface="Simplified Arabic" pitchFamily="18" charset="-78"/>
              </a:rPr>
              <a:t>إيجاد الحلول لظواهر أو مشاكل </a:t>
            </a:r>
            <a:r>
              <a:rPr lang="ar-SA" b="1" dirty="0" smtClean="0">
                <a:solidFill>
                  <a:srgbClr val="FF33CC"/>
                </a:solidFill>
                <a:latin typeface="Simplified Arabic" pitchFamily="18" charset="-78"/>
                <a:ea typeface="Calibri"/>
                <a:cs typeface="Simplified Arabic" pitchFamily="18" charset="-78"/>
              </a:rPr>
              <a:t>معينة</a:t>
            </a:r>
            <a:endParaRPr lang="ar-IQ" b="1" dirty="0" smtClean="0">
              <a:solidFill>
                <a:srgbClr val="FF33CC"/>
              </a:solidFill>
              <a:latin typeface="Simplified Arabic" pitchFamily="18" charset="-78"/>
              <a:ea typeface="Calibri"/>
              <a:cs typeface="Simplified Arabic" pitchFamily="18" charset="-78"/>
            </a:endParaRPr>
          </a:p>
          <a:p>
            <a:pPr algn="just">
              <a:lnSpc>
                <a:spcPct val="115000"/>
              </a:lnSpc>
              <a:spcBef>
                <a:spcPts val="0"/>
              </a:spcBef>
            </a:pPr>
            <a:r>
              <a:rPr lang="ar-IQ" b="1" dirty="0">
                <a:solidFill>
                  <a:srgbClr val="33CC33"/>
                </a:solidFill>
                <a:latin typeface="Simplified Arabic" pitchFamily="18" charset="-78"/>
                <a:ea typeface="Calibri"/>
                <a:cs typeface="Simplified Arabic" pitchFamily="18" charset="-78"/>
              </a:rPr>
              <a:t> </a:t>
            </a:r>
            <a:r>
              <a:rPr lang="ar-IQ" b="1" dirty="0" smtClean="0">
                <a:solidFill>
                  <a:srgbClr val="33CC33"/>
                </a:solidFill>
                <a:latin typeface="Simplified Arabic" pitchFamily="18" charset="-78"/>
                <a:ea typeface="Calibri"/>
                <a:cs typeface="Simplified Arabic" pitchFamily="18" charset="-78"/>
              </a:rPr>
              <a:t>                         - </a:t>
            </a:r>
            <a:r>
              <a:rPr lang="ar-SA" b="1" dirty="0" smtClean="0">
                <a:solidFill>
                  <a:srgbClr val="33CC33"/>
                </a:solidFill>
                <a:latin typeface="Simplified Arabic" pitchFamily="18" charset="-78"/>
                <a:ea typeface="Calibri"/>
                <a:cs typeface="Simplified Arabic" pitchFamily="18" charset="-78"/>
              </a:rPr>
              <a:t>أو </a:t>
            </a:r>
            <a:r>
              <a:rPr lang="ar-SA" b="1" dirty="0">
                <a:solidFill>
                  <a:srgbClr val="33CC33"/>
                </a:solidFill>
                <a:latin typeface="Simplified Arabic" pitchFamily="18" charset="-78"/>
                <a:ea typeface="Calibri"/>
                <a:cs typeface="Simplified Arabic" pitchFamily="18" charset="-78"/>
              </a:rPr>
              <a:t>الوصول الى اكتشاف المعلومات والنظريات والأشياء الجديدة. </a:t>
            </a:r>
            <a:endParaRPr lang="ar-IQ" b="1" dirty="0" smtClean="0">
              <a:solidFill>
                <a:srgbClr val="33CC33"/>
              </a:solidFill>
              <a:latin typeface="Simplified Arabic" pitchFamily="18" charset="-78"/>
              <a:ea typeface="Calibri"/>
              <a:cs typeface="Simplified Arabic" pitchFamily="18" charset="-78"/>
            </a:endParaRPr>
          </a:p>
          <a:p>
            <a:pPr marL="0" indent="0" algn="just">
              <a:lnSpc>
                <a:spcPct val="115000"/>
              </a:lnSpc>
              <a:spcBef>
                <a:spcPts val="0"/>
              </a:spcBef>
              <a:buNone/>
            </a:pPr>
            <a:endParaRPr lang="en-US" b="1" dirty="0">
              <a:latin typeface="Simplified Arabic" pitchFamily="18" charset="-78"/>
              <a:ea typeface="Calibri"/>
              <a:cs typeface="Simplified Arabic" pitchFamily="18" charset="-78"/>
            </a:endParaRPr>
          </a:p>
          <a:p>
            <a:pPr algn="just">
              <a:lnSpc>
                <a:spcPct val="115000"/>
              </a:lnSpc>
              <a:spcBef>
                <a:spcPts val="0"/>
              </a:spcBef>
            </a:pPr>
            <a:r>
              <a:rPr lang="ar-IQ" b="1" dirty="0" smtClean="0">
                <a:solidFill>
                  <a:srgbClr val="6600FF"/>
                </a:solidFill>
                <a:latin typeface="Simplified Arabic" pitchFamily="18" charset="-78"/>
                <a:ea typeface="Calibri"/>
                <a:cs typeface="Simplified Arabic" pitchFamily="18" charset="-78"/>
              </a:rPr>
              <a:t>إذاَ</a:t>
            </a:r>
            <a:r>
              <a:rPr lang="ar-SA" b="1" dirty="0" smtClean="0">
                <a:solidFill>
                  <a:srgbClr val="6600FF"/>
                </a:solidFill>
                <a:latin typeface="Simplified Arabic" pitchFamily="18" charset="-78"/>
                <a:ea typeface="Calibri"/>
                <a:cs typeface="Simplified Arabic" pitchFamily="18" charset="-78"/>
              </a:rPr>
              <a:t> </a:t>
            </a:r>
            <a:r>
              <a:rPr lang="ar-SA" b="1" dirty="0">
                <a:solidFill>
                  <a:srgbClr val="6600FF"/>
                </a:solidFill>
                <a:latin typeface="Simplified Arabic" pitchFamily="18" charset="-78"/>
                <a:ea typeface="Calibri"/>
                <a:cs typeface="Simplified Arabic" pitchFamily="18" charset="-78"/>
              </a:rPr>
              <a:t>البحث العلمي هو أحد أهم الوسائل التي تساعد على تطور العلوم </a:t>
            </a:r>
            <a:r>
              <a:rPr lang="ar-SA" b="1" dirty="0" smtClean="0">
                <a:solidFill>
                  <a:srgbClr val="6600FF"/>
                </a:solidFill>
                <a:latin typeface="Simplified Arabic" pitchFamily="18" charset="-78"/>
                <a:ea typeface="Calibri"/>
                <a:cs typeface="Simplified Arabic" pitchFamily="18" charset="-78"/>
              </a:rPr>
              <a:t>المختلفة</a:t>
            </a:r>
            <a:endParaRPr lang="ar-IQ" b="1" dirty="0" smtClean="0">
              <a:solidFill>
                <a:srgbClr val="6600FF"/>
              </a:solidFill>
              <a:latin typeface="Simplified Arabic" pitchFamily="18" charset="-78"/>
              <a:ea typeface="Calibri"/>
              <a:cs typeface="Simplified Arabic" pitchFamily="18" charset="-78"/>
            </a:endParaRPr>
          </a:p>
          <a:p>
            <a:pPr algn="just">
              <a:lnSpc>
                <a:spcPct val="115000"/>
              </a:lnSpc>
              <a:spcBef>
                <a:spcPts val="0"/>
              </a:spcBef>
            </a:pPr>
            <a:r>
              <a:rPr lang="ar-SA" b="1" dirty="0" smtClean="0">
                <a:solidFill>
                  <a:srgbClr val="FF3399"/>
                </a:solidFill>
                <a:latin typeface="Simplified Arabic" pitchFamily="18" charset="-78"/>
                <a:ea typeface="Calibri"/>
                <a:cs typeface="Simplified Arabic" pitchFamily="18" charset="-78"/>
              </a:rPr>
              <a:t>وتعمل </a:t>
            </a:r>
            <a:r>
              <a:rPr lang="ar-SA" b="1" dirty="0">
                <a:solidFill>
                  <a:srgbClr val="FF3399"/>
                </a:solidFill>
                <a:latin typeface="Simplified Arabic" pitchFamily="18" charset="-78"/>
                <a:ea typeface="Calibri"/>
                <a:cs typeface="Simplified Arabic" pitchFamily="18" charset="-78"/>
              </a:rPr>
              <a:t>على رقي الأمم </a:t>
            </a:r>
            <a:r>
              <a:rPr lang="ar-SA" b="1" dirty="0" smtClean="0">
                <a:solidFill>
                  <a:srgbClr val="FF3399"/>
                </a:solidFill>
                <a:latin typeface="Simplified Arabic" pitchFamily="18" charset="-78"/>
                <a:ea typeface="Calibri"/>
                <a:cs typeface="Simplified Arabic" pitchFamily="18" charset="-78"/>
              </a:rPr>
              <a:t>والحضارات</a:t>
            </a:r>
            <a:endParaRPr lang="ar-IQ" b="1" dirty="0" smtClean="0">
              <a:solidFill>
                <a:srgbClr val="FF3399"/>
              </a:solidFill>
              <a:latin typeface="Simplified Arabic" pitchFamily="18" charset="-78"/>
              <a:ea typeface="Calibri"/>
              <a:cs typeface="Simplified Arabic" pitchFamily="18" charset="-78"/>
            </a:endParaRPr>
          </a:p>
          <a:p>
            <a:pPr algn="just">
              <a:lnSpc>
                <a:spcPct val="115000"/>
              </a:lnSpc>
              <a:spcBef>
                <a:spcPts val="0"/>
              </a:spcBef>
            </a:pPr>
            <a:r>
              <a:rPr lang="ar-SA" b="1" dirty="0" smtClean="0">
                <a:latin typeface="Simplified Arabic" pitchFamily="18" charset="-78"/>
                <a:ea typeface="Calibri"/>
                <a:cs typeface="Simplified Arabic" pitchFamily="18" charset="-78"/>
              </a:rPr>
              <a:t>فكل </a:t>
            </a:r>
            <a:r>
              <a:rPr lang="ar-SA" b="1" dirty="0">
                <a:latin typeface="Simplified Arabic" pitchFamily="18" charset="-78"/>
                <a:ea typeface="Calibri"/>
                <a:cs typeface="Simplified Arabic" pitchFamily="18" charset="-78"/>
              </a:rPr>
              <a:t>ما وصلنا اليه أو سنصل اليه لاحقاً هو نتاج لهذه الدراسات العلمية الأكاديمية العالية</a:t>
            </a:r>
            <a:r>
              <a:rPr lang="ar-SA" b="1" dirty="0" smtClean="0">
                <a:latin typeface="Simplified Arabic" pitchFamily="18" charset="-78"/>
                <a:ea typeface="Calibri"/>
                <a:cs typeface="Simplified Arabic" pitchFamily="18" charset="-78"/>
              </a:rPr>
              <a:t>.</a:t>
            </a:r>
            <a:endParaRPr lang="en-US" b="1" dirty="0">
              <a:latin typeface="Simplified Arabic" pitchFamily="18" charset="-78"/>
              <a:ea typeface="Calibri"/>
              <a:cs typeface="Simplified Arabic" pitchFamily="18" charset="-78"/>
            </a:endParaRPr>
          </a:p>
        </p:txBody>
      </p:sp>
    </p:spTree>
    <p:extLst>
      <p:ext uri="{BB962C8B-B14F-4D97-AF65-F5344CB8AC3E}">
        <p14:creationId xmlns:p14="http://schemas.microsoft.com/office/powerpoint/2010/main" val="3847440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8343" y="365125"/>
            <a:ext cx="11567885" cy="563789"/>
          </a:xfrm>
        </p:spPr>
        <p:txBody>
          <a:bodyPr>
            <a:normAutofit fontScale="90000"/>
          </a:bodyPr>
          <a:lstStyle/>
          <a:p>
            <a:pPr lvl="0"/>
            <a:r>
              <a:rPr lang="ar-SA" sz="3200" b="1" dirty="0">
                <a:solidFill>
                  <a:srgbClr val="FF0000"/>
                </a:solidFill>
                <a:latin typeface="Simplified Arabic" pitchFamily="18" charset="-78"/>
                <a:ea typeface="Calibri"/>
                <a:cs typeface="Simplified Arabic" pitchFamily="18" charset="-78"/>
              </a:rPr>
              <a:t>مفهوم البحث العلمي في المجال الرياضي  </a:t>
            </a:r>
            <a:r>
              <a:rPr lang="ar-SA" sz="3200" dirty="0">
                <a:solidFill>
                  <a:srgbClr val="FF0000"/>
                </a:solidFill>
                <a:latin typeface="Simplified Arabic" pitchFamily="18" charset="-78"/>
                <a:ea typeface="Calibri"/>
                <a:cs typeface="Simplified Arabic" pitchFamily="18" charset="-78"/>
              </a:rPr>
              <a:t> </a:t>
            </a:r>
            <a:r>
              <a:rPr lang="en-US" sz="2200" dirty="0">
                <a:solidFill>
                  <a:srgbClr val="FF0000"/>
                </a:solidFill>
                <a:latin typeface="Simplified Arabic" pitchFamily="18" charset="-78"/>
                <a:ea typeface="Calibri"/>
                <a:cs typeface="Simplified Arabic" pitchFamily="18" charset="-78"/>
              </a:rPr>
              <a:t>The concept of scientific research in the field of </a:t>
            </a:r>
            <a:r>
              <a:rPr lang="en-US" sz="2200" dirty="0" smtClean="0">
                <a:solidFill>
                  <a:srgbClr val="FF0000"/>
                </a:solidFill>
                <a:latin typeface="Simplified Arabic" pitchFamily="18" charset="-78"/>
                <a:ea typeface="Calibri"/>
                <a:cs typeface="Simplified Arabic" pitchFamily="18" charset="-78"/>
              </a:rPr>
              <a:t>sports</a:t>
            </a:r>
            <a:endParaRPr lang="ar-IQ" sz="22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286656" y="986972"/>
            <a:ext cx="11600544" cy="5617028"/>
          </a:xfrm>
        </p:spPr>
        <p:txBody>
          <a:bodyPr>
            <a:normAutofit/>
          </a:bodyPr>
          <a:lstStyle/>
          <a:p>
            <a:pPr lvl="0" algn="just">
              <a:lnSpc>
                <a:spcPct val="115000"/>
              </a:lnSpc>
              <a:spcBef>
                <a:spcPts val="0"/>
              </a:spcBef>
            </a:pPr>
            <a:r>
              <a:rPr lang="ar-SA" b="1" dirty="0" smtClean="0">
                <a:solidFill>
                  <a:srgbClr val="6600FF"/>
                </a:solidFill>
                <a:latin typeface="Simplified Arabic" pitchFamily="18" charset="-78"/>
                <a:ea typeface="Calibri"/>
                <a:cs typeface="Simplified Arabic" pitchFamily="18" charset="-78"/>
              </a:rPr>
              <a:t>في </a:t>
            </a:r>
            <a:r>
              <a:rPr lang="ar-SA" b="1" dirty="0">
                <a:solidFill>
                  <a:srgbClr val="6600FF"/>
                </a:solidFill>
                <a:latin typeface="Simplified Arabic" pitchFamily="18" charset="-78"/>
                <a:ea typeface="Calibri"/>
                <a:cs typeface="Simplified Arabic" pitchFamily="18" charset="-78"/>
              </a:rPr>
              <a:t>مجال التربية البدنية وعلوم الرياضة توجد الكثير من المشاكل التي تتطلب البحث والتقصي والمعالجة </a:t>
            </a:r>
            <a:r>
              <a:rPr lang="ar-SA" b="1" dirty="0" smtClean="0">
                <a:solidFill>
                  <a:srgbClr val="6600FF"/>
                </a:solidFill>
                <a:latin typeface="Simplified Arabic" pitchFamily="18" charset="-78"/>
                <a:ea typeface="Calibri"/>
                <a:cs typeface="Simplified Arabic" pitchFamily="18" charset="-78"/>
              </a:rPr>
              <a:t>في </a:t>
            </a:r>
            <a:r>
              <a:rPr lang="ar-SA" b="1" dirty="0">
                <a:solidFill>
                  <a:srgbClr val="6600FF"/>
                </a:solidFill>
                <a:latin typeface="Simplified Arabic" pitchFamily="18" charset="-78"/>
                <a:ea typeface="Calibri"/>
                <a:cs typeface="Simplified Arabic" pitchFamily="18" charset="-78"/>
              </a:rPr>
              <a:t>حياتنا </a:t>
            </a:r>
            <a:r>
              <a:rPr lang="ar-SA" b="1" dirty="0" smtClean="0">
                <a:solidFill>
                  <a:srgbClr val="6600FF"/>
                </a:solidFill>
                <a:latin typeface="Simplified Arabic" pitchFamily="18" charset="-78"/>
                <a:ea typeface="Calibri"/>
                <a:cs typeface="Simplified Arabic" pitchFamily="18" charset="-78"/>
              </a:rPr>
              <a:t>الرياضية </a:t>
            </a:r>
            <a:r>
              <a:rPr lang="ar-SA" b="1" dirty="0">
                <a:solidFill>
                  <a:srgbClr val="6600FF"/>
                </a:solidFill>
                <a:latin typeface="Simplified Arabic" pitchFamily="18" charset="-78"/>
                <a:ea typeface="Calibri"/>
                <a:cs typeface="Simplified Arabic" pitchFamily="18" charset="-78"/>
              </a:rPr>
              <a:t>ابتدأ من النواة الصغيرة وهو </a:t>
            </a:r>
            <a:r>
              <a:rPr lang="ar-IQ" b="1" dirty="0" smtClean="0">
                <a:solidFill>
                  <a:srgbClr val="6600FF"/>
                </a:solidFill>
                <a:latin typeface="Simplified Arabic" pitchFamily="18" charset="-78"/>
                <a:ea typeface="Calibri"/>
                <a:cs typeface="Simplified Arabic" pitchFamily="18" charset="-78"/>
              </a:rPr>
              <a:t>:-</a:t>
            </a:r>
            <a:endParaRPr lang="en-US" b="1" dirty="0" smtClean="0">
              <a:solidFill>
                <a:srgbClr val="6600FF"/>
              </a:solidFill>
              <a:latin typeface="Simplified Arabic" pitchFamily="18" charset="-78"/>
              <a:ea typeface="Calibri"/>
              <a:cs typeface="Simplified Arabic" pitchFamily="18" charset="-78"/>
            </a:endParaRPr>
          </a:p>
          <a:p>
            <a:pPr algn="just">
              <a:lnSpc>
                <a:spcPct val="115000"/>
              </a:lnSpc>
              <a:spcBef>
                <a:spcPts val="0"/>
              </a:spcBef>
            </a:pPr>
            <a:r>
              <a:rPr lang="ar-IQ" b="1" dirty="0" smtClean="0">
                <a:solidFill>
                  <a:srgbClr val="99CC00"/>
                </a:solidFill>
                <a:latin typeface="Simplified Arabic" pitchFamily="18" charset="-78"/>
                <a:ea typeface="Calibri"/>
                <a:cs typeface="Simplified Arabic" pitchFamily="18" charset="-78"/>
              </a:rPr>
              <a:t>        - </a:t>
            </a:r>
            <a:r>
              <a:rPr lang="ar-SA" b="1" dirty="0" smtClean="0">
                <a:solidFill>
                  <a:srgbClr val="99CC00"/>
                </a:solidFill>
                <a:latin typeface="Simplified Arabic" pitchFamily="18" charset="-78"/>
                <a:ea typeface="Calibri"/>
                <a:cs typeface="Simplified Arabic" pitchFamily="18" charset="-78"/>
              </a:rPr>
              <a:t>اللاعب </a:t>
            </a:r>
            <a:r>
              <a:rPr lang="ar-SA" b="1" dirty="0">
                <a:solidFill>
                  <a:srgbClr val="99CC00"/>
                </a:solidFill>
                <a:latin typeface="Simplified Arabic" pitchFamily="18" charset="-78"/>
                <a:ea typeface="Calibri"/>
                <a:cs typeface="Simplified Arabic" pitchFamily="18" charset="-78"/>
              </a:rPr>
              <a:t>أو اللاعبة </a:t>
            </a:r>
            <a:endParaRPr lang="ar-IQ" b="1" dirty="0" smtClean="0">
              <a:solidFill>
                <a:srgbClr val="99CC00"/>
              </a:solidFill>
              <a:latin typeface="Simplified Arabic" pitchFamily="18" charset="-78"/>
              <a:ea typeface="Calibri"/>
              <a:cs typeface="Simplified Arabic" pitchFamily="18" charset="-78"/>
            </a:endParaRPr>
          </a:p>
          <a:p>
            <a:pPr algn="just">
              <a:lnSpc>
                <a:spcPct val="115000"/>
              </a:lnSpc>
              <a:spcBef>
                <a:spcPts val="0"/>
              </a:spcBef>
            </a:pPr>
            <a:r>
              <a:rPr lang="ar-IQ" b="1" dirty="0">
                <a:solidFill>
                  <a:srgbClr val="FF00FF"/>
                </a:solidFill>
                <a:latin typeface="Simplified Arabic" pitchFamily="18" charset="-78"/>
                <a:ea typeface="Calibri"/>
                <a:cs typeface="Simplified Arabic" pitchFamily="18" charset="-78"/>
              </a:rPr>
              <a:t> </a:t>
            </a:r>
            <a:r>
              <a:rPr lang="ar-IQ" b="1" dirty="0" smtClean="0">
                <a:solidFill>
                  <a:srgbClr val="FF00FF"/>
                </a:solidFill>
                <a:latin typeface="Simplified Arabic" pitchFamily="18" charset="-78"/>
                <a:ea typeface="Calibri"/>
                <a:cs typeface="Simplified Arabic" pitchFamily="18" charset="-78"/>
              </a:rPr>
              <a:t>         - </a:t>
            </a:r>
            <a:r>
              <a:rPr lang="ar-SA" b="1" dirty="0" smtClean="0">
                <a:solidFill>
                  <a:srgbClr val="FF00FF"/>
                </a:solidFill>
                <a:latin typeface="Simplified Arabic" pitchFamily="18" charset="-78"/>
                <a:ea typeface="Calibri"/>
                <a:cs typeface="Simplified Arabic" pitchFamily="18" charset="-78"/>
              </a:rPr>
              <a:t>ومن </a:t>
            </a:r>
            <a:r>
              <a:rPr lang="ar-SA" b="1" dirty="0">
                <a:solidFill>
                  <a:srgbClr val="FF00FF"/>
                </a:solidFill>
                <a:latin typeface="Simplified Arabic" pitchFamily="18" charset="-78"/>
                <a:ea typeface="Calibri"/>
                <a:cs typeface="Simplified Arabic" pitchFamily="18" charset="-78"/>
              </a:rPr>
              <a:t>ثم الفريق </a:t>
            </a:r>
            <a:endParaRPr lang="ar-IQ" b="1" dirty="0" smtClean="0">
              <a:solidFill>
                <a:srgbClr val="FF00FF"/>
              </a:solidFill>
              <a:latin typeface="Simplified Arabic" pitchFamily="18" charset="-78"/>
              <a:ea typeface="Calibri"/>
              <a:cs typeface="Simplified Arabic" pitchFamily="18" charset="-78"/>
            </a:endParaRPr>
          </a:p>
          <a:p>
            <a:pPr algn="just">
              <a:lnSpc>
                <a:spcPct val="115000"/>
              </a:lnSpc>
              <a:spcBef>
                <a:spcPts val="0"/>
              </a:spcBef>
            </a:pPr>
            <a:r>
              <a:rPr lang="ar-IQ" b="1" dirty="0">
                <a:solidFill>
                  <a:srgbClr val="FF3399"/>
                </a:solidFill>
                <a:latin typeface="Simplified Arabic" pitchFamily="18" charset="-78"/>
                <a:ea typeface="Calibri"/>
                <a:cs typeface="Simplified Arabic" pitchFamily="18" charset="-78"/>
              </a:rPr>
              <a:t> </a:t>
            </a:r>
            <a:r>
              <a:rPr lang="ar-IQ" b="1" dirty="0" smtClean="0">
                <a:solidFill>
                  <a:srgbClr val="FF3399"/>
                </a:solidFill>
                <a:latin typeface="Simplified Arabic" pitchFamily="18" charset="-78"/>
                <a:ea typeface="Calibri"/>
                <a:cs typeface="Simplified Arabic" pitchFamily="18" charset="-78"/>
              </a:rPr>
              <a:t>             - </a:t>
            </a:r>
            <a:r>
              <a:rPr lang="ar-SA" b="1" dirty="0" smtClean="0">
                <a:solidFill>
                  <a:srgbClr val="FF3399"/>
                </a:solidFill>
                <a:latin typeface="Simplified Arabic" pitchFamily="18" charset="-78"/>
                <a:ea typeface="Calibri"/>
                <a:cs typeface="Simplified Arabic" pitchFamily="18" charset="-78"/>
              </a:rPr>
              <a:t>وبعدها </a:t>
            </a:r>
            <a:r>
              <a:rPr lang="ar-SA" b="1" dirty="0">
                <a:solidFill>
                  <a:srgbClr val="FF3399"/>
                </a:solidFill>
                <a:latin typeface="Simplified Arabic" pitchFamily="18" charset="-78"/>
                <a:ea typeface="Calibri"/>
                <a:cs typeface="Simplified Arabic" pitchFamily="18" charset="-78"/>
              </a:rPr>
              <a:t>النادي ثم الاتحاد </a:t>
            </a:r>
            <a:endParaRPr lang="ar-IQ" b="1" dirty="0" smtClean="0">
              <a:solidFill>
                <a:srgbClr val="FF3399"/>
              </a:solidFill>
              <a:latin typeface="Simplified Arabic" pitchFamily="18" charset="-78"/>
              <a:ea typeface="Calibri"/>
              <a:cs typeface="Simplified Arabic" pitchFamily="18" charset="-78"/>
            </a:endParaRPr>
          </a:p>
          <a:p>
            <a:pPr algn="just">
              <a:lnSpc>
                <a:spcPct val="115000"/>
              </a:lnSpc>
              <a:spcBef>
                <a:spcPts val="0"/>
              </a:spcBef>
            </a:pPr>
            <a:r>
              <a:rPr lang="ar-IQ" b="1" dirty="0">
                <a:solidFill>
                  <a:srgbClr val="33CC33"/>
                </a:solidFill>
                <a:latin typeface="Simplified Arabic" pitchFamily="18" charset="-78"/>
                <a:ea typeface="Calibri"/>
                <a:cs typeface="Simplified Arabic" pitchFamily="18" charset="-78"/>
              </a:rPr>
              <a:t> </a:t>
            </a:r>
            <a:r>
              <a:rPr lang="ar-IQ" b="1" dirty="0" smtClean="0">
                <a:solidFill>
                  <a:srgbClr val="33CC33"/>
                </a:solidFill>
                <a:latin typeface="Simplified Arabic" pitchFamily="18" charset="-78"/>
                <a:ea typeface="Calibri"/>
                <a:cs typeface="Simplified Arabic" pitchFamily="18" charset="-78"/>
              </a:rPr>
              <a:t>                 - </a:t>
            </a:r>
            <a:r>
              <a:rPr lang="ar-SA" b="1" dirty="0" smtClean="0">
                <a:solidFill>
                  <a:srgbClr val="33CC33"/>
                </a:solidFill>
                <a:latin typeface="Simplified Arabic" pitchFamily="18" charset="-78"/>
                <a:ea typeface="Calibri"/>
                <a:cs typeface="Simplified Arabic" pitchFamily="18" charset="-78"/>
              </a:rPr>
              <a:t>أو </a:t>
            </a:r>
            <a:r>
              <a:rPr lang="ar-SA" b="1" dirty="0">
                <a:solidFill>
                  <a:srgbClr val="33CC33"/>
                </a:solidFill>
                <a:latin typeface="Simplified Arabic" pitchFamily="18" charset="-78"/>
                <a:ea typeface="Calibri"/>
                <a:cs typeface="Simplified Arabic" pitchFamily="18" charset="-78"/>
              </a:rPr>
              <a:t>في حياتنا العامة أو الاجتماعية </a:t>
            </a:r>
            <a:endParaRPr lang="ar-IQ" b="1" dirty="0" smtClean="0">
              <a:solidFill>
                <a:srgbClr val="33CC33"/>
              </a:solidFill>
              <a:latin typeface="Simplified Arabic" pitchFamily="18" charset="-78"/>
              <a:ea typeface="Calibri"/>
              <a:cs typeface="Simplified Arabic" pitchFamily="18" charset="-78"/>
            </a:endParaRPr>
          </a:p>
          <a:p>
            <a:pPr algn="just">
              <a:lnSpc>
                <a:spcPct val="115000"/>
              </a:lnSpc>
              <a:spcBef>
                <a:spcPts val="0"/>
              </a:spcBef>
            </a:pPr>
            <a:r>
              <a:rPr lang="ar-IQ" b="1" dirty="0">
                <a:solidFill>
                  <a:srgbClr val="6600FF"/>
                </a:solidFill>
                <a:latin typeface="Simplified Arabic" pitchFamily="18" charset="-78"/>
                <a:ea typeface="Calibri"/>
                <a:cs typeface="Simplified Arabic" pitchFamily="18" charset="-78"/>
              </a:rPr>
              <a:t> </a:t>
            </a:r>
            <a:r>
              <a:rPr lang="ar-IQ" b="1" dirty="0" smtClean="0">
                <a:solidFill>
                  <a:srgbClr val="6600FF"/>
                </a:solidFill>
                <a:latin typeface="Simplified Arabic" pitchFamily="18" charset="-78"/>
                <a:ea typeface="Calibri"/>
                <a:cs typeface="Simplified Arabic" pitchFamily="18" charset="-78"/>
              </a:rPr>
              <a:t>               - </a:t>
            </a:r>
            <a:r>
              <a:rPr lang="ar-SA" b="1" dirty="0" smtClean="0">
                <a:solidFill>
                  <a:srgbClr val="6600FF"/>
                </a:solidFill>
                <a:latin typeface="Simplified Arabic" pitchFamily="18" charset="-78"/>
                <a:ea typeface="Calibri"/>
                <a:cs typeface="Simplified Arabic" pitchFamily="18" charset="-78"/>
              </a:rPr>
              <a:t>أو </a:t>
            </a:r>
            <a:r>
              <a:rPr lang="ar-SA" b="1" dirty="0">
                <a:solidFill>
                  <a:srgbClr val="6600FF"/>
                </a:solidFill>
                <a:latin typeface="Simplified Arabic" pitchFamily="18" charset="-78"/>
                <a:ea typeface="Calibri"/>
                <a:cs typeface="Simplified Arabic" pitchFamily="18" charset="-78"/>
              </a:rPr>
              <a:t>على مستوى المدارس ابتدآ من رياض الأطفال وحتى مستوى الدراسة الجامعية. </a:t>
            </a:r>
            <a:endParaRPr lang="ar-IQ" b="1" dirty="0" smtClean="0">
              <a:solidFill>
                <a:srgbClr val="6600FF"/>
              </a:solidFill>
              <a:latin typeface="Simplified Arabic" pitchFamily="18" charset="-78"/>
              <a:ea typeface="Calibri"/>
              <a:cs typeface="Simplified Arabic" pitchFamily="18" charset="-78"/>
            </a:endParaRPr>
          </a:p>
          <a:p>
            <a:pPr algn="just">
              <a:lnSpc>
                <a:spcPct val="115000"/>
              </a:lnSpc>
              <a:spcBef>
                <a:spcPts val="0"/>
              </a:spcBef>
            </a:pPr>
            <a:r>
              <a:rPr lang="ar-SA" b="1" dirty="0" smtClean="0">
                <a:latin typeface="Simplified Arabic" pitchFamily="18" charset="-78"/>
                <a:ea typeface="Calibri"/>
                <a:cs typeface="Simplified Arabic" pitchFamily="18" charset="-78"/>
              </a:rPr>
              <a:t>وهذا بالتأكيد لا يأتي بصورة عفوية أو معالجة ذاتية وإنما عن طريق علم مدروس ومبرمج ومخطط له مسبقا وهو </a:t>
            </a:r>
            <a:endParaRPr lang="ar-IQ" b="1" dirty="0" smtClean="0">
              <a:latin typeface="Simplified Arabic" pitchFamily="18" charset="-78"/>
              <a:ea typeface="Calibri"/>
              <a:cs typeface="Simplified Arabic" pitchFamily="18" charset="-78"/>
            </a:endParaRPr>
          </a:p>
          <a:p>
            <a:pPr algn="just">
              <a:lnSpc>
                <a:spcPct val="115000"/>
              </a:lnSpc>
              <a:spcBef>
                <a:spcPts val="0"/>
              </a:spcBef>
            </a:pPr>
            <a:r>
              <a:rPr lang="ar-IQ" b="1" dirty="0" smtClean="0">
                <a:solidFill>
                  <a:srgbClr val="FF0000"/>
                </a:solidFill>
                <a:latin typeface="Simplified Arabic" pitchFamily="18" charset="-78"/>
                <a:ea typeface="Calibri"/>
                <a:cs typeface="Simplified Arabic" pitchFamily="18" charset="-78"/>
              </a:rPr>
              <a:t>          - </a:t>
            </a:r>
            <a:r>
              <a:rPr lang="ar-SA" b="1" dirty="0" smtClean="0">
                <a:solidFill>
                  <a:srgbClr val="FF0000"/>
                </a:solidFill>
                <a:latin typeface="Simplified Arabic" pitchFamily="18" charset="-78"/>
                <a:ea typeface="Calibri"/>
                <a:cs typeface="Simplified Arabic" pitchFamily="18" charset="-78"/>
              </a:rPr>
              <a:t>البحث </a:t>
            </a:r>
            <a:r>
              <a:rPr lang="ar-SA" b="1" dirty="0">
                <a:solidFill>
                  <a:srgbClr val="FF0000"/>
                </a:solidFill>
                <a:latin typeface="Simplified Arabic" pitchFamily="18" charset="-78"/>
                <a:ea typeface="Calibri"/>
                <a:cs typeface="Simplified Arabic" pitchFamily="18" charset="-78"/>
              </a:rPr>
              <a:t>العلمي</a:t>
            </a:r>
            <a:r>
              <a:rPr lang="ar-SA" b="1" dirty="0" smtClean="0">
                <a:solidFill>
                  <a:srgbClr val="FF0000"/>
                </a:solidFill>
                <a:latin typeface="Simplified Arabic" pitchFamily="18" charset="-78"/>
                <a:ea typeface="Calibri"/>
                <a:cs typeface="Simplified Arabic" pitchFamily="18" charset="-78"/>
              </a:rPr>
              <a:t>.</a:t>
            </a:r>
            <a:endParaRPr lang="en-US" sz="2400" b="1" dirty="0">
              <a:solidFill>
                <a:srgbClr val="FF0000"/>
              </a:solidFill>
              <a:latin typeface="Simplified Arabic" pitchFamily="18" charset="-78"/>
              <a:ea typeface="Calibri"/>
              <a:cs typeface="Simplified Arabic" pitchFamily="18" charset="-78"/>
            </a:endParaRPr>
          </a:p>
        </p:txBody>
      </p:sp>
    </p:spTree>
    <p:extLst>
      <p:ext uri="{BB962C8B-B14F-4D97-AF65-F5344CB8AC3E}">
        <p14:creationId xmlns:p14="http://schemas.microsoft.com/office/powerpoint/2010/main" val="3153035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723446"/>
          </a:xfrm>
        </p:spPr>
        <p:txBody>
          <a:bodyPr/>
          <a:lstStyle/>
          <a:p>
            <a:pPr algn="ctr"/>
            <a:r>
              <a:rPr lang="ar-IQ" b="1" dirty="0" smtClean="0">
                <a:solidFill>
                  <a:srgbClr val="FF0000"/>
                </a:solidFill>
                <a:latin typeface="Simplified Arabic" pitchFamily="18" charset="-78"/>
                <a:cs typeface="Simplified Arabic" pitchFamily="18" charset="-78"/>
              </a:rPr>
              <a:t>موضوع البحث</a:t>
            </a:r>
            <a:endParaRPr lang="ar-IQ"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522514" y="1262743"/>
            <a:ext cx="11248572" cy="5312228"/>
          </a:xfrm>
        </p:spPr>
        <p:txBody>
          <a:bodyPr>
            <a:normAutofit/>
          </a:bodyPr>
          <a:lstStyle/>
          <a:p>
            <a:pPr algn="ctr"/>
            <a:r>
              <a:rPr lang="ar-IQ" sz="6000" dirty="0" smtClean="0">
                <a:solidFill>
                  <a:srgbClr val="FF33CC"/>
                </a:solidFill>
                <a:latin typeface="Simplified Arabic" pitchFamily="18" charset="-78"/>
                <a:cs typeface="Simplified Arabic" pitchFamily="18" charset="-78"/>
              </a:rPr>
              <a:t>تقديم </a:t>
            </a:r>
          </a:p>
          <a:p>
            <a:pPr algn="ctr"/>
            <a:r>
              <a:rPr lang="ar-IQ" sz="6000" b="1" dirty="0" err="1" smtClean="0">
                <a:solidFill>
                  <a:srgbClr val="0066FF"/>
                </a:solidFill>
                <a:latin typeface="Simplified Arabic" pitchFamily="18" charset="-78"/>
                <a:cs typeface="Simplified Arabic" pitchFamily="18" charset="-78"/>
              </a:rPr>
              <a:t>أ.د</a:t>
            </a:r>
            <a:r>
              <a:rPr lang="ar-IQ" sz="6000" b="1" dirty="0" smtClean="0">
                <a:solidFill>
                  <a:srgbClr val="0066FF"/>
                </a:solidFill>
                <a:latin typeface="Simplified Arabic" pitchFamily="18" charset="-78"/>
                <a:cs typeface="Simplified Arabic" pitchFamily="18" charset="-78"/>
              </a:rPr>
              <a:t>. حسن هادي عطية </a:t>
            </a:r>
            <a:endParaRPr lang="ar-IQ" sz="6000" b="1" dirty="0">
              <a:solidFill>
                <a:srgbClr val="0066FF"/>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346448562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2474</Words>
  <Application>Microsoft Office PowerPoint</Application>
  <PresentationFormat>مخصص</PresentationFormat>
  <Paragraphs>355</Paragraphs>
  <Slides>57</Slides>
  <Notes>0</Notes>
  <HiddenSlides>0</HiddenSlides>
  <MMClips>0</MMClips>
  <ScaleCrop>false</ScaleCrop>
  <HeadingPairs>
    <vt:vector size="4" baseType="variant">
      <vt:variant>
        <vt:lpstr>نسق</vt:lpstr>
      </vt:variant>
      <vt:variant>
        <vt:i4>1</vt:i4>
      </vt:variant>
      <vt:variant>
        <vt:lpstr>عناوين الشرائح</vt:lpstr>
      </vt:variant>
      <vt:variant>
        <vt:i4>57</vt:i4>
      </vt:variant>
    </vt:vector>
  </HeadingPairs>
  <TitlesOfParts>
    <vt:vector size="58" baseType="lpstr">
      <vt:lpstr>نسق Office</vt:lpstr>
      <vt:lpstr>بسم الله الرحمن الرحيم</vt:lpstr>
      <vt:lpstr>عرض تقديمي في PowerPoint</vt:lpstr>
      <vt:lpstr>عرض تقديمي في PowerPoint</vt:lpstr>
      <vt:lpstr>محاور الورشة</vt:lpstr>
      <vt:lpstr>المتطلبات الأساسية لمشاريع بحوث تخرج طلبة المرحلة الرابعة</vt:lpstr>
      <vt:lpstr>البحث العلمي لغة واصطلاحاً   Scientific research linguistically and idiomatically</vt:lpstr>
      <vt:lpstr>مفهوم البحث العلمي (بشكل عام)  The concept of scientific research</vt:lpstr>
      <vt:lpstr>مفهوم البحث العلمي في المجال الرياضي   The concept of scientific research in the field of sports</vt:lpstr>
      <vt:lpstr>موضوع البحث</vt:lpstr>
      <vt:lpstr>كيف تنشأ الأفكار البحثية</vt:lpstr>
      <vt:lpstr>تعريف تساؤلات البحث العلمي </vt:lpstr>
      <vt:lpstr>موضوع البحث : </vt:lpstr>
      <vt:lpstr>الحصول على الافكار في تحديد موضوع البحث</vt:lpstr>
      <vt:lpstr>من الممكن أن تكون الحلول لهذه التحديات من خلال الآتي:- </vt:lpstr>
      <vt:lpstr>عرض تقديمي في PowerPoint</vt:lpstr>
      <vt:lpstr>بناء فكرة أولية لعنوان البحث</vt:lpstr>
      <vt:lpstr>شروط كتابة عنوان البحث </vt:lpstr>
      <vt:lpstr>مثال تطبيقي :  آلية وضع عنوان البحث ومكوناته:</vt:lpstr>
      <vt:lpstr>عرض تقديمي في PowerPoint</vt:lpstr>
      <vt:lpstr>ثانياً : تسجيل عنوان البحث (استمارة خاصة في فرع العلوم النظرية) </vt:lpstr>
      <vt:lpstr>الاستمارة الأولى ( تسجيل عنوان مشروع البحث ) (الاستمارة تستلم من الفرع)</vt:lpstr>
      <vt:lpstr>عرض تقديمي في PowerPoint</vt:lpstr>
      <vt:lpstr>المتطلبات العلمية للإطار</vt:lpstr>
      <vt:lpstr>ماذا يتضمن إطار أو خطة البحث</vt:lpstr>
      <vt:lpstr>مقدمة البحث</vt:lpstr>
      <vt:lpstr>تحديد المشكلة</vt:lpstr>
      <vt:lpstr>تحديد المصطلحات</vt:lpstr>
      <vt:lpstr>أهدف البحث</vt:lpstr>
      <vt:lpstr>فرضيات البحث</vt:lpstr>
      <vt:lpstr>منهج البحث</vt:lpstr>
      <vt:lpstr>مجتمع وعينة البحث</vt:lpstr>
      <vt:lpstr>الإجراءات</vt:lpstr>
      <vt:lpstr>الأسلوب الإحصائي المستخدم</vt:lpstr>
      <vt:lpstr>المراجع والمصادر العلمية</vt:lpstr>
      <vt:lpstr>عرض تقديمي في PowerPoint</vt:lpstr>
      <vt:lpstr>ثالثاً : تقديم إطار البحث (استمارة خاصة في فرع العلوم النظرية)</vt:lpstr>
      <vt:lpstr>استمارة متطلبات تقديم إطار البحث ( الاستمارة تستلم من الفرع)</vt:lpstr>
      <vt:lpstr>عرض تقديمي في PowerPoint</vt:lpstr>
      <vt:lpstr>الفصل الأول من البحث ( 1- التعريف بالبحث )</vt:lpstr>
      <vt:lpstr>الفصل الثاني</vt:lpstr>
      <vt:lpstr>2- الفصل الثاني ( الدراسات النظرية والسابقة )</vt:lpstr>
      <vt:lpstr>الفصل الثالث ( 3- منهجية البحث وإجراءاته الميدانية )</vt:lpstr>
      <vt:lpstr>الفصل الرابع ( عرض النتائج وتحليلها ومناقشتها )</vt:lpstr>
      <vt:lpstr>الفصل الخامس ( الاستنتاجات والتوصيات )</vt:lpstr>
      <vt:lpstr>عرض تقديمي في PowerPoint</vt:lpstr>
      <vt:lpstr>عرض تقديمي في PowerPoint</vt:lpstr>
      <vt:lpstr>رابعاً : تقديم البحث كاملاً (استمارة خاصة بمتطلبات البحث)</vt:lpstr>
      <vt:lpstr>خامساً : فترة مناقشات البحوث</vt:lpstr>
      <vt:lpstr>متطلبات ( آلية ) كتابة وطباعة بحث التخرج لطلبة المرحلة الرابعة (استمارة خاصة)</vt:lpstr>
      <vt:lpstr>سادسا : تعهد السلامة الفكرية والأمانة العلمية</vt:lpstr>
      <vt:lpstr>سابعاً : لقاء الطالب مع السيد المشرف (استمارة خاصة)</vt:lpstr>
      <vt:lpstr>استمارة لقاء الطالب مع السيد المشرف</vt:lpstr>
      <vt:lpstr>احتساب درجة مشروع البحث</vt:lpstr>
      <vt:lpstr>عاشراً : سجل التوقيتات</vt:lpstr>
      <vt:lpstr>أحد عشر : عدم قبول بحث التخرج</vt:lpstr>
      <vt:lpstr>أثنا عشر : </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دكتور حسن هادي</dc:creator>
  <cp:lastModifiedBy>Maher</cp:lastModifiedBy>
  <cp:revision>67</cp:revision>
  <dcterms:created xsi:type="dcterms:W3CDTF">2020-03-15T17:09:42Z</dcterms:created>
  <dcterms:modified xsi:type="dcterms:W3CDTF">2023-01-14T16:34:10Z</dcterms:modified>
</cp:coreProperties>
</file>