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2"/>
  </p:notesMasterIdLst>
  <p:handoutMasterIdLst>
    <p:handoutMasterId r:id="rId33"/>
  </p:handoutMasterIdLst>
  <p:sldIdLst>
    <p:sldId id="256" r:id="rId3"/>
    <p:sldId id="257" r:id="rId4"/>
    <p:sldId id="259" r:id="rId5"/>
    <p:sldId id="260" r:id="rId6"/>
    <p:sldId id="278" r:id="rId7"/>
    <p:sldId id="261" r:id="rId8"/>
    <p:sldId id="279" r:id="rId9"/>
    <p:sldId id="262" r:id="rId10"/>
    <p:sldId id="263" r:id="rId11"/>
    <p:sldId id="264" r:id="rId12"/>
    <p:sldId id="280" r:id="rId13"/>
    <p:sldId id="265" r:id="rId14"/>
    <p:sldId id="281" r:id="rId15"/>
    <p:sldId id="266" r:id="rId16"/>
    <p:sldId id="267" r:id="rId17"/>
    <p:sldId id="282" r:id="rId18"/>
    <p:sldId id="268" r:id="rId19"/>
    <p:sldId id="269" r:id="rId20"/>
    <p:sldId id="270" r:id="rId21"/>
    <p:sldId id="283" r:id="rId22"/>
    <p:sldId id="276" r:id="rId23"/>
    <p:sldId id="271" r:id="rId24"/>
    <p:sldId id="272" r:id="rId25"/>
    <p:sldId id="273" r:id="rId26"/>
    <p:sldId id="284" r:id="rId27"/>
    <p:sldId id="274" r:id="rId28"/>
    <p:sldId id="275" r:id="rId29"/>
    <p:sldId id="285" r:id="rId30"/>
    <p:sldId id="277" r:id="rId31"/>
  </p:sldIdLst>
  <p:sldSz cx="12192000" cy="6858000"/>
  <p:notesSz cx="6858000" cy="9144000"/>
  <p:defaultTextStyle>
    <a:defPPr>
      <a:defRPr lang="ru-RU"/>
    </a:defPPr>
    <a:lvl1pPr algn="l" rtl="0" fontAlgn="base">
      <a:spcBef>
        <a:spcPct val="0"/>
      </a:spcBef>
      <a:spcAft>
        <a:spcPct val="0"/>
      </a:spcAft>
      <a:defRPr sz="3200" kern="1200">
        <a:solidFill>
          <a:schemeClr val="tx2"/>
        </a:solidFill>
        <a:latin typeface="Futura LT Book" pitchFamily="2" charset="0"/>
        <a:ea typeface="굴림" charset="-127"/>
        <a:cs typeface="+mn-cs"/>
      </a:defRPr>
    </a:lvl1pPr>
    <a:lvl2pPr marL="457200" algn="l" rtl="0" fontAlgn="base">
      <a:spcBef>
        <a:spcPct val="0"/>
      </a:spcBef>
      <a:spcAft>
        <a:spcPct val="0"/>
      </a:spcAft>
      <a:defRPr sz="3200" kern="1200">
        <a:solidFill>
          <a:schemeClr val="tx2"/>
        </a:solidFill>
        <a:latin typeface="Futura LT Book" pitchFamily="2" charset="0"/>
        <a:ea typeface="굴림" charset="-127"/>
        <a:cs typeface="+mn-cs"/>
      </a:defRPr>
    </a:lvl2pPr>
    <a:lvl3pPr marL="914400" algn="l" rtl="0" fontAlgn="base">
      <a:spcBef>
        <a:spcPct val="0"/>
      </a:spcBef>
      <a:spcAft>
        <a:spcPct val="0"/>
      </a:spcAft>
      <a:defRPr sz="3200" kern="1200">
        <a:solidFill>
          <a:schemeClr val="tx2"/>
        </a:solidFill>
        <a:latin typeface="Futura LT Book" pitchFamily="2" charset="0"/>
        <a:ea typeface="굴림" charset="-127"/>
        <a:cs typeface="+mn-cs"/>
      </a:defRPr>
    </a:lvl3pPr>
    <a:lvl4pPr marL="1371600" algn="l" rtl="0" fontAlgn="base">
      <a:spcBef>
        <a:spcPct val="0"/>
      </a:spcBef>
      <a:spcAft>
        <a:spcPct val="0"/>
      </a:spcAft>
      <a:defRPr sz="3200" kern="1200">
        <a:solidFill>
          <a:schemeClr val="tx2"/>
        </a:solidFill>
        <a:latin typeface="Futura LT Book" pitchFamily="2" charset="0"/>
        <a:ea typeface="굴림" charset="-127"/>
        <a:cs typeface="+mn-cs"/>
      </a:defRPr>
    </a:lvl4pPr>
    <a:lvl5pPr marL="1828800" algn="l" rtl="0" fontAlgn="base">
      <a:spcBef>
        <a:spcPct val="0"/>
      </a:spcBef>
      <a:spcAft>
        <a:spcPct val="0"/>
      </a:spcAft>
      <a:defRPr sz="3200" kern="1200">
        <a:solidFill>
          <a:schemeClr val="tx2"/>
        </a:solidFill>
        <a:latin typeface="Futura LT Book" pitchFamily="2" charset="0"/>
        <a:ea typeface="굴림" charset="-127"/>
        <a:cs typeface="+mn-cs"/>
      </a:defRPr>
    </a:lvl5pPr>
    <a:lvl6pPr marL="2286000" algn="l" defTabSz="914400" rtl="0" eaLnBrk="1" latinLnBrk="0" hangingPunct="1">
      <a:defRPr sz="3200" kern="1200">
        <a:solidFill>
          <a:schemeClr val="tx2"/>
        </a:solidFill>
        <a:latin typeface="Futura LT Book" pitchFamily="2" charset="0"/>
        <a:ea typeface="굴림" charset="-127"/>
        <a:cs typeface="+mn-cs"/>
      </a:defRPr>
    </a:lvl6pPr>
    <a:lvl7pPr marL="2743200" algn="l" defTabSz="914400" rtl="0" eaLnBrk="1" latinLnBrk="0" hangingPunct="1">
      <a:defRPr sz="3200" kern="1200">
        <a:solidFill>
          <a:schemeClr val="tx2"/>
        </a:solidFill>
        <a:latin typeface="Futura LT Book" pitchFamily="2" charset="0"/>
        <a:ea typeface="굴림" charset="-127"/>
        <a:cs typeface="+mn-cs"/>
      </a:defRPr>
    </a:lvl7pPr>
    <a:lvl8pPr marL="3200400" algn="l" defTabSz="914400" rtl="0" eaLnBrk="1" latinLnBrk="0" hangingPunct="1">
      <a:defRPr sz="3200" kern="1200">
        <a:solidFill>
          <a:schemeClr val="tx2"/>
        </a:solidFill>
        <a:latin typeface="Futura LT Book" pitchFamily="2" charset="0"/>
        <a:ea typeface="굴림" charset="-127"/>
        <a:cs typeface="+mn-cs"/>
      </a:defRPr>
    </a:lvl8pPr>
    <a:lvl9pPr marL="3657600" algn="l" defTabSz="914400" rtl="0" eaLnBrk="1" latinLnBrk="0" hangingPunct="1">
      <a:defRPr sz="3200" kern="1200">
        <a:solidFill>
          <a:schemeClr val="tx2"/>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806"/>
    <a:srgbClr val="65482B"/>
    <a:srgbClr val="000000"/>
    <a:srgbClr val="00499F"/>
    <a:srgbClr val="0CC1E0"/>
    <a:srgbClr val="1C1C1C"/>
    <a:srgbClr val="C6170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92740" autoAdjust="0"/>
  </p:normalViewPr>
  <p:slideViewPr>
    <p:cSldViewPr>
      <p:cViewPr varScale="1">
        <p:scale>
          <a:sx n="74" d="100"/>
          <a:sy n="74" d="100"/>
        </p:scale>
        <p:origin x="756" y="54"/>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614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4EA6828C-5910-40AC-A767-5A1E9E6E35EB}" type="slidenum">
              <a:rPr lang="ru-RU"/>
              <a:pPr/>
              <a:t>‹#›</a:t>
            </a:fld>
            <a:endParaRPr lang="ru-RU"/>
          </a:p>
        </p:txBody>
      </p:sp>
    </p:spTree>
    <p:extLst>
      <p:ext uri="{BB962C8B-B14F-4D97-AF65-F5344CB8AC3E}">
        <p14:creationId xmlns:p14="http://schemas.microsoft.com/office/powerpoint/2010/main" val="14940804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EA6828C-5910-40AC-A767-5A1E9E6E35EB}" type="slidenum">
              <a:rPr lang="ru-RU" smtClean="0"/>
              <a:pPr/>
              <a:t>20</a:t>
            </a:fld>
            <a:endParaRPr lang="ru-RU"/>
          </a:p>
        </p:txBody>
      </p:sp>
    </p:spTree>
    <p:extLst>
      <p:ext uri="{BB962C8B-B14F-4D97-AF65-F5344CB8AC3E}">
        <p14:creationId xmlns:p14="http://schemas.microsoft.com/office/powerpoint/2010/main" val="152754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88019" y="5013325"/>
            <a:ext cx="9215967" cy="1079500"/>
          </a:xfrm>
          <a:effectLst>
            <a:outerShdw dist="17961" dir="2700000" algn="ctr" rotWithShape="0">
              <a:schemeClr val="bg2"/>
            </a:outerShdw>
          </a:effectLst>
        </p:spPr>
        <p:txBody>
          <a:bodyPr/>
          <a:lstStyle>
            <a:lvl1pPr algn="ctr">
              <a:defRPr>
                <a:ea typeface="굴림" charset="-127"/>
              </a:defRPr>
            </a:lvl1pPr>
          </a:lstStyle>
          <a:p>
            <a:pPr lvl="0"/>
            <a:r>
              <a:rPr lang="ru-RU" noProof="0"/>
              <a:t>Образец заголовка</a:t>
            </a:r>
          </a:p>
        </p:txBody>
      </p:sp>
      <p:sp>
        <p:nvSpPr>
          <p:cNvPr id="5123" name="Rectangle 3"/>
          <p:cNvSpPr>
            <a:spLocks noGrp="1" noChangeArrowheads="1"/>
          </p:cNvSpPr>
          <p:nvPr>
            <p:ph type="subTitle" idx="1"/>
          </p:nvPr>
        </p:nvSpPr>
        <p:spPr>
          <a:xfrm>
            <a:off x="1479553" y="6092828"/>
            <a:ext cx="9266767" cy="504825"/>
          </a:xfrm>
          <a:effectLst>
            <a:outerShdw dist="17961" dir="2700000" algn="ctr" rotWithShape="0">
              <a:schemeClr val="bg2"/>
            </a:outerShdw>
          </a:effectLst>
        </p:spPr>
        <p:txBody>
          <a:bodyPr/>
          <a:lstStyle>
            <a:lvl1pPr marL="0" indent="0" algn="ctr">
              <a:buFontTx/>
              <a:buNone/>
              <a:defRPr>
                <a:latin typeface="Futura LT Book" pitchFamily="2" charset="0"/>
                <a:ea typeface="굴림" charset="-127"/>
              </a:defRPr>
            </a:lvl1pPr>
          </a:lstStyle>
          <a:p>
            <a:pPr lvl="0"/>
            <a:r>
              <a:rPr lang="ru-RU"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8554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40236" y="1409700"/>
            <a:ext cx="2544233" cy="52593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007535" y="1409700"/>
            <a:ext cx="7429500" cy="52593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523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EA3E060-D179-49F6-AFD4-DC00F287D376}" type="slidenum">
              <a:rPr lang="ru-RU"/>
              <a:pPr/>
              <a:t>‹#›</a:t>
            </a:fld>
            <a:endParaRPr lang="ru-RU"/>
          </a:p>
        </p:txBody>
      </p:sp>
    </p:spTree>
    <p:extLst>
      <p:ext uri="{BB962C8B-B14F-4D97-AF65-F5344CB8AC3E}">
        <p14:creationId xmlns:p14="http://schemas.microsoft.com/office/powerpoint/2010/main" val="425588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A0F7B3E-42F7-4D1D-B987-D49F65B3C9B4}" type="slidenum">
              <a:rPr lang="ru-RU"/>
              <a:pPr/>
              <a:t>‹#›</a:t>
            </a:fld>
            <a:endParaRPr lang="ru-RU"/>
          </a:p>
        </p:txBody>
      </p:sp>
    </p:spTree>
    <p:extLst>
      <p:ext uri="{BB962C8B-B14F-4D97-AF65-F5344CB8AC3E}">
        <p14:creationId xmlns:p14="http://schemas.microsoft.com/office/powerpoint/2010/main" val="49435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E15C9DC-6A9F-49EC-832B-3504CA0E4CF1}" type="slidenum">
              <a:rPr lang="ru-RU"/>
              <a:pPr/>
              <a:t>‹#›</a:t>
            </a:fld>
            <a:endParaRPr lang="ru-RU"/>
          </a:p>
        </p:txBody>
      </p:sp>
    </p:spTree>
    <p:extLst>
      <p:ext uri="{BB962C8B-B14F-4D97-AF65-F5344CB8AC3E}">
        <p14:creationId xmlns:p14="http://schemas.microsoft.com/office/powerpoint/2010/main" val="145717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544235" y="1600203"/>
            <a:ext cx="4417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7164917" y="1600203"/>
            <a:ext cx="4417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FAF1591-E2B9-4530-BB15-1863626DBB69}" type="slidenum">
              <a:rPr lang="ru-RU"/>
              <a:pPr/>
              <a:t>‹#›</a:t>
            </a:fld>
            <a:endParaRPr lang="ru-RU"/>
          </a:p>
        </p:txBody>
      </p:sp>
    </p:spTree>
    <p:extLst>
      <p:ext uri="{BB962C8B-B14F-4D97-AF65-F5344CB8AC3E}">
        <p14:creationId xmlns:p14="http://schemas.microsoft.com/office/powerpoint/2010/main" val="400667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F45ECB5-57C5-4028-8F58-BFF61976D2EC}" type="slidenum">
              <a:rPr lang="ru-RU"/>
              <a:pPr/>
              <a:t>‹#›</a:t>
            </a:fld>
            <a:endParaRPr lang="ru-RU"/>
          </a:p>
        </p:txBody>
      </p:sp>
    </p:spTree>
    <p:extLst>
      <p:ext uri="{BB962C8B-B14F-4D97-AF65-F5344CB8AC3E}">
        <p14:creationId xmlns:p14="http://schemas.microsoft.com/office/powerpoint/2010/main" val="213013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B91041C-9278-4CE5-9DAF-26FB655271EB}" type="slidenum">
              <a:rPr lang="ru-RU"/>
              <a:pPr/>
              <a:t>‹#›</a:t>
            </a:fld>
            <a:endParaRPr lang="ru-RU"/>
          </a:p>
        </p:txBody>
      </p:sp>
    </p:spTree>
    <p:extLst>
      <p:ext uri="{BB962C8B-B14F-4D97-AF65-F5344CB8AC3E}">
        <p14:creationId xmlns:p14="http://schemas.microsoft.com/office/powerpoint/2010/main" val="326999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5BF0B865-EAEF-49BA-BA86-AEEC08FA35F9}" type="slidenum">
              <a:rPr lang="ru-RU"/>
              <a:pPr/>
              <a:t>‹#›</a:t>
            </a:fld>
            <a:endParaRPr lang="ru-RU"/>
          </a:p>
        </p:txBody>
      </p:sp>
    </p:spTree>
    <p:extLst>
      <p:ext uri="{BB962C8B-B14F-4D97-AF65-F5344CB8AC3E}">
        <p14:creationId xmlns:p14="http://schemas.microsoft.com/office/powerpoint/2010/main" val="4271225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B500FCE-2DF8-4F67-80EE-0F207EA68114}" type="slidenum">
              <a:rPr lang="ru-RU"/>
              <a:pPr/>
              <a:t>‹#›</a:t>
            </a:fld>
            <a:endParaRPr lang="ru-RU"/>
          </a:p>
        </p:txBody>
      </p:sp>
    </p:spTree>
    <p:extLst>
      <p:ext uri="{BB962C8B-B14F-4D97-AF65-F5344CB8AC3E}">
        <p14:creationId xmlns:p14="http://schemas.microsoft.com/office/powerpoint/2010/main" val="227241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8455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E026229-3A93-4235-909A-AD1A0593B15D}" type="slidenum">
              <a:rPr lang="ru-RU"/>
              <a:pPr/>
              <a:t>‹#›</a:t>
            </a:fld>
            <a:endParaRPr lang="ru-RU"/>
          </a:p>
        </p:txBody>
      </p:sp>
    </p:spTree>
    <p:extLst>
      <p:ext uri="{BB962C8B-B14F-4D97-AF65-F5344CB8AC3E}">
        <p14:creationId xmlns:p14="http://schemas.microsoft.com/office/powerpoint/2010/main" val="421184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DF5B5DE-DB5E-4B06-9803-7A7C26359551}" type="slidenum">
              <a:rPr lang="ru-RU"/>
              <a:pPr/>
              <a:t>‹#›</a:t>
            </a:fld>
            <a:endParaRPr lang="ru-RU"/>
          </a:p>
        </p:txBody>
      </p:sp>
    </p:spTree>
    <p:extLst>
      <p:ext uri="{BB962C8B-B14F-4D97-AF65-F5344CB8AC3E}">
        <p14:creationId xmlns:p14="http://schemas.microsoft.com/office/powerpoint/2010/main" val="3397345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23917" y="274641"/>
            <a:ext cx="2258483"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44235" y="274641"/>
            <a:ext cx="6576484"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990C1B-91A3-49DD-A3EC-8B4B942E907C}" type="slidenum">
              <a:rPr lang="ru-RU"/>
              <a:pPr/>
              <a:t>‹#›</a:t>
            </a:fld>
            <a:endParaRPr lang="ru-RU"/>
          </a:p>
        </p:txBody>
      </p:sp>
    </p:spTree>
    <p:extLst>
      <p:ext uri="{BB962C8B-B14F-4D97-AF65-F5344CB8AC3E}">
        <p14:creationId xmlns:p14="http://schemas.microsoft.com/office/powerpoint/2010/main" val="67988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412109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07533" y="2420938"/>
            <a:ext cx="498686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1" y="2420938"/>
            <a:ext cx="498686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140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3305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40213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74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86905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88949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7535" y="1409700"/>
            <a:ext cx="10172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1007535" y="2420938"/>
            <a:ext cx="1017693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utura LT Book" pitchFamily="2" charset="0"/>
        </a:defRPr>
      </a:lvl2pPr>
      <a:lvl3pPr algn="l" rtl="0" eaLnBrk="1" fontAlgn="base" hangingPunct="1">
        <a:spcBef>
          <a:spcPct val="0"/>
        </a:spcBef>
        <a:spcAft>
          <a:spcPct val="0"/>
        </a:spcAft>
        <a:defRPr sz="3600">
          <a:solidFill>
            <a:schemeClr val="bg1"/>
          </a:solidFill>
          <a:latin typeface="Futura LT Book" pitchFamily="2" charset="0"/>
        </a:defRPr>
      </a:lvl3pPr>
      <a:lvl4pPr algn="l" rtl="0" eaLnBrk="1" fontAlgn="base" hangingPunct="1">
        <a:spcBef>
          <a:spcPct val="0"/>
        </a:spcBef>
        <a:spcAft>
          <a:spcPct val="0"/>
        </a:spcAft>
        <a:defRPr sz="3600">
          <a:solidFill>
            <a:schemeClr val="bg1"/>
          </a:solidFill>
          <a:latin typeface="Futura LT Book" pitchFamily="2" charset="0"/>
        </a:defRPr>
      </a:lvl4pPr>
      <a:lvl5pPr algn="l" rtl="0" eaLnBrk="1" fontAlgn="base" hangingPunct="1">
        <a:spcBef>
          <a:spcPct val="0"/>
        </a:spcBef>
        <a:spcAft>
          <a:spcPct val="0"/>
        </a:spcAft>
        <a:defRPr sz="3600">
          <a:solidFill>
            <a:schemeClr val="bg1"/>
          </a:solidFill>
          <a:latin typeface="Futura LT Book" pitchFamily="2" charset="0"/>
        </a:defRPr>
      </a:lvl5pPr>
      <a:lvl6pPr marL="457200" algn="l" rtl="0" eaLnBrk="1" fontAlgn="base" hangingPunct="1">
        <a:spcBef>
          <a:spcPct val="0"/>
        </a:spcBef>
        <a:spcAft>
          <a:spcPct val="0"/>
        </a:spcAft>
        <a:defRPr sz="3600">
          <a:solidFill>
            <a:schemeClr val="bg1"/>
          </a:solidFill>
          <a:latin typeface="Futura LT Book" pitchFamily="2" charset="0"/>
        </a:defRPr>
      </a:lvl6pPr>
      <a:lvl7pPr marL="914400" algn="l" rtl="0" eaLnBrk="1" fontAlgn="base" hangingPunct="1">
        <a:spcBef>
          <a:spcPct val="0"/>
        </a:spcBef>
        <a:spcAft>
          <a:spcPct val="0"/>
        </a:spcAft>
        <a:defRPr sz="3600">
          <a:solidFill>
            <a:schemeClr val="bg1"/>
          </a:solidFill>
          <a:latin typeface="Futura LT Book" pitchFamily="2" charset="0"/>
        </a:defRPr>
      </a:lvl7pPr>
      <a:lvl8pPr marL="1371600" algn="l" rtl="0" eaLnBrk="1" fontAlgn="base" hangingPunct="1">
        <a:spcBef>
          <a:spcPct val="0"/>
        </a:spcBef>
        <a:spcAft>
          <a:spcPct val="0"/>
        </a:spcAft>
        <a:defRPr sz="3600">
          <a:solidFill>
            <a:schemeClr val="bg1"/>
          </a:solidFill>
          <a:latin typeface="Futura LT Book" pitchFamily="2" charset="0"/>
        </a:defRPr>
      </a:lvl8pPr>
      <a:lvl9pPr marL="1828800" algn="l" rtl="0" eaLnBrk="1" fontAlgn="base" hangingPunct="1">
        <a:spcBef>
          <a:spcPct val="0"/>
        </a:spcBef>
        <a:spcAft>
          <a:spcPct val="0"/>
        </a:spcAft>
        <a:defRPr sz="3600">
          <a:solidFill>
            <a:schemeClr val="bg1"/>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2544235" y="274638"/>
            <a:ext cx="90233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2544235" y="1600203"/>
            <a:ext cx="90381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617E5F0F-B1DF-4687-BFBC-7805ABA36C0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Futura LT Book" pitchFamily="2" charset="0"/>
        </a:defRPr>
      </a:lvl2pPr>
      <a:lvl3pPr algn="l" rtl="0" fontAlgn="base">
        <a:spcBef>
          <a:spcPct val="0"/>
        </a:spcBef>
        <a:spcAft>
          <a:spcPct val="0"/>
        </a:spcAft>
        <a:defRPr sz="3600">
          <a:solidFill>
            <a:srgbClr val="666666"/>
          </a:solidFill>
          <a:latin typeface="Futura LT Book" pitchFamily="2" charset="0"/>
        </a:defRPr>
      </a:lvl3pPr>
      <a:lvl4pPr algn="l" rtl="0" fontAlgn="base">
        <a:spcBef>
          <a:spcPct val="0"/>
        </a:spcBef>
        <a:spcAft>
          <a:spcPct val="0"/>
        </a:spcAft>
        <a:defRPr sz="3600">
          <a:solidFill>
            <a:srgbClr val="666666"/>
          </a:solidFill>
          <a:latin typeface="Futura LT Book" pitchFamily="2" charset="0"/>
        </a:defRPr>
      </a:lvl4pPr>
      <a:lvl5pPr algn="l" rtl="0" fontAlgn="base">
        <a:spcBef>
          <a:spcPct val="0"/>
        </a:spcBef>
        <a:spcAft>
          <a:spcPct val="0"/>
        </a:spcAft>
        <a:defRPr sz="3600">
          <a:solidFill>
            <a:srgbClr val="666666"/>
          </a:solidFill>
          <a:latin typeface="Futura LT Book" pitchFamily="2" charset="0"/>
        </a:defRPr>
      </a:lvl5pPr>
      <a:lvl6pPr marL="457200" algn="l" rtl="0" fontAlgn="base">
        <a:spcBef>
          <a:spcPct val="0"/>
        </a:spcBef>
        <a:spcAft>
          <a:spcPct val="0"/>
        </a:spcAft>
        <a:defRPr sz="3600">
          <a:solidFill>
            <a:srgbClr val="666666"/>
          </a:solidFill>
          <a:latin typeface="Futura LT Book" pitchFamily="2" charset="0"/>
        </a:defRPr>
      </a:lvl6pPr>
      <a:lvl7pPr marL="914400" algn="l" rtl="0" fontAlgn="base">
        <a:spcBef>
          <a:spcPct val="0"/>
        </a:spcBef>
        <a:spcAft>
          <a:spcPct val="0"/>
        </a:spcAft>
        <a:defRPr sz="3600">
          <a:solidFill>
            <a:srgbClr val="666666"/>
          </a:solidFill>
          <a:latin typeface="Futura LT Book" pitchFamily="2" charset="0"/>
        </a:defRPr>
      </a:lvl7pPr>
      <a:lvl8pPr marL="1371600" algn="l" rtl="0" fontAlgn="base">
        <a:spcBef>
          <a:spcPct val="0"/>
        </a:spcBef>
        <a:spcAft>
          <a:spcPct val="0"/>
        </a:spcAft>
        <a:defRPr sz="3600">
          <a:solidFill>
            <a:srgbClr val="666666"/>
          </a:solidFill>
          <a:latin typeface="Futura LT Book" pitchFamily="2" charset="0"/>
        </a:defRPr>
      </a:lvl8pPr>
      <a:lvl9pPr marL="1828800" algn="l" rtl="0" fontAlgn="base">
        <a:spcBef>
          <a:spcPct val="0"/>
        </a:spcBef>
        <a:spcAft>
          <a:spcPct val="0"/>
        </a:spcAft>
        <a:defRPr sz="36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08A2A0E-7300-3903-40AC-810EC0D302F8}"/>
              </a:ext>
            </a:extLst>
          </p:cNvPr>
          <p:cNvSpPr/>
          <p:nvPr/>
        </p:nvSpPr>
        <p:spPr bwMode="auto">
          <a:xfrm>
            <a:off x="0" y="4941168"/>
            <a:ext cx="12192000" cy="19168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a:ln>
                <a:noFill/>
              </a:ln>
              <a:solidFill>
                <a:schemeClr val="tx2"/>
              </a:solidFill>
              <a:effectLst/>
              <a:latin typeface="Futura LT Book" pitchFamily="2" charset="0"/>
              <a:ea typeface="굴림" charset="-127"/>
            </a:endParaRPr>
          </a:p>
        </p:txBody>
      </p:sp>
      <p:sp>
        <p:nvSpPr>
          <p:cNvPr id="34828" name="Rectangle 12"/>
          <p:cNvSpPr>
            <a:spLocks noGrp="1" noChangeArrowheads="1"/>
          </p:cNvSpPr>
          <p:nvPr>
            <p:ph type="ctrTitle"/>
          </p:nvPr>
        </p:nvSpPr>
        <p:spPr>
          <a:xfrm>
            <a:off x="1919536" y="4797152"/>
            <a:ext cx="8208911" cy="1224239"/>
          </a:xfrm>
        </p:spPr>
        <p:txBody>
          <a:bodyPr/>
          <a:lstStyle/>
          <a:p>
            <a:r>
              <a:rPr lang="ar-IQ" sz="7200" b="1" dirty="0">
                <a:solidFill>
                  <a:schemeClr val="accent3"/>
                </a:solidFill>
              </a:rPr>
              <a:t>التحرش وسبل مواجهته</a:t>
            </a:r>
            <a:endParaRPr lang="en-US" sz="7200" b="1" dirty="0">
              <a:solidFill>
                <a:schemeClr val="accent3"/>
              </a:solidFill>
            </a:endParaRPr>
          </a:p>
        </p:txBody>
      </p:sp>
      <p:sp>
        <p:nvSpPr>
          <p:cNvPr id="34832" name="Rectangle 16"/>
          <p:cNvSpPr>
            <a:spLocks noGrp="1" noChangeArrowheads="1"/>
          </p:cNvSpPr>
          <p:nvPr>
            <p:ph type="subTitle" idx="1"/>
          </p:nvPr>
        </p:nvSpPr>
        <p:spPr>
          <a:xfrm>
            <a:off x="2351091" y="5877272"/>
            <a:ext cx="7489825" cy="864096"/>
          </a:xfrm>
          <a:noFill/>
          <a:ln/>
        </p:spPr>
        <p:txBody>
          <a:bodyPr/>
          <a:lstStyle/>
          <a:p>
            <a:pPr>
              <a:spcBef>
                <a:spcPct val="0"/>
              </a:spcBef>
            </a:pPr>
            <a:r>
              <a:rPr lang="ar-IQ" sz="3600" b="1" dirty="0"/>
              <a:t>م.أية هيثم خزعل</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45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39616" y="476672"/>
            <a:ext cx="8942786" cy="5832647"/>
          </a:xfrm>
        </p:spPr>
        <p:txBody>
          <a:bodyPr/>
          <a:lstStyle/>
          <a:p>
            <a:pPr marL="0" marR="2540" algn="ctr" rtl="1">
              <a:lnSpc>
                <a:spcPct val="107000"/>
              </a:lnSpc>
              <a:spcBef>
                <a:spcPts val="0"/>
              </a:spcBef>
              <a:spcAft>
                <a:spcPts val="0"/>
              </a:spcAft>
            </a:pPr>
            <a:r>
              <a:rPr lang="ar-SA" sz="40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وان التحرش للطالبات الجامعة</a:t>
            </a:r>
            <a:r>
              <a:rPr lang="ar-IQ" sz="40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يكون</a:t>
            </a:r>
            <a:r>
              <a:rPr lang="ar-IQ" sz="4000" b="1" dirty="0">
                <a:latin typeface="Calibri" panose="020F0502020204030204" pitchFamily="34" charset="0"/>
                <a:ea typeface="Calibri" panose="020F0502020204030204" pitchFamily="34" charset="0"/>
                <a:cs typeface="Simplified Arabic" panose="02020603050405020304" pitchFamily="18" charset="-78"/>
              </a:rPr>
              <a:t> </a:t>
            </a:r>
            <a:r>
              <a:rPr lang="ar-IQ" sz="4000" dirty="0">
                <a:latin typeface="Calibri" panose="020F0502020204030204" pitchFamily="34" charset="0"/>
                <a:ea typeface="Calibri" panose="020F0502020204030204" pitchFamily="34" charset="0"/>
                <a:cs typeface="Simplified Arabic" panose="02020603050405020304" pitchFamily="18" charset="-78"/>
              </a:rPr>
              <a:t>:</a:t>
            </a:r>
          </a:p>
          <a:p>
            <a:pPr marL="0" marR="2540" algn="ctr" rtl="1">
              <a:lnSpc>
                <a:spcPct val="107000"/>
              </a:lnSpc>
              <a:spcBef>
                <a:spcPts val="0"/>
              </a:spcBef>
              <a:spcAft>
                <a:spcPts val="0"/>
              </a:spcAft>
            </a:pPr>
            <a:r>
              <a:rPr lang="ar-IQ" sz="4000" dirty="0">
                <a:latin typeface="Calibri" panose="020F0502020204030204" pitchFamily="34" charset="0"/>
                <a:ea typeface="Calibri" panose="020F0502020204030204" pitchFamily="34" charset="0"/>
                <a:cs typeface="Simplified Arabic" panose="02020603050405020304" pitchFamily="18" charset="-78"/>
              </a:rPr>
              <a:t> </a:t>
            </a:r>
            <a:r>
              <a:rPr lang="ar-SA" sz="4000" dirty="0">
                <a:latin typeface="Calibri" panose="020F0502020204030204" pitchFamily="34" charset="0"/>
                <a:ea typeface="Calibri" panose="020F0502020204030204" pitchFamily="34" charset="0"/>
                <a:cs typeface="Simplified Arabic" panose="02020603050405020304" pitchFamily="18" charset="-78"/>
              </a:rPr>
              <a:t>انتهاك صارخ ومتعمد لخصوصية الحرم الجامعي لمرأة من قبل الرجال، سواء كان بالنظر، أو اللفظ</a:t>
            </a:r>
            <a:r>
              <a:rPr lang="ar-IQ" sz="4000" dirty="0">
                <a:latin typeface="Calibri" panose="020F0502020204030204" pitchFamily="34" charset="0"/>
                <a:ea typeface="Calibri" panose="020F0502020204030204" pitchFamily="34" charset="0"/>
                <a:cs typeface="Simplified Arabic" panose="02020603050405020304" pitchFamily="18" charset="-78"/>
              </a:rPr>
              <a:t> </a:t>
            </a:r>
            <a:r>
              <a:rPr lang="ar-SA" sz="4000" dirty="0">
                <a:latin typeface="Calibri" panose="020F0502020204030204" pitchFamily="34" charset="0"/>
                <a:ea typeface="Calibri" panose="020F0502020204030204" pitchFamily="34" charset="0"/>
                <a:cs typeface="Simplified Arabic" panose="02020603050405020304" pitchFamily="18" charset="-78"/>
              </a:rPr>
              <a:t>، أو الاحتكاك الجسدي،  او تعليقات خاصة بجسدها ، و هذا يسبب إيذاء نفسي و بدني وأخلاقي للطالبة  في المكان الذي يجب ان تحس به بالأمان بسبب وجو</a:t>
            </a:r>
            <a:r>
              <a:rPr lang="ar-IQ" sz="4000" dirty="0">
                <a:latin typeface="Calibri" panose="020F0502020204030204" pitchFamily="34" charset="0"/>
                <a:ea typeface="Calibri" panose="020F0502020204030204" pitchFamily="34" charset="0"/>
                <a:cs typeface="Simplified Arabic" panose="02020603050405020304" pitchFamily="18" charset="-78"/>
              </a:rPr>
              <a:t>د</a:t>
            </a:r>
            <a:r>
              <a:rPr lang="ar-SA" sz="4000" dirty="0">
                <a:latin typeface="Calibri" panose="020F0502020204030204" pitchFamily="34" charset="0"/>
                <a:ea typeface="Calibri" panose="020F0502020204030204" pitchFamily="34" charset="0"/>
                <a:cs typeface="Simplified Arabic" panose="02020603050405020304" pitchFamily="18" charset="-78"/>
              </a:rPr>
              <a:t> اكاديميين ويوجد فيه جميع العقول المتعلمة داخل الحرم الجامعي</a:t>
            </a:r>
            <a:r>
              <a:rPr lang="en-US" sz="4000" dirty="0">
                <a:latin typeface="Calibri" panose="020F0502020204030204" pitchFamily="34" charset="0"/>
                <a:ea typeface="Calibri" panose="020F0502020204030204" pitchFamily="34" charset="0"/>
                <a:cs typeface="Simplified Arabic" panose="02020603050405020304" pitchFamily="18" charset="-78"/>
              </a:rPr>
              <a:t>.</a:t>
            </a:r>
            <a:endParaRPr lang="en-US" sz="4000" dirty="0"/>
          </a:p>
        </p:txBody>
      </p:sp>
      <p:sp>
        <p:nvSpPr>
          <p:cNvPr id="4" name="مستطيل 3">
            <a:extLst>
              <a:ext uri="{FF2B5EF4-FFF2-40B4-BE49-F238E27FC236}">
                <a16:creationId xmlns:a16="http://schemas.microsoft.com/office/drawing/2014/main" id="{9BE9E316-7406-F001-E528-302F17579414}"/>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466398611"/>
      </p:ext>
    </p:extLst>
  </p:cSld>
  <p:clrMapOvr>
    <a:masterClrMapping/>
  </p:clrMapOvr>
  <mc:AlternateContent xmlns:mc="http://schemas.openxmlformats.org/markup-compatibility/2006" xmlns:p14="http://schemas.microsoft.com/office/powerpoint/2010/main">
    <mc:Choice Requires="p14">
      <p:transition spd="slow" p14:dur="325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stretch>
            <a:fillRect/>
          </a:stretch>
        </p:blipFill>
        <p:spPr>
          <a:xfrm>
            <a:off x="2927648" y="404664"/>
            <a:ext cx="8712968" cy="6048672"/>
          </a:xfrm>
          <a:prstGeom prst="rect">
            <a:avLst/>
          </a:prstGeom>
        </p:spPr>
      </p:pic>
      <p:sp>
        <p:nvSpPr>
          <p:cNvPr id="4" name="مستطيل 3">
            <a:extLst>
              <a:ext uri="{FF2B5EF4-FFF2-40B4-BE49-F238E27FC236}">
                <a16:creationId xmlns:a16="http://schemas.microsoft.com/office/drawing/2014/main" id="{9BE9E316-7406-F001-E528-302F17579414}"/>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3173555020"/>
      </p:ext>
    </p:extLst>
  </p:cSld>
  <p:clrMapOvr>
    <a:masterClrMapping/>
  </p:clrMapOvr>
  <mc:AlternateContent xmlns:mc="http://schemas.openxmlformats.org/markup-compatibility/2006" xmlns:p14="http://schemas.microsoft.com/office/powerpoint/2010/main">
    <mc:Choice Requires="p14">
      <p:transition spd="slow" p14:dur="325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67608" y="332656"/>
            <a:ext cx="9289032" cy="6264696"/>
          </a:xfrm>
        </p:spPr>
        <p:txBody>
          <a:bodyPr/>
          <a:lstStyle/>
          <a:p>
            <a:pPr algn="just" rtl="1">
              <a:lnSpc>
                <a:spcPct val="115000"/>
              </a:lnSpc>
              <a:spcBef>
                <a:spcPts val="0"/>
              </a:spcBef>
              <a:spcAft>
                <a:spcPts val="600"/>
              </a:spcAft>
            </a:pPr>
            <a:r>
              <a:rPr lang="ar-SA" sz="2800" b="1" u="sng"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أشكال التحرش :</a:t>
            </a:r>
            <a:endParaRPr lang="en-US" sz="28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Bef>
                <a:spcPts val="0"/>
              </a:spcBef>
              <a:spcAft>
                <a:spcPts val="600"/>
              </a:spcAft>
            </a:pPr>
            <a:r>
              <a:rPr lang="ar-SA" sz="2800" b="1" dirty="0">
                <a:latin typeface="Calibri" panose="020F0502020204030204" pitchFamily="34" charset="0"/>
                <a:ea typeface="Calibri" panose="020F0502020204030204" pitchFamily="34" charset="0"/>
                <a:cs typeface="Simplified Arabic" panose="02020603050405020304" pitchFamily="18" charset="-78"/>
              </a:rPr>
              <a:t>تتعدد أشكال التحرش وتتنوع حسب المجتمع وحسب ثقافة الناس، وقد يتضمن التحرش أكثر من شكل من الأشكال المعروفة</a:t>
            </a:r>
            <a:r>
              <a:rPr lang="ar-IQ" sz="2800" b="1" dirty="0">
                <a:latin typeface="Calibri" panose="020F0502020204030204" pitchFamily="34" charset="0"/>
                <a:ea typeface="Calibri" panose="020F0502020204030204" pitchFamily="34" charset="0"/>
                <a:cs typeface="Simplified Arabic" panose="02020603050405020304" pitchFamily="18" charset="-78"/>
              </a:rPr>
              <a:t>:</a:t>
            </a:r>
            <a:endParaRPr lang="ar-IQ" sz="2800" b="1"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Bef>
                <a:spcPts val="0"/>
              </a:spcBef>
              <a:spcAft>
                <a:spcPts val="600"/>
              </a:spcAft>
              <a:buNone/>
            </a:pPr>
            <a:r>
              <a:rPr lang="ar-IQ" sz="2800" b="1" dirty="0">
                <a:solidFill>
                  <a:srgbClr val="FF0000"/>
                </a:solidFill>
                <a:latin typeface="Calibri" panose="020F0502020204030204" pitchFamily="34" charset="0"/>
                <a:ea typeface="Calibri" panose="020F0502020204030204" pitchFamily="34" charset="0"/>
                <a:cs typeface="Arial" panose="020B0604020202020204" pitchFamily="34" charset="0"/>
              </a:rPr>
              <a:t>1</a:t>
            </a:r>
            <a:r>
              <a:rPr lang="en-US"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a:t>
            </a:r>
            <a:r>
              <a:rPr lang="ar-IQ"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التحرش باللمس: </a:t>
            </a:r>
            <a:r>
              <a:rPr lang="ar-SA" sz="2800" b="1" dirty="0">
                <a:latin typeface="Calibri" panose="020F0502020204030204" pitchFamily="34" charset="0"/>
                <a:ea typeface="Calibri" panose="020F0502020204030204" pitchFamily="34" charset="0"/>
                <a:cs typeface="Simplified Arabic" panose="02020603050405020304" pitchFamily="18" charset="-78"/>
              </a:rPr>
              <a:t>مثل الاحتكاك الجسد باللمس باستخدام اليد أو الجسم كله لمحاولة تحرش بالمرأة.</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marL="0" indent="0" algn="just" rtl="1">
              <a:lnSpc>
                <a:spcPct val="115000"/>
              </a:lnSpc>
              <a:spcBef>
                <a:spcPts val="0"/>
              </a:spcBef>
              <a:spcAft>
                <a:spcPts val="600"/>
              </a:spcAft>
              <a:buNone/>
              <a:tabLst>
                <a:tab pos="57150" algn="r"/>
                <a:tab pos="228600" algn="r"/>
              </a:tabLst>
            </a:pPr>
            <a:r>
              <a:rPr lang="ar-IQ"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2-</a:t>
            </a:r>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تحرش باللفظ</a:t>
            </a:r>
            <a:r>
              <a:rPr lang="ar-IQ"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SA" sz="2800" b="1" dirty="0">
                <a:latin typeface="Calibri" panose="020F0502020204030204" pitchFamily="34" charset="0"/>
                <a:ea typeface="Calibri" panose="020F0502020204030204" pitchFamily="34" charset="0"/>
                <a:cs typeface="Simplified Arabic" panose="02020603050405020304" pitchFamily="18" charset="-78"/>
              </a:rPr>
              <a:t>مثل إصدار أقوال فاحشة أو ألفاظ تدعو لممارسة الفحشاء أو ألفاظ مبتذلة ومسيئة لأعضاء جنسية للطرف المفعول به</a:t>
            </a:r>
            <a:r>
              <a:rPr lang="en-US" sz="2800" b="1" dirty="0">
                <a:latin typeface="Calibri" panose="020F0502020204030204" pitchFamily="34" charset="0"/>
                <a:ea typeface="Calibri" panose="020F0502020204030204" pitchFamily="34" charset="0"/>
                <a:cs typeface="Simplified Arabic" panose="02020603050405020304" pitchFamily="18" charset="-78"/>
              </a:rPr>
              <a:t>. </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algn="just"/>
            <a:r>
              <a:rPr lang="ar-IQ"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3- </a:t>
            </a:r>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التحرش بالملاحقة والتتبع</a:t>
            </a:r>
            <a:r>
              <a:rPr lang="ar-IQ"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a:t>
            </a:r>
            <a:r>
              <a:rPr lang="ar-SA" sz="2800" b="1" dirty="0">
                <a:latin typeface="Calibri" panose="020F0502020204030204" pitchFamily="34" charset="0"/>
                <a:ea typeface="Calibri" panose="020F0502020204030204" pitchFamily="34" charset="0"/>
                <a:cs typeface="Simplified Arabic" panose="02020603050405020304" pitchFamily="18" charset="-78"/>
              </a:rPr>
              <a:t> أي يقوم المتحرش بتتبع الأنثى التي يتحرش بها، ويمشي خلفها ويشعرها أنه يراقبها ويتتبعها وهي ذاهبة إلى مكان ما ويقوم المتحرش خلفها مباشرة أو بالقرب منها سواء أكان ذلك على قدميه أو قد يتتبعها بسيارته الخاصة ويخرج من شباك السيارة ليقول لها كلمات وتلميحات جنسية</a:t>
            </a:r>
            <a:r>
              <a:rPr lang="ar-IQ" sz="2800" b="1" dirty="0">
                <a:latin typeface="Calibri" panose="020F0502020204030204" pitchFamily="34" charset="0"/>
                <a:ea typeface="Calibri" panose="020F0502020204030204" pitchFamily="34" charset="0"/>
                <a:cs typeface="Simplified Arabic" panose="02020603050405020304" pitchFamily="18" charset="-78"/>
              </a:rPr>
              <a:t>.                                                           </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586023E8-F62C-D3DE-CF88-CB00A0EDA5F6}"/>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96983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4112" y="571500"/>
            <a:ext cx="4608512" cy="5715000"/>
          </a:xfrm>
        </p:spPr>
      </p:pic>
      <p:sp>
        <p:nvSpPr>
          <p:cNvPr id="4" name="مستطيل 3">
            <a:extLst>
              <a:ext uri="{FF2B5EF4-FFF2-40B4-BE49-F238E27FC236}">
                <a16:creationId xmlns:a16="http://schemas.microsoft.com/office/drawing/2014/main" id="{586023E8-F62C-D3DE-CF88-CB00A0EDA5F6}"/>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571500"/>
            <a:ext cx="4032448" cy="5715000"/>
          </a:xfrm>
          <a:prstGeom prst="rect">
            <a:avLst/>
          </a:prstGeom>
        </p:spPr>
      </p:pic>
    </p:spTree>
    <p:extLst>
      <p:ext uri="{BB962C8B-B14F-4D97-AF65-F5344CB8AC3E}">
        <p14:creationId xmlns:p14="http://schemas.microsoft.com/office/powerpoint/2010/main" val="88107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260648"/>
            <a:ext cx="9384413" cy="6264695"/>
          </a:xfrm>
        </p:spPr>
        <p:txBody>
          <a:bodyPr/>
          <a:lstStyle/>
          <a:p>
            <a:pPr marL="114300" marR="0" algn="just" rtl="1">
              <a:lnSpc>
                <a:spcPct val="115000"/>
              </a:lnSpc>
              <a:spcBef>
                <a:spcPts val="0"/>
              </a:spcBef>
              <a:spcAft>
                <a:spcPts val="600"/>
              </a:spcAft>
            </a:pPr>
            <a:r>
              <a:rPr lang="ar-IQ"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4</a:t>
            </a:r>
            <a:r>
              <a:rPr lang="en-US"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التحرش بمكالمات هاتفية: </a:t>
            </a:r>
            <a:r>
              <a:rPr lang="ar-SA" sz="2800" b="1" dirty="0">
                <a:latin typeface="Calibri" panose="020F0502020204030204" pitchFamily="34" charset="0"/>
                <a:ea typeface="Calibri" panose="020F0502020204030204" pitchFamily="34" charset="0"/>
                <a:cs typeface="Simplified Arabic" panose="02020603050405020304" pitchFamily="18" charset="-78"/>
              </a:rPr>
              <a:t>حيث يقوم المتحرش بالاتصال بالأنثى التي يريد التحرش بها و</a:t>
            </a:r>
            <a:r>
              <a:rPr lang="ar-IQ" sz="2800" b="1" dirty="0">
                <a:latin typeface="Calibri" panose="020F0502020204030204" pitchFamily="34" charset="0"/>
                <a:ea typeface="Calibri" panose="020F0502020204030204" pitchFamily="34" charset="0"/>
                <a:cs typeface="Simplified Arabic" panose="02020603050405020304" pitchFamily="18" charset="-78"/>
              </a:rPr>
              <a:t>إ</a:t>
            </a:r>
            <a:r>
              <a:rPr lang="ar-SA" sz="2800" b="1" dirty="0" err="1">
                <a:latin typeface="Calibri" panose="020F0502020204030204" pitchFamily="34" charset="0"/>
                <a:ea typeface="Calibri" panose="020F0502020204030204" pitchFamily="34" charset="0"/>
                <a:cs typeface="Simplified Arabic" panose="02020603050405020304" pitchFamily="18" charset="-78"/>
              </a:rPr>
              <a:t>غوا</a:t>
            </a:r>
            <a:r>
              <a:rPr lang="ar-IQ" sz="2800" b="1" dirty="0">
                <a:latin typeface="Calibri" panose="020F0502020204030204" pitchFamily="34" charset="0"/>
                <a:ea typeface="Calibri" panose="020F0502020204030204" pitchFamily="34" charset="0"/>
                <a:cs typeface="Simplified Arabic" panose="02020603050405020304" pitchFamily="18" charset="-78"/>
              </a:rPr>
              <a:t>ئ</a:t>
            </a:r>
            <a:r>
              <a:rPr lang="ar-SA" sz="2800" b="1" dirty="0">
                <a:latin typeface="Calibri" panose="020F0502020204030204" pitchFamily="34" charset="0"/>
                <a:ea typeface="Calibri" panose="020F0502020204030204" pitchFamily="34" charset="0"/>
                <a:cs typeface="Simplified Arabic" panose="02020603050405020304" pitchFamily="18" charset="-78"/>
              </a:rPr>
              <a:t>ها عن طريق إسماعها ايحاءات جنسية</a:t>
            </a:r>
            <a:r>
              <a:rPr lang="en-US" sz="2800" b="1" dirty="0">
                <a:latin typeface="Calibri" panose="020F0502020204030204" pitchFamily="34" charset="0"/>
                <a:ea typeface="Calibri" panose="020F0502020204030204" pitchFamily="34" charset="0"/>
                <a:cs typeface="Simplified Arabic" panose="02020603050405020304" pitchFamily="18" charset="-78"/>
              </a:rPr>
              <a:t>. </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marL="114300" marR="0" algn="just" rtl="1">
              <a:lnSpc>
                <a:spcPct val="115000"/>
              </a:lnSpc>
              <a:spcBef>
                <a:spcPts val="0"/>
              </a:spcBef>
              <a:spcAft>
                <a:spcPts val="600"/>
              </a:spcAft>
            </a:pPr>
            <a:r>
              <a:rPr lang="ar-SA" sz="2800" b="1" dirty="0">
                <a:latin typeface="Calibri" panose="020F0502020204030204" pitchFamily="34" charset="0"/>
                <a:ea typeface="Calibri" panose="020F0502020204030204" pitchFamily="34" charset="0"/>
                <a:cs typeface="Simplified Arabic" panose="02020603050405020304" pitchFamily="18" charset="-78"/>
              </a:rPr>
              <a:t>وهناك </a:t>
            </a:r>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من يصنف التحرش إلى نوعين رئيسين، </a:t>
            </a:r>
            <a:r>
              <a:rPr lang="ar-SA" sz="2800" b="1" dirty="0">
                <a:latin typeface="Calibri" panose="020F0502020204030204" pitchFamily="34" charset="0"/>
                <a:ea typeface="Calibri" panose="020F0502020204030204" pitchFamily="34" charset="0"/>
                <a:cs typeface="Simplified Arabic" panose="02020603050405020304" pitchFamily="18" charset="-78"/>
              </a:rPr>
              <a:t>هما:</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lvl="0" algn="just" rtl="1">
              <a:spcBef>
                <a:spcPts val="0"/>
              </a:spcBef>
              <a:spcAft>
                <a:spcPts val="600"/>
              </a:spcAft>
              <a:buFont typeface="+mj-cs"/>
              <a:buAutoNum type="arabic1Minus"/>
            </a:pPr>
            <a:r>
              <a:rPr lang="ar-SA" sz="2800" b="1" dirty="0">
                <a:solidFill>
                  <a:srgbClr val="FF0000"/>
                </a:solidFill>
                <a:latin typeface="Times New Roman" panose="02020603050405020304" pitchFamily="18" charset="0"/>
                <a:ea typeface="Calibri" panose="020F0502020204030204" pitchFamily="34" charset="0"/>
                <a:cs typeface="Simplified Arabic" panose="02020603050405020304" pitchFamily="18" charset="-78"/>
              </a:rPr>
              <a:t>التحرش الكلامي: </a:t>
            </a:r>
            <a:r>
              <a:rPr lang="ar-SA" sz="2800" b="1" dirty="0">
                <a:latin typeface="Times New Roman" panose="02020603050405020304" pitchFamily="18" charset="0"/>
                <a:ea typeface="Calibri" panose="020F0502020204030204" pitchFamily="34" charset="0"/>
                <a:cs typeface="Simplified Arabic" panose="02020603050405020304" pitchFamily="18" charset="-78"/>
              </a:rPr>
              <a:t>تعليقات ودعابات، حركات، أصوات أو اقتراحات جنسية. همسات بطريقة خادشه للحياء مع إصدار أصوات جنسية. السؤال عن التخيلات أو التفصيلات الجنسية أو الماضي الجنسي. إصدار تعليقات معينة حول ملابس الجسم أو شكل أحدهم</a:t>
            </a:r>
            <a:r>
              <a:rPr lang="en-US" sz="2800" b="1" dirty="0">
                <a:latin typeface="Times New Roman" panose="02020603050405020304" pitchFamily="18" charset="0"/>
                <a:ea typeface="Calibri" panose="020F0502020204030204" pitchFamily="34" charset="0"/>
                <a:cs typeface="Simplified Arabic" panose="02020603050405020304" pitchFamily="18" charset="-78"/>
              </a:rPr>
              <a:t>. </a:t>
            </a:r>
            <a:endParaRPr lang="en-US" sz="2800" b="1" dirty="0">
              <a:latin typeface="Times New Roman" panose="02020603050405020304" pitchFamily="18" charset="0"/>
              <a:ea typeface="Times New Roman" panose="02020603050405020304" pitchFamily="18" charset="0"/>
            </a:endParaRPr>
          </a:p>
          <a:p>
            <a:pPr algn="just"/>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ب-</a:t>
            </a:r>
            <a:r>
              <a:rPr lang="ar-SA" sz="28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 </a:t>
            </a:r>
            <a:r>
              <a:rPr lang="ar-SA" sz="2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التحرش غير الكلامي: </a:t>
            </a:r>
            <a:r>
              <a:rPr lang="ar-SA" sz="2800" b="1" dirty="0">
                <a:latin typeface="Calibri" panose="020F0502020204030204" pitchFamily="34" charset="0"/>
                <a:ea typeface="Calibri" panose="020F0502020204030204" pitchFamily="34" charset="0"/>
                <a:cs typeface="Simplified Arabic" panose="02020603050405020304" pitchFamily="18" charset="-78"/>
              </a:rPr>
              <a:t>عرض صور جنسية أو أفلام ورسائل البريد الإلكتروني، والملصقات، والهدايا، والمواد ذات الطبيعة الجنسية. وتخطي الحدود والمساحة الجسدية، كالاقتراب منه أكثر من اللازم وإجباره على التلفظ بألفاظ فاضحة، وتعابير إيماءات بالوجه والغمز والنظرات الفاضحة، والقيام بحركات جنسية بواسطة اليد أو الجسد التلصص على الآخرين والمداعبة أو الملاطفة</a:t>
            </a:r>
            <a:r>
              <a:rPr lang="ar-IQ" sz="2800" b="1" dirty="0">
                <a:latin typeface="Calibri" panose="020F0502020204030204" pitchFamily="34" charset="0"/>
                <a:ea typeface="Calibri" panose="020F0502020204030204" pitchFamily="34" charset="0"/>
                <a:cs typeface="Simplified Arabic" panose="02020603050405020304" pitchFamily="18" charset="-78"/>
              </a:rPr>
              <a:t>.                                                                     </a:t>
            </a:r>
            <a:endParaRPr lang="en-US" sz="2800" b="1" dirty="0"/>
          </a:p>
          <a:p>
            <a:pPr algn="r"/>
            <a:endParaRPr lang="en-US" dirty="0"/>
          </a:p>
        </p:txBody>
      </p:sp>
      <p:sp>
        <p:nvSpPr>
          <p:cNvPr id="4" name="مستطيل 3">
            <a:extLst>
              <a:ext uri="{FF2B5EF4-FFF2-40B4-BE49-F238E27FC236}">
                <a16:creationId xmlns:a16="http://schemas.microsoft.com/office/drawing/2014/main" id="{A1F805F6-1370-C864-5C68-32622453559C}"/>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81128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39616" y="764705"/>
            <a:ext cx="8942786" cy="5361462"/>
          </a:xfrm>
        </p:spPr>
        <p:txBody>
          <a:bodyPr/>
          <a:lstStyle/>
          <a:p>
            <a:pPr algn="ctr" rtl="1"/>
            <a:r>
              <a:rPr lang="ar-IQ" sz="40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5- التحرش الالكتروني: </a:t>
            </a:r>
            <a:r>
              <a:rPr lang="ar-IQ" sz="4000" b="1" dirty="0">
                <a:latin typeface="Calibri" panose="020F0502020204030204" pitchFamily="34" charset="0"/>
                <a:ea typeface="Times New Roman" panose="02020603050405020304" pitchFamily="18" charset="0"/>
                <a:cs typeface="Simplified Arabic" panose="02020603050405020304" pitchFamily="18" charset="-78"/>
              </a:rPr>
              <a:t>بدأت ظاهرة التحرش عبر الوسائط الالكترونية منذ بداية الانترنيت ومنها الفيس بوك والوا تساب والتوتير وغيرها من البرامج الالكتروني ويكون أكثر سرعة وانتشارا، حيث يكون مختلف الأماكن ومختلف الشبكات ولأستطيع الاثبات لان مرات يستخدم بيئة افتراضية ويستطيع إخفاء أي معلومة </a:t>
            </a:r>
            <a:r>
              <a:rPr lang="ar-IQ" sz="4000" b="1" dirty="0" err="1">
                <a:latin typeface="Calibri" panose="020F0502020204030204" pitchFamily="34" charset="0"/>
                <a:ea typeface="Times New Roman" panose="02020603050405020304" pitchFamily="18" charset="0"/>
                <a:cs typeface="Simplified Arabic" panose="02020603050405020304" pitchFamily="18" charset="-78"/>
              </a:rPr>
              <a:t>تديته</a:t>
            </a:r>
            <a:r>
              <a:rPr lang="ar-IQ" sz="4000" b="1" dirty="0">
                <a:latin typeface="Calibri" panose="020F0502020204030204" pitchFamily="34" charset="0"/>
                <a:ea typeface="Times New Roman" panose="02020603050405020304" pitchFamily="18" charset="0"/>
                <a:cs typeface="Simplified Arabic" panose="02020603050405020304" pitchFamily="18" charset="-78"/>
              </a:rPr>
              <a:t>، لذلك انتشر بشكل واسع وسريع هذا الشكل من التحرش الجنسي.</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algn="l" rtl="1"/>
            <a:endParaRPr lang="en-US" dirty="0"/>
          </a:p>
        </p:txBody>
      </p:sp>
      <p:sp>
        <p:nvSpPr>
          <p:cNvPr id="4" name="مستطيل 3">
            <a:extLst>
              <a:ext uri="{FF2B5EF4-FFF2-40B4-BE49-F238E27FC236}">
                <a16:creationId xmlns:a16="http://schemas.microsoft.com/office/drawing/2014/main" id="{D06F068C-E87A-DAF2-BDDF-14EA63DF4FAC}"/>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3686365480"/>
      </p:ext>
    </p:extLst>
  </p:cSld>
  <p:clrMapOvr>
    <a:masterClrMapping/>
  </p:clrMapOvr>
  <mc:AlternateContent xmlns:mc="http://schemas.openxmlformats.org/markup-compatibility/2006" xmlns:p14="http://schemas.microsoft.com/office/powerpoint/2010/main">
    <mc:Choice Requires="p14">
      <p:transition spd="slow" p14:dur="2750">
        <p:cover/>
      </p:transition>
    </mc:Choice>
    <mc:Fallback xmlns="">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7464152" y="116631"/>
            <a:ext cx="4320480" cy="6408713"/>
          </a:xfrm>
          <a:prstGeom prst="rect">
            <a:avLst/>
          </a:prstGeom>
        </p:spPr>
      </p:pic>
      <p:sp>
        <p:nvSpPr>
          <p:cNvPr id="4" name="مستطيل 3">
            <a:extLst>
              <a:ext uri="{FF2B5EF4-FFF2-40B4-BE49-F238E27FC236}">
                <a16:creationId xmlns:a16="http://schemas.microsoft.com/office/drawing/2014/main" id="{D06F068C-E87A-DAF2-BDDF-14EA63DF4FAC}"/>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pic>
        <p:nvPicPr>
          <p:cNvPr id="6" name="صورة 5"/>
          <p:cNvPicPr>
            <a:picLocks noChangeAspect="1"/>
          </p:cNvPicPr>
          <p:nvPr/>
        </p:nvPicPr>
        <p:blipFill>
          <a:blip r:embed="rId3"/>
          <a:stretch>
            <a:fillRect/>
          </a:stretch>
        </p:blipFill>
        <p:spPr>
          <a:xfrm>
            <a:off x="2639616" y="116631"/>
            <a:ext cx="4536504" cy="6408713"/>
          </a:xfrm>
          <a:prstGeom prst="rect">
            <a:avLst/>
          </a:prstGeom>
        </p:spPr>
      </p:pic>
    </p:spTree>
    <p:extLst>
      <p:ext uri="{BB962C8B-B14F-4D97-AF65-F5344CB8AC3E}">
        <p14:creationId xmlns:p14="http://schemas.microsoft.com/office/powerpoint/2010/main" val="3278006529"/>
      </p:ext>
    </p:extLst>
  </p:cSld>
  <p:clrMapOvr>
    <a:masterClrMapping/>
  </p:clrMapOvr>
  <mc:AlternateContent xmlns:mc="http://schemas.openxmlformats.org/markup-compatibility/2006" xmlns:p14="http://schemas.microsoft.com/office/powerpoint/2010/main">
    <mc:Choice Requires="p14">
      <p:transition spd="slow" p14:dur="2750">
        <p:cover/>
      </p:transition>
    </mc:Choice>
    <mc:Fallback xmlns="">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404664"/>
            <a:ext cx="9168389" cy="5904655"/>
          </a:xfrm>
        </p:spPr>
        <p:txBody>
          <a:bodyPr/>
          <a:lstStyle/>
          <a:p>
            <a:pPr marL="0" marR="0" algn="ctr" rtl="1">
              <a:lnSpc>
                <a:spcPct val="115000"/>
              </a:lnSpc>
              <a:spcBef>
                <a:spcPts val="0"/>
              </a:spcBef>
              <a:spcAft>
                <a:spcPts val="1000"/>
              </a:spcAft>
            </a:pPr>
            <a:r>
              <a:rPr lang="ar-IQ" sz="3200" b="1" u="sng"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أسباب التحرش  :</a:t>
            </a:r>
            <a:endPar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1000"/>
              </a:spcAft>
            </a:pPr>
            <a:r>
              <a:rPr lang="ar-IQ" sz="3200" b="1" dirty="0">
                <a:latin typeface="Calibri" panose="020F0502020204030204" pitchFamily="34" charset="0"/>
                <a:ea typeface="Times New Roman" panose="02020603050405020304" pitchFamily="18" charset="0"/>
                <a:cs typeface="Simplified Arabic" panose="02020603050405020304" pitchFamily="18" charset="-78"/>
              </a:rPr>
              <a:t>هناك عدة أسباب للتحرش في مختلف المجتمعات ولكل الطبقات الاجتماعية ومختلفة الاعمار وهي :</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lvl="0" algn="ctr" rtl="1">
              <a:spcBef>
                <a:spcPts val="0"/>
              </a:spcBef>
              <a:spcAft>
                <a:spcPts val="0"/>
              </a:spcAft>
              <a:buFont typeface="+mj-lt"/>
              <a:buAutoNum type="arabicPeriod"/>
            </a:pPr>
            <a:r>
              <a:rPr lang="ar-IQ" sz="32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أسباب اجتماعية:</a:t>
            </a:r>
            <a:endParaRPr lang="en-US" sz="3200" b="1" dirty="0">
              <a:solidFill>
                <a:srgbClr val="FF0000"/>
              </a:solidFill>
              <a:latin typeface="Times New Roman" panose="02020603050405020304" pitchFamily="18" charset="0"/>
              <a:ea typeface="Times New Roman" panose="02020603050405020304" pitchFamily="18" charset="0"/>
            </a:endParaRPr>
          </a:p>
          <a:p>
            <a:pPr marL="0" marR="0" algn="ctr" rtl="1">
              <a:lnSpc>
                <a:spcPct val="115000"/>
              </a:lnSpc>
              <a:spcBef>
                <a:spcPts val="0"/>
              </a:spcBef>
              <a:spcAft>
                <a:spcPts val="1000"/>
              </a:spcAft>
            </a:pPr>
            <a:r>
              <a:rPr lang="ar-IQ" sz="3200" b="1" dirty="0">
                <a:latin typeface="Calibri" panose="020F0502020204030204" pitchFamily="34" charset="0"/>
                <a:ea typeface="Times New Roman" panose="02020603050405020304" pitchFamily="18" charset="0"/>
                <a:cs typeface="Simplified Arabic" panose="02020603050405020304" pitchFamily="18" charset="-78"/>
              </a:rPr>
              <a:t>أي </a:t>
            </a:r>
            <a:r>
              <a:rPr lang="ar-SA" sz="3200" b="1" dirty="0">
                <a:latin typeface="Calibri" panose="020F0502020204030204" pitchFamily="34" charset="0"/>
                <a:ea typeface="Times New Roman" panose="02020603050405020304" pitchFamily="18" charset="0"/>
                <a:cs typeface="Simplified Arabic" panose="02020603050405020304" pitchFamily="18" charset="-78"/>
              </a:rPr>
              <a:t>تأتي في مقدمة أسباب التحرش عدم وجود تنشئة سليمة منذ الصغر بالإضافة إلى دور الإعلام والمدارس؛ لأنها عوامل مؤثرة في نشأة الطفل ويجب التركيز عليها وضرورة الاهتمام بوجود وازع ديني قوي لتقليص هذه الظاهرة ، وتعد من أهم العوامل الاجتماعية المؤدية إلى انتشار ظاهرة التحرش  بالإضافة إلى ما تبثه وسائل الإعلام من مواد إباحية.</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8811E6DD-041E-BCAB-1F09-DCA681A8CEF1}"/>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1851679024"/>
      </p:ext>
    </p:extLst>
  </p:cSld>
  <p:clrMapOvr>
    <a:masterClrMapping/>
  </p:clrMapOvr>
  <mc:AlternateContent xmlns:mc="http://schemas.openxmlformats.org/markup-compatibility/2006" xmlns:p14="http://schemas.microsoft.com/office/powerpoint/2010/main">
    <mc:Choice Requires="p14">
      <p:transition spd="slow" p14:dur="325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23593" y="332656"/>
            <a:ext cx="9433048" cy="6048671"/>
          </a:xfrm>
        </p:spPr>
        <p:txBody>
          <a:bodyPr/>
          <a:lstStyle/>
          <a:p>
            <a:pPr marL="0" marR="0" algn="ctr" rtl="1">
              <a:lnSpc>
                <a:spcPct val="115000"/>
              </a:lnSpc>
              <a:spcBef>
                <a:spcPts val="0"/>
              </a:spcBef>
              <a:spcAft>
                <a:spcPts val="1000"/>
              </a:spcAft>
            </a:pPr>
            <a:r>
              <a:rPr lang="ar-IQ" sz="28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2</a:t>
            </a:r>
            <a:r>
              <a:rPr lang="ar-SA" sz="28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-أسباب ترجع لمعتقدات خاطئة: </a:t>
            </a:r>
            <a:endParaRPr lang="en-US" sz="28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1000"/>
              </a:spcAft>
            </a:pPr>
            <a:r>
              <a:rPr lang="ar-SA" sz="2800" b="1" dirty="0">
                <a:latin typeface="Calibri" panose="020F0502020204030204" pitchFamily="34" charset="0"/>
                <a:ea typeface="Times New Roman" panose="02020603050405020304" pitchFamily="18" charset="0"/>
                <a:cs typeface="Simplified Arabic" panose="02020603050405020304" pitchFamily="18" charset="-78"/>
              </a:rPr>
              <a:t>هناك بعض المعتقدات الخاطئة التي تسهم في تشجيع ظاهرة التحرش  ومنها</a:t>
            </a:r>
            <a:r>
              <a:rPr lang="en-US" sz="2800" b="1" dirty="0">
                <a:latin typeface="Simplified Arabic" panose="02020603050405020304" pitchFamily="18" charset="-78"/>
                <a:ea typeface="Times New Roman" panose="02020603050405020304" pitchFamily="18" charset="0"/>
                <a:cs typeface="Arial" panose="020B0604020202020204" pitchFamily="34" charset="0"/>
              </a:rPr>
              <a:t>:- </a:t>
            </a:r>
            <a:r>
              <a:rPr lang="ar-IQ" sz="2800" b="1" dirty="0">
                <a:latin typeface="Simplified Arabic" panose="02020603050405020304" pitchFamily="18" charset="-78"/>
                <a:ea typeface="Times New Roman" panose="02020603050405020304" pitchFamily="18" charset="0"/>
                <a:cs typeface="Arial" panose="020B0604020202020204" pitchFamily="34" charset="0"/>
              </a:rPr>
              <a:t> </a:t>
            </a:r>
            <a:r>
              <a:rPr lang="ar-SA" sz="2800" b="1" dirty="0">
                <a:latin typeface="Calibri" panose="020F0502020204030204" pitchFamily="34" charset="0"/>
                <a:ea typeface="Times New Roman" panose="02020603050405020304" pitchFamily="18" charset="0"/>
                <a:cs typeface="Simplified Arabic" panose="02020603050405020304" pitchFamily="18" charset="-78"/>
              </a:rPr>
              <a:t>خوف من المجتمع فقد تخجل الضحية من الحادثة لما تتعرض له من لوم واستنكار اجتماعي عام لان المجتمع يجرم على الضحية ، وأن يصبح المتحرش أكثر جدية أو تخاف تكرار الفعل إذا ما فضحت الحادثة. والتقليل من شأن الحادثة بأن تقول الضحية لنفسها "ليست بمشكلة كبيرة أنى حساسة أكثر من اللازم أو أني أبالغ في العفة والاحتشام" كما قد تسمع الضحية هذه العبارات من الآخرين، بالإضافة إلى الشعور بالذنب فقد تشعر الضحية بالذنب تجاه ما حصل معها وتلوم نفسها.</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Bef>
                <a:spcPts val="0"/>
              </a:spcBef>
              <a:spcAft>
                <a:spcPts val="1000"/>
              </a:spcAft>
            </a:pPr>
            <a:r>
              <a:rPr lang="ar-SA" sz="28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3- عدم اخذ خطوات جدية في توعية </a:t>
            </a:r>
            <a:r>
              <a:rPr lang="ar-SA" sz="2800" b="1" dirty="0">
                <a:latin typeface="Calibri" panose="020F0502020204030204" pitchFamily="34" charset="0"/>
                <a:ea typeface="Times New Roman" panose="02020603050405020304" pitchFamily="18" charset="0"/>
                <a:cs typeface="Simplified Arabic" panose="02020603050405020304" pitchFamily="18" charset="-78"/>
              </a:rPr>
              <a:t>في التربية والتعليم كلاهما في المدارس والجامعات.</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23CFC99D-4C5D-26F0-3634-A958DA1917ED}"/>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336728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95601" y="188640"/>
            <a:ext cx="9361040" cy="6480720"/>
          </a:xfrm>
        </p:spPr>
        <p:txBody>
          <a:bodyPr/>
          <a:lstStyle/>
          <a:p>
            <a:pPr marL="114300" marR="0" algn="ctr" rtl="1">
              <a:lnSpc>
                <a:spcPct val="115000"/>
              </a:lnSpc>
              <a:spcBef>
                <a:spcPts val="0"/>
              </a:spcBef>
              <a:spcAft>
                <a:spcPts val="1000"/>
              </a:spcAft>
            </a:pPr>
            <a:r>
              <a:rPr lang="ar-IQ" sz="2400" b="1" u="sng"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ظاهرة التحرش في القانون العراقي:</a:t>
            </a:r>
            <a:endParaRPr lang="en-US" sz="24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114300" marR="0" algn="ctr" rtl="1">
              <a:lnSpc>
                <a:spcPct val="115000"/>
              </a:lnSpc>
              <a:spcBef>
                <a:spcPts val="0"/>
              </a:spcBef>
              <a:spcAft>
                <a:spcPts val="1000"/>
              </a:spcAft>
            </a:pPr>
            <a:r>
              <a:rPr lang="ar-IQ" sz="2400" b="1" dirty="0">
                <a:latin typeface="Calibri" panose="020F0502020204030204" pitchFamily="34" charset="0"/>
                <a:ea typeface="Times New Roman" panose="02020603050405020304" pitchFamily="18" charset="0"/>
                <a:cs typeface="Simplified Arabic" panose="02020603050405020304" pitchFamily="18" charset="-78"/>
              </a:rPr>
              <a:t>التحرش الجنسي بانه تصرف عدواني يصدر عن شخص بقصد الاعتداء على كرامة وحرية المرأة الضحية من دون رضاها مما يولد لديها مشاعر ارتباك او انزعاج او قرف يؤثر على أدائها في الدراسة والعمل ويشوش تفكيرها.</a:t>
            </a:r>
          </a:p>
          <a:p>
            <a:pPr marL="114300" marR="0" algn="just" rtl="1">
              <a:lnSpc>
                <a:spcPct val="115000"/>
              </a:lnSpc>
              <a:spcBef>
                <a:spcPts val="0"/>
              </a:spcBef>
              <a:spcAft>
                <a:spcPts val="1000"/>
              </a:spcAft>
            </a:pPr>
            <a:r>
              <a:rPr lang="ar-SA" sz="2400" b="1" u="sng"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الأرقام الإحصائية للتحرش:</a:t>
            </a:r>
            <a:endParaRPr lang="en-US" sz="24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114300" marR="0" algn="just" rtl="1">
              <a:lnSpc>
                <a:spcPct val="115000"/>
              </a:lnSpc>
              <a:spcBef>
                <a:spcPts val="0"/>
              </a:spcBef>
              <a:spcAft>
                <a:spcPts val="1000"/>
              </a:spcAft>
            </a:pPr>
            <a:r>
              <a:rPr lang="ar-SA" sz="2400" b="1" dirty="0">
                <a:latin typeface="Calibri" panose="020F0502020204030204" pitchFamily="34" charset="0"/>
                <a:ea typeface="Times New Roman" panose="02020603050405020304" pitchFamily="18" charset="0"/>
                <a:cs typeface="Simplified Arabic" panose="02020603050405020304" pitchFamily="18" charset="-78"/>
              </a:rPr>
              <a:t>حيث وجدت دراسات عديدة وكثيرة وفي مختلف الدول العالم سواء كانت عربية او اجنبية ، وظهرت دراسة في سنة 2009 في مصر</a:t>
            </a:r>
            <a:endParaRPr lang="en-US" sz="2400" b="1" dirty="0">
              <a:latin typeface="Calibri" panose="020F0502020204030204" pitchFamily="34" charset="0"/>
              <a:ea typeface="Times New Roman" panose="02020603050405020304" pitchFamily="18" charset="0"/>
              <a:cs typeface="Arial" panose="020B0604020202020204" pitchFamily="34"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حيث كانت نسبة التحرش بالنظر حوالي (67%)</a:t>
            </a:r>
            <a:endParaRPr lang="en-US" sz="2400" b="1" dirty="0">
              <a:latin typeface="Times New Roman" panose="02020603050405020304" pitchFamily="18" charset="0"/>
              <a:ea typeface="Times New Roman" panose="02020603050405020304" pitchFamily="18"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وكانت نسبة التحرش باللمس حوالي (46%)</a:t>
            </a:r>
            <a:endParaRPr lang="en-US" sz="2400" b="1" dirty="0">
              <a:latin typeface="Times New Roman" panose="02020603050405020304" pitchFamily="18" charset="0"/>
              <a:ea typeface="Times New Roman" panose="02020603050405020304" pitchFamily="18"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ونسبة التحرش بالتلميح حوالي (40%)</a:t>
            </a:r>
            <a:endParaRPr lang="en-US" sz="2400" b="1" dirty="0">
              <a:latin typeface="Times New Roman" panose="02020603050405020304" pitchFamily="18" charset="0"/>
              <a:ea typeface="Times New Roman" panose="02020603050405020304" pitchFamily="18"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وظهرت دراسة أخرى تونس أيضا سنة 2013</a:t>
            </a:r>
            <a:endParaRPr lang="en-US" sz="2400" b="1" dirty="0">
              <a:latin typeface="Times New Roman" panose="02020603050405020304" pitchFamily="18" charset="0"/>
              <a:ea typeface="Times New Roman" panose="02020603050405020304" pitchFamily="18"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وكانت نسبة التحرش بالنظر حوالي (93%)</a:t>
            </a:r>
            <a:endParaRPr lang="en-US" sz="2400" b="1" dirty="0">
              <a:latin typeface="Times New Roman" panose="02020603050405020304" pitchFamily="18" charset="0"/>
              <a:ea typeface="Times New Roman" panose="02020603050405020304" pitchFamily="18"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ونسبة التحرش الهاتفي (39%)</a:t>
            </a:r>
            <a:endParaRPr lang="en-US" sz="2400" b="1" dirty="0">
              <a:latin typeface="Times New Roman" panose="02020603050405020304" pitchFamily="18" charset="0"/>
              <a:ea typeface="Times New Roman" panose="02020603050405020304" pitchFamily="18"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ونسبة التحرش بعبارات بذيئة حوالي (60%)</a:t>
            </a:r>
            <a:endParaRPr lang="en-US" sz="2400" b="1" dirty="0">
              <a:latin typeface="Times New Roman" panose="02020603050405020304" pitchFamily="18" charset="0"/>
              <a:ea typeface="Times New Roman" panose="02020603050405020304" pitchFamily="18" charset="0"/>
            </a:endParaRPr>
          </a:p>
          <a:p>
            <a:pPr lvl="0" algn="just" rtl="1">
              <a:spcBef>
                <a:spcPts val="0"/>
              </a:spcBef>
              <a:spcAft>
                <a:spcPts val="0"/>
              </a:spcAft>
              <a:buFont typeface="Wingdings" panose="05000000000000000000" pitchFamily="2" charset="2"/>
              <a:buChar char=""/>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وشعور الخوف من المتحرش لدى بعض الفتيات كان بنسبة حوالي (44%)</a:t>
            </a: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a:t>
            </a:r>
            <a:endParaRPr lang="en-US" sz="2400" b="1" dirty="0">
              <a:latin typeface="Times New Roman" panose="02020603050405020304" pitchFamily="18" charset="0"/>
              <a:ea typeface="Times New Roman" panose="02020603050405020304" pitchFamily="18" charset="0"/>
            </a:endParaRPr>
          </a:p>
          <a:p>
            <a:pPr algn="r"/>
            <a:endParaRPr lang="en-US" dirty="0"/>
          </a:p>
        </p:txBody>
      </p:sp>
      <p:sp>
        <p:nvSpPr>
          <p:cNvPr id="4" name="مستطيل 3">
            <a:extLst>
              <a:ext uri="{FF2B5EF4-FFF2-40B4-BE49-F238E27FC236}">
                <a16:creationId xmlns:a16="http://schemas.microsoft.com/office/drawing/2014/main" id="{9AC75870-D892-9CBC-A04A-6CDF88C0F26F}"/>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725156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ECC7E0B-9D36-CC33-81C2-F3E20FB89FA5}"/>
              </a:ext>
            </a:extLst>
          </p:cNvPr>
          <p:cNvSpPr/>
          <p:nvPr/>
        </p:nvSpPr>
        <p:spPr bwMode="auto">
          <a:xfrm>
            <a:off x="0" y="1412776"/>
            <a:ext cx="12192000" cy="54452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a:ln>
                <a:noFill/>
              </a:ln>
              <a:solidFill>
                <a:schemeClr val="tx2"/>
              </a:solidFill>
              <a:effectLst/>
              <a:latin typeface="Futura LT Book" pitchFamily="2" charset="0"/>
              <a:ea typeface="굴림" charset="-127"/>
            </a:endParaRPr>
          </a:p>
        </p:txBody>
      </p:sp>
      <p:sp>
        <p:nvSpPr>
          <p:cNvPr id="36866" name="Rectangle 2"/>
          <p:cNvSpPr>
            <a:spLocks noGrp="1" noChangeArrowheads="1"/>
          </p:cNvSpPr>
          <p:nvPr>
            <p:ph type="title"/>
          </p:nvPr>
        </p:nvSpPr>
        <p:spPr>
          <a:xfrm>
            <a:off x="2276478" y="1268760"/>
            <a:ext cx="7635875" cy="1152178"/>
          </a:xfrm>
        </p:spPr>
        <p:txBody>
          <a:bodyPr/>
          <a:lstStyle/>
          <a:p>
            <a:pPr algn="ctr"/>
            <a:r>
              <a:rPr lang="ar-IQ" b="1" u="sng" dirty="0">
                <a:solidFill>
                  <a:srgbClr val="FFFF00"/>
                </a:solidFill>
                <a:ea typeface="굴림" charset="-127"/>
              </a:rPr>
              <a:t>تتضمن المحاضرة عدة محاور :</a:t>
            </a:r>
            <a:endParaRPr lang="uk-UA" b="1" u="sng" dirty="0">
              <a:solidFill>
                <a:srgbClr val="FFFF00"/>
              </a:solidFill>
              <a:ea typeface="굴림" charset="-127"/>
            </a:endParaRPr>
          </a:p>
        </p:txBody>
      </p:sp>
      <p:sp>
        <p:nvSpPr>
          <p:cNvPr id="36867" name="Rectangle 3"/>
          <p:cNvSpPr>
            <a:spLocks noGrp="1" noChangeArrowheads="1"/>
          </p:cNvSpPr>
          <p:nvPr>
            <p:ph type="body" idx="1"/>
          </p:nvPr>
        </p:nvSpPr>
        <p:spPr>
          <a:xfrm>
            <a:off x="1703512" y="2204864"/>
            <a:ext cx="8208838" cy="4462636"/>
          </a:xfrm>
        </p:spPr>
        <p:txBody>
          <a:bodyPr/>
          <a:lstStyle/>
          <a:p>
            <a:pPr algn="ctr">
              <a:lnSpc>
                <a:spcPct val="90000"/>
              </a:lnSpc>
            </a:pPr>
            <a:r>
              <a:rPr lang="ar-IQ" sz="4000" b="1" dirty="0">
                <a:solidFill>
                  <a:srgbClr val="FFFF00"/>
                </a:solidFill>
              </a:rPr>
              <a:t>المحور الأول : مفهوم التحرش</a:t>
            </a:r>
          </a:p>
          <a:p>
            <a:pPr algn="ctr">
              <a:lnSpc>
                <a:spcPct val="90000"/>
              </a:lnSpc>
            </a:pPr>
            <a:r>
              <a:rPr lang="ar-IQ" sz="4000" b="1" dirty="0">
                <a:solidFill>
                  <a:srgbClr val="FFFF00"/>
                </a:solidFill>
              </a:rPr>
              <a:t>المحور الثاني : أشكال التحرش</a:t>
            </a:r>
          </a:p>
          <a:p>
            <a:pPr algn="ctr">
              <a:lnSpc>
                <a:spcPct val="90000"/>
              </a:lnSpc>
            </a:pPr>
            <a:r>
              <a:rPr lang="ar-IQ" sz="4000" b="1" dirty="0">
                <a:solidFill>
                  <a:srgbClr val="FFFF00"/>
                </a:solidFill>
              </a:rPr>
              <a:t>المحور الثالث : أسباب التحرش</a:t>
            </a:r>
          </a:p>
          <a:p>
            <a:pPr algn="ctr">
              <a:lnSpc>
                <a:spcPct val="90000"/>
              </a:lnSpc>
            </a:pPr>
            <a:r>
              <a:rPr lang="ar-IQ" sz="4000" b="1" dirty="0">
                <a:solidFill>
                  <a:srgbClr val="FFFF00"/>
                </a:solidFill>
              </a:rPr>
              <a:t>المحور الرابع : ظاهرة التحرش في القانون العراقي</a:t>
            </a:r>
          </a:p>
          <a:p>
            <a:pPr algn="ctr">
              <a:lnSpc>
                <a:spcPct val="90000"/>
              </a:lnSpc>
            </a:pPr>
            <a:r>
              <a:rPr lang="ar-IQ" sz="4000" b="1" dirty="0">
                <a:solidFill>
                  <a:srgbClr val="FFFF00"/>
                </a:solidFill>
              </a:rPr>
              <a:t>المحور الخامس : كيفية علاج او الحد من هذه الظاهرة</a:t>
            </a:r>
            <a:endParaRPr lang="uk-UA" sz="40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48128" y="836712"/>
            <a:ext cx="4536504" cy="5688632"/>
          </a:xfrm>
        </p:spPr>
      </p:pic>
      <p:sp>
        <p:nvSpPr>
          <p:cNvPr id="4" name="مستطيل 3">
            <a:extLst>
              <a:ext uri="{FF2B5EF4-FFF2-40B4-BE49-F238E27FC236}">
                <a16:creationId xmlns:a16="http://schemas.microsoft.com/office/drawing/2014/main" id="{9AC75870-D892-9CBC-A04A-6CDF88C0F26F}"/>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pic>
        <p:nvPicPr>
          <p:cNvPr id="6" name="صورة 5"/>
          <p:cNvPicPr>
            <a:picLocks noChangeAspect="1"/>
          </p:cNvPicPr>
          <p:nvPr/>
        </p:nvPicPr>
        <p:blipFill>
          <a:blip r:embed="rId4"/>
          <a:stretch>
            <a:fillRect/>
          </a:stretch>
        </p:blipFill>
        <p:spPr>
          <a:xfrm>
            <a:off x="2705028" y="836712"/>
            <a:ext cx="4248472" cy="5688632"/>
          </a:xfrm>
          <a:prstGeom prst="rect">
            <a:avLst/>
          </a:prstGeom>
        </p:spPr>
      </p:pic>
    </p:spTree>
    <p:extLst>
      <p:ext uri="{BB962C8B-B14F-4D97-AF65-F5344CB8AC3E}">
        <p14:creationId xmlns:p14="http://schemas.microsoft.com/office/powerpoint/2010/main" val="9781367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39616" y="476672"/>
            <a:ext cx="8942786" cy="5832648"/>
          </a:xfrm>
        </p:spPr>
        <p:txBody>
          <a:bodyPr/>
          <a:lstStyle/>
          <a:p>
            <a:pPr marL="0" marR="0" indent="0" algn="ctr" rtl="1">
              <a:lnSpc>
                <a:spcPct val="107000"/>
              </a:lnSpc>
              <a:spcBef>
                <a:spcPts val="0"/>
              </a:spcBef>
              <a:spcAft>
                <a:spcPts val="0"/>
              </a:spcAft>
              <a:buNone/>
            </a:pPr>
            <a:r>
              <a:rPr lang="ar-SA" sz="4400" b="1" u="sng"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اما ما يخص مجتمعنا العراقي:</a:t>
            </a:r>
            <a:endParaRPr lang="en-US" sz="44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lvl="0" algn="ctr" rtl="1">
              <a:spcBef>
                <a:spcPts val="0"/>
              </a:spcBef>
              <a:spcAft>
                <a:spcPts val="0"/>
              </a:spcAft>
              <a:buFont typeface="Wingdings" panose="05000000000000000000" pitchFamily="2" charset="2"/>
              <a:buChar char=""/>
            </a:pPr>
            <a:r>
              <a:rPr lang="ar-SA" sz="4400" b="1" dirty="0">
                <a:latin typeface="Times New Roman" panose="02020603050405020304" pitchFamily="18" charset="0"/>
                <a:ea typeface="Times New Roman" panose="02020603050405020304" pitchFamily="18" charset="0"/>
                <a:cs typeface="Simplified Arabic" panose="02020603050405020304" pitchFamily="18" charset="-78"/>
              </a:rPr>
              <a:t>حيث شملت الأرقام الإحصائية (90%) بالمختلف أنواع التحرش الجنسي</a:t>
            </a:r>
            <a:endParaRPr lang="en-US" sz="4400" b="1"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Wingdings" panose="05000000000000000000" pitchFamily="2" charset="2"/>
              <a:buChar char=""/>
            </a:pPr>
            <a:r>
              <a:rPr lang="ar-SA" sz="4400" b="1" dirty="0">
                <a:latin typeface="Times New Roman" panose="02020603050405020304" pitchFamily="18" charset="0"/>
                <a:ea typeface="Times New Roman" panose="02020603050405020304" pitchFamily="18" charset="0"/>
                <a:cs typeface="Simplified Arabic" panose="02020603050405020304" pitchFamily="18" charset="-78"/>
              </a:rPr>
              <a:t>وظهرت نسبة التحرش اللفظي في العراق </a:t>
            </a:r>
            <a:endParaRPr lang="ar-IQ" sz="4400" b="1" dirty="0">
              <a:latin typeface="Times New Roman" panose="02020603050405020304" pitchFamily="18" charset="0"/>
              <a:ea typeface="Times New Roman" panose="02020603050405020304" pitchFamily="18" charset="0"/>
              <a:cs typeface="Simplified Arabic" panose="02020603050405020304" pitchFamily="18" charset="-78"/>
            </a:endParaRPr>
          </a:p>
          <a:p>
            <a:pPr marL="0" lvl="0" indent="0" algn="ctr" rtl="1">
              <a:spcBef>
                <a:spcPts val="0"/>
              </a:spcBef>
              <a:spcAft>
                <a:spcPts val="0"/>
              </a:spcAft>
              <a:buNone/>
            </a:pPr>
            <a:r>
              <a:rPr lang="ar-SA" sz="4400" b="1" dirty="0">
                <a:latin typeface="Times New Roman" panose="02020603050405020304" pitchFamily="18" charset="0"/>
                <a:ea typeface="Times New Roman" panose="02020603050405020304" pitchFamily="18" charset="0"/>
                <a:cs typeface="Simplified Arabic" panose="02020603050405020304" pitchFamily="18" charset="-78"/>
              </a:rPr>
              <a:t> (67%)</a:t>
            </a:r>
            <a:endParaRPr lang="en-US" sz="4400" b="1"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Wingdings" panose="05000000000000000000" pitchFamily="2" charset="2"/>
              <a:buChar char=""/>
            </a:pPr>
            <a:r>
              <a:rPr lang="ar-SA" sz="4400" b="1" dirty="0">
                <a:latin typeface="Times New Roman" panose="02020603050405020304" pitchFamily="18" charset="0"/>
                <a:ea typeface="Times New Roman" panose="02020603050405020304" pitchFamily="18" charset="0"/>
                <a:cs typeface="Simplified Arabic" panose="02020603050405020304" pitchFamily="18" charset="-78"/>
              </a:rPr>
              <a:t>وظهرت نسبة التحرش الجسدي في العراق (22%)</a:t>
            </a:r>
            <a:endParaRPr lang="en-US" sz="4400" b="1" dirty="0">
              <a:latin typeface="Times New Roman" panose="02020603050405020304" pitchFamily="18" charset="0"/>
              <a:ea typeface="Times New Roman" panose="02020603050405020304" pitchFamily="18" charset="0"/>
            </a:endParaRPr>
          </a:p>
          <a:p>
            <a:pPr algn="r"/>
            <a:endParaRPr lang="en-US" dirty="0"/>
          </a:p>
        </p:txBody>
      </p:sp>
      <p:sp>
        <p:nvSpPr>
          <p:cNvPr id="4" name="مستطيل 3">
            <a:extLst>
              <a:ext uri="{FF2B5EF4-FFF2-40B4-BE49-F238E27FC236}">
                <a16:creationId xmlns:a16="http://schemas.microsoft.com/office/drawing/2014/main" id="{06784B28-1BA7-13C3-091D-6F11CF0A828C}"/>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425112072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404664"/>
            <a:ext cx="9312405" cy="5904655"/>
          </a:xfrm>
        </p:spPr>
        <p:txBody>
          <a:bodyPr/>
          <a:lstStyle/>
          <a:p>
            <a:pPr marL="114300" marR="0" algn="just" rtl="1">
              <a:lnSpc>
                <a:spcPct val="115000"/>
              </a:lnSpc>
              <a:spcBef>
                <a:spcPts val="0"/>
              </a:spcBef>
              <a:spcAft>
                <a:spcPts val="1000"/>
              </a:spcAft>
            </a:pPr>
            <a:r>
              <a:rPr lang="ar-IQ" dirty="0">
                <a:latin typeface="Calibri" panose="020F0502020204030204" pitchFamily="34" charset="0"/>
                <a:ea typeface="Times New Roman" panose="02020603050405020304" pitchFamily="18" charset="0"/>
                <a:cs typeface="Simplified Arabic" panose="02020603050405020304" pitchFamily="18" charset="-78"/>
              </a:rPr>
              <a:t> </a:t>
            </a:r>
            <a:r>
              <a:rPr lang="ar-IQ" sz="2800" b="1" dirty="0">
                <a:latin typeface="Calibri" panose="020F0502020204030204" pitchFamily="34" charset="0"/>
                <a:ea typeface="Times New Roman" panose="02020603050405020304" pitchFamily="18" charset="0"/>
                <a:cs typeface="Simplified Arabic" panose="02020603050405020304" pitchFamily="18" charset="-78"/>
              </a:rPr>
              <a:t>حيث </a:t>
            </a:r>
            <a:r>
              <a:rPr lang="ar-SA" sz="2800" b="1" dirty="0">
                <a:latin typeface="Calibri" panose="020F0502020204030204" pitchFamily="34" charset="0"/>
                <a:ea typeface="Times New Roman" panose="02020603050405020304" pitchFamily="18" charset="0"/>
                <a:cs typeface="Simplified Arabic" panose="02020603050405020304" pitchFamily="18" charset="-78"/>
              </a:rPr>
              <a:t>تقول المحامية زينب محمد لأوي، إن "عقوبة التحرش في القانون العراقي موجودة، إذا تضمّن استخدام القوة أو التهديد، ويحاسب عليه القانون وفق المادة 396 من قانون العقوبات بالسجن 7 سنوات وتشدَّد العقوبة إلى 10 سنوات إذا كان المجني عليه/  دون الـ18 سنةً"، لافتةً إلى أنه "في بعض الدول مثل أمريكا، تكون عقوبة مثل هذه الظاهرة المؤبد</a:t>
            </a:r>
            <a:r>
              <a:rPr lang="en-US" sz="2800" b="1" dirty="0">
                <a:latin typeface="Simplified Arabic" panose="02020603050405020304" pitchFamily="18" charset="-78"/>
                <a:ea typeface="Times New Roman" panose="02020603050405020304" pitchFamily="18" charset="0"/>
                <a:cs typeface="Arial" panose="020B0604020202020204" pitchFamily="34" charset="0"/>
              </a:rPr>
              <a:t>".</a:t>
            </a:r>
            <a:r>
              <a:rPr lang="ar-SA" sz="2800" b="1" dirty="0">
                <a:latin typeface="Calibri" panose="020F0502020204030204" pitchFamily="34" charset="0"/>
                <a:ea typeface="Times New Roman" panose="02020603050405020304" pitchFamily="18" charset="0"/>
                <a:cs typeface="Simplified Arabic" panose="02020603050405020304" pitchFamily="18" charset="-78"/>
              </a:rPr>
              <a:t> وأيضا في تركيا يكون السجن لمدة(6 سنوات ) عند التحرش.</a:t>
            </a:r>
            <a:endParaRPr lang="en-US" sz="2800" b="1" dirty="0">
              <a:latin typeface="Calibri" panose="020F0502020204030204" pitchFamily="34" charset="0"/>
              <a:ea typeface="Times New Roman" panose="02020603050405020304" pitchFamily="18" charset="0"/>
              <a:cs typeface="Arial" panose="020B0604020202020204" pitchFamily="34" charset="0"/>
            </a:endParaRPr>
          </a:p>
          <a:p>
            <a:pPr marL="57150" marR="0" algn="just" rtl="1">
              <a:lnSpc>
                <a:spcPct val="115000"/>
              </a:lnSpc>
              <a:spcBef>
                <a:spcPts val="0"/>
              </a:spcBef>
              <a:spcAft>
                <a:spcPts val="1000"/>
              </a:spcAft>
            </a:pPr>
            <a:r>
              <a:rPr lang="ar-SA" sz="2800" b="1" dirty="0">
                <a:latin typeface="Calibri" panose="020F0502020204030204" pitchFamily="34" charset="0"/>
                <a:ea typeface="Times New Roman" panose="02020603050405020304" pitchFamily="18" charset="0"/>
                <a:cs typeface="Simplified Arabic" panose="02020603050405020304" pitchFamily="18" charset="-78"/>
              </a:rPr>
              <a:t>وتضيف: "هناك صعوبة على النساء في إثبات التحرش، فلا بد أن تحضر مقطعاً صوتياً أو مصوراً أو محادثات، وهذا في حد ذاته خادش للحياء بالنسبة إلى مجتمعنا العراقي"، مشددةً على ضرورة الرقابة على المؤسسات الحكومية والأهلية</a:t>
            </a:r>
            <a:r>
              <a:rPr lang="ar-IQ" sz="2800" b="1" dirty="0">
                <a:latin typeface="Calibri" panose="020F0502020204030204" pitchFamily="34" charset="0"/>
                <a:ea typeface="Times New Roman" panose="02020603050405020304" pitchFamily="18" charset="0"/>
                <a:cs typeface="Simplified Arabic" panose="02020603050405020304" pitchFamily="18" charset="-78"/>
              </a:rPr>
              <a:t>.</a:t>
            </a:r>
            <a:endParaRPr lang="en-US" sz="2800" b="1" dirty="0"/>
          </a:p>
        </p:txBody>
      </p:sp>
      <p:sp>
        <p:nvSpPr>
          <p:cNvPr id="4" name="مستطيل 3">
            <a:extLst>
              <a:ext uri="{FF2B5EF4-FFF2-40B4-BE49-F238E27FC236}">
                <a16:creationId xmlns:a16="http://schemas.microsoft.com/office/drawing/2014/main" id="{D93BD0B2-3E5A-4B14-385C-33B53E5E0F7D}"/>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1266744213"/>
      </p:ext>
    </p:extLst>
  </p:cSld>
  <p:clrMapOvr>
    <a:masterClrMapping/>
  </p:clrMapOvr>
  <mc:AlternateContent xmlns:mc="http://schemas.openxmlformats.org/markup-compatibility/2006" xmlns:p14="http://schemas.microsoft.com/office/powerpoint/2010/main">
    <mc:Choice Requires="p14">
      <p:transition spd="slow" p14:dur="275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404664"/>
            <a:ext cx="9312405" cy="6048672"/>
          </a:xfrm>
        </p:spPr>
        <p:txBody>
          <a:bodyPr/>
          <a:lstStyle/>
          <a:p>
            <a:pPr marL="0" marR="0" algn="ctr" rtl="1">
              <a:lnSpc>
                <a:spcPct val="115000"/>
              </a:lnSpc>
              <a:spcBef>
                <a:spcPts val="0"/>
              </a:spcBef>
              <a:spcAft>
                <a:spcPts val="1000"/>
              </a:spcAft>
            </a:pPr>
            <a:r>
              <a:rPr lang="ar-SA" sz="3200" b="1" dirty="0">
                <a:latin typeface="Calibri" panose="020F0502020204030204" pitchFamily="34" charset="0"/>
                <a:ea typeface="Times New Roman" panose="02020603050405020304" pitchFamily="18" charset="0"/>
                <a:cs typeface="Simplified Arabic" panose="02020603050405020304" pitchFamily="18" charset="-78"/>
              </a:rPr>
              <a:t>في المقابل، من الثابت في العراق أن معظم القضايا التي يبتّ فيها القانون تتدخل فيها العشائر ليتم حل القضية بمبلغ مادي تقرره العشيرة الأخرى، ويذكر الموقع الإلكتروني لمجلس القضاء الأعلى، في تقرير أورده في 15 أيلول/سبتمبر عام 2019، عن قاضي محكمة تحقيق الكرخ في بغداد، إن "المحاكم ترِدها قضايا وشكاوى عدّة عن حالات التحرش لكن غالباً هذه الدعاوى تنتهي بالصلح والتراضي وأحد الأسباب يرجع إلى الصلح العشائري وكون المجتمع العراقي مجتمعاً محافظاً</a:t>
            </a:r>
            <a:r>
              <a:rPr lang="en-US" sz="3200" b="1" dirty="0">
                <a:latin typeface="Simplified Arabic" panose="02020603050405020304" pitchFamily="18" charset="-78"/>
                <a:ea typeface="Times New Roman" panose="02020603050405020304" pitchFamily="18" charset="0"/>
                <a:cs typeface="Arial" panose="020B0604020202020204" pitchFamily="34" charset="0"/>
              </a:rPr>
              <a:t>".</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marL="114300" marR="0" algn="ctr" rtl="1">
              <a:lnSpc>
                <a:spcPct val="115000"/>
              </a:lnSpc>
              <a:spcBef>
                <a:spcPts val="0"/>
              </a:spcBef>
              <a:spcAft>
                <a:spcPts val="1000"/>
              </a:spcAft>
            </a:pPr>
            <a:r>
              <a:rPr lang="ar-SA" sz="3200" b="1" dirty="0">
                <a:latin typeface="Calibri" panose="020F0502020204030204" pitchFamily="34" charset="0"/>
                <a:ea typeface="Times New Roman" panose="02020603050405020304" pitchFamily="18" charset="0"/>
                <a:cs typeface="Simplified Arabic" panose="02020603050405020304" pitchFamily="18" charset="-78"/>
              </a:rPr>
              <a:t>وحيث ا</a:t>
            </a:r>
            <a:r>
              <a:rPr lang="ar-IQ" sz="3200" b="1" dirty="0">
                <a:latin typeface="Calibri" panose="020F0502020204030204" pitchFamily="34" charset="0"/>
                <a:ea typeface="Times New Roman" panose="02020603050405020304" pitchFamily="18" charset="0"/>
                <a:cs typeface="Simplified Arabic" panose="02020603050405020304" pitchFamily="18" charset="-78"/>
              </a:rPr>
              <a:t>ن</a:t>
            </a:r>
            <a:r>
              <a:rPr lang="ar-SA" sz="3200" b="1" dirty="0">
                <a:latin typeface="Calibri" panose="020F0502020204030204" pitchFamily="34" charset="0"/>
                <a:ea typeface="Times New Roman" panose="02020603050405020304" pitchFamily="18" charset="0"/>
                <a:cs typeface="Simplified Arabic" panose="02020603050405020304" pitchFamily="18" charset="-78"/>
              </a:rPr>
              <a:t> الإفادة تكون للمتحرش لان سوف تدفع عش</a:t>
            </a:r>
            <a:r>
              <a:rPr lang="ar-IQ" sz="3200" b="1" dirty="0" err="1">
                <a:latin typeface="Calibri" panose="020F0502020204030204" pitchFamily="34" charset="0"/>
                <a:ea typeface="Times New Roman" panose="02020603050405020304" pitchFamily="18" charset="0"/>
                <a:cs typeface="Simplified Arabic" panose="02020603050405020304" pitchFamily="18" charset="-78"/>
              </a:rPr>
              <a:t>يرته</a:t>
            </a:r>
            <a:r>
              <a:rPr lang="ar-SA" sz="3200" b="1" dirty="0">
                <a:latin typeface="Calibri" panose="020F0502020204030204" pitchFamily="34" charset="0"/>
                <a:ea typeface="Times New Roman" panose="02020603050405020304" pitchFamily="18" charset="0"/>
                <a:cs typeface="Simplified Arabic" panose="02020603050405020304" pitchFamily="18" charset="-78"/>
              </a:rPr>
              <a:t> المبلغ ويبقى على تصرفاته وتبقى الضحية  تعاني من هذا الامر سواء كان نفسي او سلوكي او أخلاقي عدة أمور تبقى تستذكرها .</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EFB91613-82E4-4ED2-36CF-E1EBE5A1E736}"/>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246302813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188640"/>
            <a:ext cx="9384413" cy="6264695"/>
          </a:xfrm>
        </p:spPr>
        <p:txBody>
          <a:bodyPr/>
          <a:lstStyle/>
          <a:p>
            <a:pPr algn="ctr"/>
            <a:r>
              <a:rPr lang="ar-IQ" sz="2400" b="1" dirty="0">
                <a:latin typeface="Calibri" panose="020F0502020204030204" pitchFamily="34" charset="0"/>
                <a:ea typeface="Times New Roman" panose="02020603050405020304" pitchFamily="18" charset="0"/>
                <a:cs typeface="Simplified Arabic" panose="02020603050405020304" pitchFamily="18" charset="-78"/>
              </a:rPr>
              <a:t>حيث نص قانون العقوبات في المادتين (400 و 402) بعض اشكال التحرش التي تتضمن جرائم ارتكاب فعل خادش للحياء و تعرض لامرأة في محل عام بأفعال على وجه يخدش حياءها.</a:t>
            </a:r>
            <a:endParaRPr lang="en-US" sz="2400" b="1" dirty="0">
              <a:latin typeface="Calibri" panose="020F0502020204030204" pitchFamily="34" charset="0"/>
              <a:ea typeface="Times New Roman" panose="02020603050405020304" pitchFamily="18" charset="0"/>
              <a:cs typeface="Arial" panose="020B0604020202020204" pitchFamily="34" charset="0"/>
            </a:endParaRPr>
          </a:p>
          <a:p>
            <a:pPr marL="114300" marR="0" algn="ctr" rtl="1">
              <a:lnSpc>
                <a:spcPct val="115000"/>
              </a:lnSpc>
              <a:spcBef>
                <a:spcPts val="0"/>
              </a:spcBef>
              <a:spcAft>
                <a:spcPts val="1000"/>
              </a:spcAft>
            </a:pPr>
            <a:r>
              <a:rPr lang="ar-IQ" sz="24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وهذه المادة (400) تنص على :</a:t>
            </a:r>
            <a:endParaRPr lang="en-US" sz="24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114300" marR="0" algn="ctr" rtl="1">
              <a:lnSpc>
                <a:spcPct val="115000"/>
              </a:lnSpc>
              <a:spcBef>
                <a:spcPts val="0"/>
              </a:spcBef>
              <a:spcAft>
                <a:spcPts val="1000"/>
              </a:spcAft>
            </a:pPr>
            <a:r>
              <a:rPr lang="ar-IQ" sz="2400" b="1" dirty="0">
                <a:latin typeface="Calibri" panose="020F0502020204030204" pitchFamily="34" charset="0"/>
                <a:ea typeface="Times New Roman" panose="02020603050405020304" pitchFamily="18" charset="0"/>
                <a:cs typeface="Simplified Arabic" panose="02020603050405020304" pitchFamily="18" charset="-78"/>
              </a:rPr>
              <a:t>من أرتكب مع شخص ذكرا او انثى فعلا مخلا بالحياء بغير رضاه او رضاها يعاقب بالحبس مدة (لا تزيد عن سنة ) وبغرامة (لا تزيد على مائة دينار) ، او بإحدى هاتين العقوبتين. </a:t>
            </a:r>
            <a:endParaRPr lang="en-US" sz="2400" b="1" dirty="0">
              <a:latin typeface="Calibri" panose="020F0502020204030204" pitchFamily="34" charset="0"/>
              <a:ea typeface="Times New Roman" panose="02020603050405020304" pitchFamily="18" charset="0"/>
              <a:cs typeface="Arial" panose="020B0604020202020204" pitchFamily="34" charset="0"/>
            </a:endParaRPr>
          </a:p>
          <a:p>
            <a:pPr marL="114300" marR="0" algn="ctr" rtl="1">
              <a:lnSpc>
                <a:spcPct val="115000"/>
              </a:lnSpc>
              <a:spcBef>
                <a:spcPts val="0"/>
              </a:spcBef>
              <a:spcAft>
                <a:spcPts val="1000"/>
              </a:spcAft>
            </a:pPr>
            <a:r>
              <a:rPr lang="ar-IQ" sz="24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المادة (402) تنص على:</a:t>
            </a:r>
            <a:endParaRPr lang="en-US" sz="24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lvl="0" algn="ctr" rtl="1">
              <a:spcBef>
                <a:spcPts val="0"/>
              </a:spcBef>
              <a:spcAft>
                <a:spcPts val="0"/>
              </a:spcAft>
              <a:buFont typeface="+mj-lt"/>
              <a:buAutoNum type="arabicPeriod"/>
            </a:pP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يعاقب بالحبس مدة لا تزيد على ثلاثة أشهر وبغرامة لا تزيد على ثلاثين دينار او بإحدى هاتين العقوبتين:</a:t>
            </a:r>
            <a:endParaRPr lang="en-US" sz="2400" b="1"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cs"/>
              <a:buAutoNum type="arabic1Minus"/>
            </a:pP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من طلب أمور مخالفة للآداب من الاخر ذكرا كان او انثى.</a:t>
            </a:r>
            <a:endParaRPr lang="en-US" sz="2400" b="1" dirty="0">
              <a:latin typeface="Times New Roman" panose="02020603050405020304" pitchFamily="18" charset="0"/>
              <a:ea typeface="Times New Roman" panose="02020603050405020304" pitchFamily="18" charset="0"/>
            </a:endParaRPr>
          </a:p>
          <a:p>
            <a:pPr lvl="0" algn="ctr" rtl="1">
              <a:spcBef>
                <a:spcPts val="0"/>
              </a:spcBef>
              <a:spcAft>
                <a:spcPts val="0"/>
              </a:spcAft>
              <a:buFont typeface="+mj-cs"/>
              <a:buAutoNum type="arabic1Minus"/>
            </a:pP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من تعرض لأنثى في محل عام بأقوال او أفعال او إشارات على وجه يخدش حياءها.</a:t>
            </a:r>
            <a:endParaRPr lang="en-US" sz="2400" b="1" dirty="0">
              <a:latin typeface="Times New Roman" panose="02020603050405020304" pitchFamily="18" charset="0"/>
              <a:ea typeface="Times New Roman" panose="02020603050405020304" pitchFamily="18" charset="0"/>
            </a:endParaRPr>
          </a:p>
          <a:p>
            <a:pPr marL="114300" marR="0" algn="ctr" rtl="1">
              <a:lnSpc>
                <a:spcPct val="115000"/>
              </a:lnSpc>
              <a:spcBef>
                <a:spcPts val="0"/>
              </a:spcBef>
              <a:spcAft>
                <a:spcPts val="1000"/>
              </a:spcAft>
            </a:pPr>
            <a:r>
              <a:rPr lang="ar-IQ" sz="2400" b="1" dirty="0">
                <a:latin typeface="Calibri" panose="020F0502020204030204" pitchFamily="34" charset="0"/>
                <a:ea typeface="Times New Roman" panose="02020603050405020304" pitchFamily="18" charset="0"/>
                <a:cs typeface="Simplified Arabic" panose="02020603050405020304" pitchFamily="18" charset="-78"/>
              </a:rPr>
              <a:t>2-تكون العقوبة الحبس مدة لا تزيد على ستة أشهر والغرامة التي لا تزيد على مائة دينار إذا عاد الجاني الى ارتكاب جريمة أخرى من نفس نوع الجريمة التي حكم من اجلها خلال سنه من تاريخ للحكم السابق.</a:t>
            </a:r>
            <a:endParaRPr lang="en-US" sz="24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E49CA58E-AB54-F7C3-EE06-424FF09F1B36}"/>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3931995740"/>
      </p:ext>
    </p:extLst>
  </p:cSld>
  <p:clrMapOvr>
    <a:masterClrMapping/>
  </p:clrMapOvr>
  <mc:AlternateContent xmlns:mc="http://schemas.openxmlformats.org/markup-compatibility/2006" xmlns:p14="http://schemas.microsoft.com/office/powerpoint/2010/main">
    <mc:Choice Requires="p14">
      <p:transition spd="slow" p14:dur="2500">
        <p:pull/>
      </p:transition>
    </mc:Choice>
    <mc:Fallback xmlns="">
      <p:transition spd="slow">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1664" y="548680"/>
            <a:ext cx="8640960" cy="5832648"/>
          </a:xfrm>
        </p:spPr>
      </p:pic>
      <p:sp>
        <p:nvSpPr>
          <p:cNvPr id="4" name="مستطيل 3">
            <a:extLst>
              <a:ext uri="{FF2B5EF4-FFF2-40B4-BE49-F238E27FC236}">
                <a16:creationId xmlns:a16="http://schemas.microsoft.com/office/drawing/2014/main" id="{E49CA58E-AB54-F7C3-EE06-424FF09F1B36}"/>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1521612176"/>
      </p:ext>
    </p:extLst>
  </p:cSld>
  <p:clrMapOvr>
    <a:masterClrMapping/>
  </p:clrMapOvr>
  <mc:AlternateContent xmlns:mc="http://schemas.openxmlformats.org/markup-compatibility/2006" xmlns:p14="http://schemas.microsoft.com/office/powerpoint/2010/main">
    <mc:Choice Requires="p14">
      <p:transition spd="slow" p14:dur="2500">
        <p:pull/>
      </p:transition>
    </mc:Choice>
    <mc:Fallback xmlns="">
      <p:transition spd="slow">
        <p:pul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692697"/>
            <a:ext cx="9168389" cy="5433470"/>
          </a:xfrm>
        </p:spPr>
        <p:txBody>
          <a:bodyPr/>
          <a:lstStyle/>
          <a:p>
            <a:pPr marL="0" marR="0" algn="ctr" rtl="1">
              <a:lnSpc>
                <a:spcPct val="115000"/>
              </a:lnSpc>
              <a:spcBef>
                <a:spcPts val="0"/>
              </a:spcBef>
              <a:spcAft>
                <a:spcPts val="1000"/>
              </a:spcAft>
            </a:pPr>
            <a:r>
              <a:rPr lang="ar-SA" sz="4400" b="1" u="sng"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للحد من هذه الظاهرة يجب ان نتبع مجموعة من الاقتراحات</a:t>
            </a:r>
            <a:r>
              <a:rPr lang="ar-IQ" sz="4400" b="1" u="sng"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 او كيفية علاجها هذه الظاهرة ب</a:t>
            </a:r>
            <a:r>
              <a:rPr lang="ar-SA" sz="44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 :</a:t>
            </a:r>
            <a:endParaRPr lang="en-US" sz="44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0" lvl="0" indent="0" algn="ctr" rtl="1">
              <a:spcBef>
                <a:spcPts val="0"/>
              </a:spcBef>
              <a:spcAft>
                <a:spcPts val="0"/>
              </a:spcAft>
              <a:buNone/>
            </a:pPr>
            <a:r>
              <a:rPr lang="ar-IQ" sz="4400" dirty="0">
                <a:latin typeface="Times New Roman" panose="02020603050405020304" pitchFamily="18" charset="0"/>
                <a:ea typeface="Times New Roman" panose="02020603050405020304" pitchFamily="18" charset="0"/>
                <a:cs typeface="Simplified Arabic" panose="02020603050405020304" pitchFamily="18" charset="-78"/>
              </a:rPr>
              <a:t>1- </a:t>
            </a:r>
            <a:r>
              <a:rPr lang="ar-SA" sz="4400" dirty="0">
                <a:latin typeface="Times New Roman" panose="02020603050405020304" pitchFamily="18" charset="0"/>
                <a:ea typeface="Times New Roman" panose="02020603050405020304" pitchFamily="18" charset="0"/>
                <a:cs typeface="Simplified Arabic" panose="02020603050405020304" pitchFamily="18" charset="-78"/>
              </a:rPr>
              <a:t>العمل على اعداد برامج توعية وتربوية لكيفية التعامل مع التحرش.</a:t>
            </a:r>
            <a:endParaRPr lang="en-US" sz="4400" dirty="0">
              <a:latin typeface="Times New Roman" panose="02020603050405020304" pitchFamily="18" charset="0"/>
              <a:ea typeface="Times New Roman" panose="02020603050405020304" pitchFamily="18" charset="0"/>
            </a:endParaRPr>
          </a:p>
          <a:p>
            <a:pPr marL="0" lvl="0" indent="0" algn="ctr" rtl="1">
              <a:spcBef>
                <a:spcPts val="0"/>
              </a:spcBef>
              <a:spcAft>
                <a:spcPts val="0"/>
              </a:spcAft>
              <a:buNone/>
            </a:pPr>
            <a:r>
              <a:rPr lang="ar-IQ" sz="4400" dirty="0">
                <a:latin typeface="Times New Roman" panose="02020603050405020304" pitchFamily="18" charset="0"/>
                <a:ea typeface="Times New Roman" panose="02020603050405020304" pitchFamily="18" charset="0"/>
                <a:cs typeface="Simplified Arabic" panose="02020603050405020304" pitchFamily="18" charset="-78"/>
              </a:rPr>
              <a:t>2- </a:t>
            </a:r>
            <a:r>
              <a:rPr lang="ar-SA" sz="4400" dirty="0">
                <a:latin typeface="Times New Roman" panose="02020603050405020304" pitchFamily="18" charset="0"/>
                <a:ea typeface="Times New Roman" panose="02020603050405020304" pitchFamily="18" charset="0"/>
                <a:cs typeface="Simplified Arabic" panose="02020603050405020304" pitchFamily="18" charset="-78"/>
              </a:rPr>
              <a:t>تفعيل دور المرشد النفسي والاجتماعي في الجامعات والمدارس لإيجاد الحلول او السماع المشاكل التي يواجها الطلبة.</a:t>
            </a:r>
            <a:endParaRPr lang="en-US" sz="4400" dirty="0">
              <a:latin typeface="Times New Roman" panose="02020603050405020304" pitchFamily="18" charset="0"/>
              <a:ea typeface="Times New Roman" panose="02020603050405020304" pitchFamily="18" charset="0"/>
            </a:endParaRPr>
          </a:p>
          <a:p>
            <a:pPr algn="r"/>
            <a:endParaRPr lang="en-US" dirty="0"/>
          </a:p>
        </p:txBody>
      </p:sp>
      <p:sp>
        <p:nvSpPr>
          <p:cNvPr id="4" name="مستطيل 3">
            <a:extLst>
              <a:ext uri="{FF2B5EF4-FFF2-40B4-BE49-F238E27FC236}">
                <a16:creationId xmlns:a16="http://schemas.microsoft.com/office/drawing/2014/main" id="{B34D7979-7B6E-EA87-2661-D0AEDCB809F7}"/>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2734881167"/>
      </p:ext>
    </p:extLst>
  </p:cSld>
  <p:clrMapOvr>
    <a:masterClrMapping/>
  </p:clrMapOvr>
  <mc:AlternateContent xmlns:mc="http://schemas.openxmlformats.org/markup-compatibility/2006" xmlns:p14="http://schemas.microsoft.com/office/powerpoint/2010/main">
    <mc:Choice Requires="p14">
      <p:transition spd="slow" p14:dur="2500">
        <p:comb/>
      </p:transition>
    </mc:Choice>
    <mc:Fallback xmlns="">
      <p:transition spd="slow">
        <p:comb/>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548680"/>
            <a:ext cx="9168389" cy="5760639"/>
          </a:xfrm>
        </p:spPr>
        <p:txBody>
          <a:bodyPr/>
          <a:lstStyle/>
          <a:p>
            <a:pPr marL="0" marR="0" lvl="0" indent="0" algn="ctr" rtl="1">
              <a:spcBef>
                <a:spcPts val="0"/>
              </a:spcBef>
              <a:spcAft>
                <a:spcPts val="0"/>
              </a:spcAft>
              <a:buNone/>
            </a:pPr>
            <a:r>
              <a:rPr lang="ar-IQ" sz="3600" dirty="0">
                <a:latin typeface="Times New Roman" panose="02020603050405020304" pitchFamily="18" charset="0"/>
                <a:ea typeface="Times New Roman" panose="02020603050405020304" pitchFamily="18" charset="0"/>
                <a:cs typeface="Simplified Arabic" panose="02020603050405020304" pitchFamily="18" charset="-78"/>
              </a:rPr>
              <a:t>3- </a:t>
            </a:r>
            <a:r>
              <a:rPr lang="ar-SA" sz="3600" dirty="0">
                <a:latin typeface="Times New Roman" panose="02020603050405020304" pitchFamily="18" charset="0"/>
                <a:ea typeface="Times New Roman" panose="02020603050405020304" pitchFamily="18" charset="0"/>
                <a:cs typeface="Simplified Arabic" panose="02020603050405020304" pitchFamily="18" charset="-78"/>
              </a:rPr>
              <a:t>يجب ان يكون الدعم النفسي او المرشد النفسي يكون صادقا وحازما ومحايدا، للحد من هذا التحرش، ويقلل التوتر النفسي الذي تعرضت له الطالبة وتوعيتها على عدم الخوف والسكوت وعدم الخجل وتعزيز الثقة الكاملة بنفسها . </a:t>
            </a:r>
            <a:endParaRPr lang="ar-IQ" sz="3600" dirty="0">
              <a:latin typeface="Times New Roman" panose="02020603050405020304" pitchFamily="18" charset="0"/>
              <a:ea typeface="Times New Roman" panose="02020603050405020304" pitchFamily="18" charset="0"/>
              <a:cs typeface="Simplified Arabic" panose="02020603050405020304" pitchFamily="18" charset="-78"/>
            </a:endParaRPr>
          </a:p>
          <a:p>
            <a:pPr marL="0" marR="0" lvl="0" indent="0" algn="ctr" rtl="1">
              <a:spcBef>
                <a:spcPts val="0"/>
              </a:spcBef>
              <a:spcAft>
                <a:spcPts val="0"/>
              </a:spcAft>
              <a:buNone/>
            </a:pPr>
            <a:endParaRPr lang="en-US" sz="3600" dirty="0">
              <a:latin typeface="Times New Roman" panose="02020603050405020304" pitchFamily="18" charset="0"/>
              <a:ea typeface="Times New Roman" panose="02020603050405020304" pitchFamily="18" charset="0"/>
            </a:endParaRPr>
          </a:p>
          <a:p>
            <a:pPr marL="0" marR="0" lvl="0" indent="0" algn="ctr" rtl="1">
              <a:spcBef>
                <a:spcPts val="0"/>
              </a:spcBef>
              <a:spcAft>
                <a:spcPts val="0"/>
              </a:spcAft>
              <a:buNone/>
            </a:pPr>
            <a:r>
              <a:rPr lang="ar-IQ" sz="3600" dirty="0">
                <a:latin typeface="Times New Roman" panose="02020603050405020304" pitchFamily="18" charset="0"/>
                <a:ea typeface="Times New Roman" panose="02020603050405020304" pitchFamily="18" charset="0"/>
                <a:cs typeface="Simplified Arabic" panose="02020603050405020304" pitchFamily="18" charset="-78"/>
              </a:rPr>
              <a:t>4- </a:t>
            </a:r>
            <a:r>
              <a:rPr lang="ar-SA" sz="3600" dirty="0">
                <a:latin typeface="Times New Roman" panose="02020603050405020304" pitchFamily="18" charset="0"/>
                <a:ea typeface="Times New Roman" panose="02020603050405020304" pitchFamily="18" charset="0"/>
                <a:cs typeface="Simplified Arabic" panose="02020603050405020304" pitchFamily="18" charset="-78"/>
              </a:rPr>
              <a:t>العمل على وجود رادع بالقانون لهذا التحرش ووضع عقوبات تعمل على أساسها ، او تكون من الناحية الاجتماعية مثل تكلفة مادية ومعنوية ، للحفاظ على خصوصية المرأة في مختلف الأماكن وعدم تعرضها </a:t>
            </a:r>
            <a:r>
              <a:rPr lang="ar-SA" sz="3600" dirty="0" smtClean="0">
                <a:latin typeface="Times New Roman" panose="02020603050405020304" pitchFamily="18" charset="0"/>
                <a:ea typeface="Times New Roman" panose="02020603050405020304" pitchFamily="18" charset="0"/>
                <a:cs typeface="Simplified Arabic" panose="02020603050405020304" pitchFamily="18" charset="-78"/>
              </a:rPr>
              <a:t>للتحرش</a:t>
            </a:r>
            <a:r>
              <a:rPr lang="ar-IQ" sz="3600" dirty="0" smtClean="0">
                <a:latin typeface="Times New Roman" panose="02020603050405020304" pitchFamily="18" charset="0"/>
                <a:ea typeface="Times New Roman" panose="02020603050405020304" pitchFamily="18" charset="0"/>
                <a:cs typeface="Simplified Arabic" panose="02020603050405020304" pitchFamily="18" charset="-78"/>
              </a:rPr>
              <a:t>، وهذا ما تنص علية مادة رقم (400 و 402).</a:t>
            </a:r>
            <a:endParaRPr lang="en-US" sz="3600" dirty="0">
              <a:latin typeface="Times New Roman" panose="02020603050405020304" pitchFamily="18" charset="0"/>
              <a:ea typeface="Times New Roman" panose="02020603050405020304" pitchFamily="18" charset="0"/>
            </a:endParaRPr>
          </a:p>
          <a:p>
            <a:pPr algn="ctr"/>
            <a:endParaRPr lang="en-US" dirty="0"/>
          </a:p>
        </p:txBody>
      </p:sp>
      <p:sp>
        <p:nvSpPr>
          <p:cNvPr id="4" name="مستطيل 3">
            <a:extLst>
              <a:ext uri="{FF2B5EF4-FFF2-40B4-BE49-F238E27FC236}">
                <a16:creationId xmlns:a16="http://schemas.microsoft.com/office/drawing/2014/main" id="{75D1C69B-067E-3C9A-9B57-5998FAE625C3}"/>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847798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stretch>
            <a:fillRect/>
          </a:stretch>
        </p:blipFill>
        <p:spPr>
          <a:xfrm>
            <a:off x="2567608" y="404664"/>
            <a:ext cx="4392488" cy="6048672"/>
          </a:xfrm>
          <a:prstGeom prst="rect">
            <a:avLst/>
          </a:prstGeom>
        </p:spPr>
      </p:pic>
      <p:sp>
        <p:nvSpPr>
          <p:cNvPr id="4" name="مستطيل 3">
            <a:extLst>
              <a:ext uri="{FF2B5EF4-FFF2-40B4-BE49-F238E27FC236}">
                <a16:creationId xmlns:a16="http://schemas.microsoft.com/office/drawing/2014/main" id="{75D1C69B-067E-3C9A-9B57-5998FAE625C3}"/>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pic>
        <p:nvPicPr>
          <p:cNvPr id="5" name="صورة 4"/>
          <p:cNvPicPr>
            <a:picLocks noChangeAspect="1"/>
          </p:cNvPicPr>
          <p:nvPr/>
        </p:nvPicPr>
        <p:blipFill>
          <a:blip r:embed="rId3"/>
          <a:stretch>
            <a:fillRect/>
          </a:stretch>
        </p:blipFill>
        <p:spPr>
          <a:xfrm>
            <a:off x="7104112" y="404664"/>
            <a:ext cx="4824536" cy="6048672"/>
          </a:xfrm>
          <a:prstGeom prst="rect">
            <a:avLst/>
          </a:prstGeom>
        </p:spPr>
      </p:pic>
    </p:spTree>
    <p:extLst>
      <p:ext uri="{BB962C8B-B14F-4D97-AF65-F5344CB8AC3E}">
        <p14:creationId xmlns:p14="http://schemas.microsoft.com/office/powerpoint/2010/main" val="5804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67608" y="2564904"/>
            <a:ext cx="9023351" cy="1224136"/>
          </a:xfrm>
        </p:spPr>
        <p:txBody>
          <a:bodyPr/>
          <a:lstStyle/>
          <a:p>
            <a:pPr algn="ctr"/>
            <a:r>
              <a:rPr lang="ar-IQ" sz="8000" b="1" i="1" dirty="0">
                <a:solidFill>
                  <a:srgbClr val="FF0000"/>
                </a:solidFill>
              </a:rPr>
              <a:t>وشكرا لحسن أصغائكم</a:t>
            </a:r>
            <a:endParaRPr lang="en-US" sz="8000" b="1" i="1" dirty="0">
              <a:solidFill>
                <a:srgbClr val="FF0000"/>
              </a:solidFill>
            </a:endParaRPr>
          </a:p>
        </p:txBody>
      </p:sp>
      <p:sp>
        <p:nvSpPr>
          <p:cNvPr id="3" name="مستطيل 2">
            <a:extLst>
              <a:ext uri="{FF2B5EF4-FFF2-40B4-BE49-F238E27FC236}">
                <a16:creationId xmlns:a16="http://schemas.microsoft.com/office/drawing/2014/main" id="{45E822A2-A6B9-B0CC-9312-4279A91239A1}"/>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3477783669"/>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2495600" y="332656"/>
            <a:ext cx="9433048" cy="6049097"/>
          </a:xfrm>
        </p:spPr>
        <p:txBody>
          <a:bodyPr/>
          <a:lstStyle/>
          <a:p>
            <a:pPr marL="0" marR="0" indent="0" algn="ctr" rtl="1">
              <a:lnSpc>
                <a:spcPct val="107000"/>
              </a:lnSpc>
              <a:spcBef>
                <a:spcPts val="0"/>
              </a:spcBef>
              <a:spcAft>
                <a:spcPts val="800"/>
              </a:spcAft>
              <a:buNone/>
            </a:pPr>
            <a:r>
              <a:rPr lang="ar-IQ" sz="3600" b="1" u="sng" dirty="0">
                <a:solidFill>
                  <a:srgbClr val="FFC000"/>
                </a:solidFill>
                <a:latin typeface="Simplified Arabic" panose="02020603050405020304" pitchFamily="18" charset="-78"/>
                <a:ea typeface="Calibri" panose="020F0502020204030204" pitchFamily="34" charset="0"/>
                <a:cs typeface="Arial" panose="020B0604020202020204" pitchFamily="34" charset="0"/>
              </a:rPr>
              <a:t>المقدمة:</a:t>
            </a:r>
          </a:p>
          <a:p>
            <a:pPr marL="0" marR="0" algn="just" rtl="1">
              <a:lnSpc>
                <a:spcPct val="115000"/>
              </a:lnSpc>
              <a:spcBef>
                <a:spcPts val="0"/>
              </a:spcBef>
              <a:spcAft>
                <a:spcPts val="600"/>
              </a:spcAft>
            </a:pPr>
            <a:r>
              <a:rPr lang="ar-SA" sz="3600" b="1" dirty="0">
                <a:latin typeface="Calibri" panose="020F0502020204030204" pitchFamily="34" charset="0"/>
                <a:ea typeface="Times New Roman" panose="02020603050405020304" pitchFamily="18" charset="0"/>
                <a:cs typeface="Simplified Arabic" panose="02020603050405020304" pitchFamily="18" charset="-78"/>
              </a:rPr>
              <a:t>التحرش ظاهرة عالمية تظهر في مختلف المجتمعات باختلاف مكوناتها الثقافية والدينية، وهي من الظواهر الاجتماعية التي تزيد نسبة حدوثها يوما عن </a:t>
            </a:r>
            <a:r>
              <a:rPr lang="ar-SA" sz="3600" b="1" dirty="0" err="1">
                <a:latin typeface="Calibri" panose="020F0502020204030204" pitchFamily="34" charset="0"/>
                <a:ea typeface="Times New Roman" panose="02020603050405020304" pitchFamily="18" charset="0"/>
                <a:cs typeface="Simplified Arabic" panose="02020603050405020304" pitchFamily="18" charset="-78"/>
              </a:rPr>
              <a:t>يوم،وتظهر</a:t>
            </a:r>
            <a:r>
              <a:rPr lang="ar-SA" sz="3600" b="1" dirty="0">
                <a:latin typeface="Calibri" panose="020F0502020204030204" pitchFamily="34" charset="0"/>
                <a:ea typeface="Times New Roman" panose="02020603050405020304" pitchFamily="18" charset="0"/>
                <a:cs typeface="Simplified Arabic" panose="02020603050405020304" pitchFamily="18" charset="-78"/>
              </a:rPr>
              <a:t> في مجموع الأفعال التي تتضمن انتهاكات بسيطة إلى مضايقات حادة، تشمل تلميحات لفظية وصولا إلى النشاطات الجنسية وأكثر الفئات المستهدفة لهذه الأفعال المشينة هم الأطفال والنساء  و ذوي الاحتياجات الخاصة</a:t>
            </a:r>
            <a:r>
              <a:rPr lang="en-US" sz="3600" b="1" dirty="0">
                <a:latin typeface="Simplified Arabic" panose="02020603050405020304" pitchFamily="18" charset="-78"/>
                <a:ea typeface="Times New Roman" panose="02020603050405020304" pitchFamily="18" charset="0"/>
                <a:cs typeface="Arial" panose="020B0604020202020204" pitchFamily="34" charset="0"/>
              </a:rPr>
              <a:t>.</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pPr algn="r">
              <a:lnSpc>
                <a:spcPct val="80000"/>
              </a:lnSpc>
            </a:pPr>
            <a:endParaRPr lang="en-US" dirty="0"/>
          </a:p>
        </p:txBody>
      </p:sp>
      <p:sp>
        <p:nvSpPr>
          <p:cNvPr id="2" name="مستطيل 1">
            <a:extLst>
              <a:ext uri="{FF2B5EF4-FFF2-40B4-BE49-F238E27FC236}">
                <a16:creationId xmlns:a16="http://schemas.microsoft.com/office/drawing/2014/main" id="{402E4D59-0004-33EF-F2F1-241E55F2F3ED}"/>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44235" y="260648"/>
            <a:ext cx="9384413" cy="6264695"/>
          </a:xfrm>
        </p:spPr>
        <p:txBody>
          <a:bodyPr/>
          <a:lstStyle/>
          <a:p>
            <a:pPr marL="0" marR="0" algn="just" rtl="1">
              <a:lnSpc>
                <a:spcPct val="115000"/>
              </a:lnSpc>
              <a:spcBef>
                <a:spcPts val="0"/>
              </a:spcBef>
              <a:spcAft>
                <a:spcPts val="600"/>
              </a:spcAft>
            </a:pPr>
            <a:r>
              <a:rPr lang="ar-IQ" sz="3200" b="1" dirty="0">
                <a:latin typeface="Calibri" panose="020F0502020204030204" pitchFamily="34" charset="0"/>
                <a:ea typeface="Calibri" panose="020F0502020204030204" pitchFamily="34" charset="0"/>
                <a:cs typeface="Simplified Arabic" panose="02020603050405020304" pitchFamily="18" charset="-78"/>
              </a:rPr>
              <a:t>أن </a:t>
            </a:r>
            <a:r>
              <a:rPr lang="ar-IQ" sz="32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التحرش : </a:t>
            </a:r>
            <a:r>
              <a:rPr lang="ar-IQ" sz="3200" b="1" dirty="0">
                <a:latin typeface="Calibri" panose="020F0502020204030204" pitchFamily="34" charset="0"/>
                <a:ea typeface="Calibri" panose="020F0502020204030204" pitchFamily="34" charset="0"/>
                <a:cs typeface="Simplified Arabic" panose="02020603050405020304" pitchFamily="18" charset="-78"/>
              </a:rPr>
              <a:t>هو شكل من اشكال الفساد، ويعرفه بعض العلماء هو انتهاك لقواعد السلوك الاجتماعي التي تتعلق بالمصلحة العامة والاجتماعية، أي يكون سلوك منحرف عن طريق طرق غير شرعية وغير مشروعة اجتماعيا ودينيا للوصول للأهداف معينة ويلحق الأذى بالمجتمع او بشريحة منه ويسبب اضرار لهم.</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15000"/>
              </a:lnSpc>
              <a:spcBef>
                <a:spcPts val="0"/>
              </a:spcBef>
              <a:spcAft>
                <a:spcPts val="600"/>
              </a:spcAft>
            </a:pPr>
            <a:r>
              <a:rPr lang="ar-IQ" sz="3200" b="1" dirty="0">
                <a:latin typeface="Calibri" panose="020F0502020204030204" pitchFamily="34" charset="0"/>
                <a:ea typeface="Calibri" panose="020F0502020204030204" pitchFamily="34" charset="0"/>
                <a:cs typeface="Simplified Arabic" panose="02020603050405020304" pitchFamily="18" charset="-78"/>
              </a:rPr>
              <a:t>وأن </a:t>
            </a:r>
            <a:r>
              <a:rPr lang="ar-SA" sz="3200" b="1" dirty="0">
                <a:latin typeface="Calibri" panose="020F0502020204030204" pitchFamily="34" charset="0"/>
                <a:ea typeface="Calibri" panose="020F0502020204030204" pitchFamily="34" charset="0"/>
                <a:cs typeface="Simplified Arabic" panose="02020603050405020304" pitchFamily="18" charset="-78"/>
              </a:rPr>
              <a:t>التحرش </a:t>
            </a:r>
            <a:r>
              <a:rPr lang="ar-IQ" sz="3200" b="1" dirty="0">
                <a:latin typeface="Calibri" panose="020F0502020204030204" pitchFamily="34" charset="0"/>
                <a:ea typeface="Calibri" panose="020F0502020204030204" pitchFamily="34" charset="0"/>
                <a:cs typeface="Simplified Arabic" panose="02020603050405020304" pitchFamily="18" charset="-78"/>
              </a:rPr>
              <a:t>يكون سلوكا </a:t>
            </a:r>
            <a:r>
              <a:rPr lang="ar-SA" sz="3200" b="1" dirty="0">
                <a:latin typeface="Calibri" panose="020F0502020204030204" pitchFamily="34" charset="0"/>
                <a:ea typeface="Calibri" panose="020F0502020204030204" pitchFamily="34" charset="0"/>
                <a:cs typeface="Simplified Arabic" panose="02020603050405020304" pitchFamily="18" charset="-78"/>
              </a:rPr>
              <a:t>غير مرغوب به ومرفوض من المجتمع بأكمله</a:t>
            </a:r>
            <a:r>
              <a:rPr lang="ar-IQ" sz="3200" b="1" dirty="0">
                <a:latin typeface="Calibri" panose="020F0502020204030204" pitchFamily="34" charset="0"/>
                <a:ea typeface="Calibri" panose="020F0502020204030204" pitchFamily="34" charset="0"/>
                <a:cs typeface="Simplified Arabic" panose="02020603050405020304" pitchFamily="18" charset="-78"/>
              </a:rPr>
              <a:t>،</a:t>
            </a:r>
            <a:r>
              <a:rPr lang="ar-SA" sz="3200" b="1" dirty="0">
                <a:latin typeface="Calibri" panose="020F0502020204030204" pitchFamily="34" charset="0"/>
                <a:ea typeface="Calibri" panose="020F0502020204030204" pitchFamily="34" charset="0"/>
                <a:cs typeface="Simplified Arabic" panose="02020603050405020304" pitchFamily="18" charset="-78"/>
              </a:rPr>
              <a:t>وقد يؤدي إلى خلق جو من المعاداة أو الترهيب، ويؤثر بصورة ً بشكل غير مقبولة على أداء عمل المتحرش به، أو يؤثر سلبا آخر على فرص عمل ذلك الشخص. وهو نوع خاص من التحرش التميزي ويتألف من أعمال أو كلمات، أو مفاتحات جنسية غير مرغوب فيها.</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2E7FA0D1-27E2-E05A-A702-768A80BABB0F}"/>
              </a:ext>
            </a:extLst>
          </p:cNvPr>
          <p:cNvSpPr/>
          <p:nvPr/>
        </p:nvSpPr>
        <p:spPr bwMode="auto">
          <a:xfrm>
            <a:off x="0" y="4968552"/>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6705501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633" y="382587"/>
            <a:ext cx="8712968" cy="6019800"/>
          </a:xfrm>
        </p:spPr>
      </p:pic>
      <p:sp>
        <p:nvSpPr>
          <p:cNvPr id="4" name="مستطيل 3">
            <a:extLst>
              <a:ext uri="{FF2B5EF4-FFF2-40B4-BE49-F238E27FC236}">
                <a16:creationId xmlns:a16="http://schemas.microsoft.com/office/drawing/2014/main" id="{2E7FA0D1-27E2-E05A-A702-768A80BABB0F}"/>
              </a:ext>
            </a:extLst>
          </p:cNvPr>
          <p:cNvSpPr/>
          <p:nvPr/>
        </p:nvSpPr>
        <p:spPr bwMode="auto">
          <a:xfrm>
            <a:off x="0" y="4968552"/>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33014006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11624" y="404664"/>
            <a:ext cx="9001000" cy="5721503"/>
          </a:xfrm>
        </p:spPr>
        <p:txBody>
          <a:bodyPr/>
          <a:lstStyle/>
          <a:p>
            <a:pPr algn="ctr" rtl="1"/>
            <a:r>
              <a:rPr lang="ar-SA" sz="4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يعرف التحرش ( ل</a:t>
            </a:r>
            <a:r>
              <a:rPr lang="ar-IQ" sz="4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ل</a:t>
            </a:r>
            <a:r>
              <a:rPr lang="ar-SA" sz="4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دكتورة شاهيناز إسماعيل) </a:t>
            </a:r>
            <a:endParaRPr lang="ar-IQ" sz="4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endParaRPr>
          </a:p>
          <a:p>
            <a:pPr algn="ctr" rtl="1"/>
            <a:r>
              <a:rPr lang="ar-SA" sz="4400" b="1" dirty="0">
                <a:latin typeface="Calibri" panose="020F0502020204030204" pitchFamily="34" charset="0"/>
                <a:ea typeface="Calibri" panose="020F0502020204030204" pitchFamily="34" charset="0"/>
                <a:cs typeface="Simplified Arabic" panose="02020603050405020304" pitchFamily="18" charset="-78"/>
              </a:rPr>
              <a:t>أنه "فعل أو سلوك يصدر من ذكر ضد أنثى سواء أكان بالنظر، أم باللفظ</a:t>
            </a:r>
            <a:r>
              <a:rPr lang="ar-IQ" sz="4400" b="1" dirty="0">
                <a:latin typeface="Calibri" panose="020F0502020204030204" pitchFamily="34" charset="0"/>
                <a:ea typeface="Calibri" panose="020F0502020204030204" pitchFamily="34" charset="0"/>
                <a:cs typeface="Simplified Arabic" panose="02020603050405020304" pitchFamily="18" charset="-78"/>
              </a:rPr>
              <a:t> </a:t>
            </a:r>
            <a:r>
              <a:rPr lang="ar-SA" sz="4400" b="1" dirty="0">
                <a:latin typeface="Calibri" panose="020F0502020204030204" pitchFamily="34" charset="0"/>
                <a:ea typeface="Calibri" panose="020F0502020204030204" pitchFamily="34" charset="0"/>
                <a:cs typeface="Simplified Arabic" panose="02020603050405020304" pitchFamily="18" charset="-78"/>
              </a:rPr>
              <a:t>، أم بالاحتكاك الجسدي، ينتج عنه تأثيرات مرتبطة بالجنس لدى الأنثى، التي لا تقبل هذا الفعل أو السلوك، وقد يترك هذا الفعل أو السلوك أذى ً لدى الأنثى التي تتعرض للتحرش</a:t>
            </a:r>
            <a:r>
              <a:rPr lang="ar-IQ" sz="4400" b="1" dirty="0">
                <a:latin typeface="Calibri" panose="020F0502020204030204" pitchFamily="34" charset="0"/>
                <a:ea typeface="Calibri" panose="020F0502020204030204" pitchFamily="34" charset="0"/>
                <a:cs typeface="Simplified Arabic" panose="02020603050405020304" pitchFamily="18" charset="-78"/>
              </a:rPr>
              <a:t>.</a:t>
            </a:r>
            <a:endParaRPr lang="en-US" sz="4400" b="1" dirty="0">
              <a:latin typeface="Calibri" panose="020F0502020204030204" pitchFamily="34" charset="0"/>
              <a:ea typeface="Times New Roman" panose="02020603050405020304" pitchFamily="18" charset="0"/>
              <a:cs typeface="Arial" panose="020B0604020202020204" pitchFamily="34" charset="0"/>
            </a:endParaRPr>
          </a:p>
          <a:p>
            <a:pPr algn="l" rtl="1"/>
            <a:endParaRPr lang="en-US" dirty="0"/>
          </a:p>
        </p:txBody>
      </p:sp>
      <p:sp>
        <p:nvSpPr>
          <p:cNvPr id="4" name="مستطيل 3">
            <a:extLst>
              <a:ext uri="{FF2B5EF4-FFF2-40B4-BE49-F238E27FC236}">
                <a16:creationId xmlns:a16="http://schemas.microsoft.com/office/drawing/2014/main" id="{AD741DA6-F0AD-F758-1A60-9FC52AF5EA28}"/>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40829850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AD741DA6-F0AD-F758-1A60-9FC52AF5EA28}"/>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pic>
        <p:nvPicPr>
          <p:cNvPr id="8" name="عنصر نائب للمحتوى 7"/>
          <p:cNvPicPr>
            <a:picLocks noGrp="1" noChangeAspect="1"/>
          </p:cNvPicPr>
          <p:nvPr>
            <p:ph idx="1"/>
          </p:nvPr>
        </p:nvPicPr>
        <p:blipFill>
          <a:blip r:embed="rId2"/>
          <a:stretch>
            <a:fillRect/>
          </a:stretch>
        </p:blipFill>
        <p:spPr>
          <a:xfrm>
            <a:off x="2999656" y="332656"/>
            <a:ext cx="8568951" cy="6120680"/>
          </a:xfrm>
          <a:prstGeom prst="rect">
            <a:avLst/>
          </a:prstGeom>
        </p:spPr>
      </p:pic>
    </p:spTree>
    <p:extLst>
      <p:ext uri="{BB962C8B-B14F-4D97-AF65-F5344CB8AC3E}">
        <p14:creationId xmlns:p14="http://schemas.microsoft.com/office/powerpoint/2010/main" val="14073517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67608" y="548680"/>
            <a:ext cx="9289032" cy="5976664"/>
          </a:xfrm>
        </p:spPr>
        <p:txBody>
          <a:bodyPr/>
          <a:lstStyle/>
          <a:p>
            <a:pPr algn="ctr" rtl="1">
              <a:lnSpc>
                <a:spcPct val="115000"/>
              </a:lnSpc>
              <a:spcBef>
                <a:spcPts val="0"/>
              </a:spcBef>
              <a:spcAft>
                <a:spcPts val="600"/>
              </a:spcAft>
            </a:pPr>
            <a:r>
              <a:rPr lang="ar-SA" sz="36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ويعرف التحرش </a:t>
            </a:r>
            <a:r>
              <a:rPr lang="ar-IQ" sz="36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بصورة عامة</a:t>
            </a:r>
            <a:r>
              <a:rPr lang="ar-SA" sz="36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a:t>
            </a:r>
            <a:endParaRPr lang="en-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Bef>
                <a:spcPts val="0"/>
              </a:spcBef>
              <a:spcAft>
                <a:spcPts val="600"/>
              </a:spcAft>
            </a:pPr>
            <a:r>
              <a:rPr lang="ar-SA" sz="3600" b="1" dirty="0">
                <a:latin typeface="Calibri" panose="020F0502020204030204" pitchFamily="34" charset="0"/>
                <a:ea typeface="Calibri" panose="020F0502020204030204" pitchFamily="34" charset="0"/>
                <a:cs typeface="Simplified Arabic" panose="02020603050405020304" pitchFamily="18" charset="-78"/>
              </a:rPr>
              <a:t>هو التعرض للمر</a:t>
            </a:r>
            <a:r>
              <a:rPr lang="ar-IQ" sz="3600" b="1" dirty="0" err="1">
                <a:latin typeface="Calibri" panose="020F0502020204030204" pitchFamily="34" charset="0"/>
                <a:ea typeface="Calibri" panose="020F0502020204030204" pitchFamily="34" charset="0"/>
                <a:cs typeface="Simplified Arabic" panose="02020603050405020304" pitchFamily="18" charset="-78"/>
              </a:rPr>
              <a:t>اة</a:t>
            </a:r>
            <a:r>
              <a:rPr lang="ar-SA" sz="3600" b="1" dirty="0">
                <a:latin typeface="Calibri" panose="020F0502020204030204" pitchFamily="34" charset="0"/>
                <a:ea typeface="Calibri" panose="020F0502020204030204" pitchFamily="34" charset="0"/>
                <a:cs typeface="Simplified Arabic" panose="02020603050405020304" pitchFamily="18" charset="-78"/>
              </a:rPr>
              <a:t> باي شكل من اشكاله بما يخدش حياءها  سواء كان للأطفال و الفتيات  و المرأة و ذوي الاحتياجات الخاصة ،ويعرضهم للإيذاء النفسي او جسدي سواء كان بالإثارة او بالإغواء او بالمضايقة او غيرها ، أي بمعنى فعل جنسي خادش للحياء يصدر من شخص ضد شخص آخر دون إرادة من الموجه إليه الفعل عن طريق النظرة او الحركة او القول تلميحا او تصريحا او اللمس الجسدي او التلاصق باي شكل له يؤدي الى التحرش.</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8F7EF8DA-F2E8-10BF-79FF-3C18DC471E55}"/>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828830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95601" y="260648"/>
            <a:ext cx="9505056" cy="6336703"/>
          </a:xfrm>
        </p:spPr>
        <p:txBody>
          <a:bodyPr/>
          <a:lstStyle/>
          <a:p>
            <a:pPr algn="r"/>
            <a:r>
              <a:rPr lang="ar-SA" sz="2500" b="1" dirty="0">
                <a:latin typeface="Calibri" panose="020F0502020204030204" pitchFamily="34" charset="0"/>
                <a:ea typeface="Calibri" panose="020F0502020204030204" pitchFamily="34" charset="0"/>
                <a:cs typeface="Simplified Arabic" panose="02020603050405020304" pitchFamily="18" charset="-78"/>
              </a:rPr>
              <a:t>قد اكدت دراسات كثيرة ف</a:t>
            </a:r>
            <a:r>
              <a:rPr lang="ar-IQ" sz="2500" b="1" dirty="0">
                <a:latin typeface="Calibri" panose="020F0502020204030204" pitchFamily="34" charset="0"/>
                <a:ea typeface="Calibri" panose="020F0502020204030204" pitchFamily="34" charset="0"/>
                <a:cs typeface="Simplified Arabic" panose="02020603050405020304" pitchFamily="18" charset="-78"/>
              </a:rPr>
              <a:t>ي بلدان عديدة</a:t>
            </a:r>
            <a:r>
              <a:rPr lang="ar-SA" sz="2500" b="1" dirty="0">
                <a:latin typeface="Calibri" panose="020F0502020204030204" pitchFamily="34" charset="0"/>
                <a:ea typeface="Calibri" panose="020F0502020204030204" pitchFamily="34" charset="0"/>
                <a:cs typeface="Simplified Arabic" panose="02020603050405020304" pitchFamily="18" charset="-78"/>
              </a:rPr>
              <a:t> ، وأصبح موضوع التحرش الجنسي في الجامعات جليا وواضحا، ولا يقتصر فقط على الطالبات والأستاذات والعاملات، بل تعدى الأمر إلى الطالب والأستاذ والموظف الذي أصبح يعاني من التحرش داخل أروقة الجامعات، لكن المتعارف عليه أن الطالبات أكثر الفئات عرضة للتحرش الجنسي في الجامعة. </a:t>
            </a:r>
            <a:endParaRPr lang="ar-IQ" sz="2500" b="1" dirty="0">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15000"/>
              </a:lnSpc>
              <a:spcBef>
                <a:spcPts val="0"/>
              </a:spcBef>
              <a:spcAft>
                <a:spcPts val="600"/>
              </a:spcAft>
            </a:pPr>
            <a:r>
              <a:rPr lang="ar-SA" sz="2500" b="1" dirty="0">
                <a:latin typeface="Calibri" panose="020F0502020204030204" pitchFamily="34" charset="0"/>
                <a:ea typeface="Calibri" panose="020F0502020204030204" pitchFamily="34" charset="0"/>
                <a:cs typeface="Simplified Arabic" panose="02020603050405020304" pitchFamily="18" charset="-78"/>
              </a:rPr>
              <a:t>في جامعات متعددة و في منها مصر</a:t>
            </a:r>
            <a:r>
              <a:rPr lang="ar-IQ" sz="2500" b="1" dirty="0">
                <a:latin typeface="Calibri" panose="020F0502020204030204" pitchFamily="34" charset="0"/>
                <a:ea typeface="Calibri" panose="020F0502020204030204" pitchFamily="34" charset="0"/>
                <a:cs typeface="Simplified Arabic" panose="02020603050405020304" pitchFamily="18" charset="-78"/>
              </a:rPr>
              <a:t> والعراق </a:t>
            </a:r>
            <a:r>
              <a:rPr lang="ar-SA" sz="2500" b="1" dirty="0">
                <a:latin typeface="Calibri" panose="020F0502020204030204" pitchFamily="34" charset="0"/>
                <a:ea typeface="Calibri" panose="020F0502020204030204" pitchFamily="34" charset="0"/>
                <a:cs typeface="Simplified Arabic" panose="02020603050405020304" pitchFamily="18" charset="-78"/>
              </a:rPr>
              <a:t>، فقد أكد العمل الميداني أن التحر</a:t>
            </a:r>
            <a:r>
              <a:rPr lang="ar-IQ" sz="2500" b="1" dirty="0">
                <a:latin typeface="Calibri" panose="020F0502020204030204" pitchFamily="34" charset="0"/>
                <a:ea typeface="Calibri" panose="020F0502020204030204" pitchFamily="34" charset="0"/>
                <a:cs typeface="Simplified Arabic" panose="02020603050405020304" pitchFamily="18" charset="-78"/>
              </a:rPr>
              <a:t>ش</a:t>
            </a:r>
            <a:r>
              <a:rPr lang="ar-SA" sz="2500" b="1" dirty="0">
                <a:latin typeface="Calibri" panose="020F0502020204030204" pitchFamily="34" charset="0"/>
                <a:ea typeface="Calibri" panose="020F0502020204030204" pitchFamily="34" charset="0"/>
                <a:cs typeface="Simplified Arabic" panose="02020603050405020304" pitchFamily="18" charset="-78"/>
              </a:rPr>
              <a:t> موجود في جميع الجامعات وأنه واقع يصعب اكتشافه وادانته ، ويكون بين الجنسين وتختلف مظاهره</a:t>
            </a:r>
            <a:r>
              <a:rPr lang="en-US" sz="2500" b="1" dirty="0">
                <a:latin typeface="Calibri" panose="020F0502020204030204" pitchFamily="34" charset="0"/>
                <a:ea typeface="Calibri" panose="020F0502020204030204" pitchFamily="34" charset="0"/>
                <a:cs typeface="Simplified Arabic" panose="02020603050405020304" pitchFamily="18" charset="-78"/>
              </a:rPr>
              <a:t>. </a:t>
            </a:r>
            <a:r>
              <a:rPr lang="ar-SA" sz="2500" b="1" dirty="0">
                <a:latin typeface="Calibri" panose="020F0502020204030204" pitchFamily="34" charset="0"/>
                <a:ea typeface="Calibri" panose="020F0502020204030204" pitchFamily="34" charset="0"/>
                <a:cs typeface="Simplified Arabic" panose="02020603050405020304" pitchFamily="18" charset="-78"/>
              </a:rPr>
              <a:t>وتتعدد أشكال التحرش في الوسط الجامعي بين اللفظي والرمزي والجسدي، ومما الشك فيه انه توجد أسباب وراء تفشي ظاهرة التحرش بين مختلف فئات الجامعة، تعود الأسباب نفسية، اجتماعية وأخرى ثقافية وغيرها، ومهما تكن الأسباب فإن هذه الظاهرة تستحق الوقوف عليها ودراستها، وبناء على ما تقدم فان هذه الدراسة تحاول دراسة ظاهرة التحرش في الوسط الجامعي من وجهة نظر الأساتذة الجامعيين، باعتبارهم جزء هام في التفاعلات الاجتماعية ضمن البيئة الجامعية، وارتأينا أن تكون الدراسة مع مجموع الأساتذة المختصين في العلوم الاجتماعية، ليتسنى لنا فهم أعمق للظاهرة ومعرفة أهم أشكالها وأسبابها، وصولا إلى اقتراح حلول للحد من تفشي التحرش </a:t>
            </a:r>
            <a:r>
              <a:rPr lang="ar-IQ" sz="2500" b="1" dirty="0">
                <a:latin typeface="Calibri" panose="020F0502020204030204" pitchFamily="34" charset="0"/>
                <a:ea typeface="Calibri" panose="020F0502020204030204" pitchFamily="34" charset="0"/>
                <a:cs typeface="Simplified Arabic" panose="02020603050405020304" pitchFamily="18" charset="-78"/>
              </a:rPr>
              <a:t>بأنواعه</a:t>
            </a:r>
            <a:r>
              <a:rPr lang="ar-SA" sz="2500" b="1" dirty="0">
                <a:latin typeface="Calibri" panose="020F0502020204030204" pitchFamily="34" charset="0"/>
                <a:ea typeface="Calibri" panose="020F0502020204030204" pitchFamily="34" charset="0"/>
                <a:cs typeface="Simplified Arabic" panose="02020603050405020304" pitchFamily="18" charset="-78"/>
              </a:rPr>
              <a:t> في الأوساط الجامعية.</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pPr algn="r"/>
            <a:endParaRPr lang="en-US" dirty="0"/>
          </a:p>
        </p:txBody>
      </p:sp>
      <p:sp>
        <p:nvSpPr>
          <p:cNvPr id="4" name="مستطيل 3">
            <a:extLst>
              <a:ext uri="{FF2B5EF4-FFF2-40B4-BE49-F238E27FC236}">
                <a16:creationId xmlns:a16="http://schemas.microsoft.com/office/drawing/2014/main" id="{E1B7020E-74B9-6BB6-FBD7-A6266D7BA125}"/>
              </a:ext>
            </a:extLst>
          </p:cNvPr>
          <p:cNvSpPr/>
          <p:nvPr/>
        </p:nvSpPr>
        <p:spPr bwMode="auto">
          <a:xfrm>
            <a:off x="0" y="4941168"/>
            <a:ext cx="2351584" cy="1916832"/>
          </a:xfrm>
          <a:prstGeom prst="rect">
            <a:avLst/>
          </a:prstGeom>
          <a:solidFill>
            <a:srgbClr val="C7580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2888274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134</TotalTime>
  <Words>1740</Words>
  <Application>Microsoft Office PowerPoint</Application>
  <PresentationFormat>شاشة عريضة</PresentationFormat>
  <Paragraphs>74</Paragraphs>
  <Slides>29</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29</vt:i4>
      </vt:variant>
    </vt:vector>
  </HeadingPairs>
  <TitlesOfParts>
    <vt:vector size="38" baseType="lpstr">
      <vt:lpstr>Arial</vt:lpstr>
      <vt:lpstr>Calibri</vt:lpstr>
      <vt:lpstr>Futura LT Book</vt:lpstr>
      <vt:lpstr>굴림</vt:lpstr>
      <vt:lpstr>Simplified Arabic</vt:lpstr>
      <vt:lpstr>Times New Roman</vt:lpstr>
      <vt:lpstr>Wingdings</vt:lpstr>
      <vt:lpstr>template</vt:lpstr>
      <vt:lpstr>Custom Design</vt:lpstr>
      <vt:lpstr>التحرش وسبل مواجهته</vt:lpstr>
      <vt:lpstr>تتضمن المحاضرة عدة محاور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وشكرا لحسن أصغائكم</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lastModifiedBy>Dr. AYA</cp:lastModifiedBy>
  <cp:revision>19</cp:revision>
  <dcterms:created xsi:type="dcterms:W3CDTF">2014-10-21T13:04:03Z</dcterms:created>
  <dcterms:modified xsi:type="dcterms:W3CDTF">2022-12-27T20:59:27Z</dcterms:modified>
</cp:coreProperties>
</file>