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78" r:id="rId7"/>
    <p:sldId id="261" r:id="rId8"/>
    <p:sldId id="262" r:id="rId9"/>
    <p:sldId id="279" r:id="rId10"/>
    <p:sldId id="263" r:id="rId11"/>
    <p:sldId id="264" r:id="rId12"/>
    <p:sldId id="265" r:id="rId13"/>
    <p:sldId id="266" r:id="rId14"/>
    <p:sldId id="267" r:id="rId15"/>
    <p:sldId id="268" r:id="rId16"/>
    <p:sldId id="269" r:id="rId17"/>
    <p:sldId id="270" r:id="rId18"/>
    <p:sldId id="272" r:id="rId19"/>
    <p:sldId id="273" r:id="rId20"/>
    <p:sldId id="276" r:id="rId21"/>
    <p:sldId id="274" r:id="rId22"/>
    <p:sldId id="275" r:id="rId23"/>
    <p:sldId id="277" r:id="rId2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569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9BB3CC1C-07D1-43CA-91A7-B278BFC012B1}" type="datetimeFigureOut">
              <a:rPr lang="ar-IQ" smtClean="0"/>
              <a:t>21/09/1443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53787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3181302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2483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1668412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7429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3410069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1586095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72103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267423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BB3CC1C-07D1-43CA-91A7-B278BFC012B1}" type="datetimeFigureOut">
              <a:rPr lang="ar-IQ" smtClean="0"/>
              <a:t>21/09/1443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6766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BB3CC1C-07D1-43CA-91A7-B278BFC012B1}" type="datetimeFigureOut">
              <a:rPr lang="ar-IQ" smtClean="0"/>
              <a:t>21/09/1443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219843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BB3CC1C-07D1-43CA-91A7-B278BFC012B1}" type="datetimeFigureOut">
              <a:rPr lang="ar-IQ" smtClean="0"/>
              <a:t>21/09/1443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11930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BB3CC1C-07D1-43CA-91A7-B278BFC012B1}" type="datetimeFigureOut">
              <a:rPr lang="ar-IQ" smtClean="0"/>
              <a:t>21/09/1443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272761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3CC1C-07D1-43CA-91A7-B278BFC012B1}" type="datetimeFigureOut">
              <a:rPr lang="ar-IQ" smtClean="0"/>
              <a:t>21/09/1443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2271694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BB3CC1C-07D1-43CA-91A7-B278BFC012B1}" type="datetimeFigureOut">
              <a:rPr lang="ar-IQ" smtClean="0"/>
              <a:t>21/09/1443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133427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BB3CC1C-07D1-43CA-91A7-B278BFC012B1}" type="datetimeFigureOut">
              <a:rPr lang="ar-IQ" smtClean="0"/>
              <a:t>21/09/1443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79A842-77B9-42F5-92EB-347E5C5EB2C1}" type="slidenum">
              <a:rPr lang="ar-IQ" smtClean="0"/>
              <a:t>‹#›</a:t>
            </a:fld>
            <a:endParaRPr lang="ar-IQ"/>
          </a:p>
        </p:txBody>
      </p:sp>
    </p:spTree>
    <p:extLst>
      <p:ext uri="{BB962C8B-B14F-4D97-AF65-F5344CB8AC3E}">
        <p14:creationId xmlns:p14="http://schemas.microsoft.com/office/powerpoint/2010/main" val="1542713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BB3CC1C-07D1-43CA-91A7-B278BFC012B1}" type="datetimeFigureOut">
              <a:rPr lang="ar-IQ" smtClean="0"/>
              <a:t>21/09/1443</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E79A842-77B9-42F5-92EB-347E5C5EB2C1}" type="slidenum">
              <a:rPr lang="ar-IQ" smtClean="0"/>
              <a:t>‹#›</a:t>
            </a:fld>
            <a:endParaRPr lang="ar-IQ"/>
          </a:p>
        </p:txBody>
      </p:sp>
    </p:spTree>
    <p:extLst>
      <p:ext uri="{BB962C8B-B14F-4D97-AF65-F5344CB8AC3E}">
        <p14:creationId xmlns:p14="http://schemas.microsoft.com/office/powerpoint/2010/main" val="376270220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ar-SA" sz="6600" b="1" dirty="0" smtClean="0">
                <a:latin typeface="Arabic Typesetting" panose="03020402040406030203" pitchFamily="66" charset="-78"/>
                <a:cs typeface="Arabic Typesetting" panose="03020402040406030203" pitchFamily="66" charset="-78"/>
              </a:rPr>
              <a:t>قانون فِت</a:t>
            </a:r>
            <a:br>
              <a:rPr lang="ar-SA" sz="6600" b="1" dirty="0" smtClean="0">
                <a:latin typeface="Arabic Typesetting" panose="03020402040406030203" pitchFamily="66" charset="-78"/>
                <a:cs typeface="Arabic Typesetting" panose="03020402040406030203" pitchFamily="66" charset="-78"/>
              </a:rPr>
            </a:br>
            <a:r>
              <a:rPr lang="ar-SA" sz="6600" b="1" dirty="0" smtClean="0">
                <a:latin typeface="Arabic Typesetting" panose="03020402040406030203" pitchFamily="66" charset="-78"/>
                <a:cs typeface="Arabic Typesetting" panose="03020402040406030203" pitchFamily="66" charset="-78"/>
              </a:rPr>
              <a:t>السرعة. الدقة. التوافق</a:t>
            </a:r>
            <a:br>
              <a:rPr lang="ar-SA" sz="6600" b="1" dirty="0" smtClean="0">
                <a:latin typeface="Arabic Typesetting" panose="03020402040406030203" pitchFamily="66" charset="-78"/>
                <a:cs typeface="Arabic Typesetting" panose="03020402040406030203" pitchFamily="66" charset="-78"/>
              </a:rPr>
            </a:br>
            <a:r>
              <a:rPr lang="ar-SA" sz="6600" b="1" dirty="0" smtClean="0">
                <a:latin typeface="Arabic Typesetting" panose="03020402040406030203" pitchFamily="66" charset="-78"/>
                <a:cs typeface="Arabic Typesetting" panose="03020402040406030203" pitchFamily="66" charset="-78"/>
              </a:rPr>
              <a:t>من وجهة نظر </a:t>
            </a:r>
            <a:r>
              <a:rPr lang="ar-SA" sz="6600" b="1" dirty="0" err="1" smtClean="0">
                <a:latin typeface="Arabic Typesetting" panose="03020402040406030203" pitchFamily="66" charset="-78"/>
                <a:cs typeface="Arabic Typesetting" panose="03020402040406030203" pitchFamily="66" charset="-78"/>
              </a:rPr>
              <a:t>بايوميكانيكية</a:t>
            </a:r>
            <a:endParaRPr lang="ar-IQ" sz="6600" b="1" dirty="0">
              <a:latin typeface="Arabic Typesetting" panose="03020402040406030203" pitchFamily="66" charset="-78"/>
              <a:cs typeface="Arabic Typesetting" panose="03020402040406030203" pitchFamily="66" charset="-78"/>
            </a:endParaRPr>
          </a:p>
        </p:txBody>
      </p:sp>
      <p:sp>
        <p:nvSpPr>
          <p:cNvPr id="3" name="عنوان فرعي 2"/>
          <p:cNvSpPr>
            <a:spLocks noGrp="1"/>
          </p:cNvSpPr>
          <p:nvPr>
            <p:ph type="subTitle" idx="1"/>
          </p:nvPr>
        </p:nvSpPr>
        <p:spPr/>
        <p:txBody>
          <a:bodyPr>
            <a:noAutofit/>
          </a:bodyPr>
          <a:lstStyle/>
          <a:p>
            <a:pPr algn="r"/>
            <a:r>
              <a:rPr lang="ar-SA" sz="4400" b="1" dirty="0" smtClean="0">
                <a:latin typeface="Arabic Typesetting" panose="03020402040406030203" pitchFamily="66" charset="-78"/>
                <a:cs typeface="Arabic Typesetting" panose="03020402040406030203" pitchFamily="66" charset="-78"/>
              </a:rPr>
              <a:t>تقديم</a:t>
            </a:r>
            <a:br>
              <a:rPr lang="ar-SA" sz="4400" b="1" dirty="0" smtClean="0">
                <a:latin typeface="Arabic Typesetting" panose="03020402040406030203" pitchFamily="66" charset="-78"/>
                <a:cs typeface="Arabic Typesetting" panose="03020402040406030203" pitchFamily="66" charset="-78"/>
              </a:rPr>
            </a:br>
            <a:r>
              <a:rPr lang="ar-SA" sz="4400" b="1" dirty="0" smtClean="0">
                <a:latin typeface="Arabic Typesetting" panose="03020402040406030203" pitchFamily="66" charset="-78"/>
                <a:cs typeface="Arabic Typesetting" panose="03020402040406030203" pitchFamily="66" charset="-78"/>
              </a:rPr>
              <a:t> </a:t>
            </a:r>
            <a:br>
              <a:rPr lang="ar-SA" sz="4400" b="1" dirty="0" smtClean="0">
                <a:latin typeface="Arabic Typesetting" panose="03020402040406030203" pitchFamily="66" charset="-78"/>
                <a:cs typeface="Arabic Typesetting" panose="03020402040406030203" pitchFamily="66" charset="-78"/>
              </a:rPr>
            </a:br>
            <a:r>
              <a:rPr lang="ar-SA" sz="4400" b="1" dirty="0" err="1" smtClean="0">
                <a:latin typeface="Arabic Typesetting" panose="03020402040406030203" pitchFamily="66" charset="-78"/>
                <a:cs typeface="Arabic Typesetting" panose="03020402040406030203" pitchFamily="66" charset="-78"/>
              </a:rPr>
              <a:t>م.د</a:t>
            </a:r>
            <a:r>
              <a:rPr lang="ar-SA" sz="4400" b="1" dirty="0" smtClean="0">
                <a:latin typeface="Arabic Typesetting" panose="03020402040406030203" pitchFamily="66" charset="-78"/>
                <a:cs typeface="Arabic Typesetting" panose="03020402040406030203" pitchFamily="66" charset="-78"/>
              </a:rPr>
              <a:t> محمد مطلك بدر الحاج لازم</a:t>
            </a:r>
            <a:endParaRPr lang="ar-IQ" sz="44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96026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684212" y="685800"/>
            <a:ext cx="5935529" cy="3615267"/>
          </a:xfrm>
        </p:spPr>
        <p:txBody>
          <a:bodyPr/>
          <a:lstStyle/>
          <a:p>
            <a:r>
              <a:rPr lang="ar-SA" dirty="0" smtClean="0"/>
              <a:t>يمكننا الآن القول ان زمن الحركة مرتبط بنوعية الواجب </a:t>
            </a:r>
            <a:r>
              <a:rPr lang="ar-SA" dirty="0" err="1" smtClean="0"/>
              <a:t>المهاري</a:t>
            </a:r>
            <a:r>
              <a:rPr lang="ar-SA" dirty="0" smtClean="0"/>
              <a:t> و طبعا بدرجة صعوبة هذا الواجب او ما يسمى بـ مؤشر الصعوبة (</a:t>
            </a:r>
            <a:r>
              <a:rPr lang="en-US" dirty="0"/>
              <a:t>index of </a:t>
            </a:r>
            <a:r>
              <a:rPr lang="en-US" dirty="0" smtClean="0"/>
              <a:t>difficulty</a:t>
            </a:r>
            <a:r>
              <a:rPr lang="ar-SA" dirty="0" smtClean="0"/>
              <a:t>) فكلما زاد مؤشر الصعوبة زاد معها زمن الاداء و هذه مشكلة بحثية يمكن لعلم </a:t>
            </a:r>
            <a:r>
              <a:rPr lang="ar-SA" dirty="0" err="1" smtClean="0"/>
              <a:t>البايوميكانيك</a:t>
            </a:r>
            <a:r>
              <a:rPr lang="ar-SA" dirty="0" smtClean="0"/>
              <a:t> تشخيصها و محاولة حلها، فقياس التغير بالأزمان او معدلات انتاج القوة او تحليل المديات الحركية لمختلف المهارات و ربطها بالإنجاز كمرجعية سيوفر لنا فرشة من البيانات يمكن استغلالها في مختلف الاهداف التدريبية او التعليمية.</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9741" y="398572"/>
            <a:ext cx="5396249" cy="5731771"/>
          </a:xfrm>
          <a:prstGeom prst="rect">
            <a:avLst/>
          </a:prstGeom>
        </p:spPr>
      </p:pic>
    </p:spTree>
    <p:extLst>
      <p:ext uri="{BB962C8B-B14F-4D97-AF65-F5344CB8AC3E}">
        <p14:creationId xmlns:p14="http://schemas.microsoft.com/office/powerpoint/2010/main" val="1067915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684212" y="115910"/>
            <a:ext cx="4660520" cy="6091707"/>
          </a:xfrm>
        </p:spPr>
        <p:txBody>
          <a:bodyPr>
            <a:normAutofit/>
          </a:bodyPr>
          <a:lstStyle/>
          <a:p>
            <a:pPr marL="0" indent="0">
              <a:buNone/>
            </a:pPr>
            <a:r>
              <a:rPr lang="ar-SA" dirty="0" smtClean="0"/>
              <a:t>اختبارات دقة الاداء و المرتبطة بالسرعة تعتبر من الاختبارات الجذابة للباحثين و فعليا في مجتمعاتنا الاكاديمية ابدع الكثير من الباحثين في تصميم مثل هذه الوسائل التي اعتمدت السرعة كمتغير اساسي لقياس الدقة او على اقل تقدير استخدمت السرعة (كأداة) مرافقة للدقة، لكن للأسف لم تعتمد السرعة بشكل مستقل كمنتج لهذه الدقة او بعبارة اصح لم يتم قياس و اختبار عوامل انتاج هذه السرعة و معرفة نقاط تأثيرها و متغيرات انتاجها المختلفة المرتبطة بالدقة كهدف نهائي، و بالتالي محاولة دراسة هذه المتغيرات و استخدامها في انتاج مناهج تدريبية او تعليمية يوظف فيها مخرجات علم </a:t>
            </a:r>
            <a:r>
              <a:rPr lang="ar-SA" dirty="0" err="1" smtClean="0"/>
              <a:t>البايوميكانيك.كوسيلة</a:t>
            </a:r>
            <a:r>
              <a:rPr lang="ar-SA" dirty="0" smtClean="0"/>
              <a:t> اختبار.</a:t>
            </a:r>
            <a:br>
              <a:rPr lang="ar-SA" dirty="0" smtClean="0"/>
            </a:b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5059" y="350308"/>
            <a:ext cx="2788746" cy="2143125"/>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3333" y="3258355"/>
            <a:ext cx="5154166" cy="3181081"/>
          </a:xfrm>
          <a:prstGeom prst="rect">
            <a:avLst/>
          </a:prstGeom>
        </p:spPr>
      </p:pic>
      <p:pic>
        <p:nvPicPr>
          <p:cNvPr id="7"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5102" y="275695"/>
            <a:ext cx="2853139" cy="2441747"/>
          </a:xfrm>
          <a:prstGeom prst="rect">
            <a:avLst/>
          </a:prstGeom>
        </p:spPr>
      </p:pic>
    </p:spTree>
    <p:extLst>
      <p:ext uri="{BB962C8B-B14F-4D97-AF65-F5344CB8AC3E}">
        <p14:creationId xmlns:p14="http://schemas.microsoft.com/office/powerpoint/2010/main" val="3970796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لنتأمل حركة لاعب التنس عند اداء الارسال ، فانه يستخدم حركة بطيئة عند الشروع </a:t>
            </a:r>
            <a:r>
              <a:rPr lang="ar-SA" dirty="0" err="1" smtClean="0"/>
              <a:t>بالاداء</a:t>
            </a:r>
            <a:r>
              <a:rPr lang="ar-SA" dirty="0" smtClean="0"/>
              <a:t> لتوفير مجالا للجهاز العصبي فضلا عن اعطاء الحواس فرصة (البصر) لتشخيص نقطة الهدف و بالتالي انتاج قوة سريعة ناتجة من تجميع القوى نتيجة تقريب اعضاء جسمه (</a:t>
            </a:r>
            <a:r>
              <a:rPr lang="ar-IQ" dirty="0"/>
              <a:t>الطاقة الكامنة = الوزن </a:t>
            </a:r>
            <a:r>
              <a:rPr lang="en-US" dirty="0"/>
              <a:t>x</a:t>
            </a:r>
            <a:r>
              <a:rPr lang="ar-IQ" dirty="0"/>
              <a:t> الارتفاع</a:t>
            </a:r>
            <a:r>
              <a:rPr lang="ar-SA" dirty="0" smtClean="0"/>
              <a:t> ) </a:t>
            </a:r>
          </a:p>
          <a:p>
            <a:r>
              <a:rPr lang="ar-SA" dirty="0" smtClean="0"/>
              <a:t>فهل يمكننا قياس الدقة من خلال دراسة ابعاد الجسم (انصاف الاقطار)؟</a:t>
            </a:r>
          </a:p>
          <a:p>
            <a:r>
              <a:rPr lang="ar-SA" dirty="0" smtClean="0"/>
              <a:t>او هل يمكننا اعطاء وصف آخر للدقة </a:t>
            </a:r>
            <a:r>
              <a:rPr lang="ar-SA" dirty="0" err="1" smtClean="0"/>
              <a:t>المهارية</a:t>
            </a:r>
            <a:r>
              <a:rPr lang="ar-SA" dirty="0" smtClean="0"/>
              <a:t> من خلال الاستثمار الجيد لإمكانيات الجسم </a:t>
            </a:r>
            <a:r>
              <a:rPr lang="ar-SA" dirty="0" err="1" smtClean="0"/>
              <a:t>المهارية</a:t>
            </a:r>
            <a:r>
              <a:rPr lang="ar-SA" dirty="0" smtClean="0"/>
              <a:t> و بالتالي انتاج مهارة فعالة </a:t>
            </a:r>
            <a:r>
              <a:rPr lang="ar-SA" dirty="0" err="1" smtClean="0"/>
              <a:t>بأستثمار</a:t>
            </a:r>
            <a:r>
              <a:rPr lang="ar-SA" dirty="0" smtClean="0"/>
              <a:t> </a:t>
            </a:r>
            <a:r>
              <a:rPr lang="ar-SA" dirty="0"/>
              <a:t>القوة و السرعة</a:t>
            </a:r>
            <a:r>
              <a:rPr lang="ar-SA" dirty="0" smtClean="0"/>
              <a:t>؟</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8612" y="396160"/>
            <a:ext cx="1981200" cy="230505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7212" y="2996142"/>
            <a:ext cx="1752600" cy="2609850"/>
          </a:xfrm>
          <a:prstGeom prst="rect">
            <a:avLst/>
          </a:prstGeom>
        </p:spPr>
      </p:pic>
    </p:spTree>
    <p:extLst>
      <p:ext uri="{BB962C8B-B14F-4D97-AF65-F5344CB8AC3E}">
        <p14:creationId xmlns:p14="http://schemas.microsoft.com/office/powerpoint/2010/main" val="330437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103031"/>
            <a:ext cx="5832498" cy="6387921"/>
          </a:xfrm>
        </p:spPr>
        <p:txBody>
          <a:bodyPr>
            <a:normAutofit/>
          </a:bodyPr>
          <a:lstStyle/>
          <a:p>
            <a:r>
              <a:rPr lang="ar-SA" dirty="0" smtClean="0"/>
              <a:t>الآن دعونا ننظر اعمق الى داخل قانون فت :</a:t>
            </a:r>
          </a:p>
          <a:p>
            <a:r>
              <a:rPr lang="ar-SA" dirty="0" smtClean="0"/>
              <a:t>ماذا لو كان زمن الحركة قليل و مسافة الحركة تزداد ؟</a:t>
            </a:r>
            <a:br>
              <a:rPr lang="ar-SA" dirty="0" smtClean="0"/>
            </a:br>
            <a:r>
              <a:rPr lang="ar-SA" dirty="0" smtClean="0"/>
              <a:t>يتوقع في هذه الحالة ان اخطاء التصويب (</a:t>
            </a:r>
            <a:r>
              <a:rPr lang="en-US" dirty="0"/>
              <a:t>Aiming error</a:t>
            </a:r>
            <a:r>
              <a:rPr lang="ar-SA" dirty="0" smtClean="0"/>
              <a:t>) ستزداد بشكل ملحوظ.</a:t>
            </a:r>
            <a:br>
              <a:rPr lang="ar-SA" dirty="0" smtClean="0"/>
            </a:br>
            <a:r>
              <a:rPr lang="ar-SA" dirty="0" smtClean="0"/>
              <a:t>للتوضيح اكثر دعونا نناقش المثال التالي، في كرة السلة و في مهارة المناولة الطويلة من فوق الكتف نلاحظ  ان كلما قرب الاعب الكرة من منطقة الراس </a:t>
            </a:r>
            <a:r>
              <a:rPr lang="ar-SA" u="sng" dirty="0" smtClean="0"/>
              <a:t>(تقليل انصاف الاقطار او تقليل السرعة الزاوية)</a:t>
            </a:r>
            <a:r>
              <a:rPr lang="ar-SA" dirty="0" smtClean="0"/>
              <a:t> فانه يحصل على دقة اكبر، و يمكن ايضا مناقشة نفس هذه المعطيات في فعاليات اخرى ككرة اليد او حتى فعاليات الرمي في الساحة و الميدان.</a:t>
            </a:r>
          </a:p>
          <a:p>
            <a:r>
              <a:rPr lang="ar-SA" dirty="0" smtClean="0"/>
              <a:t>لو فرضنا ان زمن الاداء يتراوح ما بين 1 الى 2 ثانية و المدى الحركي للذراع يزداد من 15 درجة الى 75 درجة ، ستبدو الحركة (المهارة) خارجة عن السيطرة لأنها تتضمن الكثير من الاخطاء و القليل من الدقة.</a:t>
            </a:r>
            <a:br>
              <a:rPr lang="ar-SA" dirty="0" smtClean="0"/>
            </a:br>
            <a:r>
              <a:rPr lang="ar-SA" dirty="0" smtClean="0"/>
              <a:t>و يمكن تعليل ذلك بسبب ضياع القوة و تشتت نقاط تأثيرها و بالتالي تشتت مخرجاتها.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5194" y="373487"/>
            <a:ext cx="5306095" cy="285911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4586" y="3567448"/>
            <a:ext cx="5512158" cy="3026535"/>
          </a:xfrm>
          <a:prstGeom prst="rect">
            <a:avLst/>
          </a:prstGeom>
        </p:spPr>
      </p:pic>
    </p:spTree>
    <p:extLst>
      <p:ext uri="{BB962C8B-B14F-4D97-AF65-F5344CB8AC3E}">
        <p14:creationId xmlns:p14="http://schemas.microsoft.com/office/powerpoint/2010/main" val="284398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a:t>ان دراستنا لتباعد و تقارب النقاط المرجعية للطرف الحركي و علاقة ذلك </a:t>
            </a:r>
            <a:r>
              <a:rPr lang="ar-SA" dirty="0" smtClean="0"/>
              <a:t>بإنتاج </a:t>
            </a:r>
            <a:r>
              <a:rPr lang="ar-SA" dirty="0"/>
              <a:t>و تكوين القوى الكامنة و ربطه بمؤشر الدقة يعتبر مجال كبير لا زال فيه الكثير من الفرص </a:t>
            </a:r>
            <a:r>
              <a:rPr lang="ar-SA" dirty="0" smtClean="0"/>
              <a:t>العلمية و البحثية لدراستها.</a:t>
            </a:r>
            <a:endParaRPr lang="ar-SA" dirty="0"/>
          </a:p>
          <a:p>
            <a:r>
              <a:rPr lang="ar-SA" dirty="0" smtClean="0"/>
              <a:t>و يمكن بشكل اكثر فعالية تحليل الكتل المختلفة للنظام الميكانيكي و معرفة علاقة السرعة بمقدار القصور الذاتي للكتلة سواء متجمعة او مفردة للعضو الحركي آخذين بنظر الاعتبار هدف الدقة و طبيعة الاداء للمهارة او مكونات هذه المهارة و متطلباتها من ناحية انتاج السرعة و القوة.</a:t>
            </a:r>
            <a:endParaRPr lang="ar-IQ" dirty="0"/>
          </a:p>
          <a:p>
            <a:endParaRPr lang="ar-IQ" dirty="0"/>
          </a:p>
        </p:txBody>
      </p:sp>
    </p:spTree>
    <p:extLst>
      <p:ext uri="{BB962C8B-B14F-4D97-AF65-F5344CB8AC3E}">
        <p14:creationId xmlns:p14="http://schemas.microsoft.com/office/powerpoint/2010/main" val="109259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قد يقول قائل ان كل هذه المؤشرات يمكن ارجاعها الى البرامج الحركية المخزونة في الذاكرة و الى سرعة الاوامر العصبية الواردة للعضلات المسؤولة عن الحركة و هذا صحيح، لكن ان قياس معدلات انتاج القوة (تحشيد الليف العضلي) و اطلاق القوة الازمة و بالتالي انتاج المهارة هو ظاهرة </a:t>
            </a:r>
            <a:r>
              <a:rPr lang="ar-SA" dirty="0" err="1" smtClean="0"/>
              <a:t>بايوميكانيكية</a:t>
            </a:r>
            <a:r>
              <a:rPr lang="ar-SA" dirty="0" smtClean="0"/>
              <a:t> صرفة يمكن قياسها و تحليلها بواسطة ادواتنا الكثيرة.</a:t>
            </a:r>
          </a:p>
          <a:p>
            <a:r>
              <a:rPr lang="ar-SA" dirty="0" smtClean="0"/>
              <a:t>أي مهارة تؤدى بنفس المقدار من القوة و بتكرار كبير سيولد التعب العضلي و بالتالي فان التغذية الراجعة الهيكلية ستكون مشوشة الى حد ما ، فعندما نقلل زمن الحركة و نزيد من مسافتها (مقدار حركة الاعضاء و ليس مسافة الاداء العام) فان القوة العضلية تزداد و بالتالي يزداد معها التشتت في نقاط تأثير هذه القوى مما ينتج عدم الدقة الغير مرغوب بها.</a:t>
            </a:r>
            <a:endParaRPr lang="ar-IQ" dirty="0"/>
          </a:p>
        </p:txBody>
      </p:sp>
    </p:spTree>
    <p:extLst>
      <p:ext uri="{BB962C8B-B14F-4D97-AF65-F5344CB8AC3E}">
        <p14:creationId xmlns:p14="http://schemas.microsoft.com/office/powerpoint/2010/main" val="25060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IQ" dirty="0"/>
          </a:p>
        </p:txBody>
      </p:sp>
      <p:sp>
        <p:nvSpPr>
          <p:cNvPr id="3" name="عنصر نائب للمحتوى 2"/>
          <p:cNvSpPr>
            <a:spLocks noGrp="1"/>
          </p:cNvSpPr>
          <p:nvPr>
            <p:ph idx="1"/>
          </p:nvPr>
        </p:nvSpPr>
        <p:spPr/>
        <p:txBody>
          <a:bodyPr/>
          <a:lstStyle/>
          <a:p>
            <a:r>
              <a:rPr lang="ar-SA" dirty="0" smtClean="0"/>
              <a:t>يمكننا الان القول ان زيادة عدم الدقة (</a:t>
            </a:r>
            <a:r>
              <a:rPr lang="en-US" dirty="0"/>
              <a:t>in-accuracy</a:t>
            </a:r>
            <a:r>
              <a:rPr lang="ar-SA" dirty="0" smtClean="0"/>
              <a:t>) مرتبط بتقليل زمن الحركة او زمن الاداء و ايضا عدم الدقة يزداد بزيادة مسافة الاداء (المسافة التي تقطعها اجزاء الجسم) ، و هذا بسبب زيادة عدد العضلات العاملة التي لا ترتبط بشكل مباشر بالهدف </a:t>
            </a:r>
            <a:r>
              <a:rPr lang="ar-SA" dirty="0" err="1" smtClean="0"/>
              <a:t>المهاري</a:t>
            </a:r>
            <a:r>
              <a:rPr lang="ar-SA" dirty="0" smtClean="0"/>
              <a:t>، لكن هذا الامر يمكن التغلب عليه من خلال التمرين المبني على المدركات </a:t>
            </a:r>
            <a:r>
              <a:rPr lang="ar-SA" dirty="0" err="1" smtClean="0"/>
              <a:t>البايوميكانية</a:t>
            </a:r>
            <a:r>
              <a:rPr lang="ar-SA" dirty="0" smtClean="0"/>
              <a:t> و بالتالي الاقتصاد بإنتاج القوة لصالح دقة الاداء.</a:t>
            </a:r>
            <a:br>
              <a:rPr lang="ar-SA" dirty="0" smtClean="0"/>
            </a:br>
            <a:endParaRPr lang="ar-SA" dirty="0" smtClean="0"/>
          </a:p>
          <a:p>
            <a:endParaRPr lang="ar-IQ" dirty="0"/>
          </a:p>
        </p:txBody>
      </p:sp>
    </p:spTree>
    <p:extLst>
      <p:ext uri="{BB962C8B-B14F-4D97-AF65-F5344CB8AC3E}">
        <p14:creationId xmlns:p14="http://schemas.microsoft.com/office/powerpoint/2010/main" val="578671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التنوع ما بين زمن الحركة و مسافة الحركة و علاقتهما بالدقة هي المتغيرات الاساسية في قانون فت و هي تقودنا الى مفاهيم اخرى مرتبطة بشكل مباشر بالمهارة و تعلمها او بتطوير المهارة او ببساطة الانجاز الماهر.</a:t>
            </a:r>
          </a:p>
          <a:p>
            <a:r>
              <a:rPr lang="ar-SA" dirty="0" smtClean="0"/>
              <a:t>زيادة او تقليل زمن الاداء او زيادة او تقليل مسافة الاداء سيكون مؤثرا مباشرا في سرعة تعلم المهارة الخام (هدف المهارة) و نفس هذه الاستراتيجيات يمكنها ان تكون حجر الاساس في بناء الانجاز لاحقا و تصحيح الاخطاء فيه.</a:t>
            </a:r>
            <a:endParaRPr lang="ar-SA" dirty="0"/>
          </a:p>
          <a:p>
            <a:pPr marL="457200" indent="-457200">
              <a:buFont typeface="+mj-lt"/>
              <a:buAutoNum type="arabicPeriod"/>
            </a:pPr>
            <a:endParaRPr lang="ar-IQ" dirty="0"/>
          </a:p>
        </p:txBody>
      </p:sp>
    </p:spTree>
    <p:extLst>
      <p:ext uri="{BB962C8B-B14F-4D97-AF65-F5344CB8AC3E}">
        <p14:creationId xmlns:p14="http://schemas.microsoft.com/office/powerpoint/2010/main" val="120156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684213" y="0"/>
            <a:ext cx="4918098" cy="6542468"/>
          </a:xfrm>
        </p:spPr>
        <p:txBody>
          <a:bodyPr>
            <a:normAutofit/>
          </a:bodyPr>
          <a:lstStyle/>
          <a:p>
            <a:r>
              <a:rPr lang="ar-SA" dirty="0" smtClean="0"/>
              <a:t>يمكننا ان نوسع معرفتنا </a:t>
            </a:r>
            <a:r>
              <a:rPr lang="ar-SA" dirty="0" err="1" smtClean="0"/>
              <a:t>البايوميكانيكية</a:t>
            </a:r>
            <a:r>
              <a:rPr lang="ar-SA" dirty="0" smtClean="0"/>
              <a:t> من خلال استثمار قانون فت بواسطة ربط المؤشرات </a:t>
            </a:r>
            <a:r>
              <a:rPr lang="ar-SA" dirty="0" err="1" smtClean="0"/>
              <a:t>المهارية</a:t>
            </a:r>
            <a:r>
              <a:rPr lang="ar-SA" dirty="0" smtClean="0"/>
              <a:t> و الفيزيائية الحيوية في مكان واحد </a:t>
            </a:r>
            <a:r>
              <a:rPr lang="ar-SA" dirty="0" err="1"/>
              <a:t>ك</a:t>
            </a:r>
            <a:r>
              <a:rPr lang="ar-SA" dirty="0" err="1" smtClean="0"/>
              <a:t>أنجاز</a:t>
            </a:r>
            <a:r>
              <a:rPr lang="ar-SA" dirty="0" smtClean="0"/>
              <a:t> مهمة </a:t>
            </a:r>
            <a:r>
              <a:rPr lang="ar-SA" dirty="0" err="1" smtClean="0"/>
              <a:t>مهارية</a:t>
            </a:r>
            <a:r>
              <a:rPr lang="ar-SA" dirty="0" smtClean="0"/>
              <a:t> تتطلب الدقة عندما يكون عامل الزمن دقيق جدا و هذا ما يشرحه هذا القانون.</a:t>
            </a:r>
          </a:p>
          <a:p>
            <a:r>
              <a:rPr lang="ar-IQ" dirty="0" smtClean="0"/>
              <a:t>مهارة ضرب الكرة بكرة القدم تتطلب أداء يجمع صفتي السرعة (</a:t>
            </a:r>
            <a:r>
              <a:rPr lang="en-US" dirty="0"/>
              <a:t>rapid</a:t>
            </a:r>
            <a:r>
              <a:rPr lang="ar-IQ" dirty="0" smtClean="0"/>
              <a:t>) و القوة (</a:t>
            </a:r>
            <a:r>
              <a:rPr lang="en-US" dirty="0"/>
              <a:t>forceful </a:t>
            </a:r>
            <a:r>
              <a:rPr lang="ar-IQ" dirty="0" smtClean="0"/>
              <a:t> ) معا في مكان واحد، ان أداء المهارة بالسرعة القصوى امر مهم لكن الدقة حاسمة جدا في الأداء، و بما ان زيادة السرعة قد تؤثر على الدقة!! </a:t>
            </a:r>
          </a:p>
          <a:p>
            <a:r>
              <a:rPr lang="ar-IQ" dirty="0" smtClean="0"/>
              <a:t>فما هي المقاربة الأفضل؟</a:t>
            </a:r>
          </a:p>
          <a:p>
            <a:r>
              <a:rPr lang="ar-IQ" dirty="0" smtClean="0"/>
              <a:t>كيف تكون المهارة سريعة و دقيقة؟؟</a:t>
            </a:r>
            <a:endParaRPr lang="ar-SA" dirty="0" smtClean="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3224" y="290780"/>
            <a:ext cx="5694764" cy="280015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3225" y="3477296"/>
            <a:ext cx="5694764" cy="2923504"/>
          </a:xfrm>
          <a:prstGeom prst="rect">
            <a:avLst/>
          </a:prstGeom>
        </p:spPr>
      </p:pic>
    </p:spTree>
    <p:extLst>
      <p:ext uri="{BB962C8B-B14F-4D97-AF65-F5344CB8AC3E}">
        <p14:creationId xmlns:p14="http://schemas.microsoft.com/office/powerpoint/2010/main" val="175033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09093" y="154546"/>
            <a:ext cx="7881869" cy="6143223"/>
          </a:xfrm>
        </p:spPr>
        <p:txBody>
          <a:bodyPr>
            <a:normAutofit/>
          </a:bodyPr>
          <a:lstStyle/>
          <a:p>
            <a:r>
              <a:rPr lang="ar-IQ" dirty="0" smtClean="0"/>
              <a:t>هناك حقيقة علمية مفادها ان الوقت يسمح للجهاز العصبي المركزي بتصحيح الأخطاء من خلال التغذية الراجعة</a:t>
            </a:r>
            <a:br>
              <a:rPr lang="ar-IQ" dirty="0" smtClean="0"/>
            </a:br>
            <a:r>
              <a:rPr lang="en-US" dirty="0"/>
              <a:t>Time allows for errors to be corrected</a:t>
            </a:r>
            <a:r>
              <a:rPr lang="en-US" dirty="0" smtClean="0"/>
              <a:t>)</a:t>
            </a:r>
            <a:r>
              <a:rPr lang="ar-IQ" dirty="0" smtClean="0"/>
              <a:t> )</a:t>
            </a:r>
          </a:p>
          <a:p>
            <a:r>
              <a:rPr lang="ar-IQ" dirty="0" smtClean="0"/>
              <a:t>لكن السرعة الكبيرة لفترة طويلة مع مديات حركية كبيرة تولد الأخطاء.</a:t>
            </a:r>
          </a:p>
          <a:p>
            <a:r>
              <a:rPr lang="ar-IQ" dirty="0" smtClean="0"/>
              <a:t>لذلك نشاهد لاعب </a:t>
            </a:r>
            <a:r>
              <a:rPr lang="ar-IQ" dirty="0" err="1" smtClean="0"/>
              <a:t>الكولف</a:t>
            </a:r>
            <a:r>
              <a:rPr lang="ar-IQ" dirty="0" smtClean="0"/>
              <a:t> لا يقوم بحركة واسعة و يوظف أعضاء محددة من جسمه لتحقيق السرعة و الدقة للتلويح بالمضرب وليس بأطرافه.</a:t>
            </a:r>
          </a:p>
          <a:p>
            <a:r>
              <a:rPr lang="ar-IQ" dirty="0" smtClean="0"/>
              <a:t> و لتقريب الصورة لنتخيل أننا نستخدم المطرقة لتثبيت مسمار في الخشب فأننا نلجأ الى تقليل مساحة التلويحات (زيادة السرعة) عندما نقوم بالضرب على راس المسمار بينما اننا نلجأ الى تلويحات أوسع عند استخدامنا لنفس المطرقة لتكسير جدار مثلا.    </a:t>
            </a:r>
          </a:p>
          <a:p>
            <a:endParaRPr lang="ar-IQ"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8312" y="277901"/>
            <a:ext cx="2619375" cy="1743075"/>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2587" y="2302702"/>
            <a:ext cx="2705100" cy="1685925"/>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72587" y="4487332"/>
            <a:ext cx="2924175" cy="1562100"/>
          </a:xfrm>
          <a:prstGeom prst="rect">
            <a:avLst/>
          </a:prstGeom>
        </p:spPr>
      </p:pic>
    </p:spTree>
    <p:extLst>
      <p:ext uri="{BB962C8B-B14F-4D97-AF65-F5344CB8AC3E}">
        <p14:creationId xmlns:p14="http://schemas.microsoft.com/office/powerpoint/2010/main" val="429464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SA" dirty="0" smtClean="0"/>
              <a:t>عندما نتحدث عن الرياضة بمفهومها العام فأننا نتحدث عن الحركة و مضمون هذه الحركة يستند الى جملة من القوانين التي تفسر العلاقة بين مكوناتها و مسبباتها و بالتالي تفسر نتائجها، </a:t>
            </a:r>
            <a:r>
              <a:rPr lang="ar-SA" dirty="0"/>
              <a:t>، و كل فعالية رياضية تتضمن حركات فريدة تشكل بمجموعها ما نسميه المهارة </a:t>
            </a:r>
            <a:r>
              <a:rPr lang="ar-SA" dirty="0" smtClean="0"/>
              <a:t>و هذه المهارة بطبيعة الحال تشكلت لغرض تحقيق هدف ما و هذا الهدف بالمجمل هو غاية كل انجاز يطمح له الرياضي. </a:t>
            </a:r>
            <a:endParaRPr lang="ar-IQ" dirty="0"/>
          </a:p>
        </p:txBody>
      </p:sp>
    </p:spTree>
    <p:extLst>
      <p:ext uri="{BB962C8B-B14F-4D97-AF65-F5344CB8AC3E}">
        <p14:creationId xmlns:p14="http://schemas.microsoft.com/office/powerpoint/2010/main" val="292480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684212" y="0"/>
            <a:ext cx="5471889" cy="6516710"/>
          </a:xfrm>
        </p:spPr>
        <p:txBody>
          <a:bodyPr>
            <a:normAutofit/>
          </a:bodyPr>
          <a:lstStyle/>
          <a:p>
            <a:r>
              <a:rPr lang="ar-IQ" dirty="0" smtClean="0"/>
              <a:t>يمكننا تحليل كثير من المهارات الحركية و معرفة لماذا يميل الاعبين البدا ببطيء ثم الانتقال للإداء بسرعة (قوة انفجارية) و ذلك للسماح للجهاز العصبي للتصحيح و توجيه القوة بدقة </a:t>
            </a:r>
            <a:r>
              <a:rPr lang="ar-IQ" dirty="0" err="1" smtClean="0"/>
              <a:t>لانتاج</a:t>
            </a:r>
            <a:r>
              <a:rPr lang="ar-IQ" dirty="0" smtClean="0"/>
              <a:t> الدقة </a:t>
            </a:r>
            <a:r>
              <a:rPr lang="ar-IQ" dirty="0" err="1" smtClean="0"/>
              <a:t>المهارية</a:t>
            </a:r>
            <a:r>
              <a:rPr lang="ar-IQ" dirty="0" smtClean="0"/>
              <a:t> المطلوبة، و لماذا يوسع الاعب المديات الحركية لأجزاء جسمه في بداية انطلاق الأداء ثم يجمعها اليه اعند اطلاق القوة!</a:t>
            </a:r>
          </a:p>
          <a:p>
            <a:r>
              <a:rPr lang="ar-IQ" dirty="0" smtClean="0"/>
              <a:t>في الركض العادي تردد الخطوة شبه اوتوماتيكي (و ان يكون تكنيك مكتسب) فهل نستطيع اعتبار مساحة الخطوة او ترددها </a:t>
            </a:r>
            <a:r>
              <a:rPr lang="ar-IQ" dirty="0"/>
              <a:t>م</a:t>
            </a:r>
            <a:r>
              <a:rPr lang="ar-IQ" dirty="0" smtClean="0"/>
              <a:t>رتبط بالدقة في هذه الفعالية بالذات كونه مرتبط بلزوم البقاء ضمن مجال الركض؟ او هل استمرار انتاج نفس الانقباضات السريعة لنفس الترددات دقة؟</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7623" y="212836"/>
            <a:ext cx="4721985" cy="2355784"/>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408" y="3090931"/>
            <a:ext cx="5018200" cy="3164624"/>
          </a:xfrm>
          <a:prstGeom prst="rect">
            <a:avLst/>
          </a:prstGeom>
        </p:spPr>
      </p:pic>
    </p:spTree>
    <p:extLst>
      <p:ext uri="{BB962C8B-B14F-4D97-AF65-F5344CB8AC3E}">
        <p14:creationId xmlns:p14="http://schemas.microsoft.com/office/powerpoint/2010/main" val="74323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الخلاصة:</a:t>
            </a:r>
          </a:p>
          <a:p>
            <a:r>
              <a:rPr lang="ar-IQ" dirty="0" smtClean="0"/>
              <a:t>ان تقليل مسافة الحركة (مديات أجزاء الجسم) و تقليل زمن الفعل الحركي بالمجمل و التباين بين هاذين المكونين في الوحدات </a:t>
            </a:r>
            <a:r>
              <a:rPr lang="ar-IQ" dirty="0" err="1" smtClean="0"/>
              <a:t>المهارية</a:t>
            </a:r>
            <a:r>
              <a:rPr lang="ar-IQ" dirty="0" smtClean="0"/>
              <a:t> سيساهم في زيادة الدقة (الدقة كهدف أداء او دقة توجيه القوة) </a:t>
            </a:r>
          </a:p>
          <a:p>
            <a:r>
              <a:rPr lang="ar-IQ" dirty="0" smtClean="0"/>
              <a:t>ان زيادة مسافة الحركة سينتج زيادة في زمنها و بالتالي ضياع للقوة و فقدان للدقة، لذلك ضرورة ان نضع مناهجنا وفقا لبقاء معدل انتاج القوة في مديات متناسبة مع مديات الحركة او مديات أجزاء الجسم (هدف الحركة) مع الاخذ بنظر الاعتبار للسرعة (</a:t>
            </a:r>
            <a:r>
              <a:rPr lang="en-US" dirty="0"/>
              <a:t>velocity</a:t>
            </a:r>
            <a:r>
              <a:rPr lang="ar-IQ" dirty="0" smtClean="0"/>
              <a:t> ) مع مراعاة مرونة الجهاز العصبي لتصحيح الأخطاء.</a:t>
            </a:r>
            <a:br>
              <a:rPr lang="ar-IQ" dirty="0" smtClean="0"/>
            </a:br>
            <a:r>
              <a:rPr lang="ar-IQ" dirty="0" smtClean="0"/>
              <a:t>بعبارة أخرى يمكننا زيادة مسافة الحركة من خلال تقنين زمنها للحصول على الدقة، و يمكننا قول نفس الشيء حول إضافة اجزاء من الجسم الى الحركة او اقصائها منها لغرض تقليل او زيادة زمن الحركة.</a:t>
            </a:r>
          </a:p>
          <a:p>
            <a:r>
              <a:rPr lang="ar-IQ" dirty="0" smtClean="0"/>
              <a:t>ان تقليل مساحة الحركة مع الحفاظ على نفس السرعة </a:t>
            </a:r>
            <a:r>
              <a:rPr lang="ar-IQ" dirty="0" err="1" smtClean="0"/>
              <a:t>للاداء</a:t>
            </a:r>
            <a:r>
              <a:rPr lang="ar-IQ" dirty="0" smtClean="0"/>
              <a:t> قد يطور دقة توجيه القوة و بالتالي دقة الأداء بشكل عام</a:t>
            </a:r>
            <a:r>
              <a:rPr lang="ar-IQ" dirty="0"/>
              <a:t>.</a:t>
            </a:r>
          </a:p>
        </p:txBody>
      </p:sp>
    </p:spTree>
    <p:extLst>
      <p:ext uri="{BB962C8B-B14F-4D97-AF65-F5344CB8AC3E}">
        <p14:creationId xmlns:p14="http://schemas.microsoft.com/office/powerpoint/2010/main" val="13044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684212" y="-90152"/>
            <a:ext cx="10584802" cy="5666704"/>
          </a:xfrm>
        </p:spPr>
        <p:txBody>
          <a:bodyPr>
            <a:normAutofit/>
          </a:bodyPr>
          <a:lstStyle/>
          <a:p>
            <a:r>
              <a:rPr lang="en-US" dirty="0" smtClean="0"/>
              <a:t>Slow is smooth , smooth is fast </a:t>
            </a:r>
            <a:r>
              <a:rPr lang="ar-IQ" dirty="0" smtClean="0"/>
              <a:t> بطيء و انسيابي ، انسيابي و سريع هو الهدف النموذجي </a:t>
            </a:r>
            <a:r>
              <a:rPr lang="ar-IQ" dirty="0" err="1" smtClean="0"/>
              <a:t>لاي</a:t>
            </a:r>
            <a:r>
              <a:rPr lang="ar-IQ" dirty="0" smtClean="0"/>
              <a:t> أداء ماهر و هذا سيمنحنا الدقة التي نحن بصددها و تصبح مناهجنا التعليمية و التدريبية منطقية من الناحية </a:t>
            </a:r>
            <a:r>
              <a:rPr lang="ar-IQ" dirty="0" err="1" smtClean="0"/>
              <a:t>البايوميكانيكية</a:t>
            </a:r>
            <a:r>
              <a:rPr lang="ar-IQ" dirty="0" smtClean="0"/>
              <a:t> و </a:t>
            </a:r>
            <a:r>
              <a:rPr lang="ar-IQ" dirty="0" err="1" smtClean="0"/>
              <a:t>المهارية</a:t>
            </a:r>
            <a:r>
              <a:rPr lang="ar-IQ" dirty="0" smtClean="0"/>
              <a:t> في آن واحد.</a:t>
            </a:r>
          </a:p>
          <a:p>
            <a:r>
              <a:rPr lang="ar-IQ" dirty="0" smtClean="0"/>
              <a:t>ضرورة مراعاة تخفيض السرعة عندما يكون الهدف </a:t>
            </a:r>
            <a:r>
              <a:rPr lang="ar-IQ" dirty="0" err="1" smtClean="0"/>
              <a:t>المهاري</a:t>
            </a:r>
            <a:r>
              <a:rPr lang="ar-IQ" dirty="0" smtClean="0"/>
              <a:t> دقيق من ثم بناء أجزاء الحركة (المديات الحركية لأجزاء الجسم) بنائها وفق تدفق القوة الصحيح للدقة المطلوبة.</a:t>
            </a:r>
          </a:p>
          <a:p>
            <a:r>
              <a:rPr lang="ar-IQ" dirty="0" smtClean="0"/>
              <a:t>ان بناء استراتيجيات </a:t>
            </a:r>
            <a:r>
              <a:rPr lang="ar-IQ" dirty="0" err="1" smtClean="0"/>
              <a:t>مهارية</a:t>
            </a:r>
            <a:r>
              <a:rPr lang="ar-IQ" dirty="0" smtClean="0"/>
              <a:t> تدريبية مبنية على أساس التلاعب بالمسافات و الاحجام و الاشكال </a:t>
            </a:r>
            <a:r>
              <a:rPr lang="ar-IQ" dirty="0" err="1" smtClean="0"/>
              <a:t>لادوات</a:t>
            </a:r>
            <a:r>
              <a:rPr lang="ar-IQ" dirty="0" smtClean="0"/>
              <a:t> اللعب او للوسائل المساعدة من الممكن ان تمنحنا الأهداف </a:t>
            </a:r>
            <a:r>
              <a:rPr lang="ar-IQ" dirty="0" err="1" smtClean="0"/>
              <a:t>البايوميكانيكية</a:t>
            </a:r>
            <a:r>
              <a:rPr lang="ar-IQ" dirty="0" smtClean="0"/>
              <a:t> المطلوبة للأداء، و ان التدريب بمعدلات سرعة عالية مع مسافات أداء كبيرة (مسافات الأهداف) و توجيه دقيق سيأخذ وقت لاكتساب التوافق الصحيح و هذا سيطور قابليات الرياضي بشكل ملحوظ.</a:t>
            </a:r>
          </a:p>
          <a:p>
            <a:r>
              <a:rPr lang="ar-IQ" dirty="0" smtClean="0"/>
              <a:t>استثمار هذه الاستراتيجيات لتصميم اختبارات او معادلات قياس هذه المعطيات </a:t>
            </a:r>
            <a:r>
              <a:rPr lang="ar-IQ" dirty="0" err="1" smtClean="0"/>
              <a:t>البايومهارية</a:t>
            </a:r>
            <a:r>
              <a:rPr lang="ar-IQ" dirty="0" smtClean="0"/>
              <a:t>.</a:t>
            </a:r>
          </a:p>
          <a:p>
            <a:pPr marL="0" indent="0">
              <a:buNone/>
            </a:pPr>
            <a:endParaRPr lang="ar-IQ" dirty="0" smtClean="0"/>
          </a:p>
          <a:p>
            <a:endParaRPr lang="ar-IQ" dirty="0" smtClean="0"/>
          </a:p>
          <a:p>
            <a:endParaRPr lang="ar-IQ" dirty="0" smtClean="0"/>
          </a:p>
        </p:txBody>
      </p:sp>
    </p:spTree>
    <p:extLst>
      <p:ext uri="{BB962C8B-B14F-4D97-AF65-F5344CB8AC3E}">
        <p14:creationId xmlns:p14="http://schemas.microsoft.com/office/powerpoint/2010/main" val="31378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شكرا لحسن الاصغاء</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5314" y="425002"/>
            <a:ext cx="9144000" cy="3966692"/>
          </a:xfrm>
          <a:prstGeom prst="rect">
            <a:avLst/>
          </a:prstGeom>
        </p:spPr>
      </p:pic>
    </p:spTree>
    <p:extLst>
      <p:ext uri="{BB962C8B-B14F-4D97-AF65-F5344CB8AC3E}">
        <p14:creationId xmlns:p14="http://schemas.microsoft.com/office/powerpoint/2010/main" val="422196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SA" dirty="0" smtClean="0"/>
              <a:t>الحركة بمفهومها الرياضي مرتبط بشكل مباشر بمفاهيم:</a:t>
            </a:r>
          </a:p>
          <a:p>
            <a:r>
              <a:rPr lang="ar-SA" dirty="0" smtClean="0"/>
              <a:t> السرعة </a:t>
            </a:r>
            <a:r>
              <a:rPr lang="en-US" dirty="0" smtClean="0"/>
              <a:t>speed </a:t>
            </a:r>
            <a:endParaRPr lang="ar-SA" dirty="0" smtClean="0"/>
          </a:p>
          <a:p>
            <a:r>
              <a:rPr lang="ar-SA" dirty="0" smtClean="0"/>
              <a:t>الدقة </a:t>
            </a:r>
            <a:r>
              <a:rPr lang="en-US" dirty="0" smtClean="0"/>
              <a:t>Accuracy</a:t>
            </a:r>
            <a:endParaRPr lang="ar-SA" dirty="0" smtClean="0"/>
          </a:p>
          <a:p>
            <a:r>
              <a:rPr lang="ar-SA" dirty="0" smtClean="0"/>
              <a:t>المسافة </a:t>
            </a:r>
            <a:r>
              <a:rPr lang="en-US" dirty="0" smtClean="0"/>
              <a:t>Distance</a:t>
            </a:r>
            <a:endParaRPr lang="ar-SA" dirty="0" smtClean="0"/>
          </a:p>
          <a:p>
            <a:pPr marL="0" indent="0">
              <a:buNone/>
            </a:pPr>
            <a:r>
              <a:rPr lang="ar-SA" dirty="0" smtClean="0"/>
              <a:t>و من خلال  هذه المفاهيم فان المدربين  يمكنهم ان يحددوا ما مطلوب من الرياضي لتحقيق الاهداف الملقاة على عاتقه ، و كنتيجة لهذا الفهم يمكن تفسير  اسباب الاخفاق بالإنجاز او بكل بساطة يمكننا فهم الاخطاء و بالتالي استنباط اساليب او طرق او حتى تصميم ادوات تساعد في تحقيق الاهداف و تقليل الاخفاقات و الاخطاء.</a:t>
            </a:r>
            <a:endParaRPr lang="ar-IQ" dirty="0"/>
          </a:p>
        </p:txBody>
      </p:sp>
    </p:spTree>
    <p:extLst>
      <p:ext uri="{BB962C8B-B14F-4D97-AF65-F5344CB8AC3E}">
        <p14:creationId xmlns:p14="http://schemas.microsoft.com/office/powerpoint/2010/main" val="49723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دعونا نبدأ بالإشارة الى العلاقة بين (سرعة الحركة، و دقة الحركة و مسافة الحركة) و التي يجمعها قانون فِت.</a:t>
            </a:r>
            <a:br>
              <a:rPr lang="ar-SA" dirty="0" smtClean="0"/>
            </a:br>
            <a:r>
              <a:rPr lang="ar-SA" dirty="0" smtClean="0"/>
              <a:t>و لنسأل السؤال التالي: هل اننا عندما ننفذ شيء بسرعة فأننا نفقد الدقة؟</a:t>
            </a:r>
          </a:p>
          <a:p>
            <a:r>
              <a:rPr lang="ar-SA" dirty="0" smtClean="0"/>
              <a:t> فكثيرا ما نخسر الدقة  نتيجة الاداء السريع (السريع الغير منتظم)   </a:t>
            </a:r>
            <a:br>
              <a:rPr lang="ar-SA" dirty="0" smtClean="0"/>
            </a:br>
            <a:endParaRPr lang="ar-SA" dirty="0" smtClean="0"/>
          </a:p>
          <a:p>
            <a:pPr marL="0" indent="0">
              <a:buNone/>
            </a:pPr>
            <a:endParaRPr lang="ar-IQ" dirty="0"/>
          </a:p>
        </p:txBody>
      </p:sp>
    </p:spTree>
    <p:extLst>
      <p:ext uri="{BB962C8B-B14F-4D97-AF65-F5344CB8AC3E}">
        <p14:creationId xmlns:p14="http://schemas.microsoft.com/office/powerpoint/2010/main" val="287118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من المصطلحات المستخدمة كثيرا في حياتنا الرياضية هي:</a:t>
            </a:r>
            <a:br>
              <a:rPr lang="ar-SA" dirty="0" smtClean="0"/>
            </a:br>
            <a:endParaRPr lang="ar-SA" dirty="0" smtClean="0"/>
          </a:p>
          <a:p>
            <a:pPr marL="457200" indent="-457200">
              <a:buFont typeface="+mj-lt"/>
              <a:buAutoNum type="arabicPeriod"/>
            </a:pPr>
            <a:r>
              <a:rPr lang="ar-SA" dirty="0" smtClean="0"/>
              <a:t>سرعة الحركة </a:t>
            </a:r>
            <a:r>
              <a:rPr lang="en-US" dirty="0" smtClean="0"/>
              <a:t>Movement speed</a:t>
            </a:r>
            <a:endParaRPr lang="ar-SA" dirty="0" smtClean="0"/>
          </a:p>
          <a:p>
            <a:pPr marL="457200" indent="-457200">
              <a:buFont typeface="+mj-lt"/>
              <a:buAutoNum type="arabicPeriod"/>
            </a:pPr>
            <a:r>
              <a:rPr lang="ar-SA" dirty="0" smtClean="0"/>
              <a:t>مسافة الحركة </a:t>
            </a:r>
            <a:r>
              <a:rPr lang="en-US" dirty="0" smtClean="0"/>
              <a:t>Movement distance</a:t>
            </a:r>
            <a:endParaRPr lang="ar-SA" dirty="0" smtClean="0"/>
          </a:p>
          <a:p>
            <a:pPr marL="0" indent="0">
              <a:buNone/>
            </a:pPr>
            <a:r>
              <a:rPr lang="ar-SA" dirty="0" smtClean="0"/>
              <a:t>و هاتان المفردتان هما في الحقيقة مترابطتان بشكل كبير و هذا ما يمكن ان يجتمع في قانون فت!</a:t>
            </a:r>
          </a:p>
        </p:txBody>
      </p:sp>
    </p:spTree>
    <p:extLst>
      <p:ext uri="{BB962C8B-B14F-4D97-AF65-F5344CB8AC3E}">
        <p14:creationId xmlns:p14="http://schemas.microsoft.com/office/powerpoint/2010/main" val="25731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lnSpcReduction="10000"/>
              </a:bodyPr>
              <a:lstStyle/>
              <a:p>
                <a:pPr marL="0" indent="0">
                  <a:buNone/>
                </a:pPr>
                <a:endParaRPr lang="ar-SA" dirty="0" smtClean="0"/>
              </a:p>
              <a:p>
                <a:r>
                  <a:rPr lang="ar-SA" dirty="0" smtClean="0"/>
                  <a:t>ينص قانون فت عل (  الوقت الازم لتحقيق هدف هو علاقة ما بين حجم الهدف و المسافة اليه ) </a:t>
                </a:r>
              </a:p>
              <a:p>
                <a:pPr algn="l"/>
                <a:r>
                  <a:rPr lang="en-US" dirty="0" smtClean="0"/>
                  <a:t>MT = </a:t>
                </a:r>
                <a:r>
                  <a:rPr lang="en-US" dirty="0" err="1" smtClean="0"/>
                  <a:t>a+b</a:t>
                </a:r>
                <a:r>
                  <a:rPr lang="en-US" dirty="0" smtClean="0"/>
                  <a:t> * log</a:t>
                </a:r>
                <a14:m>
                  <m:oMath xmlns:m="http://schemas.openxmlformats.org/officeDocument/2006/math">
                    <m:r>
                      <a:rPr lang="en-US" b="0" i="1" smtClean="0">
                        <a:latin typeface="Cambria Math" panose="02040503050406030204" pitchFamily="18" charset="0"/>
                      </a:rPr>
                      <m:t>2</m:t>
                    </m:r>
                  </m:oMath>
                </a14:m>
                <a:r>
                  <a:rPr lang="en-US" dirty="0" smtClean="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𝐷</m:t>
                        </m:r>
                      </m:num>
                      <m:den>
                        <m:r>
                          <a:rPr lang="en-US" b="0" i="1" smtClean="0">
                            <a:latin typeface="Cambria Math" panose="02040503050406030204" pitchFamily="18" charset="0"/>
                          </a:rPr>
                          <m:t>𝑤</m:t>
                        </m:r>
                      </m:den>
                    </m:f>
                  </m:oMath>
                </a14:m>
                <a:r>
                  <a:rPr lang="en-US" dirty="0" smtClean="0"/>
                  <a:t> )</a:t>
                </a:r>
              </a:p>
              <a:p>
                <a:r>
                  <a:rPr lang="en-US" dirty="0" smtClean="0"/>
                  <a:t>TM</a:t>
                </a:r>
                <a:r>
                  <a:rPr lang="ar-IQ" dirty="0" smtClean="0"/>
                  <a:t> زمن اختيار الهدف</a:t>
                </a:r>
                <a:br>
                  <a:rPr lang="ar-IQ" dirty="0" smtClean="0"/>
                </a:br>
                <a:r>
                  <a:rPr lang="en-US" dirty="0" smtClean="0"/>
                  <a:t>a &amp; b</a:t>
                </a:r>
                <a:r>
                  <a:rPr lang="ar-IQ" dirty="0"/>
                  <a:t> ثابت يحدده </a:t>
                </a:r>
                <a:r>
                  <a:rPr lang="ar-IQ" dirty="0" smtClean="0"/>
                  <a:t>نوع الهدف</a:t>
                </a:r>
                <a:br>
                  <a:rPr lang="ar-IQ" dirty="0" smtClean="0"/>
                </a:br>
                <a:r>
                  <a:rPr lang="en-US" dirty="0" smtClean="0"/>
                  <a:t>D</a:t>
                </a:r>
                <a:r>
                  <a:rPr lang="ar-IQ" dirty="0" smtClean="0"/>
                  <a:t> المسافة من نقطة البداية الى الهدف</a:t>
                </a:r>
                <a:br>
                  <a:rPr lang="ar-IQ" dirty="0" smtClean="0"/>
                </a:br>
                <a:r>
                  <a:rPr lang="en-US" dirty="0" smtClean="0"/>
                  <a:t>W</a:t>
                </a:r>
                <a:r>
                  <a:rPr lang="ar-IQ" dirty="0"/>
                  <a:t> عرض الهدف على طول محور </a:t>
                </a:r>
                <a:r>
                  <a:rPr lang="ar-IQ" dirty="0" smtClean="0"/>
                  <a:t>الحركة</a:t>
                </a:r>
              </a:p>
              <a:p>
                <a:r>
                  <a:rPr lang="ar-IQ" dirty="0" smtClean="0"/>
                  <a:t/>
                </a:r>
                <a:br>
                  <a:rPr lang="ar-IQ" dirty="0" smtClean="0"/>
                </a:br>
                <a:endParaRPr lang="ar-SA" dirty="0" smtClean="0"/>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a:blip r:embed="rId2"/>
                <a:stretch>
                  <a:fillRect l="-1571" r="-429"/>
                </a:stretch>
              </a:blipFill>
            </p:spPr>
            <p:txBody>
              <a:bodyPr/>
              <a:lstStyle/>
              <a:p>
                <a:r>
                  <a:rPr lang="ar-IQ">
                    <a:noFill/>
                  </a:rPr>
                  <a:t> </a:t>
                </a:r>
              </a:p>
            </p:txBody>
          </p:sp>
        </mc:Fallback>
      </mc:AlternateContent>
    </p:spTree>
    <p:extLst>
      <p:ext uri="{BB962C8B-B14F-4D97-AF65-F5344CB8AC3E}">
        <p14:creationId xmlns:p14="http://schemas.microsoft.com/office/powerpoint/2010/main" val="184158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سرعة الحركة هي نسميه (الوقت المستغرق للحركة من البداية الى النهاية) ، فعندما نريد زيادة سرعة الاداء او تقليله فالرياضي يعمد الى زيادة او تقليل تحشيد الالياف العضلية او احيانا استخدام او تقليل استخدام عدد من اعضاء الجسم الحركية و هذا بطبيعة الحال يرجع لنوعية المهارة و لنوعية الهدف المطلوب منها.</a:t>
            </a:r>
            <a:br>
              <a:rPr lang="ar-SA" dirty="0" smtClean="0"/>
            </a:br>
            <a:r>
              <a:rPr lang="ar-SA" dirty="0" smtClean="0"/>
              <a:t>لكن بنفس الوقت نحن ندرك ان زمن الحركة ايضا مرتبط </a:t>
            </a:r>
            <a:r>
              <a:rPr lang="ar-SA" b="1" u="sng" dirty="0" smtClean="0"/>
              <a:t>بمسافة الحركة </a:t>
            </a:r>
            <a:r>
              <a:rPr lang="ar-SA" dirty="0" smtClean="0"/>
              <a:t>او بعبارة اكثر دقة هو مرتبط بالمسافة التي يقطعها الجسم او اجزاء من الجسم </a:t>
            </a:r>
            <a:r>
              <a:rPr lang="ar-SA" dirty="0"/>
              <a:t>ا</a:t>
            </a:r>
            <a:r>
              <a:rPr lang="ar-SA" dirty="0" smtClean="0"/>
              <a:t>و ما نسميه </a:t>
            </a:r>
            <a:r>
              <a:rPr lang="ar-SA" b="1" u="sng" dirty="0" smtClean="0"/>
              <a:t>المدى الحركي.</a:t>
            </a:r>
            <a:br>
              <a:rPr lang="ar-SA" b="1" u="sng" dirty="0" smtClean="0"/>
            </a:br>
            <a:r>
              <a:rPr lang="ar-SA" dirty="0" smtClean="0"/>
              <a:t>فأن العزوم المختلفة لأجزاء الجسم او الجسم ككل فضلا عن انتاج القوة المرتبطة بهذه العزوم هو في الحقيقة يمثل بمجمله هذا المدى الحركي. </a:t>
            </a:r>
            <a:endParaRPr lang="ar-IQ" dirty="0"/>
          </a:p>
        </p:txBody>
      </p:sp>
    </p:spTree>
    <p:extLst>
      <p:ext uri="{BB962C8B-B14F-4D97-AF65-F5344CB8AC3E}">
        <p14:creationId xmlns:p14="http://schemas.microsoft.com/office/powerpoint/2010/main" val="2439936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684212" y="685800"/>
                <a:ext cx="5471889" cy="3615267"/>
              </a:xfrm>
            </p:spPr>
            <p:txBody>
              <a:bodyPr>
                <a:normAutofit fontScale="92500" lnSpcReduction="10000"/>
              </a:bodyPr>
              <a:lstStyle/>
              <a:p>
                <a:r>
                  <a:rPr lang="ar-SA" dirty="0" smtClean="0"/>
                  <a:t>على العموم و وفقا لقانون فيت فإننا نبطئ زمن الحركة و نزيد المسافة لنحصل على الدقة و الدقة هنا ليست بالضرورة اصابة هدف بواسطة اداة ما بل ان اهم ملامح الدقة من وجهة النظر </a:t>
                </a:r>
                <a:r>
                  <a:rPr lang="ar-SA" dirty="0" err="1" smtClean="0"/>
                  <a:t>البايوميكانيكية</a:t>
                </a:r>
                <a:r>
                  <a:rPr lang="ar-SA" dirty="0" smtClean="0"/>
                  <a:t> هو الاستخدام الامثل للقوة و تركيز عملها في نقاط التأثير الصحيحة  (</a:t>
                </a:r>
                <a:r>
                  <a:rPr lang="ar-IQ" dirty="0"/>
                  <a:t>القدرة = </a:t>
                </a:r>
                <a14:m>
                  <m:oMath xmlns:m="http://schemas.openxmlformats.org/officeDocument/2006/math">
                    <m:r>
                      <a:rPr lang="en-US" i="1">
                        <a:latin typeface="Cambria Math" panose="02040503050406030204" pitchFamily="18" charset="0"/>
                      </a:rPr>
                      <m:t> </m:t>
                    </m:r>
                    <m:f>
                      <m:fPr>
                        <m:ctrlPr>
                          <a:rPr lang="en-US" i="1">
                            <a:latin typeface="Cambria Math" panose="02040503050406030204" pitchFamily="18" charset="0"/>
                          </a:rPr>
                        </m:ctrlPr>
                      </m:fPr>
                      <m:num>
                        <m:r>
                          <a:rPr lang="ar-IQ" i="1">
                            <a:latin typeface="Cambria Math" panose="02040503050406030204" pitchFamily="18" charset="0"/>
                          </a:rPr>
                          <m:t>الازاحة</m:t>
                        </m:r>
                        <m:r>
                          <a:rPr lang="ar-IQ" i="1">
                            <a:latin typeface="Cambria Math" panose="02040503050406030204" pitchFamily="18" charset="0"/>
                          </a:rPr>
                          <m:t>  ×</m:t>
                        </m:r>
                        <m:r>
                          <a:rPr lang="ar-IQ" i="1">
                            <a:latin typeface="Cambria Math" panose="02040503050406030204" pitchFamily="18" charset="0"/>
                            <a:ea typeface="Cambria Math" panose="02040503050406030204" pitchFamily="18" charset="0"/>
                          </a:rPr>
                          <m:t>القوة</m:t>
                        </m:r>
                        <m:r>
                          <a:rPr lang="ar-IQ" i="1">
                            <a:latin typeface="Cambria Math" panose="02040503050406030204" pitchFamily="18" charset="0"/>
                            <a:ea typeface="Cambria Math" panose="02040503050406030204" pitchFamily="18" charset="0"/>
                          </a:rPr>
                          <m:t> </m:t>
                        </m:r>
                      </m:num>
                      <m:den>
                        <m:r>
                          <a:rPr lang="ar-IQ" i="1">
                            <a:latin typeface="Cambria Math" panose="02040503050406030204" pitchFamily="18" charset="0"/>
                          </a:rPr>
                          <m:t>الزمن</m:t>
                        </m:r>
                      </m:den>
                    </m:f>
                  </m:oMath>
                </a14:m>
                <a:r>
                  <a:rPr lang="ar-SA" dirty="0" smtClean="0"/>
                  <a:t>  ).</a:t>
                </a:r>
              </a:p>
              <a:p>
                <a:r>
                  <a:rPr lang="ar-SA" dirty="0" smtClean="0"/>
                  <a:t>و يمكن ان نمنح الجهاز العصبي المركزي مزيدا من الوقت لتحديد و تصحيح الاخطاء استنادا الى التغذية الراجعة من متحسسات القوة المختلفة من اجسام كولجي و متحسسات راس المفصل على سبيل المثال.</a:t>
                </a:r>
                <a:br>
                  <a:rPr lang="ar-SA" dirty="0" smtClean="0"/>
                </a:br>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684212" y="685800"/>
                <a:ext cx="5471889" cy="3615267"/>
              </a:xfrm>
              <a:blipFill>
                <a:blip r:embed="rId2"/>
                <a:stretch>
                  <a:fillRect l="-1448" t="-1012" r="-445"/>
                </a:stretch>
              </a:blipFill>
            </p:spPr>
            <p:txBody>
              <a:bodyPr/>
              <a:lstStyle/>
              <a:p>
                <a:r>
                  <a:rPr lang="ar-IQ">
                    <a:noFill/>
                  </a:rPr>
                  <a:t> </a:t>
                </a:r>
              </a:p>
            </p:txBody>
          </p:sp>
        </mc:Fallback>
      </mc:AlternateContent>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711" y="334852"/>
            <a:ext cx="5486400" cy="3168202"/>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01" y="3940936"/>
            <a:ext cx="5653826" cy="2730320"/>
          </a:xfrm>
          <a:prstGeom prst="rect">
            <a:avLst/>
          </a:prstGeom>
        </p:spPr>
      </p:pic>
    </p:spTree>
    <p:extLst>
      <p:ext uri="{BB962C8B-B14F-4D97-AF65-F5344CB8AC3E}">
        <p14:creationId xmlns:p14="http://schemas.microsoft.com/office/powerpoint/2010/main" val="132275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اذا اردنا الاستفادة المثلى من القوة علينا اداء الفعالية بسرعة حسب قانون القدرة و هذا سيؤثر على الدقة و الامثلة كثيرة مثلا في كرة اليد و رمي الرمح و رياضات مثل </a:t>
            </a:r>
            <a:r>
              <a:rPr lang="ar-SA" dirty="0" err="1" smtClean="0"/>
              <a:t>لاكروس</a:t>
            </a:r>
            <a:r>
              <a:rPr lang="ar-SA" dirty="0" smtClean="0"/>
              <a:t> و </a:t>
            </a:r>
            <a:r>
              <a:rPr lang="ar-SA" dirty="0" err="1" smtClean="0"/>
              <a:t>البيسبوول</a:t>
            </a:r>
            <a:r>
              <a:rPr lang="ar-SA" dirty="0" smtClean="0"/>
              <a:t> و </a:t>
            </a:r>
            <a:r>
              <a:rPr lang="ar-SA" dirty="0" err="1" smtClean="0"/>
              <a:t>الكولف</a:t>
            </a:r>
            <a:r>
              <a:rPr lang="ar-SA" dirty="0" smtClean="0"/>
              <a:t> و الارسال بالكرة الطائرة و التنس و الريشة الطائرة و تنس الطاولة.</a:t>
            </a:r>
          </a:p>
          <a:p>
            <a:r>
              <a:rPr lang="ar-SA" dirty="0" smtClean="0"/>
              <a:t>هناك عوامل اخرى مرتبطة بالدقة و بالمسافة على علاقة بالكتلة و هناك ثوابت فيزاويه تتعلق بالكتلة و الزخم و علاقتها بمعدلات السرعة خصوصا عندما نناقش سرعة الادوات كمقذوفات.</a:t>
            </a:r>
          </a:p>
          <a:p>
            <a:r>
              <a:rPr lang="ar-SA" dirty="0" smtClean="0"/>
              <a:t>القدرة مرتبطة بشكل مباشر بعامل الزمن و من الطبيعي ان الرياضي اذا استغرق زمن طويل فأنه سيفقد القوة او يفقد تركيز تأثيرها و بالتالي فقدانها فما بالك اذا كنا بصدد احراز هدف متعلق بالدقة؟!</a:t>
            </a:r>
            <a:endParaRPr lang="ar-IQ" dirty="0"/>
          </a:p>
        </p:txBody>
      </p:sp>
    </p:spTree>
    <p:extLst>
      <p:ext uri="{BB962C8B-B14F-4D97-AF65-F5344CB8AC3E}">
        <p14:creationId xmlns:p14="http://schemas.microsoft.com/office/powerpoint/2010/main" val="32218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568</TotalTime>
  <Words>1506</Words>
  <Application>Microsoft Office PowerPoint</Application>
  <PresentationFormat>شاشة عريضة</PresentationFormat>
  <Paragraphs>61</Paragraphs>
  <Slides>23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23</vt:i4>
      </vt:variant>
    </vt:vector>
  </HeadingPairs>
  <TitlesOfParts>
    <vt:vector size="29" baseType="lpstr">
      <vt:lpstr>Arabic Typesetting</vt:lpstr>
      <vt:lpstr>Cambria Math</vt:lpstr>
      <vt:lpstr>Century Gothic</vt:lpstr>
      <vt:lpstr>Tahoma</vt:lpstr>
      <vt:lpstr>Wingdings 3</vt:lpstr>
      <vt:lpstr>شريحة</vt:lpstr>
      <vt:lpstr>قانون فِت السرعة. الدقة. التوافق من وجهة نظر بايوميكانيكية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لحسن الاصغاء</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فِت السرعة.الدقة.التوافق من وجهة نظر بايوميكانيكية</dc:title>
  <dc:creator>hp</dc:creator>
  <cp:lastModifiedBy>hp</cp:lastModifiedBy>
  <cp:revision>52</cp:revision>
  <dcterms:created xsi:type="dcterms:W3CDTF">2020-05-01T21:53:20Z</dcterms:created>
  <dcterms:modified xsi:type="dcterms:W3CDTF">2022-04-22T19:45:33Z</dcterms:modified>
</cp:coreProperties>
</file>