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04FA5F8-067E-48AF-A114-20524CC057A7}" type="datetimeFigureOut">
              <a:rPr lang="ar-IQ" smtClean="0"/>
              <a:t>01/10/1442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B5DFD42-5D7A-4BB4-9556-85C11C1F005E}" type="slidenum">
              <a:rPr lang="ar-IQ" smtClean="0"/>
              <a:t>‹#›</a:t>
            </a:fld>
            <a:endParaRPr lang="ar-IQ"/>
          </a:p>
        </p:txBody>
      </p:sp>
    </p:spTree>
    <p:extLst>
      <p:ext uri="{BB962C8B-B14F-4D97-AF65-F5344CB8AC3E}">
        <p14:creationId xmlns:p14="http://schemas.microsoft.com/office/powerpoint/2010/main" val="665114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04FA5F8-067E-48AF-A114-20524CC057A7}" type="datetimeFigureOut">
              <a:rPr lang="ar-IQ" smtClean="0"/>
              <a:t>01/10/1442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133107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04FA5F8-067E-48AF-A114-20524CC057A7}" type="datetimeFigureOut">
              <a:rPr lang="ar-IQ" smtClean="0"/>
              <a:t>01/10/1442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710331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04FA5F8-067E-48AF-A114-20524CC057A7}" type="datetimeFigureOut">
              <a:rPr lang="ar-IQ" smtClean="0"/>
              <a:t>01/10/1442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313074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8593667" y="6272784"/>
            <a:ext cx="2644309" cy="365125"/>
          </a:xfrm>
        </p:spPr>
        <p:txBody>
          <a:bodyPr/>
          <a:lstStyle/>
          <a:p>
            <a:fld id="{A04FA5F8-067E-48AF-A114-20524CC057A7}" type="datetimeFigureOut">
              <a:rPr lang="ar-IQ" smtClean="0"/>
              <a:t>01/10/1442</a:t>
            </a:fld>
            <a:endParaRPr lang="ar-IQ"/>
          </a:p>
        </p:txBody>
      </p:sp>
      <p:sp>
        <p:nvSpPr>
          <p:cNvPr id="5" name="Footer Placeholder 4"/>
          <p:cNvSpPr>
            <a:spLocks noGrp="1"/>
          </p:cNvSpPr>
          <p:nvPr>
            <p:ph type="ftr" sz="quarter" idx="11"/>
          </p:nvPr>
        </p:nvSpPr>
        <p:spPr>
          <a:xfrm>
            <a:off x="2182708" y="6272784"/>
            <a:ext cx="6327648" cy="365125"/>
          </a:xfrm>
        </p:spPr>
        <p:txBody>
          <a:bodyPr/>
          <a:lstStyle/>
          <a:p>
            <a:endParaRPr lang="ar-IQ"/>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B5DFD42-5D7A-4BB4-9556-85C11C1F005E}" type="slidenum">
              <a:rPr lang="ar-IQ" smtClean="0"/>
              <a:t>‹#›</a:t>
            </a:fld>
            <a:endParaRPr lang="ar-IQ"/>
          </a:p>
        </p:txBody>
      </p:sp>
    </p:spTree>
    <p:extLst>
      <p:ext uri="{BB962C8B-B14F-4D97-AF65-F5344CB8AC3E}">
        <p14:creationId xmlns:p14="http://schemas.microsoft.com/office/powerpoint/2010/main" val="388995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04FA5F8-067E-48AF-A114-20524CC057A7}" type="datetimeFigureOut">
              <a:rPr lang="ar-IQ" smtClean="0"/>
              <a:t>01/10/1442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3748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04FA5F8-067E-48AF-A114-20524CC057A7}" type="datetimeFigureOut">
              <a:rPr lang="ar-IQ" smtClean="0"/>
              <a:t>01/10/1442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4069935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A04FA5F8-067E-48AF-A114-20524CC057A7}" type="datetimeFigureOut">
              <a:rPr lang="ar-IQ" smtClean="0"/>
              <a:t>01/10/1442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4116051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FA5F8-067E-48AF-A114-20524CC057A7}" type="datetimeFigureOut">
              <a:rPr lang="ar-IQ" smtClean="0"/>
              <a:t>01/10/1442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3053472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A04FA5F8-067E-48AF-A114-20524CC057A7}" type="datetimeFigureOut">
              <a:rPr lang="ar-IQ" smtClean="0"/>
              <a:t>01/10/1442</a:t>
            </a:fld>
            <a:endParaRPr lang="ar-IQ"/>
          </a:p>
        </p:txBody>
      </p:sp>
      <p:sp>
        <p:nvSpPr>
          <p:cNvPr id="6" name="Footer Placeholder 5"/>
          <p:cNvSpPr>
            <a:spLocks noGrp="1"/>
          </p:cNvSpPr>
          <p:nvPr>
            <p:ph type="ftr" sz="quarter" idx="11"/>
          </p:nvPr>
        </p:nvSpPr>
        <p:spPr/>
        <p:txBody>
          <a:bodyPr/>
          <a:lstStyle/>
          <a:p>
            <a:endParaRPr lang="ar-IQ"/>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228812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A04FA5F8-067E-48AF-A114-20524CC057A7}" type="datetimeFigureOut">
              <a:rPr lang="ar-IQ" smtClean="0"/>
              <a:t>01/10/1442</a:t>
            </a:fld>
            <a:endParaRPr lang="ar-IQ"/>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B5DFD42-5D7A-4BB4-9556-85C11C1F005E}" type="slidenum">
              <a:rPr lang="ar-IQ" smtClean="0"/>
              <a:t>‹#›</a:t>
            </a:fld>
            <a:endParaRPr lang="ar-IQ"/>
          </a:p>
        </p:txBody>
      </p:sp>
    </p:spTree>
    <p:extLst>
      <p:ext uri="{BB962C8B-B14F-4D97-AF65-F5344CB8AC3E}">
        <p14:creationId xmlns:p14="http://schemas.microsoft.com/office/powerpoint/2010/main" val="396294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04FA5F8-067E-48AF-A114-20524CC057A7}" type="datetimeFigureOut">
              <a:rPr lang="ar-IQ" smtClean="0"/>
              <a:t>01/10/1442</a:t>
            </a:fld>
            <a:endParaRPr lang="ar-IQ"/>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ar-IQ"/>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B5DFD42-5D7A-4BB4-9556-85C11C1F005E}" type="slidenum">
              <a:rPr lang="ar-IQ" smtClean="0"/>
              <a:t>‹#›</a:t>
            </a:fld>
            <a:endParaRPr lang="ar-IQ"/>
          </a:p>
        </p:txBody>
      </p:sp>
    </p:spTree>
    <p:extLst>
      <p:ext uri="{BB962C8B-B14F-4D97-AF65-F5344CB8AC3E}">
        <p14:creationId xmlns:p14="http://schemas.microsoft.com/office/powerpoint/2010/main" val="410196175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jpg"/><Relationship Id="rId1" Type="http://schemas.openxmlformats.org/officeDocument/2006/relationships/slideLayout" Target="../slideLayouts/slideLayout7.xml"/><Relationship Id="rId6" Type="http://schemas.openxmlformats.org/officeDocument/2006/relationships/image" Target="../media/image14.jpg"/><Relationship Id="rId5" Type="http://schemas.openxmlformats.org/officeDocument/2006/relationships/image" Target="../media/image13.jpg"/><Relationship Id="rId10" Type="http://schemas.openxmlformats.org/officeDocument/2006/relationships/image" Target="../media/image18.jpg"/><Relationship Id="rId4" Type="http://schemas.openxmlformats.org/officeDocument/2006/relationships/image" Target="../media/image12.jpg"/><Relationship Id="rId9"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err="1" smtClean="0"/>
              <a:t>الكنتك</a:t>
            </a:r>
            <a:r>
              <a:rPr lang="ar-IQ" dirty="0" smtClean="0"/>
              <a:t> الزاوي</a:t>
            </a:r>
            <a:endParaRPr lang="ar-IQ" dirty="0"/>
          </a:p>
        </p:txBody>
      </p:sp>
      <p:sp>
        <p:nvSpPr>
          <p:cNvPr id="3" name="عنوان فرعي 2"/>
          <p:cNvSpPr>
            <a:spLocks noGrp="1"/>
          </p:cNvSpPr>
          <p:nvPr>
            <p:ph type="subTitle" idx="1"/>
          </p:nvPr>
        </p:nvSpPr>
        <p:spPr/>
        <p:txBody>
          <a:bodyPr>
            <a:noAutofit/>
          </a:bodyPr>
          <a:lstStyle/>
          <a:p>
            <a:pPr algn="r"/>
            <a:r>
              <a:rPr lang="ar-IQ" sz="3200" dirty="0" smtClean="0">
                <a:solidFill>
                  <a:srgbClr val="FF0000"/>
                </a:solidFill>
              </a:rPr>
              <a:t>تقديم:</a:t>
            </a:r>
          </a:p>
          <a:p>
            <a:pPr algn="r"/>
            <a:r>
              <a:rPr lang="ar-IQ" sz="3200" dirty="0" smtClean="0">
                <a:solidFill>
                  <a:srgbClr val="FF0000"/>
                </a:solidFill>
              </a:rPr>
              <a:t>د. محمد مطلك بدر الحاج لازم</a:t>
            </a:r>
            <a:endParaRPr lang="ar-IQ" sz="3200" dirty="0">
              <a:solidFill>
                <a:srgbClr val="FF0000"/>
              </a:solidFill>
            </a:endParaRPr>
          </a:p>
        </p:txBody>
      </p:sp>
    </p:spTree>
    <p:extLst>
      <p:ext uri="{BB962C8B-B14F-4D97-AF65-F5344CB8AC3E}">
        <p14:creationId xmlns:p14="http://schemas.microsoft.com/office/powerpoint/2010/main" val="37786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i="1" dirty="0" smtClean="0">
                <a:solidFill>
                  <a:srgbClr val="FF0000"/>
                </a:solidFill>
              </a:rPr>
              <a:t>شكرا لحسن الاستماع...</a:t>
            </a:r>
            <a:endParaRPr lang="ar-IQ" i="1"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0018" y="1918952"/>
            <a:ext cx="7109138" cy="4584879"/>
          </a:xfrm>
        </p:spPr>
      </p:pic>
    </p:spTree>
    <p:extLst>
      <p:ext uri="{BB962C8B-B14F-4D97-AF65-F5344CB8AC3E}">
        <p14:creationId xmlns:p14="http://schemas.microsoft.com/office/powerpoint/2010/main" val="771368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err="1" smtClean="0"/>
              <a:t>الكنتك</a:t>
            </a:r>
            <a:r>
              <a:rPr lang="ar-IQ" dirty="0" smtClean="0"/>
              <a:t> الزاوي</a:t>
            </a:r>
            <a:endParaRPr lang="ar-IQ" dirty="0"/>
          </a:p>
        </p:txBody>
      </p:sp>
      <p:sp>
        <p:nvSpPr>
          <p:cNvPr id="3" name="عنصر نائب للمحتوى 2"/>
          <p:cNvSpPr>
            <a:spLocks noGrp="1"/>
          </p:cNvSpPr>
          <p:nvPr>
            <p:ph idx="1"/>
          </p:nvPr>
        </p:nvSpPr>
        <p:spPr/>
        <p:txBody>
          <a:bodyPr/>
          <a:lstStyle/>
          <a:p>
            <a:r>
              <a:rPr lang="ar-SA" dirty="0"/>
              <a:t>في فصلي </a:t>
            </a:r>
            <a:r>
              <a:rPr lang="ar-SA" dirty="0" err="1"/>
              <a:t>الكينماتك</a:t>
            </a:r>
            <a:r>
              <a:rPr lang="ar-SA" dirty="0"/>
              <a:t> (المستقيم و الدائري) </a:t>
            </a:r>
            <a:r>
              <a:rPr lang="ar-IQ" dirty="0" smtClean="0"/>
              <a:t> تعلمنا مفاهيم الحركة بشكلها العام و اكدنا على اننا ندرس الحركة ظاهريا بغض النظر عن القوى المسببة لها ثم دراستنا في فصل </a:t>
            </a:r>
            <a:r>
              <a:rPr lang="ar-IQ" dirty="0" err="1" smtClean="0"/>
              <a:t>الكنتك</a:t>
            </a:r>
            <a:r>
              <a:rPr lang="ar-IQ" dirty="0" smtClean="0"/>
              <a:t> </a:t>
            </a:r>
            <a:r>
              <a:rPr lang="ar-SA" dirty="0" smtClean="0"/>
              <a:t>المستقيم </a:t>
            </a:r>
            <a:r>
              <a:rPr lang="ar-SA" dirty="0" smtClean="0"/>
              <a:t>و تحدثنا </a:t>
            </a:r>
            <a:r>
              <a:rPr lang="ar-SA" dirty="0" smtClean="0"/>
              <a:t>حول مفاهيم انتاج القوة بصفة عامة للكائنات الحية عموما و الانسان خصوصا و تناولنا المفاهيم المرتبطة بالقوة مثل الشغل و القدرة و الطاقة و فهمنا العلاقة بين هذه المصطلحات و بين الحركة بصفة عامة.</a:t>
            </a:r>
          </a:p>
          <a:p>
            <a:r>
              <a:rPr lang="ar-SA" dirty="0" smtClean="0"/>
              <a:t>تعاملنا مع الكميات الميكانيكية في الحركة المستقيمة كالقوة و القصور الذاتي و الزخم و وصفنا مقاديرها و فعلها و تأثيرها لكن في الحركة الدائرية (</a:t>
            </a:r>
            <a:r>
              <a:rPr lang="ar-SA" dirty="0" err="1" smtClean="0"/>
              <a:t>الكنتك</a:t>
            </a:r>
            <a:r>
              <a:rPr lang="ar-SA" dirty="0" smtClean="0"/>
              <a:t> الزاوي) فإننا نعبر عن هذه الكميات بعزومها مثل عزم القوة و عزم القصور الذاتي.</a:t>
            </a:r>
            <a:endParaRPr lang="ar-SA" dirty="0"/>
          </a:p>
          <a:p>
            <a:r>
              <a:rPr lang="ar-SA" dirty="0" smtClean="0"/>
              <a:t>ان اساس التعامل مع </a:t>
            </a:r>
            <a:r>
              <a:rPr lang="ar-SA" dirty="0" err="1" smtClean="0"/>
              <a:t>الكنتك</a:t>
            </a:r>
            <a:r>
              <a:rPr lang="ar-SA" dirty="0" smtClean="0"/>
              <a:t> الزاوي كمفهوم عام يمكن ان نبدأ به من فهمنا لطبيعة الحركة الدائرية و التي كما نعلم يجب ان تتضمن لمحور دوران تتم عليه الحركة و هذا ما درسناه في فصول سابقة، اما في هذا الفصل فأننا سندرس الحركة الدورانية من حيث مسبباتها (القوة) و تأثيراتها (الفعل الحركي).</a:t>
            </a:r>
          </a:p>
        </p:txBody>
      </p:sp>
    </p:spTree>
    <p:extLst>
      <p:ext uri="{BB962C8B-B14F-4D97-AF65-F5344CB8AC3E}">
        <p14:creationId xmlns:p14="http://schemas.microsoft.com/office/powerpoint/2010/main" val="31448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SA" dirty="0" smtClean="0"/>
              <a:t>نستطيع ان ندرك الفرق بين الحركة المستقيمة و الحركة الدائرية من خلال الفهم لموقع تأثير القوة </a:t>
            </a:r>
            <a:r>
              <a:rPr lang="ar-SA" dirty="0" smtClean="0"/>
              <a:t> .</a:t>
            </a:r>
            <a:endParaRPr lang="ar-SA" dirty="0" smtClean="0"/>
          </a:p>
          <a:p>
            <a:r>
              <a:rPr lang="ar-SA" dirty="0" smtClean="0"/>
              <a:t>فمثلا او وضعنا قلم على المنضدة و قمنا بدفع القلم من المنتصف فأن القلم سيتحرك كله </a:t>
            </a:r>
            <a:r>
              <a:rPr lang="ar-SA" dirty="0" smtClean="0"/>
              <a:t>باتجاه </a:t>
            </a:r>
            <a:r>
              <a:rPr lang="ar-SA" dirty="0" smtClean="0"/>
              <a:t>تأثير هذه القوة، بينما لو سلطنا نفس هذه القوة على </a:t>
            </a:r>
            <a:r>
              <a:rPr lang="ar-SA" dirty="0" smtClean="0"/>
              <a:t>احد طرف </a:t>
            </a:r>
            <a:r>
              <a:rPr lang="ar-SA" dirty="0" smtClean="0"/>
              <a:t>القلم فأن القلم هنا سيتحرك من جانب واحد فقط او تحدث حركة دائرية.</a:t>
            </a:r>
          </a:p>
          <a:p>
            <a:r>
              <a:rPr lang="ar-SA" dirty="0" smtClean="0"/>
              <a:t>التفسير العلمي لهذا المثال يمكن تلخيصه بأن تأثير القوة (</a:t>
            </a:r>
            <a:r>
              <a:rPr lang="ar-SA" b="1" dirty="0" smtClean="0">
                <a:solidFill>
                  <a:srgbClr val="FF0000"/>
                </a:solidFill>
              </a:rPr>
              <a:t>متجه القوة</a:t>
            </a:r>
            <a:r>
              <a:rPr lang="ar-SA" dirty="0" smtClean="0"/>
              <a:t>) عندما يمر بمركز ثقل الجسم فأنه سيتحرك حركة خطية مستقيمة، اما اذا كانت نقطة تأثير القوة تمر بنقطة اخرى فأن تأثير هذه القوة سينتج حركة دائرية، و نستطيع القول نظريا ان كلما ابتعدت نقطة تأثير القوة بمسافة اكبر عن مركز الثقل فأن ظاهر الحركة الدورانية سيكون اوضح أي ان كلما ابتعدت نقطة تأثير القوة عن محور الدوران (نصف القطر) فأن الحركة ستكون اكثر وضوحا (كمية الحركة تكون اكبر).</a:t>
            </a:r>
          </a:p>
          <a:p>
            <a:r>
              <a:rPr lang="ar-SA" dirty="0" smtClean="0"/>
              <a:t>من جانب </a:t>
            </a:r>
            <a:r>
              <a:rPr lang="ar-SA" dirty="0" smtClean="0"/>
              <a:t>آخر </a:t>
            </a:r>
            <a:r>
              <a:rPr lang="ar-SA" dirty="0" smtClean="0"/>
              <a:t>ان الجسم الذي لا يمتلك محور دوران ثابت فأنه لا يمكن ان يتحرك حركة دائرية مستمرة او منظمة .</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2935" y="464630"/>
            <a:ext cx="2615313" cy="1518716"/>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0284" y="457200"/>
            <a:ext cx="4698240" cy="1526146"/>
          </a:xfrm>
          <a:prstGeom prst="rect">
            <a:avLst/>
          </a:prstGeom>
        </p:spPr>
      </p:pic>
    </p:spTree>
    <p:extLst>
      <p:ext uri="{BB962C8B-B14F-4D97-AF65-F5344CB8AC3E}">
        <p14:creationId xmlns:p14="http://schemas.microsoft.com/office/powerpoint/2010/main" val="325142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اذن فأن كمية الحركة تكون اقل مما لو كان موضع </a:t>
            </a:r>
            <a:r>
              <a:rPr lang="ar-SA" dirty="0" smtClean="0"/>
              <a:t>تأثير </a:t>
            </a:r>
            <a:r>
              <a:rPr lang="ar-SA" dirty="0" smtClean="0"/>
              <a:t>القوة اقرب لمركز الثقل او لمحور الدوران و تكون كمية الحركة اكبر كلما ابتعدت نقطة تأثير القوة عن محور الدوران و في الحقيقة هذا ما تعلمناه عند دراستنا لمفهوم </a:t>
            </a:r>
            <a:r>
              <a:rPr lang="ar-SA" dirty="0" err="1" smtClean="0"/>
              <a:t>العتلات</a:t>
            </a:r>
            <a:r>
              <a:rPr lang="ar-SA" dirty="0" smtClean="0"/>
              <a:t>.</a:t>
            </a:r>
          </a:p>
          <a:p>
            <a:r>
              <a:rPr lang="ar-SA" dirty="0" smtClean="0"/>
              <a:t>و افضل مثال لتقريب الصورة هو حركة التجذيف حيث يكون محور الدوران قريبا من نقطة تأثير القوة لغرض تحقيق سرعة محيطية اكبر و بالتالي تحريك الزورق بكفاءة و سرعة.</a:t>
            </a:r>
          </a:p>
          <a:p>
            <a:r>
              <a:rPr lang="ar-SA" dirty="0" smtClean="0"/>
              <a:t>من الملاحظ في ما سبق ان تأثير القوة يكون دائما عموديا على محور الدوران </a:t>
            </a:r>
            <a:r>
              <a:rPr lang="ar-SA" dirty="0" smtClean="0"/>
              <a:t> </a:t>
            </a:r>
            <a:r>
              <a:rPr lang="ar-SA" dirty="0" smtClean="0"/>
              <a:t>...</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2575" y="3966693"/>
            <a:ext cx="9052946" cy="2891307"/>
          </a:xfrm>
          <a:prstGeom prst="rect">
            <a:avLst/>
          </a:prstGeom>
        </p:spPr>
      </p:pic>
    </p:spTree>
    <p:extLst>
      <p:ext uri="{BB962C8B-B14F-4D97-AF65-F5344CB8AC3E}">
        <p14:creationId xmlns:p14="http://schemas.microsoft.com/office/powerpoint/2010/main" val="312024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69848" y="115910"/>
            <a:ext cx="10058400" cy="1262129"/>
          </a:xfrm>
        </p:spPr>
        <p:txBody>
          <a:bodyPr/>
          <a:lstStyle/>
          <a:p>
            <a:pPr algn="r"/>
            <a:r>
              <a:rPr lang="ar-SA" dirty="0" smtClean="0">
                <a:solidFill>
                  <a:srgbClr val="FF0000"/>
                </a:solidFill>
              </a:rPr>
              <a:t>القوى المزدوجة </a:t>
            </a:r>
            <a:endParaRPr lang="ar-IQ" dirty="0">
              <a:solidFill>
                <a:srgbClr val="FF0000"/>
              </a:solidFill>
            </a:endParaRPr>
          </a:p>
        </p:txBody>
      </p:sp>
      <p:sp>
        <p:nvSpPr>
          <p:cNvPr id="3" name="عنصر نائب للمحتوى 2"/>
          <p:cNvSpPr>
            <a:spLocks noGrp="1"/>
          </p:cNvSpPr>
          <p:nvPr>
            <p:ph idx="1"/>
          </p:nvPr>
        </p:nvSpPr>
        <p:spPr>
          <a:xfrm>
            <a:off x="1069848" y="1532586"/>
            <a:ext cx="10058400" cy="4639614"/>
          </a:xfrm>
        </p:spPr>
        <p:txBody>
          <a:bodyPr>
            <a:normAutofit/>
          </a:bodyPr>
          <a:lstStyle/>
          <a:p>
            <a:r>
              <a:rPr lang="ar-SA" dirty="0" smtClean="0"/>
              <a:t>في حياتنا العامة لا تتأثر الاجسام بقوى واحدة دائما بل في الحقيقة فأن غالبية الحركة ناتجة من تأثير قوى مختلفة على نفس الجسم .</a:t>
            </a:r>
          </a:p>
          <a:p>
            <a:r>
              <a:rPr lang="ar-SA" dirty="0" smtClean="0"/>
              <a:t>و هذا ايضا ينطبق على اجسام الكائنات الحية و منها الجسم البشري سواء كان في حركته العادية في حياته اليومية او اثناء ممارسة النشاط الرياضي بمختلف اشكاله.</a:t>
            </a:r>
          </a:p>
          <a:p>
            <a:r>
              <a:rPr lang="ar-SA" dirty="0" smtClean="0"/>
              <a:t>ان الجهاز الحركي كما هو معلوم مؤلف من عنصرين أساسيين و هما الجهاز العظمي و الجهاز العضلي و يمكن اضافة الجهاز العصبي (المركزي و الطرفي)، فان الحركة بصفة عامة تنتج من تضافر عمل كل هذه الاجهزة مجتمعة.</a:t>
            </a:r>
          </a:p>
          <a:p>
            <a:r>
              <a:rPr lang="ar-SA" dirty="0" smtClean="0"/>
              <a:t>اذا ما تخيلنا حركة الجسم فأننا بكل سهولة نستطع ان نميز ان الانقباض العضلي ينتج القوة الازمة لتحريك المفاصل و هذه المفاصل في الحقيقة عبارة عن </a:t>
            </a:r>
            <a:r>
              <a:rPr lang="ar-SA" dirty="0" err="1" smtClean="0"/>
              <a:t>عتلات</a:t>
            </a:r>
            <a:r>
              <a:rPr lang="ar-SA" dirty="0" smtClean="0"/>
              <a:t> و بالنتيجة فان كل حركة الجسم البشري و الكائنات الحية الاخرى هي عبارة عن حركة دائرية بالأساس و ان يكن ناتجها او فعلها العام يكون حركة مستقيمة و على العموم فأن أي مجموعة عضلية في الجسم هي في الحقيقة اكثر من عضلة تقوم مجتمعة </a:t>
            </a:r>
            <a:r>
              <a:rPr lang="ar-SA" dirty="0" err="1" smtClean="0"/>
              <a:t>بأنتاج</a:t>
            </a:r>
            <a:r>
              <a:rPr lang="ar-SA" dirty="0" smtClean="0"/>
              <a:t> قوى مختلفة و </a:t>
            </a:r>
            <a:r>
              <a:rPr lang="ar-SA" dirty="0" err="1" smtClean="0"/>
              <a:t>بأتجاهات</a:t>
            </a:r>
            <a:r>
              <a:rPr lang="ar-SA" dirty="0" smtClean="0"/>
              <a:t> مختلفة و تتضافر لتحقيق هدف حركي واحد و </a:t>
            </a:r>
            <a:r>
              <a:rPr lang="ar-SA" dirty="0" err="1" smtClean="0"/>
              <a:t>بأتجاه</a:t>
            </a:r>
            <a:r>
              <a:rPr lang="ar-SA" dirty="0" smtClean="0"/>
              <a:t> معين.</a:t>
            </a:r>
          </a:p>
          <a:p>
            <a:r>
              <a:rPr lang="ar-SA" dirty="0" smtClean="0"/>
              <a:t>ان </a:t>
            </a:r>
            <a:r>
              <a:rPr lang="ar-SA" dirty="0" smtClean="0"/>
              <a:t>تأثيرات </a:t>
            </a:r>
            <a:r>
              <a:rPr lang="ar-SA" dirty="0" smtClean="0"/>
              <a:t>القوى تختلف تبعا لنوعية الهدف او الواجب الحركي فضلا عن ان هذه القوى من الممكن ان لا تكون فقط ناتجة من داخل جسم الرياضي بل قد تكون قوى خارجية ايضا و تعمل جميعها في نقاط تأثير مختلفة لكن على نفس الجسم. </a:t>
            </a:r>
          </a:p>
          <a:p>
            <a:endParaRPr lang="ar-IQ" dirty="0"/>
          </a:p>
        </p:txBody>
      </p:sp>
    </p:spTree>
    <p:extLst>
      <p:ext uri="{BB962C8B-B14F-4D97-AF65-F5344CB8AC3E}">
        <p14:creationId xmlns:p14="http://schemas.microsoft.com/office/powerpoint/2010/main" val="1427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rgbClr val="FF0000"/>
                </a:solidFill>
              </a:rPr>
              <a:t>القوى المزدوجة</a:t>
            </a:r>
            <a:endParaRPr lang="ar-IQ" dirty="0">
              <a:solidFill>
                <a:srgbClr val="FF0000"/>
              </a:solidFill>
            </a:endParaRPr>
          </a:p>
        </p:txBody>
      </p:sp>
      <p:sp>
        <p:nvSpPr>
          <p:cNvPr id="3" name="عنصر نائب للمحتوى 2"/>
          <p:cNvSpPr>
            <a:spLocks noGrp="1"/>
          </p:cNvSpPr>
          <p:nvPr>
            <p:ph idx="1"/>
          </p:nvPr>
        </p:nvSpPr>
        <p:spPr/>
        <p:txBody>
          <a:bodyPr/>
          <a:lstStyle/>
          <a:p>
            <a:r>
              <a:rPr lang="ar-SA" dirty="0" smtClean="0"/>
              <a:t>من الممكن تطبيق نفس الاسس السابقة لغرض فهم تأثير القوى المزدوجة، فمثلا لو عدنا لمثال القلم على المنضدة و سلطنا على هذا القلم قوتان كل قوة منها على احد الطرفين حينها سنلاحظ ان القلم سيتحرك حركة خطية مستقيمة و </a:t>
            </a:r>
            <a:r>
              <a:rPr lang="ar-SA" dirty="0" err="1" smtClean="0"/>
              <a:t>بأتجاه</a:t>
            </a:r>
            <a:r>
              <a:rPr lang="ar-SA" dirty="0" smtClean="0"/>
              <a:t> تأثيرهما.</a:t>
            </a:r>
          </a:p>
          <a:p>
            <a:r>
              <a:rPr lang="ar-SA" dirty="0" smtClean="0"/>
              <a:t>اما لو اشترك زميل لك يجلس مواجها لك بتسليط قوة على طرف القلم بينما انت تسلط قوة على الطرف الآخر فأن القلم سيتحرك حركة دورانية </a:t>
            </a:r>
            <a:r>
              <a:rPr lang="ar-SA" dirty="0" err="1" smtClean="0"/>
              <a:t>بأتجاه</a:t>
            </a:r>
            <a:r>
              <a:rPr lang="ar-SA" dirty="0" smtClean="0"/>
              <a:t> القوة الاكبر او قد تتساوى قوتاكما فينكسر القلم تحت تأثير قوتكما معا.   </a:t>
            </a:r>
            <a:endParaRPr lang="en-US" dirty="0" smtClean="0"/>
          </a:p>
          <a:p>
            <a:r>
              <a:rPr lang="ar-IQ" dirty="0" smtClean="0"/>
              <a:t>من الأمثلة الواضحة في حياتنا الرياضية هي حركة لاعب القفز بالزانة في الركضة </a:t>
            </a:r>
            <a:r>
              <a:rPr lang="ar-IQ" dirty="0" err="1" smtClean="0"/>
              <a:t>التقربية</a:t>
            </a:r>
            <a:r>
              <a:rPr lang="ar-IQ" dirty="0" smtClean="0"/>
              <a:t>، و نتيجة </a:t>
            </a:r>
            <a:r>
              <a:rPr lang="ar-IQ" dirty="0" err="1" smtClean="0"/>
              <a:t>لانه</a:t>
            </a:r>
            <a:r>
              <a:rPr lang="ar-IQ" dirty="0" smtClean="0"/>
              <a:t> لا يحمل الزانة من المنتصف نجد ان هناك قوتين تؤثران على الزانة يضطر الرياضي للتعامل معهما في آن واحد.</a:t>
            </a:r>
          </a:p>
          <a:p>
            <a:r>
              <a:rPr lang="ar-IQ" dirty="0" smtClean="0"/>
              <a:t>حيث نجد انه يسلط قوة من يده اليمين الى الأسفل بينما القوة التي يسلطها من يده اليسار تكون الى الأعلى، هذه القوى ستكون باتجاه </a:t>
            </a:r>
            <a:r>
              <a:rPr lang="ar-IQ" dirty="0" err="1" smtClean="0"/>
              <a:t>تاثير</a:t>
            </a:r>
            <a:r>
              <a:rPr lang="ar-IQ" dirty="0" smtClean="0"/>
              <a:t> متعاكس لكن مقدارهما متساوي او بعبارة اصح فان مقدارهما يكون متناسب بهدف الحفاظ على توازن الزانة بوضعها </a:t>
            </a:r>
            <a:r>
              <a:rPr lang="ar-IQ" dirty="0" err="1" smtClean="0"/>
              <a:t>الصحيج</a:t>
            </a:r>
            <a:r>
              <a:rPr lang="ar-IQ" dirty="0" smtClean="0"/>
              <a:t> و ان أي خلل في مقدار احداهما سيؤدي الى دوران الزانة و بالتالي فشل الرياضي في تحقيق الهدف. </a:t>
            </a:r>
          </a:p>
          <a:p>
            <a:r>
              <a:rPr lang="ar-IQ" dirty="0" smtClean="0"/>
              <a:t>و هذا معنى ان تكون هناك قوتان متساويتان  تؤثران في جسم ما لكن باتجاهين متعاكسين </a:t>
            </a:r>
            <a:endParaRPr lang="ar-IQ" dirty="0"/>
          </a:p>
        </p:txBody>
      </p:sp>
    </p:spTree>
    <p:extLst>
      <p:ext uri="{BB962C8B-B14F-4D97-AF65-F5344CB8AC3E}">
        <p14:creationId xmlns:p14="http://schemas.microsoft.com/office/powerpoint/2010/main" val="333450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254" y="1037505"/>
            <a:ext cx="4896632" cy="4912535"/>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8828" y="940158"/>
            <a:ext cx="5581014" cy="5009882"/>
          </a:xfrm>
          <a:prstGeom prst="rect">
            <a:avLst/>
          </a:prstGeom>
        </p:spPr>
      </p:pic>
    </p:spTree>
    <p:extLst>
      <p:ext uri="{BB962C8B-B14F-4D97-AF65-F5344CB8AC3E}">
        <p14:creationId xmlns:p14="http://schemas.microsoft.com/office/powerpoint/2010/main" val="3055338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الاتزان:</a:t>
            </a:r>
            <a:r>
              <a:rPr lang="en-US" dirty="0" smtClean="0"/>
              <a:t>balance or equilibrium        </a:t>
            </a:r>
            <a:endParaRPr lang="ar-IQ" dirty="0"/>
          </a:p>
        </p:txBody>
      </p:sp>
      <p:sp>
        <p:nvSpPr>
          <p:cNvPr id="3" name="عنصر نائب للمحتوى 2"/>
          <p:cNvSpPr>
            <a:spLocks noGrp="1"/>
          </p:cNvSpPr>
          <p:nvPr>
            <p:ph idx="1"/>
          </p:nvPr>
        </p:nvSpPr>
        <p:spPr/>
        <p:txBody>
          <a:bodyPr/>
          <a:lstStyle/>
          <a:p>
            <a:r>
              <a:rPr lang="ar-IQ" dirty="0" smtClean="0">
                <a:solidFill>
                  <a:srgbClr val="C00000"/>
                </a:solidFill>
              </a:rPr>
              <a:t>الاتزان من المفاهيم الهامة التي يجب فهمها عند دراسة الحركة بشكل عام او حركة الاجسام الحية بشكل خاص.</a:t>
            </a:r>
          </a:p>
          <a:p>
            <a:r>
              <a:rPr lang="ar-IQ" dirty="0" smtClean="0">
                <a:solidFill>
                  <a:srgbClr val="C00000"/>
                </a:solidFill>
              </a:rPr>
              <a:t>يعرف الاتزان: هو حالة الجسم عندما تكون محصلة القوى المؤثرة فيه تساوي صفرا، و الاتزان يشمل الاجسام الثابتة و المتحركة.</a:t>
            </a:r>
          </a:p>
          <a:p>
            <a:r>
              <a:rPr lang="ar-IQ" dirty="0" smtClean="0">
                <a:solidFill>
                  <a:srgbClr val="C00000"/>
                </a:solidFill>
              </a:rPr>
              <a:t>فمثلا ان لاعب الجمباز الذي يؤدي حركة الوقوف على اليدين نصفه بان جسمه في حالة اتزان ثابت و أيضا نطلق نفس العبارة على راكب الدراجة الهوائية فان جسمه مع الدراجة في وضع اتزان و يمكننا تخيل عشرات الحركات الرياضية و غير الرياضية التي ينطبق عليها هذا المبدأ.</a:t>
            </a:r>
          </a:p>
          <a:p>
            <a:r>
              <a:rPr lang="ar-IQ" b="1" u="sng" dirty="0" smtClean="0">
                <a:solidFill>
                  <a:srgbClr val="C00000"/>
                </a:solidFill>
              </a:rPr>
              <a:t>يكون الجسم في حالة اتزان عندما تكون محصلة القوى المؤثرة على الجسم تساوي صفرا. </a:t>
            </a:r>
          </a:p>
          <a:p>
            <a:r>
              <a:rPr lang="ar-IQ" dirty="0" smtClean="0">
                <a:solidFill>
                  <a:srgbClr val="C00000"/>
                </a:solidFill>
              </a:rPr>
              <a:t>من ما تقدم نستطيع القول ان الشخص اثناء الوقوف الاعتيادي في حالة اتزان و كذلك لاعب الجمباز عند أدائه للميزان و راقص الباليه عند أداء الوقوف على الاصابع لكن الفرق الجوهري هو مقدار القوى الازمة لتحقيق هذا الاتزان حيث ان المقاومة تكون درجتها متفاوتة في الأمثلة السابقة و هنا نستطيع الانتقال الى مصطلح جديد و هو </a:t>
            </a:r>
            <a:r>
              <a:rPr lang="ar-IQ" b="1" dirty="0" smtClean="0">
                <a:solidFill>
                  <a:srgbClr val="C00000"/>
                </a:solidFill>
              </a:rPr>
              <a:t>درجة الثبات </a:t>
            </a:r>
            <a:r>
              <a:rPr lang="ar-IQ" dirty="0" smtClean="0">
                <a:solidFill>
                  <a:srgbClr val="C00000"/>
                </a:solidFill>
              </a:rPr>
              <a:t>و التي يمكننا تعريفها على انها مقدار الاستقرار الذي يمتلكه الجسم او بعبارة اصح ما مقدار القوى الازمة لإفقاده توازنه.</a:t>
            </a:r>
            <a:endParaRPr lang="ar-IQ" dirty="0">
              <a:solidFill>
                <a:srgbClr val="C00000"/>
              </a:solidFill>
            </a:endParaRPr>
          </a:p>
        </p:txBody>
      </p:sp>
    </p:spTree>
    <p:extLst>
      <p:ext uri="{BB962C8B-B14F-4D97-AF65-F5344CB8AC3E}">
        <p14:creationId xmlns:p14="http://schemas.microsoft.com/office/powerpoint/2010/main" val="121107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407" y="299031"/>
            <a:ext cx="3486150" cy="1314450"/>
          </a:xfrm>
          <a:prstGeom prst="rect">
            <a:avLst/>
          </a:prstGeom>
        </p:spPr>
      </p:pic>
      <p:pic>
        <p:nvPicPr>
          <p:cNvPr id="9" name="صورة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794" y="2068065"/>
            <a:ext cx="2619375" cy="1743075"/>
          </a:xfrm>
          <a:prstGeom prst="rect">
            <a:avLst/>
          </a:prstGeom>
        </p:spPr>
      </p:pic>
      <p:pic>
        <p:nvPicPr>
          <p:cNvPr id="10" name="صورة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81794" y="4418057"/>
            <a:ext cx="2143125" cy="2143125"/>
          </a:xfrm>
          <a:prstGeom prst="rect">
            <a:avLst/>
          </a:prstGeom>
        </p:spPr>
      </p:pic>
      <p:pic>
        <p:nvPicPr>
          <p:cNvPr id="11" name="صورة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01467" y="299031"/>
            <a:ext cx="2619375" cy="1743075"/>
          </a:xfrm>
          <a:prstGeom prst="rect">
            <a:avLst/>
          </a:prstGeom>
        </p:spPr>
      </p:pic>
      <p:pic>
        <p:nvPicPr>
          <p:cNvPr id="12" name="صورة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01467" y="2474353"/>
            <a:ext cx="2857500" cy="1600200"/>
          </a:xfrm>
          <a:prstGeom prst="rect">
            <a:avLst/>
          </a:prstGeom>
        </p:spPr>
      </p:pic>
      <p:pic>
        <p:nvPicPr>
          <p:cNvPr id="13" name="صورة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82404" y="4689519"/>
            <a:ext cx="2857500" cy="1600200"/>
          </a:xfrm>
          <a:prstGeom prst="rect">
            <a:avLst/>
          </a:prstGeom>
        </p:spPr>
      </p:pic>
      <p:pic>
        <p:nvPicPr>
          <p:cNvPr id="14" name="صورة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76441" y="2474353"/>
            <a:ext cx="2619375" cy="1743075"/>
          </a:xfrm>
          <a:prstGeom prst="rect">
            <a:avLst/>
          </a:prstGeom>
        </p:spPr>
      </p:pic>
      <p:pic>
        <p:nvPicPr>
          <p:cNvPr id="15" name="صورة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409765" y="384756"/>
            <a:ext cx="2752725" cy="1657350"/>
          </a:xfrm>
          <a:prstGeom prst="rect">
            <a:avLst/>
          </a:prstGeom>
        </p:spPr>
      </p:pic>
      <p:pic>
        <p:nvPicPr>
          <p:cNvPr id="16" name="صورة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35529" y="4818107"/>
            <a:ext cx="2619375" cy="1743075"/>
          </a:xfrm>
          <a:prstGeom prst="rect">
            <a:avLst/>
          </a:prstGeom>
        </p:spPr>
      </p:pic>
    </p:spTree>
    <p:extLst>
      <p:ext uri="{BB962C8B-B14F-4D97-AF65-F5344CB8AC3E}">
        <p14:creationId xmlns:p14="http://schemas.microsoft.com/office/powerpoint/2010/main" val="17475416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وع الخشب">
  <a:themeElements>
    <a:clrScheme name="أحمر">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نوع الخشب">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نوع الخشب">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TM03090434[[fn=نوع الخشب]]</Template>
  <TotalTime>828</TotalTime>
  <Words>1055</Words>
  <Application>Microsoft Office PowerPoint</Application>
  <PresentationFormat>شاشة عريضة</PresentationFormat>
  <Paragraphs>33</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Rockwell</vt:lpstr>
      <vt:lpstr>Rockwell Condensed</vt:lpstr>
      <vt:lpstr>Times New Roman</vt:lpstr>
      <vt:lpstr>Wingdings</vt:lpstr>
      <vt:lpstr>نوع الخشب</vt:lpstr>
      <vt:lpstr>الكنتك الزاوي</vt:lpstr>
      <vt:lpstr>الكنتك الزاوي</vt:lpstr>
      <vt:lpstr>عرض تقديمي في PowerPoint</vt:lpstr>
      <vt:lpstr>عرض تقديمي في PowerPoint</vt:lpstr>
      <vt:lpstr>القوى المزدوجة </vt:lpstr>
      <vt:lpstr>القوى المزدوجة</vt:lpstr>
      <vt:lpstr>عرض تقديمي في PowerPoint</vt:lpstr>
      <vt:lpstr>الاتزان:balance or equilibrium        </vt:lpstr>
      <vt:lpstr>عرض تقديمي في PowerPoint</vt:lpstr>
      <vt:lpstr>شكرا لحسن الاستماع...</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الكنتك الزاوي</dc:title>
  <dc:creator>hp</dc:creator>
  <cp:lastModifiedBy>hp</cp:lastModifiedBy>
  <cp:revision>28</cp:revision>
  <dcterms:created xsi:type="dcterms:W3CDTF">2021-03-19T16:29:16Z</dcterms:created>
  <dcterms:modified xsi:type="dcterms:W3CDTF">2021-05-12T11:07:14Z</dcterms:modified>
</cp:coreProperties>
</file>