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7EF39914-145E-49D1-8987-CD5CDD067C2E}" type="datetimeFigureOut">
              <a:rPr lang="ar-IQ" smtClean="0"/>
              <a:t>04/04/1444</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FE7EDAD1-2AFE-477F-8223-1285D1A542F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7EF39914-145E-49D1-8987-CD5CDD067C2E}" type="datetimeFigureOut">
              <a:rPr lang="ar-IQ" smtClean="0"/>
              <a:t>04/04/1444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E7EDAD1-2AFE-477F-8223-1285D1A542F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7EF39914-145E-49D1-8987-CD5CDD067C2E}" type="datetimeFigureOut">
              <a:rPr lang="ar-IQ" smtClean="0"/>
              <a:t>04/04/1444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E7EDAD1-2AFE-477F-8223-1285D1A542F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7EF39914-145E-49D1-8987-CD5CDD067C2E}" type="datetimeFigureOut">
              <a:rPr lang="ar-IQ" smtClean="0"/>
              <a:t>04/04/1444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E7EDAD1-2AFE-477F-8223-1285D1A542FC}"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7EF39914-145E-49D1-8987-CD5CDD067C2E}" type="datetimeFigureOut">
              <a:rPr lang="ar-IQ" smtClean="0"/>
              <a:t>04/04/1444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E7EDAD1-2AFE-477F-8223-1285D1A542FC}"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7EF39914-145E-49D1-8987-CD5CDD067C2E}" type="datetimeFigureOut">
              <a:rPr lang="ar-IQ" smtClean="0"/>
              <a:t>04/04/1444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E7EDAD1-2AFE-477F-8223-1285D1A542FC}"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7EF39914-145E-49D1-8987-CD5CDD067C2E}" type="datetimeFigureOut">
              <a:rPr lang="ar-IQ" smtClean="0"/>
              <a:t>04/04/1444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E7EDAD1-2AFE-477F-8223-1285D1A542FC}"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7EF39914-145E-49D1-8987-CD5CDD067C2E}" type="datetimeFigureOut">
              <a:rPr lang="ar-IQ" smtClean="0"/>
              <a:t>04/04/1444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E7EDAD1-2AFE-477F-8223-1285D1A542FC}"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F39914-145E-49D1-8987-CD5CDD067C2E}" type="datetimeFigureOut">
              <a:rPr lang="ar-IQ" smtClean="0"/>
              <a:t>04/04/1444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E7EDAD1-2AFE-477F-8223-1285D1A542F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7EF39914-145E-49D1-8987-CD5CDD067C2E}" type="datetimeFigureOut">
              <a:rPr lang="ar-IQ" smtClean="0"/>
              <a:t>04/04/1444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E7EDAD1-2AFE-477F-8223-1285D1A542FC}"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7EF39914-145E-49D1-8987-CD5CDD067C2E}" type="datetimeFigureOut">
              <a:rPr lang="ar-IQ" smtClean="0"/>
              <a:t>04/04/1444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FE7EDAD1-2AFE-477F-8223-1285D1A542FC}"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F39914-145E-49D1-8987-CD5CDD067C2E}" type="datetimeFigureOut">
              <a:rPr lang="ar-IQ" smtClean="0"/>
              <a:t>04/04/1444</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E7EDAD1-2AFE-477F-8223-1285D1A542FC}"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548680"/>
            <a:ext cx="7772400" cy="3168352"/>
          </a:xfrm>
        </p:spPr>
        <p:txBody>
          <a:bodyPr>
            <a:normAutofit fontScale="90000"/>
          </a:bodyPr>
          <a:lstStyle/>
          <a:p>
            <a:r>
              <a:rPr lang="ar-IQ" dirty="0" smtClean="0">
                <a:solidFill>
                  <a:srgbClr val="FF0000"/>
                </a:solidFill>
              </a:rPr>
              <a:t>وزارة التعليم العالي والبحث العلمي </a:t>
            </a:r>
            <a:br>
              <a:rPr lang="ar-IQ" dirty="0" smtClean="0">
                <a:solidFill>
                  <a:srgbClr val="FF0000"/>
                </a:solidFill>
              </a:rPr>
            </a:br>
            <a:r>
              <a:rPr lang="ar-IQ" dirty="0" smtClean="0">
                <a:solidFill>
                  <a:srgbClr val="FF0000"/>
                </a:solidFill>
              </a:rPr>
              <a:t>الجامعة المستنصرية </a:t>
            </a:r>
            <a:br>
              <a:rPr lang="ar-IQ" dirty="0" smtClean="0">
                <a:solidFill>
                  <a:srgbClr val="FF0000"/>
                </a:solidFill>
              </a:rPr>
            </a:br>
            <a:r>
              <a:rPr lang="ar-IQ" dirty="0" smtClean="0">
                <a:solidFill>
                  <a:srgbClr val="FF0000"/>
                </a:solidFill>
              </a:rPr>
              <a:t>كلية التربية البدنية وعلوم الرياضة </a:t>
            </a:r>
            <a:br>
              <a:rPr lang="ar-IQ" dirty="0" smtClean="0">
                <a:solidFill>
                  <a:srgbClr val="FF0000"/>
                </a:solidFill>
              </a:rPr>
            </a:br>
            <a:r>
              <a:rPr lang="ar-IQ" dirty="0" smtClean="0">
                <a:solidFill>
                  <a:srgbClr val="FF0000"/>
                </a:solidFill>
              </a:rPr>
              <a:t>الدراسة الاولية / الصباحي </a:t>
            </a:r>
            <a:endParaRPr lang="ar-IQ" dirty="0">
              <a:solidFill>
                <a:srgbClr val="FF0000"/>
              </a:solidFill>
            </a:endParaRPr>
          </a:p>
        </p:txBody>
      </p:sp>
      <p:sp>
        <p:nvSpPr>
          <p:cNvPr id="3" name="عنوان فرعي 2"/>
          <p:cNvSpPr>
            <a:spLocks noGrp="1"/>
          </p:cNvSpPr>
          <p:nvPr>
            <p:ph type="subTitle" idx="1"/>
          </p:nvPr>
        </p:nvSpPr>
        <p:spPr>
          <a:xfrm>
            <a:off x="395536" y="3933056"/>
            <a:ext cx="7854696" cy="1752600"/>
          </a:xfrm>
        </p:spPr>
        <p:txBody>
          <a:bodyPr>
            <a:normAutofit/>
          </a:bodyPr>
          <a:lstStyle/>
          <a:p>
            <a:pPr algn="ctr"/>
            <a:r>
              <a:rPr lang="ar-IQ" b="1" dirty="0" smtClean="0">
                <a:solidFill>
                  <a:srgbClr val="FF0000"/>
                </a:solidFill>
              </a:rPr>
              <a:t>المحاضرة الثانية لمادة رياضة الخواص </a:t>
            </a:r>
          </a:p>
          <a:p>
            <a:pPr algn="ctr"/>
            <a:r>
              <a:rPr lang="ar-IQ" b="1" dirty="0" smtClean="0">
                <a:solidFill>
                  <a:srgbClr val="FF0000"/>
                </a:solidFill>
              </a:rPr>
              <a:t>الاثنين الموافق 2022/10/31</a:t>
            </a:r>
          </a:p>
        </p:txBody>
      </p:sp>
    </p:spTree>
    <p:extLst>
      <p:ext uri="{BB962C8B-B14F-4D97-AF65-F5344CB8AC3E}">
        <p14:creationId xmlns:p14="http://schemas.microsoft.com/office/powerpoint/2010/main" val="900895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06121"/>
            <a:ext cx="8280920" cy="6408742"/>
          </a:xfrm>
          <a:prstGeom prst="rect">
            <a:avLst/>
          </a:prstGeom>
        </p:spPr>
        <p:txBody>
          <a:bodyPr wrap="square">
            <a:spAutoFit/>
          </a:bodyPr>
          <a:lstStyle/>
          <a:p>
            <a:pPr marL="342900" lvl="0" indent="-342900" algn="justLow">
              <a:buFont typeface="+mj-lt"/>
              <a:buAutoNum type="arabicPeriod"/>
            </a:pPr>
            <a:r>
              <a:rPr lang="ar-IQ" sz="2400" b="1" dirty="0" smtClean="0">
                <a:effectLst/>
                <a:latin typeface="Simplified Arabic"/>
                <a:ea typeface="Times New Roman"/>
                <a:cs typeface="Simple Bold Jut Out"/>
              </a:rPr>
              <a:t>تخلف عقلي مختلط ( يرتبط بين الوراثة والبيئة ) </a:t>
            </a:r>
            <a:endParaRPr lang="en-US" sz="2400" dirty="0" smtClean="0">
              <a:effectLst/>
              <a:latin typeface="Times New Roman"/>
              <a:ea typeface="Times New Roman"/>
            </a:endParaRPr>
          </a:p>
          <a:p>
            <a:pPr marL="342900" lvl="0" indent="-342900" algn="justLow">
              <a:buFont typeface="+mj-lt"/>
              <a:buAutoNum type="arabicPeriod"/>
            </a:pPr>
            <a:r>
              <a:rPr lang="ar-IQ" sz="2400" b="1" dirty="0" smtClean="0">
                <a:effectLst/>
                <a:latin typeface="Simplified Arabic"/>
                <a:ea typeface="Times New Roman"/>
                <a:cs typeface="Simple Bold Jut Out"/>
              </a:rPr>
              <a:t>تخلف عقلي غير محدد الاسباب :- ويعني ان العوامل الثقافية </a:t>
            </a:r>
            <a:r>
              <a:rPr lang="ar-IQ" sz="2400" b="1" dirty="0" smtClean="0">
                <a:effectLst/>
                <a:latin typeface="Times New Roman"/>
                <a:ea typeface="Times New Roman"/>
              </a:rPr>
              <a:t>–</a:t>
            </a:r>
            <a:r>
              <a:rPr lang="ar-IQ" sz="2400" b="1" dirty="0" smtClean="0">
                <a:effectLst/>
                <a:latin typeface="Simplified Arabic"/>
                <a:ea typeface="Times New Roman"/>
                <a:cs typeface="Simple Bold Jut Out"/>
              </a:rPr>
              <a:t> الاجتماعية </a:t>
            </a:r>
            <a:r>
              <a:rPr lang="ar-IQ" sz="2400" b="1" dirty="0" smtClean="0">
                <a:effectLst/>
                <a:latin typeface="Times New Roman"/>
                <a:ea typeface="Times New Roman"/>
              </a:rPr>
              <a:t>–</a:t>
            </a:r>
            <a:r>
              <a:rPr lang="ar-IQ" sz="2400" b="1" dirty="0" smtClean="0">
                <a:effectLst/>
                <a:latin typeface="Simplified Arabic"/>
                <a:ea typeface="Times New Roman"/>
                <a:cs typeface="Simple Bold Jut Out"/>
              </a:rPr>
              <a:t> الاقتصادية  هي من الاسباب التي تولد التخلف العقلي .</a:t>
            </a:r>
            <a:endParaRPr lang="en-US" sz="2400" dirty="0" smtClean="0">
              <a:effectLst/>
              <a:latin typeface="Times New Roman"/>
              <a:ea typeface="Times New Roman"/>
            </a:endParaRPr>
          </a:p>
          <a:p>
            <a:pPr marL="457200" algn="justLow"/>
            <a:r>
              <a:rPr lang="ar-IQ" sz="2400" b="1" dirty="0" smtClean="0">
                <a:effectLst/>
                <a:latin typeface="Simplified Arabic"/>
                <a:ea typeface="Times New Roman"/>
                <a:cs typeface="Simple Bold Jut Out"/>
              </a:rPr>
              <a:t> </a:t>
            </a:r>
            <a:endParaRPr lang="en-US" sz="2400" dirty="0" smtClean="0">
              <a:effectLst/>
              <a:latin typeface="Times New Roman"/>
              <a:ea typeface="Times New Roman"/>
            </a:endParaRPr>
          </a:p>
          <a:p>
            <a:pPr marL="228600" algn="justLow">
              <a:lnSpc>
                <a:spcPct val="115000"/>
              </a:lnSpc>
              <a:spcAft>
                <a:spcPts val="1000"/>
              </a:spcAft>
            </a:pPr>
            <a:r>
              <a:rPr lang="ar-IQ" sz="2400" b="1" dirty="0" smtClean="0">
                <a:effectLst/>
                <a:latin typeface="Simplified Arabic"/>
                <a:ea typeface="Times New Roman"/>
                <a:cs typeface="Simple Bold Jut Out"/>
              </a:rPr>
              <a:t>ثانيا :- اسباب مكتسبة :- </a:t>
            </a:r>
            <a:endParaRPr lang="en-US" sz="2400" dirty="0">
              <a:ea typeface="Times New Roman"/>
              <a:cs typeface="Arial"/>
            </a:endParaRPr>
          </a:p>
          <a:p>
            <a:pPr marL="228600" algn="justLow">
              <a:lnSpc>
                <a:spcPct val="115000"/>
              </a:lnSpc>
              <a:spcAft>
                <a:spcPts val="1000"/>
              </a:spcAft>
            </a:pPr>
            <a:r>
              <a:rPr lang="ar-IQ" sz="2400" b="1" dirty="0" smtClean="0">
                <a:effectLst/>
                <a:latin typeface="Simplified Arabic"/>
                <a:ea typeface="Times New Roman"/>
                <a:cs typeface="Simple Bold Jut Out"/>
              </a:rPr>
              <a:t>ترجع الاسباب التي يتعرض الفرد اليها ( الحوادث السيارات المرتفعات الطلق الناري </a:t>
            </a:r>
            <a:r>
              <a:rPr lang="ar-IQ" sz="2400" b="1" dirty="0">
                <a:ea typeface="Times New Roman"/>
                <a:cs typeface="Times New Roman"/>
              </a:rPr>
              <a:t>–</a:t>
            </a:r>
            <a:r>
              <a:rPr lang="ar-IQ" sz="2400" b="1" dirty="0" smtClean="0">
                <a:effectLst/>
                <a:latin typeface="Simplified Arabic"/>
                <a:ea typeface="Times New Roman"/>
                <a:cs typeface="Simple Bold Jut Out"/>
              </a:rPr>
              <a:t> المهن </a:t>
            </a:r>
            <a:r>
              <a:rPr lang="ar-IQ" sz="2400" b="1" dirty="0">
                <a:ea typeface="Times New Roman"/>
                <a:cs typeface="Times New Roman"/>
              </a:rPr>
              <a:t>–</a:t>
            </a:r>
            <a:r>
              <a:rPr lang="ar-IQ" sz="2400" b="1" dirty="0" smtClean="0">
                <a:effectLst/>
                <a:latin typeface="Simplified Arabic"/>
                <a:ea typeface="Times New Roman"/>
                <a:cs typeface="Simple Bold Jut Out"/>
              </a:rPr>
              <a:t> الحروب </a:t>
            </a:r>
            <a:r>
              <a:rPr lang="ar-IQ" sz="2400" b="1" dirty="0">
                <a:ea typeface="Times New Roman"/>
                <a:cs typeface="Times New Roman"/>
              </a:rPr>
              <a:t>–</a:t>
            </a:r>
            <a:r>
              <a:rPr lang="ar-IQ" sz="2400" b="1" dirty="0" smtClean="0">
                <a:effectLst/>
                <a:latin typeface="Simplified Arabic"/>
                <a:ea typeface="Times New Roman"/>
                <a:cs typeface="Simple Bold Jut Out"/>
              </a:rPr>
              <a:t> الامراض المعدية ) وتم التفسير للمكتسبة هو </a:t>
            </a:r>
            <a:endParaRPr lang="en-US" sz="2400" dirty="0">
              <a:ea typeface="Times New Roman"/>
              <a:cs typeface="Arial"/>
            </a:endParaRPr>
          </a:p>
          <a:p>
            <a:pPr marL="342900" lvl="0" indent="-342900" algn="justLow">
              <a:buFont typeface="+mj-lt"/>
              <a:buAutoNum type="arabicPeriod"/>
            </a:pPr>
            <a:r>
              <a:rPr lang="ar-IQ" sz="2400" dirty="0" smtClean="0">
                <a:effectLst/>
                <a:latin typeface="Simplified Arabic"/>
                <a:ea typeface="Times New Roman"/>
                <a:cs typeface="Simple Bold Jut Out"/>
              </a:rPr>
              <a:t>اثناء عملية الولادة</a:t>
            </a:r>
            <a:endParaRPr lang="en-US" sz="2400" dirty="0" smtClean="0">
              <a:effectLst/>
              <a:latin typeface="Times New Roman"/>
              <a:ea typeface="Times New Roman"/>
            </a:endParaRPr>
          </a:p>
          <a:p>
            <a:pPr marL="342900" lvl="0" indent="-342900" algn="justLow">
              <a:buFont typeface="+mj-lt"/>
              <a:buAutoNum type="arabicPeriod"/>
            </a:pPr>
            <a:r>
              <a:rPr lang="ar-IQ" sz="2400" dirty="0" smtClean="0">
                <a:effectLst/>
                <a:latin typeface="Simplified Arabic"/>
                <a:ea typeface="Times New Roman"/>
                <a:cs typeface="Simple Bold Jut Out"/>
              </a:rPr>
              <a:t>بعد الولادة</a:t>
            </a:r>
            <a:endParaRPr lang="en-US" sz="2400" dirty="0" smtClean="0">
              <a:effectLst/>
              <a:latin typeface="Times New Roman"/>
              <a:ea typeface="Times New Roman"/>
            </a:endParaRPr>
          </a:p>
          <a:p>
            <a:pPr marL="342900" lvl="0" indent="-342900" algn="justLow">
              <a:buFont typeface="+mj-lt"/>
              <a:buAutoNum type="arabicPeriod"/>
            </a:pPr>
            <a:r>
              <a:rPr lang="ar-IQ" sz="2400" dirty="0" smtClean="0">
                <a:effectLst/>
                <a:latin typeface="Simplified Arabic"/>
                <a:ea typeface="Times New Roman"/>
                <a:cs typeface="Simple Bold Jut Out"/>
              </a:rPr>
              <a:t>الامراض المعدية</a:t>
            </a:r>
            <a:endParaRPr lang="en-US" sz="2400" dirty="0" smtClean="0">
              <a:effectLst/>
              <a:latin typeface="Times New Roman"/>
              <a:ea typeface="Times New Roman"/>
            </a:endParaRPr>
          </a:p>
          <a:p>
            <a:pPr marL="342900" lvl="0" indent="-342900" algn="justLow">
              <a:buFont typeface="+mj-lt"/>
              <a:buAutoNum type="arabicPeriod"/>
            </a:pPr>
            <a:r>
              <a:rPr lang="ar-IQ" sz="2400" dirty="0" smtClean="0">
                <a:effectLst/>
                <a:latin typeface="Simplified Arabic"/>
                <a:ea typeface="Times New Roman"/>
                <a:cs typeface="Simple Bold Jut Out"/>
              </a:rPr>
              <a:t>الحوادث</a:t>
            </a:r>
            <a:endParaRPr lang="en-US" sz="2400" dirty="0" smtClean="0">
              <a:effectLst/>
              <a:latin typeface="Times New Roman"/>
              <a:ea typeface="Times New Roman"/>
            </a:endParaRPr>
          </a:p>
          <a:p>
            <a:pPr marL="342900" lvl="0" indent="-342900" algn="justLow">
              <a:buFont typeface="+mj-lt"/>
              <a:buAutoNum type="arabicPeriod"/>
            </a:pPr>
            <a:r>
              <a:rPr lang="ar-IQ" sz="2400" dirty="0" smtClean="0">
                <a:effectLst/>
                <a:latin typeface="Simplified Arabic"/>
                <a:ea typeface="Times New Roman"/>
                <a:cs typeface="Simple Bold Jut Out"/>
              </a:rPr>
              <a:t>الاختراعات العلمية </a:t>
            </a:r>
            <a:endParaRPr lang="en-US" sz="2400" dirty="0" smtClean="0">
              <a:effectLst/>
              <a:latin typeface="Times New Roman"/>
              <a:ea typeface="Times New Roman"/>
            </a:endParaRPr>
          </a:p>
          <a:p>
            <a:pPr marL="342900" lvl="0" indent="-342900" algn="justLow">
              <a:buFont typeface="+mj-lt"/>
              <a:buAutoNum type="arabicPeriod"/>
            </a:pPr>
            <a:r>
              <a:rPr lang="ar-IQ" sz="2400" dirty="0" smtClean="0">
                <a:effectLst/>
                <a:latin typeface="Simplified Arabic"/>
                <a:ea typeface="Times New Roman"/>
                <a:cs typeface="Simple Bold Jut Out"/>
              </a:rPr>
              <a:t>الحروب </a:t>
            </a:r>
            <a:endParaRPr lang="en-US" sz="2400" dirty="0" smtClean="0">
              <a:effectLst/>
              <a:latin typeface="Times New Roman"/>
              <a:ea typeface="Times New Roman"/>
            </a:endParaRPr>
          </a:p>
          <a:p>
            <a:pPr marL="228600" algn="justLow">
              <a:lnSpc>
                <a:spcPct val="115000"/>
              </a:lnSpc>
              <a:spcAft>
                <a:spcPts val="1000"/>
              </a:spcAft>
            </a:pPr>
            <a:r>
              <a:rPr lang="ar-IQ" b="1" dirty="0" smtClean="0">
                <a:effectLst/>
                <a:latin typeface="Simplified Arabic"/>
                <a:ea typeface="Times New Roman"/>
                <a:cs typeface="Simple Bold Jut Out"/>
              </a:rPr>
              <a:t> </a:t>
            </a:r>
            <a:endParaRPr lang="en-US" sz="1200" dirty="0">
              <a:ea typeface="Times New Roman"/>
              <a:cs typeface="Arial"/>
            </a:endParaRPr>
          </a:p>
        </p:txBody>
      </p:sp>
    </p:spTree>
    <p:extLst>
      <p:ext uri="{BB962C8B-B14F-4D97-AF65-F5344CB8AC3E}">
        <p14:creationId xmlns:p14="http://schemas.microsoft.com/office/powerpoint/2010/main" val="1720731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32656"/>
            <a:ext cx="8640960" cy="518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6922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2717"/>
            <a:ext cx="8640960" cy="5967788"/>
          </a:xfrm>
          <a:prstGeom prst="rect">
            <a:avLst/>
          </a:prstGeom>
        </p:spPr>
        <p:txBody>
          <a:bodyPr wrap="square">
            <a:spAutoFit/>
          </a:bodyPr>
          <a:lstStyle/>
          <a:p>
            <a:pPr algn="justLow">
              <a:lnSpc>
                <a:spcPct val="115000"/>
              </a:lnSpc>
              <a:spcAft>
                <a:spcPts val="1000"/>
              </a:spcAft>
            </a:pPr>
            <a:r>
              <a:rPr lang="ar-IQ" sz="2400" b="1" u="sng" dirty="0" smtClean="0">
                <a:effectLst/>
                <a:latin typeface="Simplified Arabic"/>
                <a:ea typeface="Times New Roman"/>
                <a:cs typeface="Simple Bold Jut Out"/>
              </a:rPr>
              <a:t>تصنيف الإعاقة:-</a:t>
            </a:r>
            <a:endParaRPr lang="en-US" sz="1200" b="1" dirty="0">
              <a:ea typeface="Times New Roman"/>
              <a:cs typeface="Arial"/>
            </a:endParaRPr>
          </a:p>
          <a:p>
            <a:pPr algn="justLow">
              <a:lnSpc>
                <a:spcPct val="115000"/>
              </a:lnSpc>
              <a:spcAft>
                <a:spcPts val="1000"/>
              </a:spcAft>
            </a:pPr>
            <a:r>
              <a:rPr lang="ar-IQ" b="1" dirty="0" smtClean="0">
                <a:effectLst/>
                <a:latin typeface="Simplified Arabic"/>
                <a:ea typeface="Times New Roman"/>
                <a:cs typeface="Simple Bold Jut Out"/>
              </a:rPr>
              <a:t>عند تصنيف الإعاقة طبيا و وظيفيا يجب ان يكون على اساس معيارين هما:</a:t>
            </a:r>
            <a:endParaRPr lang="en-US" sz="1200" b="1" dirty="0">
              <a:ea typeface="Times New Roman"/>
              <a:cs typeface="Arial"/>
            </a:endParaRPr>
          </a:p>
          <a:p>
            <a:pPr marL="342900" lvl="0" indent="-342900" algn="justLow">
              <a:spcAft>
                <a:spcPts val="1000"/>
              </a:spcAft>
              <a:buFont typeface="+mj-lt"/>
              <a:buAutoNum type="arabicPeriod"/>
            </a:pPr>
            <a:r>
              <a:rPr lang="ar-IQ" b="1" dirty="0" smtClean="0">
                <a:effectLst/>
                <a:latin typeface="Simplified Arabic"/>
                <a:ea typeface="Times New Roman"/>
                <a:cs typeface="Simple Bold Jut Out"/>
              </a:rPr>
              <a:t>التصنيف الطولي (يعتمد على شدة الإعاقة)</a:t>
            </a:r>
            <a:endParaRPr lang="en-US" sz="1400" b="1" dirty="0" smtClean="0">
              <a:effectLst/>
              <a:latin typeface="Times New Roman"/>
              <a:ea typeface="Times New Roman"/>
            </a:endParaRPr>
          </a:p>
          <a:p>
            <a:pPr marL="342900" lvl="0" indent="-342900" algn="justLow">
              <a:spcAft>
                <a:spcPts val="1000"/>
              </a:spcAft>
              <a:buFont typeface="+mj-lt"/>
              <a:buAutoNum type="arabicPeriod"/>
            </a:pPr>
            <a:r>
              <a:rPr lang="ar-IQ" b="1" dirty="0" smtClean="0">
                <a:effectLst/>
                <a:latin typeface="Simplified Arabic"/>
                <a:ea typeface="Times New Roman"/>
                <a:cs typeface="Simple Bold Jut Out"/>
              </a:rPr>
              <a:t>التصنيف العرضي (يعتمد على نوع الإعاقة)</a:t>
            </a:r>
            <a:endParaRPr lang="en-US" sz="1400" b="1" dirty="0" smtClean="0">
              <a:effectLst/>
              <a:latin typeface="Times New Roman"/>
              <a:ea typeface="Times New Roman"/>
            </a:endParaRPr>
          </a:p>
          <a:p>
            <a:pPr algn="justLow">
              <a:lnSpc>
                <a:spcPct val="115000"/>
              </a:lnSpc>
              <a:spcAft>
                <a:spcPts val="1000"/>
              </a:spcAft>
            </a:pPr>
            <a:r>
              <a:rPr lang="ar-IQ" b="1" dirty="0" smtClean="0">
                <a:effectLst/>
                <a:latin typeface="Simplified Arabic"/>
                <a:ea typeface="Times New Roman"/>
                <a:cs typeface="Simple Bold Jut Out"/>
              </a:rPr>
              <a:t>وهنالك تصنيف لذوي الاعاقة  ايضا وهو :-</a:t>
            </a:r>
            <a:endParaRPr lang="en-US" sz="1200" b="1" dirty="0">
              <a:ea typeface="Times New Roman"/>
              <a:cs typeface="Arial"/>
            </a:endParaRPr>
          </a:p>
          <a:p>
            <a:pPr algn="justLow">
              <a:lnSpc>
                <a:spcPct val="115000"/>
              </a:lnSpc>
              <a:spcAft>
                <a:spcPts val="1000"/>
              </a:spcAft>
            </a:pPr>
            <a:r>
              <a:rPr lang="ar-IQ" b="1" dirty="0" smtClean="0">
                <a:effectLst/>
                <a:latin typeface="Simplified Arabic"/>
                <a:ea typeface="Times New Roman"/>
                <a:cs typeface="Simple Bold Jut Out"/>
              </a:rPr>
              <a:t>ان الغرض من تصنيف المعاقين هو مواجهة احتياجاتهم ( التربوية </a:t>
            </a:r>
            <a:r>
              <a:rPr lang="ar-IQ" b="1" dirty="0">
                <a:ea typeface="Times New Roman"/>
                <a:cs typeface="Times New Roman"/>
              </a:rPr>
              <a:t>–</a:t>
            </a:r>
            <a:r>
              <a:rPr lang="ar-IQ" b="1" dirty="0" smtClean="0">
                <a:effectLst/>
                <a:latin typeface="Simplified Arabic"/>
                <a:ea typeface="Times New Roman"/>
                <a:cs typeface="Simple Bold Jut Out"/>
              </a:rPr>
              <a:t> </a:t>
            </a:r>
            <a:r>
              <a:rPr lang="ar-IQ" b="1" dirty="0" err="1" smtClean="0">
                <a:effectLst/>
                <a:latin typeface="Simplified Arabic"/>
                <a:ea typeface="Times New Roman"/>
                <a:cs typeface="Simple Bold Jut Out"/>
              </a:rPr>
              <a:t>التاهيلية</a:t>
            </a:r>
            <a:r>
              <a:rPr lang="ar-IQ" b="1" dirty="0" smtClean="0">
                <a:effectLst/>
                <a:latin typeface="Simplified Arabic"/>
                <a:ea typeface="Times New Roman"/>
                <a:cs typeface="Simple Bold Jut Out"/>
              </a:rPr>
              <a:t> ) وهنالك تصنيفات </a:t>
            </a:r>
            <a:r>
              <a:rPr lang="ar-IQ" b="1" dirty="0" err="1" smtClean="0">
                <a:effectLst/>
                <a:latin typeface="Simplified Arabic"/>
                <a:ea typeface="Times New Roman"/>
                <a:cs typeface="Simple Bold Jut Out"/>
              </a:rPr>
              <a:t>للاعاقة</a:t>
            </a:r>
            <a:r>
              <a:rPr lang="ar-IQ" b="1" dirty="0" smtClean="0">
                <a:effectLst/>
                <a:latin typeface="Simplified Arabic"/>
                <a:ea typeface="Times New Roman"/>
                <a:cs typeface="Simple Bold Jut Out"/>
              </a:rPr>
              <a:t> ومنها التصنيف الامريكي رقم 142 لسنة 1975 الذي صنف الاعاقة الى 9 فئات وهي </a:t>
            </a:r>
            <a:endParaRPr lang="en-US" sz="1200" b="1" dirty="0">
              <a:ea typeface="Times New Roman"/>
              <a:cs typeface="Arial"/>
            </a:endParaRPr>
          </a:p>
          <a:p>
            <a:pPr marL="342900" lvl="0" indent="-342900" algn="justLow">
              <a:buFont typeface="+mj-lt"/>
              <a:buAutoNum type="arabicPeriod"/>
            </a:pPr>
            <a:r>
              <a:rPr lang="ar-IQ" b="1" dirty="0" smtClean="0">
                <a:effectLst/>
                <a:latin typeface="Simplified Arabic"/>
                <a:ea typeface="Times New Roman"/>
                <a:cs typeface="Simple Bold Jut Out"/>
              </a:rPr>
              <a:t>التخلف العقلي </a:t>
            </a:r>
            <a:endParaRPr lang="en-US" sz="1400" b="1" dirty="0" smtClean="0">
              <a:effectLst/>
              <a:latin typeface="Times New Roman"/>
              <a:ea typeface="Times New Roman"/>
            </a:endParaRPr>
          </a:p>
          <a:p>
            <a:pPr marL="342900" lvl="0" indent="-342900" algn="justLow">
              <a:buFont typeface="+mj-lt"/>
              <a:buAutoNum type="arabicPeriod"/>
            </a:pPr>
            <a:r>
              <a:rPr lang="ar-IQ" b="1" dirty="0" smtClean="0">
                <a:effectLst/>
                <a:latin typeface="Simplified Arabic"/>
                <a:ea typeface="Times New Roman"/>
                <a:cs typeface="Simple Bold Jut Out"/>
              </a:rPr>
              <a:t>صعوبات السمع </a:t>
            </a:r>
            <a:endParaRPr lang="en-US" sz="1400" b="1" dirty="0" smtClean="0">
              <a:effectLst/>
              <a:latin typeface="Times New Roman"/>
              <a:ea typeface="Times New Roman"/>
            </a:endParaRPr>
          </a:p>
          <a:p>
            <a:pPr marL="342900" lvl="0" indent="-342900" algn="justLow">
              <a:buFont typeface="+mj-lt"/>
              <a:buAutoNum type="arabicPeriod"/>
            </a:pPr>
            <a:r>
              <a:rPr lang="ar-IQ" b="1" dirty="0" smtClean="0">
                <a:effectLst/>
                <a:latin typeface="Simplified Arabic"/>
                <a:ea typeface="Times New Roman"/>
                <a:cs typeface="Simple Bold Jut Out"/>
              </a:rPr>
              <a:t>الصم </a:t>
            </a:r>
            <a:endParaRPr lang="en-US" sz="1400" b="1" dirty="0" smtClean="0">
              <a:effectLst/>
              <a:latin typeface="Times New Roman"/>
              <a:ea typeface="Times New Roman"/>
            </a:endParaRPr>
          </a:p>
          <a:p>
            <a:pPr marL="342900" lvl="0" indent="-342900" algn="justLow">
              <a:buFont typeface="+mj-lt"/>
              <a:buAutoNum type="arabicPeriod"/>
            </a:pPr>
            <a:r>
              <a:rPr lang="ar-IQ" b="1" dirty="0" smtClean="0">
                <a:effectLst/>
                <a:latin typeface="Simplified Arabic"/>
                <a:ea typeface="Times New Roman"/>
                <a:cs typeface="Simple Bold Jut Out"/>
              </a:rPr>
              <a:t>صعوبة الكلام </a:t>
            </a:r>
            <a:endParaRPr lang="en-US" sz="1400" b="1" dirty="0" smtClean="0">
              <a:effectLst/>
              <a:latin typeface="Times New Roman"/>
              <a:ea typeface="Times New Roman"/>
            </a:endParaRPr>
          </a:p>
          <a:p>
            <a:pPr marL="342900" lvl="0" indent="-342900" algn="justLow">
              <a:buFont typeface="+mj-lt"/>
              <a:buAutoNum type="arabicPeriod"/>
            </a:pPr>
            <a:r>
              <a:rPr lang="ar-IQ" b="1" dirty="0" smtClean="0">
                <a:effectLst/>
                <a:latin typeface="Simplified Arabic"/>
                <a:ea typeface="Times New Roman"/>
                <a:cs typeface="Simple Bold Jut Out"/>
              </a:rPr>
              <a:t>اعاقة البصر </a:t>
            </a:r>
            <a:endParaRPr lang="en-US" sz="1400" b="1" dirty="0" smtClean="0">
              <a:effectLst/>
              <a:latin typeface="Times New Roman"/>
              <a:ea typeface="Times New Roman"/>
            </a:endParaRPr>
          </a:p>
          <a:p>
            <a:pPr marL="342900" lvl="0" indent="-342900" algn="justLow">
              <a:buFont typeface="+mj-lt"/>
              <a:buAutoNum type="arabicPeriod"/>
            </a:pPr>
            <a:r>
              <a:rPr lang="ar-IQ" b="1" dirty="0" smtClean="0">
                <a:effectLst/>
                <a:latin typeface="Simplified Arabic"/>
                <a:ea typeface="Times New Roman"/>
                <a:cs typeface="Simple Bold Jut Out"/>
              </a:rPr>
              <a:t>اضطرابات نفسية انفعالية </a:t>
            </a:r>
            <a:endParaRPr lang="en-US" sz="1400" b="1" dirty="0" smtClean="0">
              <a:effectLst/>
              <a:latin typeface="Times New Roman"/>
              <a:ea typeface="Times New Roman"/>
            </a:endParaRPr>
          </a:p>
          <a:p>
            <a:pPr marL="342900" lvl="0" indent="-342900" algn="justLow">
              <a:buFont typeface="+mj-lt"/>
              <a:buAutoNum type="arabicPeriod"/>
            </a:pPr>
            <a:r>
              <a:rPr lang="ar-IQ" b="1" dirty="0" smtClean="0">
                <a:effectLst/>
                <a:latin typeface="Simplified Arabic"/>
                <a:ea typeface="Times New Roman"/>
                <a:cs typeface="Simple Bold Jut Out"/>
              </a:rPr>
              <a:t>اصابات الجهاز العضلي </a:t>
            </a:r>
            <a:endParaRPr lang="en-US" sz="1400" b="1" dirty="0" smtClean="0">
              <a:effectLst/>
              <a:latin typeface="Times New Roman"/>
              <a:ea typeface="Times New Roman"/>
            </a:endParaRPr>
          </a:p>
          <a:p>
            <a:pPr marL="342900" lvl="0" indent="-342900" algn="justLow">
              <a:buFont typeface="+mj-lt"/>
              <a:buAutoNum type="arabicPeriod"/>
            </a:pPr>
            <a:r>
              <a:rPr lang="ar-IQ" b="1" dirty="0" smtClean="0">
                <a:effectLst/>
                <a:latin typeface="Simplified Arabic"/>
                <a:ea typeface="Times New Roman"/>
                <a:cs typeface="Simple Bold Jut Out"/>
              </a:rPr>
              <a:t>مشكل صحية .</a:t>
            </a:r>
            <a:endParaRPr lang="en-US" sz="1400" b="1" dirty="0" smtClean="0">
              <a:effectLst/>
              <a:latin typeface="Times New Roman"/>
              <a:ea typeface="Times New Roman"/>
            </a:endParaRPr>
          </a:p>
          <a:p>
            <a:pPr algn="justLow">
              <a:lnSpc>
                <a:spcPct val="115000"/>
              </a:lnSpc>
              <a:spcAft>
                <a:spcPts val="1000"/>
              </a:spcAft>
            </a:pPr>
            <a:r>
              <a:rPr lang="en-US" dirty="0" smtClean="0">
                <a:effectLst/>
                <a:latin typeface="Simplified Arabic"/>
                <a:ea typeface="Times New Roman"/>
                <a:cs typeface="Simple Bold Jut Out"/>
              </a:rPr>
              <a:t> </a:t>
            </a:r>
            <a:endParaRPr lang="en-US" sz="1200" dirty="0">
              <a:ea typeface="Times New Roman"/>
              <a:cs typeface="Arial"/>
            </a:endParaRPr>
          </a:p>
        </p:txBody>
      </p:sp>
    </p:spTree>
    <p:extLst>
      <p:ext uri="{BB962C8B-B14F-4D97-AF65-F5344CB8AC3E}">
        <p14:creationId xmlns:p14="http://schemas.microsoft.com/office/powerpoint/2010/main" val="604860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Firas_F1\Desktop\نمىىنتىسنت.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332656"/>
            <a:ext cx="8424936" cy="633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7215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12968" cy="5436360"/>
          </a:xfrm>
          <a:prstGeom prst="rect">
            <a:avLst/>
          </a:prstGeom>
        </p:spPr>
        <p:txBody>
          <a:bodyPr wrap="square">
            <a:spAutoFit/>
          </a:bodyPr>
          <a:lstStyle/>
          <a:p>
            <a:pPr algn="justLow">
              <a:lnSpc>
                <a:spcPct val="115000"/>
              </a:lnSpc>
              <a:spcAft>
                <a:spcPts val="1000"/>
              </a:spcAft>
            </a:pPr>
            <a:r>
              <a:rPr lang="ar-IQ" sz="2800" b="1" u="sng" dirty="0" smtClean="0">
                <a:effectLst/>
                <a:latin typeface="Simplified Arabic"/>
                <a:ea typeface="Times New Roman"/>
                <a:cs typeface="Simple Bold Jut Out"/>
              </a:rPr>
              <a:t>انواع الاعاقة :- </a:t>
            </a:r>
            <a:endParaRPr lang="en-US" sz="1200" dirty="0">
              <a:ea typeface="Times New Roman"/>
              <a:cs typeface="Arial"/>
            </a:endParaRPr>
          </a:p>
          <a:p>
            <a:pPr algn="justLow">
              <a:lnSpc>
                <a:spcPct val="115000"/>
              </a:lnSpc>
              <a:spcAft>
                <a:spcPts val="1000"/>
              </a:spcAft>
            </a:pPr>
            <a:r>
              <a:rPr lang="ar-IQ" b="1" dirty="0" smtClean="0">
                <a:effectLst/>
                <a:latin typeface="Simplified Arabic"/>
                <a:ea typeface="Times New Roman"/>
                <a:cs typeface="Simple Bold Jut Out"/>
              </a:rPr>
              <a:t>اولا</a:t>
            </a:r>
            <a:r>
              <a:rPr lang="ar-IQ" dirty="0" smtClean="0">
                <a:effectLst/>
                <a:latin typeface="Simplified Arabic"/>
                <a:ea typeface="Times New Roman"/>
                <a:cs typeface="Simple Bold Jut Out"/>
              </a:rPr>
              <a:t> </a:t>
            </a:r>
            <a:r>
              <a:rPr lang="ar-IQ" dirty="0">
                <a:ea typeface="Times New Roman"/>
                <a:cs typeface="Times New Roman"/>
              </a:rPr>
              <a:t>–</a:t>
            </a:r>
            <a:r>
              <a:rPr lang="ar-IQ" dirty="0" smtClean="0">
                <a:effectLst/>
                <a:latin typeface="Simplified Arabic"/>
                <a:ea typeface="Times New Roman"/>
                <a:cs typeface="Simple Bold Jut Out"/>
              </a:rPr>
              <a:t> </a:t>
            </a:r>
            <a:r>
              <a:rPr lang="ar-IQ" b="1" dirty="0" smtClean="0">
                <a:effectLst/>
                <a:latin typeface="Simplified Arabic"/>
                <a:ea typeface="Times New Roman"/>
                <a:cs typeface="Simple Bold Jut Out"/>
              </a:rPr>
              <a:t>الإعاقة الجسمية ( الوظيفية)</a:t>
            </a:r>
            <a:r>
              <a:rPr lang="ar-IQ" dirty="0" smtClean="0">
                <a:effectLst/>
                <a:latin typeface="Simplified Arabic"/>
                <a:ea typeface="Times New Roman"/>
                <a:cs typeface="Simple Bold Jut Out"/>
              </a:rPr>
              <a:t>: وهي الاعاقات التي تتصل بالجسم </a:t>
            </a:r>
            <a:r>
              <a:rPr lang="ar-IQ" dirty="0" err="1" smtClean="0">
                <a:effectLst/>
                <a:latin typeface="Simplified Arabic"/>
                <a:ea typeface="Times New Roman"/>
                <a:cs typeface="Simple Bold Jut Out"/>
              </a:rPr>
              <a:t>ومابه</a:t>
            </a:r>
            <a:r>
              <a:rPr lang="ar-IQ" dirty="0" smtClean="0">
                <a:effectLst/>
                <a:latin typeface="Simplified Arabic"/>
                <a:ea typeface="Times New Roman"/>
                <a:cs typeface="Simple Bold Jut Out"/>
              </a:rPr>
              <a:t> من اجهزة مختلفة وتشمل (جميع الاعاقات العصبية والمخية والعضلية والعظمية والوعائية </a:t>
            </a:r>
            <a:r>
              <a:rPr lang="ar-IQ" dirty="0" err="1" smtClean="0">
                <a:effectLst/>
                <a:latin typeface="Simplified Arabic"/>
                <a:ea typeface="Times New Roman"/>
                <a:cs typeface="Simple Bold Jut Out"/>
              </a:rPr>
              <a:t>والغددية</a:t>
            </a:r>
            <a:r>
              <a:rPr lang="ar-IQ" dirty="0" smtClean="0">
                <a:effectLst/>
                <a:latin typeface="Simplified Arabic"/>
                <a:ea typeface="Times New Roman"/>
                <a:cs typeface="Simple Bold Jut Out"/>
              </a:rPr>
              <a:t> وما الى ذلك) وهي اعاقات عجز الجهاز الحركي او البدني مثل (البتر) وقد تشمل الإعاقة الاجهزة الوظيفية غير الحركية او الحسية مثل ( مرض السكر- الربو- امراض القلب - الرئتين - الشلل).</a:t>
            </a:r>
            <a:endParaRPr lang="en-US" sz="1200" dirty="0">
              <a:ea typeface="Times New Roman"/>
              <a:cs typeface="Arial"/>
            </a:endParaRPr>
          </a:p>
          <a:p>
            <a:pPr algn="justLow">
              <a:lnSpc>
                <a:spcPct val="115000"/>
              </a:lnSpc>
              <a:spcAft>
                <a:spcPts val="1000"/>
              </a:spcAft>
            </a:pPr>
            <a:r>
              <a:rPr lang="ar-IQ" b="1" dirty="0" smtClean="0">
                <a:effectLst/>
                <a:latin typeface="Simplified Arabic"/>
                <a:ea typeface="Times New Roman"/>
                <a:cs typeface="Simple Bold Jut Out"/>
              </a:rPr>
              <a:t>وتقسم الإعاقة الجسمية الى :</a:t>
            </a:r>
            <a:endParaRPr lang="en-US" sz="1200" dirty="0">
              <a:ea typeface="Times New Roman"/>
              <a:cs typeface="Arial"/>
            </a:endParaRPr>
          </a:p>
          <a:p>
            <a:pPr marL="342900" lvl="0" indent="-342900" algn="justLow">
              <a:lnSpc>
                <a:spcPct val="115000"/>
              </a:lnSpc>
              <a:spcAft>
                <a:spcPts val="1000"/>
              </a:spcAft>
              <a:buFont typeface="Symbol"/>
              <a:buChar char=""/>
            </a:pPr>
            <a:r>
              <a:rPr lang="ar-IQ" b="1" dirty="0" smtClean="0">
                <a:effectLst/>
                <a:latin typeface="Simplified Arabic"/>
                <a:ea typeface="Times New Roman"/>
                <a:cs typeface="Simple Bold Jut Out"/>
              </a:rPr>
              <a:t>اعاقة جسمية معقدة : </a:t>
            </a:r>
            <a:r>
              <a:rPr lang="ar-IQ" dirty="0" smtClean="0">
                <a:effectLst/>
                <a:latin typeface="Simplified Arabic"/>
                <a:ea typeface="Times New Roman"/>
                <a:cs typeface="Simple Bold Jut Out"/>
              </a:rPr>
              <a:t>يقصد بها هي عدم القدرة الفرد على القيام بالواجبات والمتطلبات اليومية من اجل استمرار الحياط بالصورة الطبيعية ( القيام </a:t>
            </a:r>
            <a:r>
              <a:rPr lang="ar-IQ" dirty="0" err="1" smtClean="0">
                <a:effectLst/>
                <a:latin typeface="Simplified Arabic"/>
                <a:ea typeface="Times New Roman"/>
                <a:cs typeface="Simple Bold Jut Out"/>
              </a:rPr>
              <a:t>بالواجبابت</a:t>
            </a:r>
            <a:r>
              <a:rPr lang="ar-IQ" dirty="0" smtClean="0">
                <a:effectLst/>
                <a:latin typeface="Simplified Arabic"/>
                <a:ea typeface="Times New Roman"/>
                <a:cs typeface="Simple Bold Jut Out"/>
              </a:rPr>
              <a:t> اليومية ) </a:t>
            </a:r>
            <a:endParaRPr lang="en-US" sz="1400" dirty="0" smtClean="0">
              <a:effectLst/>
              <a:latin typeface="Times New Roman"/>
              <a:ea typeface="Times New Roman"/>
            </a:endParaRPr>
          </a:p>
          <a:p>
            <a:pPr marL="342900" lvl="0" indent="-342900" algn="justLow">
              <a:lnSpc>
                <a:spcPct val="115000"/>
              </a:lnSpc>
              <a:spcAft>
                <a:spcPts val="1000"/>
              </a:spcAft>
              <a:buFont typeface="Symbol"/>
              <a:buChar char=""/>
            </a:pPr>
            <a:r>
              <a:rPr lang="ar-IQ" dirty="0" smtClean="0">
                <a:effectLst/>
                <a:latin typeface="Simplified Arabic"/>
                <a:ea typeface="Times New Roman"/>
                <a:cs typeface="Simple Bold Jut Out"/>
              </a:rPr>
              <a:t>شلل الاطفال المعقد</a:t>
            </a:r>
            <a:endParaRPr lang="en-US" sz="1400" dirty="0" smtClean="0">
              <a:effectLst/>
              <a:latin typeface="Times New Roman"/>
              <a:ea typeface="Times New Roman"/>
            </a:endParaRPr>
          </a:p>
          <a:p>
            <a:pPr marL="342900" lvl="0" indent="-342900" algn="justLow">
              <a:lnSpc>
                <a:spcPct val="115000"/>
              </a:lnSpc>
              <a:spcAft>
                <a:spcPts val="1000"/>
              </a:spcAft>
              <a:buFont typeface="Symbol"/>
              <a:buChar char=""/>
            </a:pPr>
            <a:r>
              <a:rPr lang="ar-IQ" dirty="0" smtClean="0">
                <a:effectLst/>
                <a:latin typeface="Simplified Arabic"/>
                <a:ea typeface="Times New Roman"/>
                <a:cs typeface="Simple Bold Jut Out"/>
              </a:rPr>
              <a:t>الشلل الرباعي </a:t>
            </a:r>
            <a:r>
              <a:rPr lang="ar-IQ" dirty="0" err="1" smtClean="0">
                <a:effectLst/>
                <a:latin typeface="Simplified Arabic"/>
                <a:ea typeface="Times New Roman"/>
                <a:cs typeface="Simple Bold Jut Out"/>
              </a:rPr>
              <a:t>للاطراف</a:t>
            </a:r>
            <a:endParaRPr lang="en-US" sz="1400" dirty="0" smtClean="0">
              <a:effectLst/>
              <a:latin typeface="Times New Roman"/>
              <a:ea typeface="Times New Roman"/>
            </a:endParaRPr>
          </a:p>
          <a:p>
            <a:pPr marL="342900" lvl="0" indent="-342900" algn="justLow">
              <a:lnSpc>
                <a:spcPct val="115000"/>
              </a:lnSpc>
              <a:spcAft>
                <a:spcPts val="1000"/>
              </a:spcAft>
              <a:buFont typeface="Symbol"/>
              <a:buChar char=""/>
            </a:pPr>
            <a:r>
              <a:rPr lang="ar-IQ" dirty="0" smtClean="0">
                <a:effectLst/>
                <a:latin typeface="Simplified Arabic"/>
                <a:ea typeface="Times New Roman"/>
                <a:cs typeface="Simple Bold Jut Out"/>
              </a:rPr>
              <a:t>الشلل المخي الشديد</a:t>
            </a:r>
            <a:endParaRPr lang="en-US" sz="1400" dirty="0" smtClean="0">
              <a:effectLst/>
              <a:latin typeface="Times New Roman"/>
              <a:ea typeface="Times New Roman"/>
            </a:endParaRPr>
          </a:p>
          <a:p>
            <a:pPr marL="342900" lvl="0" indent="-342900" algn="justLow">
              <a:lnSpc>
                <a:spcPct val="115000"/>
              </a:lnSpc>
              <a:spcAft>
                <a:spcPts val="1000"/>
              </a:spcAft>
              <a:buFont typeface="Symbol"/>
              <a:buChar char=""/>
            </a:pPr>
            <a:r>
              <a:rPr lang="ar-IQ" dirty="0" smtClean="0">
                <a:effectLst/>
                <a:latin typeface="Simplified Arabic"/>
                <a:ea typeface="Times New Roman"/>
                <a:cs typeface="Simple Bold Jut Out"/>
              </a:rPr>
              <a:t>بتر جميع الاطراف</a:t>
            </a:r>
            <a:endParaRPr lang="en-US" sz="1400" dirty="0" smtClean="0">
              <a:effectLst/>
              <a:latin typeface="Times New Roman"/>
              <a:ea typeface="Times New Roman"/>
            </a:endParaRPr>
          </a:p>
          <a:p>
            <a:pPr marL="342900" lvl="0" indent="-342900" algn="justLow">
              <a:lnSpc>
                <a:spcPct val="115000"/>
              </a:lnSpc>
              <a:spcAft>
                <a:spcPts val="1000"/>
              </a:spcAft>
              <a:buFont typeface="Symbol"/>
              <a:buChar char=""/>
            </a:pPr>
            <a:r>
              <a:rPr lang="ar-IQ" dirty="0" smtClean="0">
                <a:effectLst/>
                <a:latin typeface="Simplified Arabic"/>
                <a:ea typeface="Times New Roman"/>
                <a:cs typeface="Simple Bold Jut Out"/>
              </a:rPr>
              <a:t>الامراض المزمنة</a:t>
            </a:r>
            <a:endParaRPr lang="en-US" sz="1400" dirty="0">
              <a:effectLst/>
              <a:latin typeface="Times New Roman"/>
              <a:ea typeface="Times New Roman"/>
            </a:endParaRPr>
          </a:p>
        </p:txBody>
      </p:sp>
    </p:spTree>
    <p:extLst>
      <p:ext uri="{BB962C8B-B14F-4D97-AF65-F5344CB8AC3E}">
        <p14:creationId xmlns:p14="http://schemas.microsoft.com/office/powerpoint/2010/main" val="1417208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04664"/>
            <a:ext cx="8640960" cy="5481501"/>
          </a:xfrm>
          <a:prstGeom prst="rect">
            <a:avLst/>
          </a:prstGeom>
        </p:spPr>
        <p:txBody>
          <a:bodyPr wrap="square">
            <a:spAutoFit/>
          </a:bodyPr>
          <a:lstStyle/>
          <a:p>
            <a:pPr algn="justLow">
              <a:lnSpc>
                <a:spcPct val="115000"/>
              </a:lnSpc>
              <a:spcAft>
                <a:spcPts val="1000"/>
              </a:spcAft>
            </a:pPr>
            <a:r>
              <a:rPr lang="ar-IQ" sz="3200" b="1" dirty="0" smtClean="0">
                <a:effectLst/>
                <a:latin typeface="Simplified Arabic"/>
                <a:ea typeface="Times New Roman"/>
                <a:cs typeface="Simple Bold Jut Out"/>
              </a:rPr>
              <a:t>اعاقة جسمية غير معقدة : ان هذا النوع هو يشير الى ان الفرد يمارس حياة اليومية ولكن تكون بحدود معينة اي من الممكن ان يقوم </a:t>
            </a:r>
            <a:r>
              <a:rPr lang="ar-IQ" sz="3200" b="1" dirty="0" err="1" smtClean="0">
                <a:effectLst/>
                <a:latin typeface="Simplified Arabic"/>
                <a:ea typeface="Times New Roman"/>
                <a:cs typeface="Simple Bold Jut Out"/>
              </a:rPr>
              <a:t>باأداء</a:t>
            </a:r>
            <a:r>
              <a:rPr lang="ar-IQ" sz="3200" b="1" dirty="0" smtClean="0">
                <a:effectLst/>
                <a:latin typeface="Simplified Arabic"/>
                <a:ea typeface="Times New Roman"/>
                <a:cs typeface="Simple Bold Jut Out"/>
              </a:rPr>
              <a:t> الواجبات المطلوبة منه وما يتعلق بالمتطلبات الحياة اليومية ( المنزلية </a:t>
            </a:r>
            <a:r>
              <a:rPr lang="ar-IQ" sz="3200" b="1" dirty="0">
                <a:ea typeface="Times New Roman"/>
                <a:cs typeface="Times New Roman"/>
              </a:rPr>
              <a:t>–</a:t>
            </a:r>
            <a:r>
              <a:rPr lang="ar-IQ" sz="3200" b="1" dirty="0" smtClean="0">
                <a:effectLst/>
                <a:latin typeface="Simplified Arabic"/>
                <a:ea typeface="Times New Roman"/>
                <a:cs typeface="Simple Bold Jut Out"/>
              </a:rPr>
              <a:t> العمل ) </a:t>
            </a:r>
            <a:endParaRPr lang="en-US" sz="3200" dirty="0">
              <a:ea typeface="Times New Roman"/>
              <a:cs typeface="Arial"/>
            </a:endParaRPr>
          </a:p>
          <a:p>
            <a:pPr marL="342900" lvl="0" indent="-342900" algn="justLow">
              <a:buFont typeface="Symbol"/>
              <a:buChar char=""/>
            </a:pPr>
            <a:r>
              <a:rPr lang="ar-IQ" sz="3200" dirty="0" smtClean="0">
                <a:effectLst/>
                <a:latin typeface="Simplified Arabic"/>
                <a:ea typeface="Times New Roman"/>
                <a:cs typeface="Simple Bold Jut Out"/>
              </a:rPr>
              <a:t>بتر احد الذراعين </a:t>
            </a:r>
            <a:endParaRPr lang="en-US" sz="3200" dirty="0" smtClean="0">
              <a:effectLst/>
              <a:latin typeface="Times New Roman"/>
              <a:ea typeface="Times New Roman"/>
            </a:endParaRPr>
          </a:p>
          <a:p>
            <a:pPr marL="342900" lvl="0" indent="-342900" algn="justLow">
              <a:lnSpc>
                <a:spcPct val="115000"/>
              </a:lnSpc>
              <a:spcAft>
                <a:spcPts val="1000"/>
              </a:spcAft>
              <a:buFont typeface="Symbol"/>
              <a:buChar char=""/>
            </a:pPr>
            <a:r>
              <a:rPr lang="ar-IQ" sz="3200" dirty="0" smtClean="0">
                <a:effectLst/>
                <a:latin typeface="Simplified Arabic"/>
                <a:ea typeface="Times New Roman"/>
                <a:cs typeface="Simple Bold Jut Out"/>
              </a:rPr>
              <a:t>شلل الاطفال </a:t>
            </a:r>
            <a:endParaRPr lang="en-US" sz="3200" dirty="0" smtClean="0">
              <a:effectLst/>
              <a:latin typeface="Times New Roman"/>
              <a:ea typeface="Times New Roman"/>
            </a:endParaRPr>
          </a:p>
          <a:p>
            <a:pPr marL="342900" lvl="0" indent="-342900" algn="justLow">
              <a:lnSpc>
                <a:spcPct val="115000"/>
              </a:lnSpc>
              <a:spcAft>
                <a:spcPts val="1000"/>
              </a:spcAft>
              <a:buFont typeface="Symbol"/>
              <a:buChar char=""/>
            </a:pPr>
            <a:r>
              <a:rPr lang="ar-IQ" sz="3200" dirty="0" smtClean="0">
                <a:effectLst/>
                <a:latin typeface="Simplified Arabic"/>
                <a:ea typeface="Times New Roman"/>
                <a:cs typeface="Simple Bold Jut Out"/>
              </a:rPr>
              <a:t>التشوهات </a:t>
            </a:r>
            <a:r>
              <a:rPr lang="ar-IQ" sz="3200" dirty="0" err="1" smtClean="0">
                <a:effectLst/>
                <a:latin typeface="Simplified Arabic"/>
                <a:ea typeface="Times New Roman"/>
                <a:cs typeface="Simple Bold Jut Out"/>
              </a:rPr>
              <a:t>القوامية</a:t>
            </a:r>
            <a:endParaRPr lang="en-US" sz="3200" dirty="0" smtClean="0">
              <a:effectLst/>
              <a:latin typeface="Times New Roman"/>
              <a:ea typeface="Times New Roman"/>
            </a:endParaRPr>
          </a:p>
          <a:p>
            <a:pPr marL="342900" lvl="0" indent="-342900" algn="justLow">
              <a:lnSpc>
                <a:spcPct val="115000"/>
              </a:lnSpc>
              <a:spcAft>
                <a:spcPts val="1000"/>
              </a:spcAft>
              <a:buFont typeface="Symbol"/>
              <a:buChar char=""/>
            </a:pPr>
            <a:r>
              <a:rPr lang="ar-IQ" sz="3200" dirty="0" smtClean="0">
                <a:effectLst/>
                <a:latin typeface="Simplified Arabic"/>
                <a:ea typeface="Times New Roman"/>
                <a:cs typeface="Simple Bold Jut Out"/>
              </a:rPr>
              <a:t>الصرع</a:t>
            </a:r>
            <a:endParaRPr lang="en-US" sz="3200" dirty="0">
              <a:effectLst/>
              <a:latin typeface="Times New Roman"/>
              <a:ea typeface="Times New Roman"/>
            </a:endParaRPr>
          </a:p>
        </p:txBody>
      </p:sp>
    </p:spTree>
    <p:extLst>
      <p:ext uri="{BB962C8B-B14F-4D97-AF65-F5344CB8AC3E}">
        <p14:creationId xmlns:p14="http://schemas.microsoft.com/office/powerpoint/2010/main" val="3248270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640960" cy="5383525"/>
          </a:xfrm>
          <a:prstGeom prst="rect">
            <a:avLst/>
          </a:prstGeom>
        </p:spPr>
        <p:txBody>
          <a:bodyPr wrap="square">
            <a:spAutoFit/>
          </a:bodyPr>
          <a:lstStyle/>
          <a:p>
            <a:pPr algn="justLow">
              <a:lnSpc>
                <a:spcPct val="115000"/>
              </a:lnSpc>
              <a:spcAft>
                <a:spcPts val="1000"/>
              </a:spcAft>
            </a:pPr>
            <a:r>
              <a:rPr lang="ar-IQ" b="1" dirty="0" smtClean="0">
                <a:effectLst/>
                <a:latin typeface="Simplified Arabic"/>
                <a:ea typeface="Times New Roman"/>
                <a:cs typeface="Simple Bold Jut Out"/>
              </a:rPr>
              <a:t>ثانيا : الاعاقات الحسية : </a:t>
            </a:r>
            <a:r>
              <a:rPr lang="ar-IQ" dirty="0" smtClean="0">
                <a:effectLst/>
                <a:latin typeface="Simplified Arabic"/>
                <a:ea typeface="Times New Roman"/>
                <a:cs typeface="Simple Bold Jut Out"/>
              </a:rPr>
              <a:t>وهي الخلل الذي يحدث في الحواس نتيجة الامراض او الحوادث البيئية او الوراثية وتشمل الإعاقة (السمعية والبصرية) .</a:t>
            </a:r>
            <a:endParaRPr lang="en-US" sz="1200" dirty="0">
              <a:ea typeface="Times New Roman"/>
              <a:cs typeface="Arial"/>
            </a:endParaRPr>
          </a:p>
          <a:p>
            <a:pPr algn="justLow">
              <a:lnSpc>
                <a:spcPct val="115000"/>
              </a:lnSpc>
              <a:spcAft>
                <a:spcPts val="1000"/>
              </a:spcAft>
            </a:pPr>
            <a:r>
              <a:rPr lang="ar-IQ" b="1" dirty="0" smtClean="0">
                <a:effectLst/>
                <a:latin typeface="Simplified Arabic"/>
                <a:ea typeface="Times New Roman"/>
                <a:cs typeface="Simple Bold Jut Out"/>
              </a:rPr>
              <a:t>ثالثا : الإعاقة الحركية : </a:t>
            </a:r>
            <a:r>
              <a:rPr lang="ar-IQ" dirty="0" smtClean="0">
                <a:effectLst/>
                <a:latin typeface="Simplified Arabic"/>
                <a:ea typeface="Times New Roman"/>
                <a:cs typeface="Simple Bold Jut Out"/>
              </a:rPr>
              <a:t>هو عجز او نقص حاصل بالنشاط الحركي مما يسبب  خلل في احد اعضاء جسم الفرد (العصبي ، العضلي ، العظمي).</a:t>
            </a:r>
            <a:endParaRPr lang="en-US" sz="1200" dirty="0">
              <a:ea typeface="Times New Roman"/>
              <a:cs typeface="Arial"/>
            </a:endParaRPr>
          </a:p>
          <a:p>
            <a:pPr algn="justLow">
              <a:lnSpc>
                <a:spcPct val="115000"/>
              </a:lnSpc>
              <a:spcAft>
                <a:spcPts val="1000"/>
              </a:spcAft>
            </a:pPr>
            <a:r>
              <a:rPr lang="ar-IQ" b="1" dirty="0" smtClean="0">
                <a:effectLst/>
                <a:latin typeface="Simplified Arabic"/>
                <a:ea typeface="Times New Roman"/>
                <a:cs typeface="Simple Bold Jut Out"/>
              </a:rPr>
              <a:t>رابعا : الإعاقة العقلية</a:t>
            </a:r>
            <a:r>
              <a:rPr lang="ar-IQ" dirty="0" smtClean="0">
                <a:effectLst/>
                <a:latin typeface="Simplified Arabic"/>
                <a:ea typeface="Times New Roman"/>
                <a:cs typeface="Simple Bold Jut Out"/>
              </a:rPr>
              <a:t> </a:t>
            </a:r>
            <a:r>
              <a:rPr lang="ar-IQ" b="1" dirty="0" smtClean="0">
                <a:effectLst/>
                <a:latin typeface="Simplified Arabic"/>
                <a:ea typeface="Times New Roman"/>
                <a:cs typeface="Simple Bold Jut Out"/>
              </a:rPr>
              <a:t>:</a:t>
            </a:r>
            <a:r>
              <a:rPr lang="ar-IQ" dirty="0" smtClean="0">
                <a:effectLst/>
                <a:latin typeface="Simplified Arabic"/>
                <a:ea typeface="Times New Roman"/>
                <a:cs typeface="Simple Bold Jut Out"/>
              </a:rPr>
              <a:t> وهي الخلل في الدماغ نتيجة انخفاض في الاداء العقلي وعدم اكتمال النمو العقلي المعرفي وذلك بسبب تراجع في النمو الاول من جراء الخلل في الولادة او نتيجة عوامل مرضية او بيئية تؤثر على الدماغ والجهاز العصبي والذي يؤدي الى عدم القدرة على التحصيل في قابلية التعلم لدى الانسان. </a:t>
            </a:r>
            <a:endParaRPr lang="en-US" sz="1200" dirty="0">
              <a:ea typeface="Times New Roman"/>
              <a:cs typeface="Arial"/>
            </a:endParaRPr>
          </a:p>
          <a:p>
            <a:pPr algn="justLow">
              <a:lnSpc>
                <a:spcPct val="115000"/>
              </a:lnSpc>
              <a:spcAft>
                <a:spcPts val="1000"/>
              </a:spcAft>
            </a:pPr>
            <a:r>
              <a:rPr lang="ar-IQ" b="1" dirty="0" smtClean="0">
                <a:effectLst/>
                <a:latin typeface="Simplified Arabic"/>
                <a:ea typeface="Times New Roman"/>
                <a:cs typeface="Simple Bold Jut Out"/>
              </a:rPr>
              <a:t>خامسا : الإعاقة الاجتماعية: </a:t>
            </a:r>
            <a:r>
              <a:rPr lang="ar-IQ" dirty="0" smtClean="0">
                <a:effectLst/>
                <a:latin typeface="Simplified Arabic"/>
                <a:ea typeface="Times New Roman"/>
                <a:cs typeface="Simple Bold Jut Out"/>
              </a:rPr>
              <a:t>وهم فئة من المجتمع تتمتع بالعناصر السليمة كافة الا ان عجزهم في تفاعلهم مع بيئاتهم المنحرفين اجتماعيا وبعض الفئات التي تتعرض التميز العنصري او العقائدي او الطبقي </a:t>
            </a:r>
            <a:endParaRPr lang="en-US" sz="1200" dirty="0">
              <a:ea typeface="Times New Roman"/>
              <a:cs typeface="Arial"/>
            </a:endParaRPr>
          </a:p>
          <a:p>
            <a:pPr algn="justLow">
              <a:lnSpc>
                <a:spcPct val="115000"/>
              </a:lnSpc>
              <a:spcAft>
                <a:spcPts val="1000"/>
              </a:spcAft>
            </a:pPr>
            <a:r>
              <a:rPr lang="ar-IQ" dirty="0" smtClean="0">
                <a:effectLst/>
                <a:latin typeface="Simplified Arabic"/>
                <a:ea typeface="Times New Roman"/>
                <a:cs typeface="Simple Bold Jut Out"/>
              </a:rPr>
              <a:t>وقد يعاني البعض من اعاقة واحدة ويعاني البعض الاخر من اعاقات متعددة مثلا ( القصور المخي ) الذين يعانون من ثقل في الكلام وصم  وفقدان السيطرة على الحركة الارادية او احد اجزاء الجسم وفي احيان نادرة يكون مكفوفين وتتراوح شدة الاعاقة بين البسيط اي عجز بسيط او عجز كلي .</a:t>
            </a:r>
            <a:endParaRPr lang="en-US" sz="1200" dirty="0">
              <a:ea typeface="Times New Roman"/>
              <a:cs typeface="Arial"/>
            </a:endParaRPr>
          </a:p>
        </p:txBody>
      </p:sp>
    </p:spTree>
    <p:extLst>
      <p:ext uri="{BB962C8B-B14F-4D97-AF65-F5344CB8AC3E}">
        <p14:creationId xmlns:p14="http://schemas.microsoft.com/office/powerpoint/2010/main" val="766605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620688"/>
            <a:ext cx="8496944" cy="2904385"/>
          </a:xfrm>
          <a:prstGeom prst="rect">
            <a:avLst/>
          </a:prstGeom>
        </p:spPr>
        <p:txBody>
          <a:bodyPr wrap="square">
            <a:spAutoFit/>
          </a:bodyPr>
          <a:lstStyle/>
          <a:p>
            <a:pPr algn="justLow">
              <a:lnSpc>
                <a:spcPct val="115000"/>
              </a:lnSpc>
              <a:spcAft>
                <a:spcPts val="1000"/>
              </a:spcAft>
            </a:pPr>
            <a:r>
              <a:rPr lang="ar-IQ" sz="3200" b="1" dirty="0" smtClean="0">
                <a:effectLst/>
                <a:latin typeface="Simplified Arabic"/>
                <a:ea typeface="Times New Roman"/>
                <a:cs typeface="Simple Bold Jut Out"/>
              </a:rPr>
              <a:t>سادسا : الإعاقة اللغوية</a:t>
            </a:r>
            <a:r>
              <a:rPr lang="ar-IQ" sz="3200" dirty="0" smtClean="0">
                <a:effectLst/>
                <a:latin typeface="Simplified Arabic"/>
                <a:ea typeface="Times New Roman"/>
                <a:cs typeface="Simple Bold Jut Out"/>
              </a:rPr>
              <a:t> : وهي عدم القدرة على الاتصال اللفظي </a:t>
            </a:r>
            <a:r>
              <a:rPr lang="ar-IQ" sz="3200" dirty="0" err="1" smtClean="0">
                <a:effectLst/>
                <a:latin typeface="Simplified Arabic"/>
                <a:ea typeface="Times New Roman"/>
                <a:cs typeface="Simple Bold Jut Out"/>
              </a:rPr>
              <a:t>بالاخرين</a:t>
            </a:r>
            <a:r>
              <a:rPr lang="ar-IQ" sz="3200" dirty="0" smtClean="0">
                <a:effectLst/>
                <a:latin typeface="Simplified Arabic"/>
                <a:ea typeface="Times New Roman"/>
                <a:cs typeface="Simple Bold Jut Out"/>
              </a:rPr>
              <a:t> نتيجة للخلل الذي اصاب اعضاء جهاز النطق.</a:t>
            </a:r>
            <a:endParaRPr lang="en-US" sz="3200" dirty="0">
              <a:ea typeface="Times New Roman"/>
              <a:cs typeface="Arial"/>
            </a:endParaRPr>
          </a:p>
          <a:p>
            <a:r>
              <a:rPr lang="ar-IQ" sz="3200" dirty="0" smtClean="0">
                <a:effectLst/>
                <a:latin typeface="Simplified Arabic"/>
                <a:ea typeface="Times New Roman"/>
                <a:cs typeface="Simple Bold Jut Out"/>
              </a:rPr>
              <a:t>سابعا : الاعاقة المركبة :- هي اعاقة متعددة </a:t>
            </a:r>
            <a:r>
              <a:rPr lang="ar-IQ" sz="3200" dirty="0" err="1" smtClean="0">
                <a:effectLst/>
                <a:latin typeface="Simplified Arabic"/>
                <a:ea typeface="Times New Roman"/>
                <a:cs typeface="Simple Bold Jut Out"/>
              </a:rPr>
              <a:t>ومتزامنه</a:t>
            </a:r>
            <a:r>
              <a:rPr lang="ar-IQ" sz="3200" dirty="0" smtClean="0">
                <a:effectLst/>
                <a:latin typeface="Simplified Arabic"/>
                <a:ea typeface="Times New Roman"/>
                <a:cs typeface="Simple Bold Jut Out"/>
              </a:rPr>
              <a:t> لنوعين او اكثر من انواع الاعاقة</a:t>
            </a:r>
            <a:r>
              <a:rPr lang="ar-IQ" sz="3200" dirty="0" smtClean="0">
                <a:effectLst/>
                <a:latin typeface="Simplified Arabic"/>
                <a:ea typeface="Times New Roman"/>
                <a:cs typeface="Times New Roman"/>
              </a:rPr>
              <a:t> </a:t>
            </a:r>
            <a:endParaRPr lang="ar-IQ" sz="3200" dirty="0"/>
          </a:p>
        </p:txBody>
      </p:sp>
    </p:spTree>
    <p:extLst>
      <p:ext uri="{BB962C8B-B14F-4D97-AF65-F5344CB8AC3E}">
        <p14:creationId xmlns:p14="http://schemas.microsoft.com/office/powerpoint/2010/main" val="3247292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Firas_F1\Desktop\short-disability-quot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548680"/>
            <a:ext cx="8784975"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472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Firas_F1\Desktop\حححححح.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764704"/>
            <a:ext cx="8136904"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9742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04979" y="548680"/>
            <a:ext cx="8280920" cy="5016758"/>
          </a:xfrm>
          <a:prstGeom prst="rect">
            <a:avLst/>
          </a:prstGeom>
        </p:spPr>
        <p:txBody>
          <a:bodyPr wrap="square">
            <a:spAutoFit/>
          </a:bodyPr>
          <a:lstStyle/>
          <a:p>
            <a:pPr marL="457200" algn="justLow"/>
            <a:r>
              <a:rPr lang="ar-IQ" sz="3200" u="sng" dirty="0" smtClean="0">
                <a:effectLst/>
                <a:latin typeface="Simplified Arabic"/>
                <a:ea typeface="Times New Roman"/>
                <a:cs typeface="Simple Bold Jut Out"/>
              </a:rPr>
              <a:t>مفهوم الإعاقة :-</a:t>
            </a:r>
            <a:endParaRPr lang="en-US" sz="3200" dirty="0" smtClean="0">
              <a:effectLst/>
              <a:latin typeface="Times New Roman"/>
              <a:ea typeface="Times New Roman"/>
            </a:endParaRPr>
          </a:p>
          <a:p>
            <a:pPr marL="457200" algn="justLow"/>
            <a:r>
              <a:rPr lang="ar-IQ" sz="3200" dirty="0" smtClean="0">
                <a:effectLst/>
                <a:latin typeface="Simplified Arabic"/>
                <a:ea typeface="Times New Roman"/>
                <a:cs typeface="Simple Bold Jut Out"/>
              </a:rPr>
              <a:t>ان التعبير عن كلمة معاق في </a:t>
            </a:r>
            <a:r>
              <a:rPr lang="ar-IQ" sz="3200" dirty="0" err="1" smtClean="0">
                <a:effectLst/>
                <a:latin typeface="Simplified Arabic"/>
                <a:ea typeface="Times New Roman"/>
                <a:cs typeface="Simple Bold Jut Out"/>
              </a:rPr>
              <a:t>الالغة</a:t>
            </a:r>
            <a:r>
              <a:rPr lang="ar-IQ" sz="3200" dirty="0" smtClean="0">
                <a:effectLst/>
                <a:latin typeface="Simplified Arabic"/>
                <a:ea typeface="Times New Roman"/>
                <a:cs typeface="Simple Bold Jut Out"/>
              </a:rPr>
              <a:t> الانكليزية وتم استخدم مصطلح غير </a:t>
            </a:r>
            <a:r>
              <a:rPr lang="ar-IQ" sz="3200" smtClean="0">
                <a:effectLst/>
                <a:latin typeface="Simplified Arabic"/>
                <a:ea typeface="Times New Roman"/>
                <a:cs typeface="Simple Bold Jut Out"/>
              </a:rPr>
              <a:t>القادر وهي </a:t>
            </a:r>
            <a:r>
              <a:rPr lang="ar-IQ" sz="3200" dirty="0" smtClean="0">
                <a:effectLst/>
                <a:latin typeface="Simplified Arabic"/>
                <a:ea typeface="Times New Roman"/>
                <a:cs typeface="Simple Bold Jut Out"/>
              </a:rPr>
              <a:t>حالة العجز او الضرر التي تصيب الفرد ويطلق هذا المصطلح على الافراد الغير قادرين على الاداء مقارنه مع </a:t>
            </a:r>
            <a:r>
              <a:rPr lang="ar-IQ" sz="3200" dirty="0" err="1" smtClean="0">
                <a:effectLst/>
                <a:latin typeface="Simplified Arabic"/>
                <a:ea typeface="Times New Roman"/>
                <a:cs typeface="Simple Bold Jut Out"/>
              </a:rPr>
              <a:t>الاسوياه</a:t>
            </a:r>
            <a:r>
              <a:rPr lang="ar-IQ" sz="3200" dirty="0" smtClean="0">
                <a:effectLst/>
                <a:latin typeface="Simplified Arabic"/>
                <a:ea typeface="Times New Roman"/>
                <a:cs typeface="Simple Bold Jut Out"/>
              </a:rPr>
              <a:t> ., وعبر عنها صرف الرجل وحبسه وعاقه عن الشيء عوقا اي منعه منه وشغله عنه تعوق يعني امتنع وتثبط وفي المجمل الاعاقة تعني في </a:t>
            </a:r>
            <a:r>
              <a:rPr lang="ar-IQ" sz="3200" dirty="0" err="1" smtClean="0">
                <a:effectLst/>
                <a:latin typeface="Simplified Arabic"/>
                <a:ea typeface="Times New Roman"/>
                <a:cs typeface="Simple Bold Jut Out"/>
              </a:rPr>
              <a:t>اللغه</a:t>
            </a:r>
            <a:r>
              <a:rPr lang="ar-IQ" sz="3200" dirty="0" smtClean="0">
                <a:effectLst/>
                <a:latin typeface="Simplified Arabic"/>
                <a:ea typeface="Times New Roman"/>
                <a:cs typeface="Simple Bold Jut Out"/>
              </a:rPr>
              <a:t> الصرف </a:t>
            </a:r>
            <a:r>
              <a:rPr lang="ar-IQ" sz="3200" dirty="0" smtClean="0">
                <a:effectLst/>
                <a:latin typeface="Times New Roman"/>
                <a:ea typeface="Times New Roman"/>
              </a:rPr>
              <a:t>–</a:t>
            </a:r>
            <a:r>
              <a:rPr lang="ar-IQ" sz="3200" dirty="0" smtClean="0">
                <a:effectLst/>
                <a:latin typeface="Simplified Arabic"/>
                <a:ea typeface="Times New Roman"/>
                <a:cs typeface="Simple Bold Jut Out"/>
              </a:rPr>
              <a:t> المنع </a:t>
            </a:r>
            <a:r>
              <a:rPr lang="ar-IQ" sz="3200" dirty="0" smtClean="0">
                <a:effectLst/>
                <a:latin typeface="Times New Roman"/>
                <a:ea typeface="Times New Roman"/>
              </a:rPr>
              <a:t>–</a:t>
            </a:r>
            <a:r>
              <a:rPr lang="ar-IQ" sz="3200" dirty="0" smtClean="0">
                <a:effectLst/>
                <a:latin typeface="Simplified Arabic"/>
                <a:ea typeface="Times New Roman"/>
                <a:cs typeface="Simple Bold Jut Out"/>
              </a:rPr>
              <a:t> عدم الانتشار .</a:t>
            </a:r>
            <a:endParaRPr lang="en-US" sz="3200" dirty="0">
              <a:effectLst/>
              <a:latin typeface="Times New Roman"/>
              <a:ea typeface="Times New Roman"/>
            </a:endParaRPr>
          </a:p>
        </p:txBody>
      </p:sp>
    </p:spTree>
    <p:extLst>
      <p:ext uri="{BB962C8B-B14F-4D97-AF65-F5344CB8AC3E}">
        <p14:creationId xmlns:p14="http://schemas.microsoft.com/office/powerpoint/2010/main" val="1469324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8280919" cy="5188087"/>
          </a:xfrm>
          <a:prstGeom prst="rect">
            <a:avLst/>
          </a:prstGeom>
        </p:spPr>
        <p:txBody>
          <a:bodyPr wrap="square">
            <a:spAutoFit/>
          </a:bodyPr>
          <a:lstStyle/>
          <a:p>
            <a:pPr marL="457200" algn="justLow"/>
            <a:r>
              <a:rPr lang="ar-IQ" sz="2400" dirty="0" smtClean="0">
                <a:effectLst/>
                <a:latin typeface="Simplified Arabic"/>
                <a:ea typeface="Times New Roman"/>
                <a:cs typeface="Simple Bold Jut Out"/>
              </a:rPr>
              <a:t>هنالك عدد من التعاريف سوف نتطرق الى عدد منها :-</a:t>
            </a:r>
            <a:endParaRPr lang="en-US" sz="2400" dirty="0" smtClean="0">
              <a:effectLst/>
              <a:latin typeface="Times New Roman"/>
              <a:ea typeface="Times New Roman"/>
            </a:endParaRPr>
          </a:p>
          <a:p>
            <a:pPr marL="457200" algn="justLow"/>
            <a:r>
              <a:rPr lang="ar-IQ" sz="2400" dirty="0" smtClean="0">
                <a:effectLst/>
                <a:latin typeface="Simplified Arabic"/>
                <a:ea typeface="Times New Roman"/>
                <a:cs typeface="Simple Bold Jut Out"/>
              </a:rPr>
              <a:t> </a:t>
            </a:r>
            <a:endParaRPr lang="en-US" sz="2400" dirty="0" smtClean="0">
              <a:effectLst/>
              <a:latin typeface="Times New Roman"/>
              <a:ea typeface="Times New Roman"/>
            </a:endParaRPr>
          </a:p>
          <a:p>
            <a:pPr marL="457200" algn="justLow"/>
            <a:r>
              <a:rPr lang="ar-IQ" sz="2400" dirty="0" smtClean="0">
                <a:effectLst/>
                <a:latin typeface="Simplified Arabic"/>
                <a:ea typeface="Times New Roman"/>
                <a:cs typeface="Simple Bold Jut Out"/>
              </a:rPr>
              <a:t>الاعاقة :- هي </a:t>
            </a:r>
            <a:r>
              <a:rPr lang="ar-IQ" sz="2400" dirty="0" err="1" smtClean="0">
                <a:effectLst/>
                <a:latin typeface="Simplified Arabic"/>
                <a:ea typeface="Times New Roman"/>
                <a:cs typeface="Simple Bold Jut Out"/>
              </a:rPr>
              <a:t>تاثير</a:t>
            </a:r>
            <a:r>
              <a:rPr lang="ar-IQ" sz="2400" dirty="0" smtClean="0">
                <a:effectLst/>
                <a:latin typeface="Simplified Arabic"/>
                <a:ea typeface="Times New Roman"/>
                <a:cs typeface="Simple Bold Jut Out"/>
              </a:rPr>
              <a:t> نفسي انعكاسي او اجتماعي او انفعالي او مركب , يحدث نتيجة الاصابة بخلل او عجز يحول دون ادا الدور الذي يعرد طبيعيا له تبعا ( سنه </a:t>
            </a:r>
            <a:r>
              <a:rPr lang="ar-IQ" sz="2400" dirty="0" smtClean="0">
                <a:effectLst/>
                <a:latin typeface="Times New Roman"/>
                <a:ea typeface="Times New Roman"/>
              </a:rPr>
              <a:t>–</a:t>
            </a:r>
            <a:r>
              <a:rPr lang="ar-IQ" sz="2400" dirty="0" smtClean="0">
                <a:effectLst/>
                <a:latin typeface="Simplified Arabic"/>
                <a:ea typeface="Times New Roman"/>
                <a:cs typeface="Simple Bold Jut Out"/>
              </a:rPr>
              <a:t> جنسه </a:t>
            </a:r>
            <a:r>
              <a:rPr lang="ar-IQ" sz="2400" dirty="0" smtClean="0">
                <a:effectLst/>
                <a:latin typeface="Times New Roman"/>
                <a:ea typeface="Times New Roman"/>
              </a:rPr>
              <a:t>–</a:t>
            </a:r>
            <a:r>
              <a:rPr lang="ar-IQ" sz="2400" dirty="0" smtClean="0">
                <a:effectLst/>
                <a:latin typeface="Simplified Arabic"/>
                <a:ea typeface="Times New Roman"/>
                <a:cs typeface="Simple Bold Jut Out"/>
              </a:rPr>
              <a:t> حالته الاجتماعية </a:t>
            </a:r>
            <a:r>
              <a:rPr lang="ar-IQ" sz="2400" dirty="0" smtClean="0">
                <a:effectLst/>
                <a:latin typeface="Times New Roman"/>
                <a:ea typeface="Times New Roman"/>
              </a:rPr>
              <a:t>–</a:t>
            </a:r>
            <a:r>
              <a:rPr lang="ar-IQ" sz="2400" dirty="0" smtClean="0">
                <a:effectLst/>
                <a:latin typeface="Simplified Arabic"/>
                <a:ea typeface="Times New Roman"/>
                <a:cs typeface="Simple Bold Jut Out"/>
              </a:rPr>
              <a:t> الثقافية ) اي ان الاعاقة ظاهرة اجتماعية ولهذا يصبح بحاجه الى عناية الاخرين ورعايتهم .</a:t>
            </a:r>
            <a:endParaRPr lang="en-US" sz="2400" dirty="0" smtClean="0">
              <a:effectLst/>
              <a:latin typeface="Times New Roman"/>
              <a:ea typeface="Times New Roman"/>
            </a:endParaRPr>
          </a:p>
          <a:p>
            <a:pPr marL="457200" algn="justLow"/>
            <a:r>
              <a:rPr lang="ar-IQ" sz="2400" dirty="0" smtClean="0">
                <a:effectLst/>
                <a:latin typeface="Simplified Arabic"/>
                <a:ea typeface="Times New Roman"/>
                <a:cs typeface="Simple Bold Jut Out"/>
              </a:rPr>
              <a:t> </a:t>
            </a:r>
            <a:endParaRPr lang="en-US" sz="2400" dirty="0" smtClean="0">
              <a:effectLst/>
              <a:latin typeface="Times New Roman"/>
              <a:ea typeface="Times New Roman"/>
            </a:endParaRPr>
          </a:p>
          <a:p>
            <a:pPr algn="justLow">
              <a:lnSpc>
                <a:spcPct val="115000"/>
              </a:lnSpc>
              <a:spcAft>
                <a:spcPts val="1000"/>
              </a:spcAft>
            </a:pPr>
            <a:r>
              <a:rPr lang="ar-IQ" sz="2400" dirty="0" smtClean="0">
                <a:effectLst/>
                <a:latin typeface="Simplified Arabic"/>
                <a:ea typeface="Times New Roman"/>
                <a:cs typeface="Simple Bold Jut Out"/>
              </a:rPr>
              <a:t>  </a:t>
            </a:r>
            <a:r>
              <a:rPr lang="ar-IQ" sz="2400" b="1" dirty="0" smtClean="0">
                <a:effectLst/>
                <a:latin typeface="Simplified Arabic"/>
                <a:ea typeface="Times New Roman"/>
                <a:cs typeface="Simple Bold Jut Out"/>
              </a:rPr>
              <a:t>الإعاقة:- </a:t>
            </a:r>
            <a:r>
              <a:rPr lang="ar-IQ" sz="2400" dirty="0" smtClean="0">
                <a:effectLst/>
                <a:latin typeface="Simplified Arabic"/>
                <a:ea typeface="Times New Roman"/>
                <a:cs typeface="Simple Bold Jut Out"/>
              </a:rPr>
              <a:t>تعني عدم قدرة الشخص على تأدية عمل يستطيع غيره من الناس تأديته ويصبح العجز </a:t>
            </a:r>
            <a:r>
              <a:rPr lang="ar-IQ" sz="2400" dirty="0" err="1" smtClean="0">
                <a:effectLst/>
                <a:latin typeface="Simplified Arabic"/>
                <a:ea typeface="Times New Roman"/>
                <a:cs typeface="Simple Bold Jut Out"/>
              </a:rPr>
              <a:t>العجز</a:t>
            </a:r>
            <a:r>
              <a:rPr lang="ar-IQ" sz="2400" dirty="0" smtClean="0">
                <a:effectLst/>
                <a:latin typeface="Simplified Arabic"/>
                <a:ea typeface="Times New Roman"/>
                <a:cs typeface="Simple Bold Jut Out"/>
              </a:rPr>
              <a:t> اعاقة عندما يحد من قدرة الشخص على القيام بما هو متوقع منه في مرحلة معينة </a:t>
            </a:r>
            <a:r>
              <a:rPr lang="en-US" sz="2400" dirty="0" smtClean="0">
                <a:effectLst/>
                <a:latin typeface="Simplified Arabic"/>
                <a:ea typeface="Times New Roman"/>
                <a:cs typeface="Simple Bold Jut Out"/>
              </a:rPr>
              <a:t>.</a:t>
            </a:r>
            <a:endParaRPr lang="en-US" sz="2400" dirty="0">
              <a:ea typeface="Times New Roman"/>
              <a:cs typeface="Arial"/>
            </a:endParaRPr>
          </a:p>
          <a:p>
            <a:r>
              <a:rPr lang="ar-IQ" sz="2400" dirty="0" smtClean="0">
                <a:effectLst/>
                <a:latin typeface="Simplified Arabic"/>
                <a:ea typeface="Times New Roman"/>
                <a:cs typeface="Simple Bold Jut Out"/>
              </a:rPr>
              <a:t>وتعرف الإعاقة انها حالة عجز الافراد عن اداء مهامهم اليومية </a:t>
            </a:r>
            <a:r>
              <a:rPr lang="ar-IQ" sz="2400" dirty="0" err="1" smtClean="0">
                <a:effectLst/>
                <a:latin typeface="Simplified Arabic"/>
                <a:ea typeface="Times New Roman"/>
                <a:cs typeface="Simple Bold Jut Out"/>
              </a:rPr>
              <a:t>كاقرانهم</a:t>
            </a:r>
            <a:r>
              <a:rPr lang="ar-IQ" sz="2400" dirty="0" smtClean="0">
                <a:effectLst/>
                <a:latin typeface="Simplified Arabic"/>
                <a:ea typeface="Times New Roman"/>
                <a:cs typeface="Simple Bold Jut Out"/>
              </a:rPr>
              <a:t> من الاصحاء جراء فقدان جزئي او كلي </a:t>
            </a:r>
            <a:endParaRPr lang="ar-IQ" sz="2400" dirty="0"/>
          </a:p>
        </p:txBody>
      </p:sp>
    </p:spTree>
    <p:extLst>
      <p:ext uri="{BB962C8B-B14F-4D97-AF65-F5344CB8AC3E}">
        <p14:creationId xmlns:p14="http://schemas.microsoft.com/office/powerpoint/2010/main" val="3894002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6"/>
            <a:ext cx="8424935" cy="5109091"/>
          </a:xfrm>
          <a:prstGeom prst="rect">
            <a:avLst/>
          </a:prstGeom>
        </p:spPr>
        <p:txBody>
          <a:bodyPr wrap="square">
            <a:spAutoFit/>
          </a:bodyPr>
          <a:lstStyle/>
          <a:p>
            <a:pPr algn="justLow">
              <a:lnSpc>
                <a:spcPct val="115000"/>
              </a:lnSpc>
              <a:spcAft>
                <a:spcPts val="1000"/>
              </a:spcAft>
            </a:pPr>
            <a:r>
              <a:rPr lang="ar-IQ" sz="2800" dirty="0" smtClean="0">
                <a:effectLst/>
                <a:latin typeface="Simplified Arabic"/>
                <a:ea typeface="Times New Roman"/>
                <a:cs typeface="Simple Bold Jut Out"/>
              </a:rPr>
              <a:t>للقدرات البدنية او الحسية او العقلية  وقد تكون الاعاقة بدنية ( كالتشوه </a:t>
            </a:r>
            <a:r>
              <a:rPr lang="ar-IQ" sz="2800" dirty="0">
                <a:ea typeface="Times New Roman"/>
                <a:cs typeface="Times New Roman"/>
              </a:rPr>
              <a:t>–</a:t>
            </a:r>
            <a:r>
              <a:rPr lang="ar-IQ" sz="2800" dirty="0" smtClean="0">
                <a:effectLst/>
                <a:latin typeface="Simplified Arabic"/>
                <a:ea typeface="Times New Roman"/>
                <a:cs typeface="Simple Bold Jut Out"/>
              </a:rPr>
              <a:t> الشلل </a:t>
            </a:r>
            <a:r>
              <a:rPr lang="ar-IQ" sz="2800" dirty="0">
                <a:ea typeface="Times New Roman"/>
                <a:cs typeface="Times New Roman"/>
              </a:rPr>
              <a:t>–</a:t>
            </a:r>
            <a:r>
              <a:rPr lang="ar-IQ" sz="2800" dirty="0" smtClean="0">
                <a:effectLst/>
                <a:latin typeface="Simplified Arabic"/>
                <a:ea typeface="Times New Roman"/>
                <a:cs typeface="Simple Bold Jut Out"/>
              </a:rPr>
              <a:t> البتر </a:t>
            </a:r>
            <a:r>
              <a:rPr lang="ar-IQ" sz="2800" dirty="0">
                <a:ea typeface="Times New Roman"/>
                <a:cs typeface="Times New Roman"/>
              </a:rPr>
              <a:t>–</a:t>
            </a:r>
            <a:r>
              <a:rPr lang="ar-IQ" sz="2800" dirty="0" smtClean="0">
                <a:effectLst/>
                <a:latin typeface="Simplified Arabic"/>
                <a:ea typeface="Times New Roman"/>
                <a:cs typeface="Simple Bold Jut Out"/>
              </a:rPr>
              <a:t> قصار القامة ) او الاعاقة العقلية </a:t>
            </a:r>
            <a:r>
              <a:rPr lang="ar-IQ" sz="2800" dirty="0">
                <a:ea typeface="Times New Roman"/>
                <a:cs typeface="Times New Roman"/>
              </a:rPr>
              <a:t>–</a:t>
            </a:r>
            <a:r>
              <a:rPr lang="ar-IQ" sz="2800" dirty="0" smtClean="0">
                <a:effectLst/>
                <a:latin typeface="Simplified Arabic"/>
                <a:ea typeface="Times New Roman"/>
                <a:cs typeface="Simple Bold Jut Out"/>
              </a:rPr>
              <a:t> السمعية </a:t>
            </a:r>
            <a:r>
              <a:rPr lang="ar-IQ" sz="2800" dirty="0">
                <a:ea typeface="Times New Roman"/>
                <a:cs typeface="Times New Roman"/>
              </a:rPr>
              <a:t>–</a:t>
            </a:r>
            <a:r>
              <a:rPr lang="ar-IQ" sz="2800" dirty="0" smtClean="0">
                <a:effectLst/>
                <a:latin typeface="Simplified Arabic"/>
                <a:ea typeface="Times New Roman"/>
                <a:cs typeface="Simple Bold Jut Out"/>
              </a:rPr>
              <a:t> البصرية .</a:t>
            </a:r>
            <a:endParaRPr lang="en-US" sz="2800" dirty="0">
              <a:ea typeface="Times New Roman"/>
              <a:cs typeface="Arial"/>
            </a:endParaRPr>
          </a:p>
          <a:p>
            <a:pPr algn="justLow">
              <a:lnSpc>
                <a:spcPct val="115000"/>
              </a:lnSpc>
              <a:spcAft>
                <a:spcPts val="1000"/>
              </a:spcAft>
            </a:pPr>
            <a:r>
              <a:rPr lang="ar-IQ" sz="2800" dirty="0" smtClean="0">
                <a:effectLst/>
                <a:latin typeface="Simplified Arabic"/>
                <a:ea typeface="Times New Roman"/>
                <a:cs typeface="Simple Bold Jut Out"/>
              </a:rPr>
              <a:t> </a:t>
            </a:r>
            <a:endParaRPr lang="en-US" sz="2800" dirty="0">
              <a:ea typeface="Times New Roman"/>
              <a:cs typeface="Arial"/>
            </a:endParaRPr>
          </a:p>
          <a:p>
            <a:pPr algn="justLow">
              <a:lnSpc>
                <a:spcPct val="115000"/>
              </a:lnSpc>
              <a:spcAft>
                <a:spcPts val="1000"/>
              </a:spcAft>
            </a:pPr>
            <a:r>
              <a:rPr lang="ar-IQ" sz="2800" b="1" u="sng" dirty="0" smtClean="0">
                <a:effectLst/>
                <a:latin typeface="Simplified Arabic"/>
                <a:ea typeface="Times New Roman"/>
                <a:cs typeface="Simple Bold Jut Out"/>
              </a:rPr>
              <a:t> </a:t>
            </a:r>
            <a:r>
              <a:rPr lang="ar-IQ" sz="2800" u="sng" dirty="0" smtClean="0">
                <a:effectLst/>
                <a:latin typeface="Simplified Arabic"/>
                <a:ea typeface="Times New Roman"/>
                <a:cs typeface="Simple Bold Jut Out"/>
              </a:rPr>
              <a:t>الفرد المعوق :-</a:t>
            </a:r>
            <a:endParaRPr lang="en-US" sz="2800" dirty="0">
              <a:ea typeface="Times New Roman"/>
              <a:cs typeface="Arial"/>
            </a:endParaRPr>
          </a:p>
          <a:p>
            <a:r>
              <a:rPr lang="ar-IQ" sz="2800" dirty="0" smtClean="0">
                <a:effectLst/>
                <a:latin typeface="Simplified Arabic"/>
                <a:ea typeface="Times New Roman"/>
                <a:cs typeface="Simple Bold Jut Out"/>
              </a:rPr>
              <a:t> </a:t>
            </a:r>
            <a:r>
              <a:rPr lang="ar-IQ" sz="2800" b="1" dirty="0" smtClean="0">
                <a:effectLst/>
                <a:latin typeface="Simplified Arabic"/>
                <a:ea typeface="Times New Roman"/>
                <a:cs typeface="Simple Bold Jut Out"/>
              </a:rPr>
              <a:t>المعاق</a:t>
            </a:r>
            <a:r>
              <a:rPr lang="ar-IQ" sz="2800" dirty="0" smtClean="0">
                <a:effectLst/>
                <a:latin typeface="Simplified Arabic"/>
                <a:ea typeface="Times New Roman"/>
                <a:cs typeface="Simple Bold Jut Out"/>
              </a:rPr>
              <a:t> :- كل شخص يصاب بقصور جزئي او كلي مستمر في أي من حواسه او قدراته الجسمية او النفسية او العقلية الى المدى الذي يحد من إمكانياته او التأهيل او العمل ، بحيث لا يستطيع تلبية متطلبات حياته العادية في نفس ظروف اقرانه من غير المعاقين </a:t>
            </a:r>
            <a:endParaRPr lang="ar-IQ" sz="2800" dirty="0"/>
          </a:p>
        </p:txBody>
      </p:sp>
    </p:spTree>
    <p:extLst>
      <p:ext uri="{BB962C8B-B14F-4D97-AF65-F5344CB8AC3E}">
        <p14:creationId xmlns:p14="http://schemas.microsoft.com/office/powerpoint/2010/main" val="3300792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6672"/>
            <a:ext cx="8496943" cy="5602368"/>
          </a:xfrm>
          <a:prstGeom prst="rect">
            <a:avLst/>
          </a:prstGeom>
        </p:spPr>
        <p:txBody>
          <a:bodyPr wrap="square">
            <a:spAutoFit/>
          </a:bodyPr>
          <a:lstStyle/>
          <a:p>
            <a:pPr algn="justLow">
              <a:lnSpc>
                <a:spcPct val="115000"/>
              </a:lnSpc>
              <a:spcAft>
                <a:spcPts val="1000"/>
              </a:spcAft>
            </a:pPr>
            <a:r>
              <a:rPr lang="ar-IQ" sz="4000" b="1" dirty="0" smtClean="0">
                <a:effectLst/>
                <a:latin typeface="Simplified Arabic"/>
                <a:ea typeface="Times New Roman"/>
                <a:cs typeface="Simple Bold Jut Out"/>
              </a:rPr>
              <a:t>المعوق</a:t>
            </a:r>
            <a:r>
              <a:rPr lang="ar-IQ" sz="4000" dirty="0" smtClean="0">
                <a:effectLst/>
                <a:latin typeface="Simplified Arabic"/>
                <a:ea typeface="Times New Roman"/>
                <a:cs typeface="Simple Bold Jut Out"/>
              </a:rPr>
              <a:t> يعرف بانه الشخص الذي فيه عاهة جسمية- عقلية- نفسية تمنعه من ديمومة الاتصال </a:t>
            </a:r>
            <a:r>
              <a:rPr lang="ar-IQ" sz="4000" dirty="0" err="1" smtClean="0">
                <a:effectLst/>
                <a:latin typeface="Simplified Arabic"/>
                <a:ea typeface="Times New Roman"/>
                <a:cs typeface="Simple Bold Jut Out"/>
              </a:rPr>
              <a:t>بالاخرين</a:t>
            </a:r>
            <a:r>
              <a:rPr lang="ar-IQ" sz="4000" dirty="0" smtClean="0">
                <a:effectLst/>
                <a:latin typeface="Simplified Arabic"/>
                <a:ea typeface="Times New Roman"/>
                <a:cs typeface="Simple Bold Jut Out"/>
              </a:rPr>
              <a:t>.</a:t>
            </a:r>
            <a:endParaRPr lang="en-US" sz="4000" dirty="0">
              <a:ea typeface="Times New Roman"/>
              <a:cs typeface="Arial"/>
            </a:endParaRPr>
          </a:p>
          <a:p>
            <a:pPr algn="justLow">
              <a:lnSpc>
                <a:spcPct val="115000"/>
              </a:lnSpc>
              <a:spcAft>
                <a:spcPts val="1000"/>
              </a:spcAft>
            </a:pPr>
            <a:r>
              <a:rPr lang="ar-IQ" sz="4000" b="1" dirty="0" smtClean="0">
                <a:effectLst/>
                <a:latin typeface="Simplified Arabic"/>
                <a:ea typeface="Times New Roman"/>
                <a:cs typeface="Simple Bold Jut Out"/>
              </a:rPr>
              <a:t>اما العوق</a:t>
            </a:r>
            <a:r>
              <a:rPr lang="ar-IQ" sz="4000" dirty="0" smtClean="0">
                <a:effectLst/>
                <a:latin typeface="Simplified Arabic"/>
                <a:ea typeface="Times New Roman"/>
                <a:cs typeface="Simple Bold Jut Out"/>
              </a:rPr>
              <a:t> فهو العجز الدائم او المؤقت في بعض القدرات البدنية والعقلية والنفسية والذي يمنع الشخص من العمل باستمرارية وانسيابية</a:t>
            </a:r>
            <a:endParaRPr lang="en-US" sz="4000" dirty="0">
              <a:ea typeface="Times New Roman"/>
              <a:cs typeface="Arial"/>
            </a:endParaRPr>
          </a:p>
          <a:p>
            <a:pPr algn="justLow">
              <a:lnSpc>
                <a:spcPct val="115000"/>
              </a:lnSpc>
              <a:spcAft>
                <a:spcPts val="1000"/>
              </a:spcAft>
            </a:pPr>
            <a:r>
              <a:rPr lang="ar-IQ" b="1" dirty="0" smtClean="0">
                <a:effectLst/>
                <a:latin typeface="Simplified Arabic"/>
                <a:ea typeface="Times New Roman"/>
                <a:cs typeface="Simple Bold Jut Out"/>
              </a:rPr>
              <a:t> </a:t>
            </a:r>
            <a:endParaRPr lang="en-US" sz="1200" dirty="0">
              <a:ea typeface="Times New Roman"/>
              <a:cs typeface="Arial"/>
            </a:endParaRPr>
          </a:p>
        </p:txBody>
      </p:sp>
    </p:spTree>
    <p:extLst>
      <p:ext uri="{BB962C8B-B14F-4D97-AF65-F5344CB8AC3E}">
        <p14:creationId xmlns:p14="http://schemas.microsoft.com/office/powerpoint/2010/main" val="2739461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Firas_F1\Desktop\1457-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692696"/>
            <a:ext cx="7920880" cy="525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8558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548680"/>
            <a:ext cx="7848872" cy="5045484"/>
          </a:xfrm>
          <a:prstGeom prst="rect">
            <a:avLst/>
          </a:prstGeom>
        </p:spPr>
        <p:txBody>
          <a:bodyPr wrap="square">
            <a:spAutoFit/>
          </a:bodyPr>
          <a:lstStyle/>
          <a:p>
            <a:pPr algn="justLow">
              <a:lnSpc>
                <a:spcPct val="115000"/>
              </a:lnSpc>
              <a:spcAft>
                <a:spcPts val="1000"/>
              </a:spcAft>
            </a:pPr>
            <a:r>
              <a:rPr lang="ar-IQ" sz="2800" b="1" u="sng" dirty="0" smtClean="0">
                <a:effectLst/>
                <a:latin typeface="Simplified Arabic"/>
                <a:ea typeface="Times New Roman"/>
                <a:cs typeface="Simple Bold Jut Out"/>
              </a:rPr>
              <a:t>اسباب الاعاقة :-</a:t>
            </a:r>
            <a:endParaRPr lang="en-US" sz="2800" dirty="0">
              <a:ea typeface="Times New Roman"/>
              <a:cs typeface="Arial"/>
            </a:endParaRPr>
          </a:p>
          <a:p>
            <a:pPr algn="justLow">
              <a:lnSpc>
                <a:spcPct val="115000"/>
              </a:lnSpc>
              <a:spcAft>
                <a:spcPts val="1000"/>
              </a:spcAft>
            </a:pPr>
            <a:r>
              <a:rPr lang="ar-IQ" sz="2800" b="1" dirty="0" smtClean="0">
                <a:effectLst/>
                <a:latin typeface="Simplified Arabic"/>
                <a:ea typeface="Times New Roman"/>
                <a:cs typeface="Simple Bold Jut Out"/>
              </a:rPr>
              <a:t>ان عملية البحث في اسباب الاعاقة من الامور </a:t>
            </a:r>
            <a:r>
              <a:rPr lang="ar-IQ" sz="2800" b="1" dirty="0" err="1" smtClean="0">
                <a:effectLst/>
                <a:latin typeface="Simplified Arabic"/>
                <a:ea typeface="Times New Roman"/>
                <a:cs typeface="Simple Bold Jut Out"/>
              </a:rPr>
              <a:t>المهمه</a:t>
            </a:r>
            <a:r>
              <a:rPr lang="ar-IQ" sz="2800" b="1" dirty="0" smtClean="0">
                <a:effectLst/>
                <a:latin typeface="Simplified Arabic"/>
                <a:ea typeface="Times New Roman"/>
                <a:cs typeface="Simple Bold Jut Out"/>
              </a:rPr>
              <a:t> جدا اذ ان الاحصائيات التي تشير الى اكثر من خمسمائة مليون من سكان الارض يعانون من الاعاقة وان 80% من </a:t>
            </a:r>
            <a:r>
              <a:rPr lang="ar-IQ" sz="2800" b="1" dirty="0" err="1" smtClean="0">
                <a:effectLst/>
                <a:latin typeface="Simplified Arabic"/>
                <a:ea typeface="Times New Roman"/>
                <a:cs typeface="Simple Bold Jut Out"/>
              </a:rPr>
              <a:t>هولاء</a:t>
            </a:r>
            <a:r>
              <a:rPr lang="ar-IQ" sz="2800" b="1" dirty="0" smtClean="0">
                <a:effectLst/>
                <a:latin typeface="Simplified Arabic"/>
                <a:ea typeface="Times New Roman"/>
                <a:cs typeface="Simple Bold Jut Out"/>
              </a:rPr>
              <a:t> الافراد الذين يعانون من الاعاقة يعيشون في الدول النامية </a:t>
            </a:r>
            <a:endParaRPr lang="en-US" sz="2800" dirty="0">
              <a:ea typeface="Times New Roman"/>
              <a:cs typeface="Arial"/>
            </a:endParaRPr>
          </a:p>
          <a:p>
            <a:r>
              <a:rPr lang="ar-IQ" sz="2800" b="1" dirty="0" smtClean="0">
                <a:effectLst/>
                <a:latin typeface="Simplified Arabic"/>
                <a:ea typeface="Times New Roman"/>
                <a:cs typeface="Simple Bold Jut Out"/>
              </a:rPr>
              <a:t>ان الاسباب التي تؤدي الى الاعاقة متعددة وايضا لها </a:t>
            </a:r>
            <a:r>
              <a:rPr lang="ar-IQ" sz="2800" b="1" dirty="0" err="1" smtClean="0">
                <a:effectLst/>
                <a:latin typeface="Simplified Arabic"/>
                <a:ea typeface="Times New Roman"/>
                <a:cs typeface="Simple Bold Jut Out"/>
              </a:rPr>
              <a:t>تاثير</a:t>
            </a:r>
            <a:r>
              <a:rPr lang="ar-IQ" sz="2800" b="1" dirty="0" smtClean="0">
                <a:effectLst/>
                <a:latin typeface="Simplified Arabic"/>
                <a:ea typeface="Times New Roman"/>
                <a:cs typeface="Simple Bold Jut Out"/>
              </a:rPr>
              <a:t> كبير في القدرات التي يمتلكها الفرد والضرر الحاصل في امكانية ممارسة الحياة اليومية والمتطلبات عند مقارنتهم مع الافراد الاسوياء </a:t>
            </a:r>
            <a:endParaRPr lang="ar-IQ" sz="2800" dirty="0"/>
          </a:p>
        </p:txBody>
      </p:sp>
    </p:spTree>
    <p:extLst>
      <p:ext uri="{BB962C8B-B14F-4D97-AF65-F5344CB8AC3E}">
        <p14:creationId xmlns:p14="http://schemas.microsoft.com/office/powerpoint/2010/main" val="640998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332656"/>
            <a:ext cx="8208912" cy="5411738"/>
          </a:xfrm>
          <a:prstGeom prst="rect">
            <a:avLst/>
          </a:prstGeom>
        </p:spPr>
        <p:txBody>
          <a:bodyPr wrap="square">
            <a:spAutoFit/>
          </a:bodyPr>
          <a:lstStyle/>
          <a:p>
            <a:pPr algn="justLow">
              <a:lnSpc>
                <a:spcPct val="115000"/>
              </a:lnSpc>
              <a:spcAft>
                <a:spcPts val="1000"/>
              </a:spcAft>
            </a:pPr>
            <a:r>
              <a:rPr lang="ar-IQ" sz="2800" b="1" dirty="0" smtClean="0">
                <a:effectLst/>
                <a:latin typeface="Simplified Arabic"/>
                <a:ea typeface="Times New Roman"/>
                <a:cs typeface="Simple Bold Jut Out"/>
              </a:rPr>
              <a:t>من هذه الاسباب </a:t>
            </a:r>
            <a:endParaRPr lang="en-US" sz="2800" dirty="0">
              <a:ea typeface="Times New Roman"/>
              <a:cs typeface="Arial"/>
            </a:endParaRPr>
          </a:p>
          <a:p>
            <a:pPr algn="justLow">
              <a:lnSpc>
                <a:spcPct val="115000"/>
              </a:lnSpc>
              <a:spcAft>
                <a:spcPts val="1000"/>
              </a:spcAft>
            </a:pPr>
            <a:r>
              <a:rPr lang="ar-IQ" sz="2800" b="1" dirty="0" smtClean="0">
                <a:effectLst/>
                <a:latin typeface="Simplified Arabic"/>
                <a:ea typeface="Times New Roman"/>
                <a:cs typeface="Simple Bold Jut Out"/>
              </a:rPr>
              <a:t>العامل الوراثي الجينات الوراثية للصفات الموجودة في الكروموسومات الخلية او اضطرابات وراثية وان انتقال هذه يكون من خلال التوارث من الاجداد من كلا الطرفين ( الاب </a:t>
            </a:r>
            <a:r>
              <a:rPr lang="ar-IQ" sz="2800" b="1" dirty="0">
                <a:ea typeface="Times New Roman"/>
                <a:cs typeface="Times New Roman"/>
              </a:rPr>
              <a:t>–</a:t>
            </a:r>
            <a:r>
              <a:rPr lang="ar-IQ" sz="2800" b="1" dirty="0" smtClean="0">
                <a:effectLst/>
                <a:latin typeface="Simplified Arabic"/>
                <a:ea typeface="Times New Roman"/>
                <a:cs typeface="Simple Bold Jut Out"/>
              </a:rPr>
              <a:t> الام ).</a:t>
            </a:r>
            <a:endParaRPr lang="en-US" sz="2800" dirty="0">
              <a:ea typeface="Times New Roman"/>
              <a:cs typeface="Arial"/>
            </a:endParaRPr>
          </a:p>
          <a:p>
            <a:r>
              <a:rPr lang="ar-IQ" sz="2800" b="1" dirty="0" smtClean="0">
                <a:effectLst/>
                <a:latin typeface="Simplified Arabic"/>
                <a:ea typeface="Times New Roman"/>
                <a:cs typeface="Simple Bold Jut Out"/>
              </a:rPr>
              <a:t>ومن هذه التناقل الحاصل هو مرض السكري الذي ينتقل من الاباء الى الابناء والقلب والصم والبكم , ان العوامل الوراثية هي اقل </a:t>
            </a:r>
            <a:r>
              <a:rPr lang="ar-IQ" sz="2800" b="1" dirty="0" err="1" smtClean="0">
                <a:effectLst/>
                <a:latin typeface="Simplified Arabic"/>
                <a:ea typeface="Times New Roman"/>
                <a:cs typeface="Simple Bold Jut Out"/>
              </a:rPr>
              <a:t>تاثير</a:t>
            </a:r>
            <a:r>
              <a:rPr lang="ar-IQ" sz="2800" b="1" dirty="0" smtClean="0">
                <a:effectLst/>
                <a:latin typeface="Simplified Arabic"/>
                <a:ea typeface="Times New Roman"/>
                <a:cs typeface="Simple Bold Jut Out"/>
              </a:rPr>
              <a:t> من ناحية الاعاقة من العامل البيئي </a:t>
            </a:r>
            <a:r>
              <a:rPr lang="ar-IQ" sz="2800" b="1" dirty="0" smtClean="0">
                <a:effectLst/>
                <a:ea typeface="Times New Roman"/>
                <a:cs typeface="Times New Roman"/>
              </a:rPr>
              <a:t>–</a:t>
            </a:r>
            <a:r>
              <a:rPr lang="ar-IQ" sz="2800" b="1" dirty="0" smtClean="0">
                <a:effectLst/>
                <a:latin typeface="Simplified Arabic"/>
                <a:ea typeface="Times New Roman"/>
                <a:cs typeface="Simple Bold Jut Out"/>
              </a:rPr>
              <a:t> المكتسب من الطبيعة , التي ترجع الى الحوادث التي يتعرض لها الفرد (حوادث السيارات </a:t>
            </a:r>
            <a:r>
              <a:rPr lang="ar-IQ" sz="2800" b="1" dirty="0" smtClean="0">
                <a:effectLst/>
                <a:ea typeface="Times New Roman"/>
                <a:cs typeface="Times New Roman"/>
              </a:rPr>
              <a:t>–</a:t>
            </a:r>
            <a:r>
              <a:rPr lang="ar-IQ" sz="2800" b="1" dirty="0" smtClean="0">
                <a:effectLst/>
                <a:latin typeface="Simplified Arabic"/>
                <a:ea typeface="Times New Roman"/>
                <a:cs typeface="Simple Bold Jut Out"/>
              </a:rPr>
              <a:t> المتطلبات اليومية </a:t>
            </a:r>
            <a:r>
              <a:rPr lang="ar-IQ" sz="2800" b="1" dirty="0" smtClean="0">
                <a:effectLst/>
                <a:ea typeface="Times New Roman"/>
                <a:cs typeface="Times New Roman"/>
              </a:rPr>
              <a:t>–</a:t>
            </a:r>
            <a:r>
              <a:rPr lang="ar-IQ" sz="2800" b="1" dirty="0" smtClean="0">
                <a:effectLst/>
                <a:latin typeface="Simplified Arabic"/>
                <a:ea typeface="Times New Roman"/>
                <a:cs typeface="Simple Bold Jut Out"/>
              </a:rPr>
              <a:t> السقوط من المرتفعات </a:t>
            </a:r>
            <a:r>
              <a:rPr lang="ar-IQ" sz="2800" b="1" dirty="0" smtClean="0">
                <a:effectLst/>
                <a:ea typeface="Times New Roman"/>
                <a:cs typeface="Times New Roman"/>
              </a:rPr>
              <a:t>–</a:t>
            </a:r>
            <a:r>
              <a:rPr lang="ar-IQ" sz="2800" b="1" dirty="0" smtClean="0">
                <a:effectLst/>
                <a:latin typeface="Simplified Arabic"/>
                <a:ea typeface="Times New Roman"/>
                <a:cs typeface="Simple Bold Jut Out"/>
              </a:rPr>
              <a:t> الحروب ) .</a:t>
            </a:r>
            <a:endParaRPr lang="ar-IQ" sz="2800" dirty="0"/>
          </a:p>
        </p:txBody>
      </p:sp>
    </p:spTree>
    <p:extLst>
      <p:ext uri="{BB962C8B-B14F-4D97-AF65-F5344CB8AC3E}">
        <p14:creationId xmlns:p14="http://schemas.microsoft.com/office/powerpoint/2010/main" val="645551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78083"/>
            <a:ext cx="8352928" cy="6349430"/>
          </a:xfrm>
          <a:prstGeom prst="rect">
            <a:avLst/>
          </a:prstGeom>
        </p:spPr>
        <p:txBody>
          <a:bodyPr wrap="square">
            <a:spAutoFit/>
          </a:bodyPr>
          <a:lstStyle/>
          <a:p>
            <a:pPr marL="228600" algn="justLow">
              <a:lnSpc>
                <a:spcPct val="115000"/>
              </a:lnSpc>
              <a:spcAft>
                <a:spcPts val="1000"/>
              </a:spcAft>
            </a:pPr>
            <a:r>
              <a:rPr lang="ar-IQ" sz="2400" b="1" dirty="0" smtClean="0">
                <a:effectLst/>
                <a:latin typeface="Simplified Arabic"/>
                <a:ea typeface="Times New Roman"/>
                <a:cs typeface="Simple Bold Jut Out"/>
              </a:rPr>
              <a:t>تقسم الاعاقة بحسب الاسباب التي ادت اليها وهي :-</a:t>
            </a:r>
            <a:endParaRPr lang="en-US" sz="2400" dirty="0">
              <a:ea typeface="Times New Roman"/>
              <a:cs typeface="Arial"/>
            </a:endParaRPr>
          </a:p>
          <a:p>
            <a:pPr marL="228600" algn="justLow">
              <a:lnSpc>
                <a:spcPct val="115000"/>
              </a:lnSpc>
              <a:spcAft>
                <a:spcPts val="1000"/>
              </a:spcAft>
            </a:pPr>
            <a:r>
              <a:rPr lang="ar-IQ" sz="2400" b="1" dirty="0" smtClean="0">
                <a:effectLst/>
                <a:latin typeface="Simplified Arabic"/>
                <a:ea typeface="Times New Roman"/>
                <a:cs typeface="Simple Bold Jut Out"/>
              </a:rPr>
              <a:t>اولا :- اسباب خلقية :- </a:t>
            </a:r>
            <a:endParaRPr lang="en-US" sz="2400" dirty="0">
              <a:ea typeface="Times New Roman"/>
              <a:cs typeface="Arial"/>
            </a:endParaRPr>
          </a:p>
          <a:p>
            <a:pPr marL="342900" lvl="0" indent="-342900" algn="justLow">
              <a:buFont typeface="+mj-lt"/>
              <a:buAutoNum type="arabicPeriod"/>
            </a:pPr>
            <a:r>
              <a:rPr lang="ar-IQ" sz="2400" b="1" dirty="0" smtClean="0">
                <a:effectLst/>
                <a:latin typeface="Simplified Arabic"/>
                <a:ea typeface="Times New Roman"/>
                <a:cs typeface="Simple Bold Jut Out"/>
              </a:rPr>
              <a:t> الاعاقة العقلية الاولية :- يقصد بها هي الاسباب التي تكون وراثية اي </a:t>
            </a:r>
            <a:r>
              <a:rPr lang="ar-IQ" sz="2400" b="1" dirty="0" err="1" smtClean="0">
                <a:effectLst/>
                <a:latin typeface="Simplified Arabic"/>
                <a:ea typeface="Times New Roman"/>
                <a:cs typeface="Simple Bold Jut Out"/>
              </a:rPr>
              <a:t>ماقبل</a:t>
            </a:r>
            <a:r>
              <a:rPr lang="ar-IQ" sz="2400" b="1" dirty="0" smtClean="0">
                <a:effectLst/>
                <a:latin typeface="Simplified Arabic"/>
                <a:ea typeface="Times New Roman"/>
                <a:cs typeface="Simple Bold Jut Out"/>
              </a:rPr>
              <a:t> الولادة .</a:t>
            </a:r>
            <a:endParaRPr lang="en-US" sz="2400" dirty="0" smtClean="0">
              <a:effectLst/>
              <a:latin typeface="Times New Roman"/>
              <a:ea typeface="Times New Roman"/>
            </a:endParaRPr>
          </a:p>
          <a:p>
            <a:pPr algn="justLow">
              <a:lnSpc>
                <a:spcPct val="115000"/>
              </a:lnSpc>
              <a:spcAft>
                <a:spcPts val="1000"/>
              </a:spcAft>
            </a:pPr>
            <a:r>
              <a:rPr lang="ar-IQ" sz="2400" b="1" dirty="0" smtClean="0">
                <a:effectLst/>
                <a:latin typeface="Simplified Arabic"/>
                <a:ea typeface="Times New Roman"/>
                <a:cs typeface="Simple Bold Jut Out"/>
              </a:rPr>
              <a:t>الاعاقة العقلية الثانية :- يقصد بها هي تعود الى اسباب اثنا الحمل </a:t>
            </a:r>
            <a:r>
              <a:rPr lang="ar-IQ" sz="2400" b="1" dirty="0">
                <a:ea typeface="Times New Roman"/>
                <a:cs typeface="Times New Roman"/>
              </a:rPr>
              <a:t>–</a:t>
            </a:r>
            <a:r>
              <a:rPr lang="ar-IQ" sz="2400" b="1" dirty="0" smtClean="0">
                <a:effectLst/>
                <a:latin typeface="Simplified Arabic"/>
                <a:ea typeface="Times New Roman"/>
                <a:cs typeface="Simple Bold Jut Out"/>
              </a:rPr>
              <a:t> اثناء الولادة </a:t>
            </a:r>
            <a:r>
              <a:rPr lang="ar-IQ" sz="2400" b="1" dirty="0">
                <a:ea typeface="Times New Roman"/>
                <a:cs typeface="Times New Roman"/>
              </a:rPr>
              <a:t>–</a:t>
            </a:r>
            <a:r>
              <a:rPr lang="ar-IQ" sz="2400" b="1" dirty="0" smtClean="0">
                <a:effectLst/>
                <a:latin typeface="Simplified Arabic"/>
                <a:ea typeface="Times New Roman"/>
                <a:cs typeface="Simple Bold Jut Out"/>
              </a:rPr>
              <a:t> بعد الولادة </a:t>
            </a:r>
            <a:r>
              <a:rPr lang="ar-IQ" sz="2400" b="1" dirty="0">
                <a:ea typeface="Times New Roman"/>
                <a:cs typeface="Times New Roman"/>
              </a:rPr>
              <a:t>–</a:t>
            </a:r>
            <a:r>
              <a:rPr lang="ar-IQ" sz="2400" b="1" dirty="0" smtClean="0">
                <a:effectLst/>
                <a:latin typeface="Simplified Arabic"/>
                <a:ea typeface="Times New Roman"/>
                <a:cs typeface="Simple Bold Jut Out"/>
              </a:rPr>
              <a:t> يطلق عليها اسباب البيئة </a:t>
            </a:r>
            <a:r>
              <a:rPr lang="ar-IQ" sz="2400" dirty="0" smtClean="0">
                <a:effectLst/>
                <a:latin typeface="Simplified Arabic"/>
                <a:ea typeface="Times New Roman"/>
                <a:cs typeface="Simple Bold Jut Out"/>
              </a:rPr>
              <a:t>وتشمل المؤثرات الخارجية منذ فترة الحمل واثناء الولادة وبعدها ومنها </a:t>
            </a:r>
            <a:endParaRPr lang="en-US" sz="2400" dirty="0">
              <a:ea typeface="Times New Roman"/>
              <a:cs typeface="Arial"/>
            </a:endParaRPr>
          </a:p>
          <a:p>
            <a:pPr marL="342900" lvl="0" indent="-342900" algn="justLow">
              <a:buFont typeface="+mj-lt"/>
              <a:buAutoNum type="arabicPeriod"/>
            </a:pPr>
            <a:r>
              <a:rPr lang="ar-IQ" sz="2400" dirty="0" smtClean="0">
                <a:effectLst/>
                <a:latin typeface="Simplified Arabic"/>
                <a:ea typeface="Times New Roman"/>
                <a:cs typeface="Simple Bold Jut Out"/>
              </a:rPr>
              <a:t>حالة الام الصحية سواء الجسمية او النفسية وسوء التغذية مما يسبب اصابتها </a:t>
            </a:r>
            <a:r>
              <a:rPr lang="ar-IQ" sz="2400" dirty="0" err="1" smtClean="0">
                <a:effectLst/>
                <a:latin typeface="Simplified Arabic"/>
                <a:ea typeface="Times New Roman"/>
                <a:cs typeface="Simple Bold Jut Out"/>
              </a:rPr>
              <a:t>بالامراض</a:t>
            </a:r>
            <a:endParaRPr lang="en-US" sz="2400" dirty="0" smtClean="0">
              <a:effectLst/>
              <a:latin typeface="Times New Roman"/>
              <a:ea typeface="Times New Roman"/>
            </a:endParaRPr>
          </a:p>
          <a:p>
            <a:pPr marL="342900" lvl="0" indent="-342900" algn="justLow">
              <a:buFont typeface="+mj-lt"/>
              <a:buAutoNum type="arabicPeriod"/>
            </a:pPr>
            <a:r>
              <a:rPr lang="ar-IQ" sz="2400" dirty="0" smtClean="0">
                <a:effectLst/>
                <a:latin typeface="Simplified Arabic"/>
                <a:ea typeface="Times New Roman"/>
                <a:cs typeface="Simple Bold Jut Out"/>
              </a:rPr>
              <a:t>زيادة عمر المرأة عن 40 سنة</a:t>
            </a:r>
            <a:endParaRPr lang="en-US" sz="2400" dirty="0" smtClean="0">
              <a:effectLst/>
              <a:latin typeface="Times New Roman"/>
              <a:ea typeface="Times New Roman"/>
            </a:endParaRPr>
          </a:p>
          <a:p>
            <a:pPr marL="342900" lvl="0" indent="-342900" algn="justLow">
              <a:buFont typeface="+mj-lt"/>
              <a:buAutoNum type="arabicPeriod"/>
            </a:pPr>
            <a:r>
              <a:rPr lang="ar-IQ" sz="2400" dirty="0" smtClean="0">
                <a:effectLst/>
                <a:latin typeface="Simplified Arabic"/>
                <a:ea typeface="Times New Roman"/>
                <a:cs typeface="Simple Bold Jut Out"/>
              </a:rPr>
              <a:t>ادمان الام على التدخين وتناول الخمور والمخدرات </a:t>
            </a:r>
            <a:endParaRPr lang="en-US" sz="2400" dirty="0" smtClean="0">
              <a:effectLst/>
              <a:latin typeface="Times New Roman"/>
              <a:ea typeface="Times New Roman"/>
            </a:endParaRPr>
          </a:p>
          <a:p>
            <a:pPr marL="342900" lvl="0" indent="-342900" algn="justLow">
              <a:buFont typeface="+mj-lt"/>
              <a:buAutoNum type="arabicPeriod"/>
            </a:pPr>
            <a:r>
              <a:rPr lang="ar-IQ" sz="2400" dirty="0" smtClean="0">
                <a:effectLst/>
                <a:latin typeface="Simplified Arabic"/>
                <a:ea typeface="Times New Roman"/>
                <a:cs typeface="Simple Bold Jut Out"/>
              </a:rPr>
              <a:t>عمر الولادة</a:t>
            </a:r>
            <a:endParaRPr lang="en-US" sz="2400" dirty="0" smtClean="0">
              <a:effectLst/>
              <a:latin typeface="Times New Roman"/>
              <a:ea typeface="Times New Roman"/>
            </a:endParaRPr>
          </a:p>
          <a:p>
            <a:pPr marL="342900" lvl="0" indent="-342900" algn="justLow">
              <a:buFont typeface="+mj-lt"/>
              <a:buAutoNum type="arabicPeriod"/>
            </a:pPr>
            <a:r>
              <a:rPr lang="ar-IQ" sz="2400" dirty="0" smtClean="0">
                <a:effectLst/>
                <a:latin typeface="Simplified Arabic"/>
                <a:ea typeface="Times New Roman"/>
                <a:cs typeface="Simple Bold Jut Out"/>
              </a:rPr>
              <a:t>ارتفاع ضغط الد اثناء الولادة</a:t>
            </a:r>
            <a:endParaRPr lang="en-US" sz="2400" dirty="0" smtClean="0">
              <a:effectLst/>
              <a:latin typeface="Times New Roman"/>
              <a:ea typeface="Times New Roman"/>
            </a:endParaRPr>
          </a:p>
          <a:p>
            <a:pPr marL="457200" algn="justLow"/>
            <a:r>
              <a:rPr lang="en-US" sz="2400" b="1" dirty="0" smtClean="0">
                <a:effectLst/>
                <a:latin typeface="Simplified Arabic"/>
                <a:ea typeface="Times New Roman"/>
                <a:cs typeface="Simple Bold Jut Out"/>
              </a:rPr>
              <a:t> </a:t>
            </a:r>
            <a:endParaRPr lang="en-US" sz="2400" dirty="0">
              <a:effectLst/>
              <a:latin typeface="Times New Roman"/>
              <a:ea typeface="Times New Roman"/>
            </a:endParaRPr>
          </a:p>
        </p:txBody>
      </p:sp>
    </p:spTree>
    <p:extLst>
      <p:ext uri="{BB962C8B-B14F-4D97-AF65-F5344CB8AC3E}">
        <p14:creationId xmlns:p14="http://schemas.microsoft.com/office/powerpoint/2010/main" val="28044385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TotalTime>
  <Words>910</Words>
  <Application>Microsoft Office PowerPoint</Application>
  <PresentationFormat>عرض على الشاشة (3:4)‏</PresentationFormat>
  <Paragraphs>82</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تدفق</vt:lpstr>
      <vt:lpstr>وزارة التعليم العالي والبحث العلمي  الجامعة المستنصرية  كلية التربية البدنية وعلوم الرياضة  الدراسة الاولية / الصباحي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كلية التربية البدنية وعلوم الرياضة  الدراسة الاولية / الصباحي</dc:title>
  <dc:creator>Maher</dc:creator>
  <cp:lastModifiedBy>Maher</cp:lastModifiedBy>
  <cp:revision>4</cp:revision>
  <dcterms:created xsi:type="dcterms:W3CDTF">2022-10-29T18:50:09Z</dcterms:created>
  <dcterms:modified xsi:type="dcterms:W3CDTF">2022-10-29T19:20:05Z</dcterms:modified>
</cp:coreProperties>
</file>