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81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 snapToGrid="0">
      <p:cViewPr varScale="1">
        <p:scale>
          <a:sx n="65" d="100"/>
          <a:sy n="65" d="100"/>
        </p:scale>
        <p:origin x="-672" y="-6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E9E86-8308-4A1F-8F5E-5696693FD42C}" type="datetimeFigureOut">
              <a:rPr lang="ar-IQ" smtClean="0"/>
              <a:t>01/07/1442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BF58E-908E-447D-8E91-1108655C2DD7}" type="slidenum">
              <a:rPr lang="ar-IQ" smtClean="0"/>
              <a:t>‹#›</a:t>
            </a:fld>
            <a:endParaRPr lang="ar-IQ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225827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E9E86-8308-4A1F-8F5E-5696693FD42C}" type="datetimeFigureOut">
              <a:rPr lang="ar-IQ" smtClean="0"/>
              <a:t>01/07/1442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BF58E-908E-447D-8E91-1108655C2DD7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843354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E9E86-8308-4A1F-8F5E-5696693FD42C}" type="datetimeFigureOut">
              <a:rPr lang="ar-IQ" smtClean="0"/>
              <a:t>01/07/1442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BF58E-908E-447D-8E91-1108655C2DD7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7773515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E9E86-8308-4A1F-8F5E-5696693FD42C}" type="datetimeFigureOut">
              <a:rPr lang="ar-IQ" smtClean="0"/>
              <a:t>01/07/1442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BF58E-908E-447D-8E91-1108655C2DD7}" type="slidenum">
              <a:rPr lang="ar-IQ" smtClean="0"/>
              <a:t>‹#›</a:t>
            </a:fld>
            <a:endParaRPr lang="ar-IQ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8116164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E9E86-8308-4A1F-8F5E-5696693FD42C}" type="datetimeFigureOut">
              <a:rPr lang="ar-IQ" smtClean="0"/>
              <a:t>01/07/1442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BF58E-908E-447D-8E91-1108655C2DD7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01370384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E9E86-8308-4A1F-8F5E-5696693FD42C}" type="datetimeFigureOut">
              <a:rPr lang="ar-IQ" smtClean="0"/>
              <a:t>01/07/1442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BF58E-908E-447D-8E91-1108655C2DD7}" type="slidenum">
              <a:rPr lang="ar-IQ" smtClean="0"/>
              <a:t>‹#›</a:t>
            </a:fld>
            <a:endParaRPr lang="ar-IQ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762841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E9E86-8308-4A1F-8F5E-5696693FD42C}" type="datetimeFigureOut">
              <a:rPr lang="ar-IQ" smtClean="0"/>
              <a:t>01/07/1442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BF58E-908E-447D-8E91-1108655C2DD7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14352141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E9E86-8308-4A1F-8F5E-5696693FD42C}" type="datetimeFigureOut">
              <a:rPr lang="ar-IQ" smtClean="0"/>
              <a:t>01/07/1442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BF58E-908E-447D-8E91-1108655C2DD7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09890403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E9E86-8308-4A1F-8F5E-5696693FD42C}" type="datetimeFigureOut">
              <a:rPr lang="ar-IQ" smtClean="0"/>
              <a:t>01/07/1442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BF58E-908E-447D-8E91-1108655C2DD7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5151932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E9E86-8308-4A1F-8F5E-5696693FD42C}" type="datetimeFigureOut">
              <a:rPr lang="ar-IQ" smtClean="0"/>
              <a:t>01/07/1442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BF58E-908E-447D-8E91-1108655C2DD7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5794730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E9E86-8308-4A1F-8F5E-5696693FD42C}" type="datetimeFigureOut">
              <a:rPr lang="ar-IQ" smtClean="0"/>
              <a:t>01/07/1442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BF58E-908E-447D-8E91-1108655C2DD7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0165301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E9E86-8308-4A1F-8F5E-5696693FD42C}" type="datetimeFigureOut">
              <a:rPr lang="ar-IQ" smtClean="0"/>
              <a:t>01/07/1442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BF58E-908E-447D-8E91-1108655C2DD7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2978603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E9E86-8308-4A1F-8F5E-5696693FD42C}" type="datetimeFigureOut">
              <a:rPr lang="ar-IQ" smtClean="0"/>
              <a:t>01/07/1442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BF58E-908E-447D-8E91-1108655C2DD7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5280323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E9E86-8308-4A1F-8F5E-5696693FD42C}" type="datetimeFigureOut">
              <a:rPr lang="ar-IQ" smtClean="0"/>
              <a:t>01/07/1442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BF58E-908E-447D-8E91-1108655C2DD7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8942987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E9E86-8308-4A1F-8F5E-5696693FD42C}" type="datetimeFigureOut">
              <a:rPr lang="ar-IQ" smtClean="0"/>
              <a:t>01/07/1442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BF58E-908E-447D-8E91-1108655C2DD7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1758956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E9E86-8308-4A1F-8F5E-5696693FD42C}" type="datetimeFigureOut">
              <a:rPr lang="ar-IQ" smtClean="0"/>
              <a:t>01/07/1442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BF58E-908E-447D-8E91-1108655C2DD7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3347383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E9E86-8308-4A1F-8F5E-5696693FD42C}" type="datetimeFigureOut">
              <a:rPr lang="ar-IQ" smtClean="0"/>
              <a:t>01/07/1442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BF58E-908E-447D-8E91-1108655C2DD7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0226139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990E9E86-8308-4A1F-8F5E-5696693FD42C}" type="datetimeFigureOut">
              <a:rPr lang="ar-IQ" smtClean="0"/>
              <a:t>01/07/1442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34BF58E-908E-447D-8E91-1108655C2DD7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66586105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11" r:id="rId1"/>
    <p:sldLayoutId id="2147483812" r:id="rId2"/>
    <p:sldLayoutId id="2147483813" r:id="rId3"/>
    <p:sldLayoutId id="2147483814" r:id="rId4"/>
    <p:sldLayoutId id="2147483815" r:id="rId5"/>
    <p:sldLayoutId id="2147483816" r:id="rId6"/>
    <p:sldLayoutId id="2147483817" r:id="rId7"/>
    <p:sldLayoutId id="2147483818" r:id="rId8"/>
    <p:sldLayoutId id="2147483819" r:id="rId9"/>
    <p:sldLayoutId id="2147483820" r:id="rId10"/>
    <p:sldLayoutId id="2147483821" r:id="rId11"/>
    <p:sldLayoutId id="2147483822" r:id="rId12"/>
    <p:sldLayoutId id="2147483823" r:id="rId13"/>
    <p:sldLayoutId id="2147483824" r:id="rId14"/>
    <p:sldLayoutId id="2147483825" r:id="rId15"/>
    <p:sldLayoutId id="2147483826" r:id="rId16"/>
    <p:sldLayoutId id="2147483827" r:id="rId17"/>
  </p:sldLayoutIdLst>
  <p:txStyles>
    <p:titleStyle>
      <a:lvl1pPr algn="l" defTabSz="457200" rtl="1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285750" indent="-285750" algn="r" defTabSz="457200" rtl="1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r" defTabSz="457200" rtl="1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r" defTabSz="457200" rtl="1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r" defTabSz="457200" rtl="1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r" defTabSz="457200" rtl="1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r" defTabSz="457200" rtl="1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r" defTabSz="457200" rtl="1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r" defTabSz="457200" rtl="1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r" defTabSz="457200" rtl="1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24049" y="4167187"/>
            <a:ext cx="8991600" cy="1978025"/>
          </a:xfrm>
        </p:spPr>
        <p:txBody>
          <a:bodyPr>
            <a:normAutofit/>
          </a:bodyPr>
          <a:lstStyle/>
          <a:p>
            <a:pPr algn="ctr"/>
            <a:r>
              <a:rPr lang="ar-SA" sz="6000" b="1" dirty="0" smtClean="0">
                <a:solidFill>
                  <a:schemeClr val="bg1"/>
                </a:solidFill>
                <a:cs typeface="+mn-cs"/>
              </a:rPr>
              <a:t>اهلاً وسهلاً بالضيوف الكرام</a:t>
            </a:r>
            <a:endParaRPr lang="ar-IQ" sz="6000" b="1" dirty="0">
              <a:solidFill>
                <a:schemeClr val="bg1"/>
              </a:solidFill>
              <a:cs typeface="+mn-cs"/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1743074" y="428625"/>
            <a:ext cx="8991600" cy="1036638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rmAutofit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48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ar-SA" sz="6000" b="1" dirty="0" smtClean="0">
                <a:solidFill>
                  <a:schemeClr val="bg1"/>
                </a:solidFill>
                <a:cs typeface="+mn-cs"/>
              </a:rPr>
              <a:t>الجامعة المستنصرية</a:t>
            </a:r>
            <a:endParaRPr lang="ar-IQ" sz="6000" b="1" dirty="0">
              <a:solidFill>
                <a:schemeClr val="bg1"/>
              </a:solidFill>
              <a:cs typeface="+mn-cs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743074" y="1789906"/>
            <a:ext cx="8991600" cy="1036638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rmAutofit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48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ar-SA" sz="6000" b="1" dirty="0" smtClean="0">
                <a:solidFill>
                  <a:schemeClr val="bg1"/>
                </a:solidFill>
                <a:cs typeface="+mn-cs"/>
              </a:rPr>
              <a:t>كلية التربية البدنية وعلوم الرياضة</a:t>
            </a:r>
            <a:endParaRPr lang="ar-IQ" sz="6000" b="1" dirty="0">
              <a:solidFill>
                <a:schemeClr val="bg1"/>
              </a:solidFill>
              <a:cs typeface="+mn-cs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924049" y="3398044"/>
            <a:ext cx="8991600" cy="1036638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rmAutofit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48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ar-SA" sz="6000" b="1" dirty="0" smtClean="0">
                <a:solidFill>
                  <a:schemeClr val="bg1"/>
                </a:solidFill>
                <a:cs typeface="+mn-cs"/>
              </a:rPr>
              <a:t>قسم العلوم النظرية</a:t>
            </a:r>
            <a:endParaRPr lang="ar-IQ" sz="6000" b="1" dirty="0">
              <a:solidFill>
                <a:schemeClr val="bg1"/>
              </a:solidFill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48112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09737" y="550864"/>
            <a:ext cx="8991600" cy="863600"/>
          </a:xfrm>
        </p:spPr>
        <p:txBody>
          <a:bodyPr>
            <a:normAutofit/>
          </a:bodyPr>
          <a:lstStyle/>
          <a:p>
            <a:r>
              <a:rPr lang="ar-SA" b="1" dirty="0" smtClean="0">
                <a:solidFill>
                  <a:schemeClr val="tx1"/>
                </a:solidFill>
                <a:cs typeface="+mn-cs"/>
              </a:rPr>
              <a:t>تقيم كلية التربية البدنية و علوم الرياضة</a:t>
            </a:r>
            <a:endParaRPr lang="ar-IQ" b="1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1538286" y="1597820"/>
            <a:ext cx="8991600" cy="1978025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1" eaLnBrk="1" latinLnBrk="0" hangingPunct="1">
              <a:spcBef>
                <a:spcPct val="0"/>
              </a:spcBef>
              <a:buNone/>
              <a:defRPr sz="5400" kern="1200" cap="none">
                <a:ln w="3175" cmpd="sng"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ar-SA" b="1" dirty="0" smtClean="0">
                <a:solidFill>
                  <a:schemeClr val="tx1"/>
                </a:solidFill>
                <a:cs typeface="+mn-cs"/>
              </a:rPr>
              <a:t>ورشة عمل </a:t>
            </a:r>
          </a:p>
          <a:p>
            <a:r>
              <a:rPr lang="ar-SA" b="1" dirty="0" smtClean="0">
                <a:solidFill>
                  <a:schemeClr val="tx1"/>
                </a:solidFill>
                <a:cs typeface="+mn-cs"/>
              </a:rPr>
              <a:t>بعنوان</a:t>
            </a:r>
            <a:endParaRPr lang="ar-IQ" b="1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59530" y="3759201"/>
            <a:ext cx="11949111" cy="1978025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1" eaLnBrk="1" latinLnBrk="0" hangingPunct="1">
              <a:spcBef>
                <a:spcPct val="0"/>
              </a:spcBef>
              <a:buNone/>
              <a:defRPr sz="5400" kern="1200" cap="none">
                <a:ln w="3175" cmpd="sng"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ar-IQ" b="1" dirty="0" smtClean="0">
                <a:solidFill>
                  <a:schemeClr val="tx1"/>
                </a:solidFill>
                <a:cs typeface="+mn-cs"/>
              </a:rPr>
              <a:t>المفاهيم العامة ل</a:t>
            </a:r>
            <a:r>
              <a:rPr lang="ar-SA" b="1" dirty="0" smtClean="0">
                <a:solidFill>
                  <a:schemeClr val="tx1"/>
                </a:solidFill>
                <a:cs typeface="+mn-cs"/>
              </a:rPr>
              <a:t>تعليمات </a:t>
            </a:r>
            <a:r>
              <a:rPr lang="ar-SA" b="1" dirty="0" smtClean="0">
                <a:solidFill>
                  <a:schemeClr val="tx1"/>
                </a:solidFill>
                <a:cs typeface="+mn-cs"/>
              </a:rPr>
              <a:t>انضباط الطلبة رقم (160) سنة 2007 و المعدل 2018</a:t>
            </a:r>
            <a:endParaRPr lang="ar-IQ" b="1" dirty="0">
              <a:solidFill>
                <a:schemeClr val="tx1"/>
              </a:solidFill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4860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3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3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3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87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2733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996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996" tmFilter="0, 0; 0.125,0.2665; 0.25,0.4; 0.375,0.465; 0.5,0.5;  0.625,0.535; 0.75,0.6; 0.875,0.7335; 1,1">
                                          <p:stCondLst>
                                            <p:cond delay="99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498" tmFilter="0, 0; 0.125,0.2665; 0.25,0.4; 0.375,0.465; 0.5,0.5;  0.625,0.535; 0.75,0.6; 0.875,0.7335; 1,1">
                                          <p:stCondLst>
                                            <p:cond delay="198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46" tmFilter="0, 0; 0.125,0.2665; 0.25,0.4; 0.375,0.465; 0.5,0.5;  0.625,0.535; 0.75,0.6; 0.875,0.7335; 1,1">
                                          <p:stCondLst>
                                            <p:cond delay="248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5" dur="39">
                                          <p:stCondLst>
                                            <p:cond delay="975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6" dur="249" decel="50000">
                                          <p:stCondLst>
                                            <p:cond delay="101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39">
                                          <p:stCondLst>
                                            <p:cond delay="19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8" dur="249" decel="50000">
                                          <p:stCondLst>
                                            <p:cond delay="2007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39">
                                          <p:stCondLst>
                                            <p:cond delay="2463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0" dur="249" decel="50000">
                                          <p:stCondLst>
                                            <p:cond delay="250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39">
                                          <p:stCondLst>
                                            <p:cond delay="27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2" dur="249" decel="50000">
                                          <p:stCondLst>
                                            <p:cond delay="2751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4024" y="173831"/>
            <a:ext cx="8991600" cy="1163637"/>
          </a:xfrm>
        </p:spPr>
        <p:txBody>
          <a:bodyPr>
            <a:normAutofit/>
          </a:bodyPr>
          <a:lstStyle/>
          <a:p>
            <a:pPr algn="ctr"/>
            <a:r>
              <a:rPr lang="ar-SA" sz="6000" b="1" dirty="0" smtClean="0">
                <a:solidFill>
                  <a:schemeClr val="bg1"/>
                </a:solidFill>
                <a:cs typeface="+mn-cs"/>
              </a:rPr>
              <a:t>المادة (1)</a:t>
            </a:r>
            <a:endParaRPr lang="ar-IQ" sz="6000" b="1" dirty="0">
              <a:solidFill>
                <a:schemeClr val="bg1"/>
              </a:solidFill>
              <a:cs typeface="+mn-cs"/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0" y="1557337"/>
            <a:ext cx="12192000" cy="1978025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1" eaLnBrk="1" latinLnBrk="0" hangingPunct="1">
              <a:spcBef>
                <a:spcPct val="0"/>
              </a:spcBef>
              <a:buNone/>
              <a:defRPr sz="5400" kern="1200" cap="none">
                <a:ln w="3175" cmpd="sng"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ar-SA" b="1" dirty="0" smtClean="0">
                <a:solidFill>
                  <a:schemeClr val="tx1"/>
                </a:solidFill>
                <a:cs typeface="+mn-cs"/>
              </a:rPr>
              <a:t>اولاً : التقيد بانظمة و قوانيين و تعليمات المؤسسة التعليمية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-214313" y="3755231"/>
            <a:ext cx="12192000" cy="1978025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1" eaLnBrk="1" latinLnBrk="0" hangingPunct="1">
              <a:spcBef>
                <a:spcPct val="0"/>
              </a:spcBef>
              <a:buNone/>
              <a:defRPr sz="5400" kern="1200" cap="none">
                <a:ln w="3175" cmpd="sng"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ar-SA" b="1" dirty="0" smtClean="0">
                <a:solidFill>
                  <a:schemeClr val="tx1"/>
                </a:solidFill>
                <a:cs typeface="+mn-cs"/>
              </a:rPr>
              <a:t>ثانياً : عدم المساس بالمعتقدات الدينية و الوحدات الوطنية و المشاعر القومية</a:t>
            </a:r>
            <a:endParaRPr lang="ar-IQ" b="1" dirty="0">
              <a:solidFill>
                <a:schemeClr val="tx1"/>
              </a:solidFill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848735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3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87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2733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96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996" tmFilter="0, 0; 0.125,0.2665; 0.25,0.4; 0.375,0.465; 0.5,0.5;  0.625,0.535; 0.75,0.6; 0.875,0.7335; 1,1">
                                          <p:stCondLst>
                                            <p:cond delay="99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498" tmFilter="0, 0; 0.125,0.2665; 0.25,0.4; 0.375,0.465; 0.5,0.5;  0.625,0.535; 0.75,0.6; 0.875,0.7335; 1,1">
                                          <p:stCondLst>
                                            <p:cond delay="198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46" tmFilter="0, 0; 0.125,0.2665; 0.25,0.4; 0.375,0.465; 0.5,0.5;  0.625,0.535; 0.75,0.6; 0.875,0.7335; 1,1">
                                          <p:stCondLst>
                                            <p:cond delay="248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1" dur="39">
                                          <p:stCondLst>
                                            <p:cond delay="975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2" dur="249" decel="50000">
                                          <p:stCondLst>
                                            <p:cond delay="101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39">
                                          <p:stCondLst>
                                            <p:cond delay="19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4" dur="249" decel="50000">
                                          <p:stCondLst>
                                            <p:cond delay="2007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39">
                                          <p:stCondLst>
                                            <p:cond delay="2463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6" dur="249" decel="50000">
                                          <p:stCondLst>
                                            <p:cond delay="250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39">
                                          <p:stCondLst>
                                            <p:cond delay="27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8" dur="249" decel="50000">
                                          <p:stCondLst>
                                            <p:cond delay="2751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87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2733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996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996" tmFilter="0, 0; 0.125,0.2665; 0.25,0.4; 0.375,0.465; 0.5,0.5;  0.625,0.535; 0.75,0.6; 0.875,0.7335; 1,1">
                                          <p:stCondLst>
                                            <p:cond delay="99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498" tmFilter="0, 0; 0.125,0.2665; 0.25,0.4; 0.375,0.465; 0.5,0.5;  0.625,0.535; 0.75,0.6; 0.875,0.7335; 1,1">
                                          <p:stCondLst>
                                            <p:cond delay="198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46" tmFilter="0, 0; 0.125,0.2665; 0.25,0.4; 0.375,0.465; 0.5,0.5;  0.625,0.535; 0.75,0.6; 0.875,0.7335; 1,1">
                                          <p:stCondLst>
                                            <p:cond delay="248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9" dur="39">
                                          <p:stCondLst>
                                            <p:cond delay="975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0" dur="249" decel="50000">
                                          <p:stCondLst>
                                            <p:cond delay="101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" dur="39">
                                          <p:stCondLst>
                                            <p:cond delay="19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2" dur="249" decel="50000">
                                          <p:stCondLst>
                                            <p:cond delay="2007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39">
                                          <p:stCondLst>
                                            <p:cond delay="2463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4" dur="249" decel="50000">
                                          <p:stCondLst>
                                            <p:cond delay="250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" dur="39">
                                          <p:stCondLst>
                                            <p:cond delay="27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6" dur="249" decel="50000">
                                          <p:stCondLst>
                                            <p:cond delay="2751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2586038" y="85325"/>
            <a:ext cx="12192000" cy="800101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1" eaLnBrk="1" latinLnBrk="0" hangingPunct="1">
              <a:spcBef>
                <a:spcPct val="0"/>
              </a:spcBef>
              <a:buNone/>
              <a:defRPr sz="5400" kern="1200" cap="none">
                <a:ln w="3175" cmpd="sng"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ar-SA" sz="4000" b="1" dirty="0" smtClean="0">
                <a:solidFill>
                  <a:schemeClr val="tx1"/>
                </a:solidFill>
                <a:cs typeface="+mn-cs"/>
              </a:rPr>
              <a:t>ثالثاً : عدم الاساءة الى المؤسسة التعليمية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0" y="1208681"/>
            <a:ext cx="12192000" cy="1978025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1" eaLnBrk="1" latinLnBrk="0" hangingPunct="1">
              <a:spcBef>
                <a:spcPct val="0"/>
              </a:spcBef>
              <a:buNone/>
              <a:defRPr sz="5400" kern="1200" cap="none">
                <a:ln w="3175" cmpd="sng"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just"/>
            <a:r>
              <a:rPr lang="ar-SA" sz="3000" b="1" dirty="0" smtClean="0">
                <a:solidFill>
                  <a:schemeClr val="tx1"/>
                </a:solidFill>
                <a:cs typeface="+mn-cs"/>
              </a:rPr>
              <a:t>رابعاً: احترام الادارة و التدريسين و الموظفين وبخلافه </a:t>
            </a:r>
            <a:r>
              <a:rPr lang="ar-SA" sz="3000" b="1" dirty="0" smtClean="0">
                <a:solidFill>
                  <a:srgbClr val="FFFF00"/>
                </a:solidFill>
              </a:rPr>
              <a:t>يعاقب </a:t>
            </a:r>
            <a:r>
              <a:rPr lang="ar-SA" sz="3000" b="1" dirty="0">
                <a:solidFill>
                  <a:srgbClr val="FFFF00"/>
                </a:solidFill>
              </a:rPr>
              <a:t>وفق المادة 3/اولاً الفصل 30 </a:t>
            </a:r>
            <a:r>
              <a:rPr lang="ar-SA" sz="3000" b="1" dirty="0" smtClean="0">
                <a:solidFill>
                  <a:srgbClr val="FFFF00"/>
                </a:solidFill>
              </a:rPr>
              <a:t>يوم وفي حال التكرار يعاقب وفق المادة 5/اولاً الفصل المؤقت لمدة سنة </a:t>
            </a:r>
            <a:r>
              <a:rPr lang="ar-SA" sz="3000" b="1" dirty="0" smtClean="0">
                <a:solidFill>
                  <a:schemeClr val="tx1"/>
                </a:solidFill>
                <a:cs typeface="+mn-cs"/>
              </a:rPr>
              <a:t>اما الزملاء </a:t>
            </a:r>
            <a:r>
              <a:rPr lang="ar-SA" sz="3000" b="1" dirty="0" smtClean="0">
                <a:solidFill>
                  <a:srgbClr val="FFFF00"/>
                </a:solidFill>
                <a:cs typeface="+mn-cs"/>
              </a:rPr>
              <a:t>(التنبيه وفق المادة 2/ثانياً وفي حال تكرار الحالة يعاقب بالانذار وفق المادة 3 /اولاً وفي حال التكرار يعاقب وفق المادة 3/اولاً الفصل 30 يوم)</a:t>
            </a:r>
            <a:endParaRPr lang="ar-IQ" sz="3000" b="1" dirty="0">
              <a:solidFill>
                <a:srgbClr val="FFFF00"/>
              </a:solidFill>
              <a:cs typeface="+mn-cs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2814637" y="2852738"/>
            <a:ext cx="12192000" cy="1233487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1" eaLnBrk="1" latinLnBrk="0" hangingPunct="1">
              <a:spcBef>
                <a:spcPct val="0"/>
              </a:spcBef>
              <a:buNone/>
              <a:defRPr sz="5400" kern="1200" cap="none">
                <a:ln w="3175" cmpd="sng"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ar-SA" sz="4000" b="1" dirty="0" smtClean="0">
                <a:solidFill>
                  <a:schemeClr val="tx1"/>
                </a:solidFill>
                <a:cs typeface="+mn-cs"/>
              </a:rPr>
              <a:t>خامساً: الالتزام بالسلوك المنضبط</a:t>
            </a:r>
            <a:endParaRPr lang="ar-IQ" sz="4000" b="1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614363" y="5487988"/>
            <a:ext cx="11430000" cy="1233487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1" eaLnBrk="1" latinLnBrk="0" hangingPunct="1">
              <a:spcBef>
                <a:spcPct val="0"/>
              </a:spcBef>
              <a:buNone/>
              <a:defRPr sz="5400" kern="1200" cap="none">
                <a:ln w="3175" cmpd="sng"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ar-SA" sz="4000" b="1" dirty="0" smtClean="0">
                <a:solidFill>
                  <a:schemeClr val="tx1"/>
                </a:solidFill>
                <a:cs typeface="+mn-cs"/>
              </a:rPr>
              <a:t>سادساً: المحافظة على الطمأنينة و الامن داخل المؤسسة التعليمية و بخلافه </a:t>
            </a:r>
            <a:r>
              <a:rPr lang="ar-SA" sz="4000" b="1" dirty="0" smtClean="0">
                <a:solidFill>
                  <a:srgbClr val="FFFF00"/>
                </a:solidFill>
                <a:cs typeface="+mn-cs"/>
              </a:rPr>
              <a:t>(التنبيه وفق المادة 2 و في حال تكرار الحالة يعاقب بالانذار وفق المادة 3 /اولاً </a:t>
            </a:r>
            <a:r>
              <a:rPr lang="ar-SA" sz="4000" b="1" dirty="0">
                <a:solidFill>
                  <a:srgbClr val="FFFF00"/>
                </a:solidFill>
              </a:rPr>
              <a:t>وفي حال التكرار يعاقب وفق المادة 3/اولاً </a:t>
            </a:r>
            <a:r>
              <a:rPr lang="ar-SA" sz="4000" b="1" dirty="0" smtClean="0">
                <a:solidFill>
                  <a:srgbClr val="FFFF00"/>
                </a:solidFill>
              </a:rPr>
              <a:t>الفصل 30 يوم</a:t>
            </a:r>
            <a:r>
              <a:rPr lang="ar-SA" sz="4000" b="1" dirty="0" smtClean="0">
                <a:solidFill>
                  <a:srgbClr val="FFFF00"/>
                </a:solidFill>
                <a:cs typeface="+mn-cs"/>
              </a:rPr>
              <a:t>) </a:t>
            </a:r>
            <a:endParaRPr lang="ar-IQ" sz="4000" b="1" dirty="0">
              <a:solidFill>
                <a:srgbClr val="FFFF00"/>
              </a:solidFill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993190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87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733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96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996" tmFilter="0, 0; 0.125,0.2665; 0.25,0.4; 0.375,0.465; 0.5,0.5;  0.625,0.535; 0.75,0.6; 0.875,0.7335; 1,1">
                                          <p:stCondLst>
                                            <p:cond delay="99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498" tmFilter="0, 0; 0.125,0.2665; 0.25,0.4; 0.375,0.465; 0.5,0.5;  0.625,0.535; 0.75,0.6; 0.875,0.7335; 1,1">
                                          <p:stCondLst>
                                            <p:cond delay="198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46" tmFilter="0, 0; 0.125,0.2665; 0.25,0.4; 0.375,0.465; 0.5,0.5;  0.625,0.535; 0.75,0.6; 0.875,0.7335; 1,1">
                                          <p:stCondLst>
                                            <p:cond delay="248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39">
                                          <p:stCondLst>
                                            <p:cond delay="975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249" decel="50000">
                                          <p:stCondLst>
                                            <p:cond delay="101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39">
                                          <p:stCondLst>
                                            <p:cond delay="19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249" decel="50000">
                                          <p:stCondLst>
                                            <p:cond delay="2007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39">
                                          <p:stCondLst>
                                            <p:cond delay="2463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249" decel="50000">
                                          <p:stCondLst>
                                            <p:cond delay="250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39">
                                          <p:stCondLst>
                                            <p:cond delay="27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249" decel="50000">
                                          <p:stCondLst>
                                            <p:cond delay="2751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87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2733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996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996" tmFilter="0, 0; 0.125,0.2665; 0.25,0.4; 0.375,0.465; 0.5,0.5;  0.625,0.535; 0.75,0.6; 0.875,0.7335; 1,1">
                                          <p:stCondLst>
                                            <p:cond delay="99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498" tmFilter="0, 0; 0.125,0.2665; 0.25,0.4; 0.375,0.465; 0.5,0.5;  0.625,0.535; 0.75,0.6; 0.875,0.7335; 1,1">
                                          <p:stCondLst>
                                            <p:cond delay="198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46" tmFilter="0, 0; 0.125,0.2665; 0.25,0.4; 0.375,0.465; 0.5,0.5;  0.625,0.535; 0.75,0.6; 0.875,0.7335; 1,1">
                                          <p:stCondLst>
                                            <p:cond delay="248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39">
                                          <p:stCondLst>
                                            <p:cond delay="975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249" decel="50000">
                                          <p:stCondLst>
                                            <p:cond delay="101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39">
                                          <p:stCondLst>
                                            <p:cond delay="19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249" decel="50000">
                                          <p:stCondLst>
                                            <p:cond delay="2007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39">
                                          <p:stCondLst>
                                            <p:cond delay="2463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249" decel="50000">
                                          <p:stCondLst>
                                            <p:cond delay="250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39">
                                          <p:stCondLst>
                                            <p:cond delay="27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249" decel="50000">
                                          <p:stCondLst>
                                            <p:cond delay="2751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87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2733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996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996" tmFilter="0, 0; 0.125,0.2665; 0.25,0.4; 0.375,0.465; 0.5,0.5;  0.625,0.535; 0.75,0.6; 0.875,0.7335; 1,1">
                                          <p:stCondLst>
                                            <p:cond delay="99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498" tmFilter="0, 0; 0.125,0.2665; 0.25,0.4; 0.375,0.465; 0.5,0.5;  0.625,0.535; 0.75,0.6; 0.875,0.7335; 1,1">
                                          <p:stCondLst>
                                            <p:cond delay="198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246" tmFilter="0, 0; 0.125,0.2665; 0.25,0.4; 0.375,0.465; 0.5,0.5;  0.625,0.535; 0.75,0.6; 0.875,0.7335; 1,1">
                                          <p:stCondLst>
                                            <p:cond delay="248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39">
                                          <p:stCondLst>
                                            <p:cond delay="975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249" decel="50000">
                                          <p:stCondLst>
                                            <p:cond delay="101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39">
                                          <p:stCondLst>
                                            <p:cond delay="19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249" decel="50000">
                                          <p:stCondLst>
                                            <p:cond delay="2007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39">
                                          <p:stCondLst>
                                            <p:cond delay="2463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249" decel="50000">
                                          <p:stCondLst>
                                            <p:cond delay="250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39">
                                          <p:stCondLst>
                                            <p:cond delay="27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249" decel="50000">
                                          <p:stCondLst>
                                            <p:cond delay="2751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87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2733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996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996" tmFilter="0, 0; 0.125,0.2665; 0.25,0.4; 0.375,0.465; 0.5,0.5;  0.625,0.535; 0.75,0.6; 0.875,0.7335; 1,1">
                                          <p:stCondLst>
                                            <p:cond delay="99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498" tmFilter="0, 0; 0.125,0.2665; 0.25,0.4; 0.375,0.465; 0.5,0.5;  0.625,0.535; 0.75,0.6; 0.875,0.7335; 1,1">
                                          <p:stCondLst>
                                            <p:cond delay="198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246" tmFilter="0, 0; 0.125,0.2665; 0.25,0.4; 0.375,0.465; 0.5,0.5;  0.625,0.535; 0.75,0.6; 0.875,0.7335; 1,1">
                                          <p:stCondLst>
                                            <p:cond delay="248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7" dur="39">
                                          <p:stCondLst>
                                            <p:cond delay="975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8" dur="249" decel="50000">
                                          <p:stCondLst>
                                            <p:cond delay="101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39">
                                          <p:stCondLst>
                                            <p:cond delay="19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0" dur="249" decel="50000">
                                          <p:stCondLst>
                                            <p:cond delay="2007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39">
                                          <p:stCondLst>
                                            <p:cond delay="2463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2" dur="249" decel="50000">
                                          <p:stCondLst>
                                            <p:cond delay="250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39">
                                          <p:stCondLst>
                                            <p:cond delay="27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4" dur="249" decel="50000">
                                          <p:stCondLst>
                                            <p:cond delay="2751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0" y="157162"/>
            <a:ext cx="12192000" cy="1085851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1" eaLnBrk="1" latinLnBrk="0" hangingPunct="1">
              <a:spcBef>
                <a:spcPct val="0"/>
              </a:spcBef>
              <a:buNone/>
              <a:defRPr sz="5400" kern="1200" cap="none">
                <a:ln w="3175" cmpd="sng"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ar-SA" b="1" dirty="0" smtClean="0">
                <a:solidFill>
                  <a:schemeClr val="tx1"/>
                </a:solidFill>
                <a:cs typeface="+mn-cs"/>
              </a:rPr>
              <a:t>سابعاً: المحافظة على الممتلكات العامة للمؤسسة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700213" y="1004888"/>
            <a:ext cx="12192000" cy="1042987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1" eaLnBrk="1" latinLnBrk="0" hangingPunct="1">
              <a:spcBef>
                <a:spcPct val="0"/>
              </a:spcBef>
              <a:buNone/>
              <a:defRPr sz="5400" kern="1200" cap="none">
                <a:ln w="3175" cmpd="sng"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ar-SA" b="1" dirty="0" smtClean="0">
                <a:solidFill>
                  <a:schemeClr val="tx1"/>
                </a:solidFill>
                <a:cs typeface="+mn-cs"/>
              </a:rPr>
              <a:t>ثامناً: عدم الاخلال بسير الدرس</a:t>
            </a:r>
            <a:endParaRPr lang="ar-IQ" b="1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00013" y="1615281"/>
            <a:ext cx="12192000" cy="1233487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1" eaLnBrk="1" latinLnBrk="0" hangingPunct="1">
              <a:spcBef>
                <a:spcPct val="0"/>
              </a:spcBef>
              <a:buNone/>
              <a:defRPr sz="5400" kern="1200" cap="none">
                <a:ln w="3175" cmpd="sng"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ar-SA" sz="4000" b="1" dirty="0" smtClean="0">
                <a:solidFill>
                  <a:schemeClr val="tx1"/>
                </a:solidFill>
                <a:cs typeface="+mn-cs"/>
              </a:rPr>
              <a:t>تاسعاً: الالتزام بالزي الموحد </a:t>
            </a:r>
            <a:r>
              <a:rPr lang="ar-SA" sz="4000" b="1" dirty="0" smtClean="0">
                <a:solidFill>
                  <a:srgbClr val="FFFF00"/>
                </a:solidFill>
                <a:cs typeface="+mn-cs"/>
              </a:rPr>
              <a:t>(يعاقب وفق المادة 2/اولاً تنبيه )</a:t>
            </a:r>
            <a:endParaRPr lang="ar-IQ" sz="4000" b="1" dirty="0">
              <a:solidFill>
                <a:srgbClr val="FFFF00"/>
              </a:solidFill>
              <a:cs typeface="+mn-cs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428625" y="2980530"/>
            <a:ext cx="12192000" cy="1233487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1" eaLnBrk="1" latinLnBrk="0" hangingPunct="1">
              <a:spcBef>
                <a:spcPct val="0"/>
              </a:spcBef>
              <a:buNone/>
              <a:defRPr sz="5400" kern="1200" cap="none">
                <a:ln w="3175" cmpd="sng"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ar-SA" b="1" dirty="0" smtClean="0">
                <a:solidFill>
                  <a:schemeClr val="tx1"/>
                </a:solidFill>
                <a:cs typeface="+mn-cs"/>
              </a:rPr>
              <a:t>عاشراً: الابتعاد عن التفرقة الدينية و الحزبية</a:t>
            </a:r>
            <a:endParaRPr lang="ar-IQ" b="1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-242888" y="3969542"/>
            <a:ext cx="12192000" cy="1233487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1" eaLnBrk="1" latinLnBrk="0" hangingPunct="1">
              <a:spcBef>
                <a:spcPct val="0"/>
              </a:spcBef>
              <a:buNone/>
              <a:defRPr sz="5400" kern="1200" cap="none">
                <a:ln w="3175" cmpd="sng"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ar-SA" b="1" dirty="0" smtClean="0">
                <a:solidFill>
                  <a:schemeClr val="tx1"/>
                </a:solidFill>
                <a:cs typeface="+mn-cs"/>
              </a:rPr>
              <a:t>عاشراً: الابتعاد عن الدعاية الى اي قومية او حزبية</a:t>
            </a:r>
            <a:endParaRPr lang="ar-IQ" b="1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-242888" y="5146672"/>
            <a:ext cx="12192000" cy="1233487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1" eaLnBrk="1" latinLnBrk="0" hangingPunct="1">
              <a:spcBef>
                <a:spcPct val="0"/>
              </a:spcBef>
              <a:buNone/>
              <a:defRPr sz="5400" kern="1200" cap="none">
                <a:ln w="3175" cmpd="sng"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ar-SA" b="1" dirty="0" smtClean="0">
                <a:solidFill>
                  <a:schemeClr val="tx1"/>
                </a:solidFill>
                <a:cs typeface="+mn-cs"/>
              </a:rPr>
              <a:t>حادي عشر: عدم اقامة مهرجانات ذات طابع حزبي</a:t>
            </a:r>
            <a:endParaRPr lang="ar-IQ" b="1" dirty="0">
              <a:solidFill>
                <a:schemeClr val="tx1"/>
              </a:solidFill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290651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87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733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96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996" tmFilter="0, 0; 0.125,0.2665; 0.25,0.4; 0.375,0.465; 0.5,0.5;  0.625,0.535; 0.75,0.6; 0.875,0.7335; 1,1">
                                          <p:stCondLst>
                                            <p:cond delay="99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498" tmFilter="0, 0; 0.125,0.2665; 0.25,0.4; 0.375,0.465; 0.5,0.5;  0.625,0.535; 0.75,0.6; 0.875,0.7335; 1,1">
                                          <p:stCondLst>
                                            <p:cond delay="198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46" tmFilter="0, 0; 0.125,0.2665; 0.25,0.4; 0.375,0.465; 0.5,0.5;  0.625,0.535; 0.75,0.6; 0.875,0.7335; 1,1">
                                          <p:stCondLst>
                                            <p:cond delay="248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39">
                                          <p:stCondLst>
                                            <p:cond delay="975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249" decel="50000">
                                          <p:stCondLst>
                                            <p:cond delay="101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39">
                                          <p:stCondLst>
                                            <p:cond delay="19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249" decel="50000">
                                          <p:stCondLst>
                                            <p:cond delay="2007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39">
                                          <p:stCondLst>
                                            <p:cond delay="2463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249" decel="50000">
                                          <p:stCondLst>
                                            <p:cond delay="250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39">
                                          <p:stCondLst>
                                            <p:cond delay="27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249" decel="50000">
                                          <p:stCondLst>
                                            <p:cond delay="2751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87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2733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996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996" tmFilter="0, 0; 0.125,0.2665; 0.25,0.4; 0.375,0.465; 0.5,0.5;  0.625,0.535; 0.75,0.6; 0.875,0.7335; 1,1">
                                          <p:stCondLst>
                                            <p:cond delay="99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498" tmFilter="0, 0; 0.125,0.2665; 0.25,0.4; 0.375,0.465; 0.5,0.5;  0.625,0.535; 0.75,0.6; 0.875,0.7335; 1,1">
                                          <p:stCondLst>
                                            <p:cond delay="198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46" tmFilter="0, 0; 0.125,0.2665; 0.25,0.4; 0.375,0.465; 0.5,0.5;  0.625,0.535; 0.75,0.6; 0.875,0.7335; 1,1">
                                          <p:stCondLst>
                                            <p:cond delay="248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39">
                                          <p:stCondLst>
                                            <p:cond delay="975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249" decel="50000">
                                          <p:stCondLst>
                                            <p:cond delay="101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39">
                                          <p:stCondLst>
                                            <p:cond delay="19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249" decel="50000">
                                          <p:stCondLst>
                                            <p:cond delay="2007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39">
                                          <p:stCondLst>
                                            <p:cond delay="2463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249" decel="50000">
                                          <p:stCondLst>
                                            <p:cond delay="250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39">
                                          <p:stCondLst>
                                            <p:cond delay="27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249" decel="50000">
                                          <p:stCondLst>
                                            <p:cond delay="2751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87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2733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996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996" tmFilter="0, 0; 0.125,0.2665; 0.25,0.4; 0.375,0.465; 0.5,0.5;  0.625,0.535; 0.75,0.6; 0.875,0.7335; 1,1">
                                          <p:stCondLst>
                                            <p:cond delay="99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498" tmFilter="0, 0; 0.125,0.2665; 0.25,0.4; 0.375,0.465; 0.5,0.5;  0.625,0.535; 0.75,0.6; 0.875,0.7335; 1,1">
                                          <p:stCondLst>
                                            <p:cond delay="198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246" tmFilter="0, 0; 0.125,0.2665; 0.25,0.4; 0.375,0.465; 0.5,0.5;  0.625,0.535; 0.75,0.6; 0.875,0.7335; 1,1">
                                          <p:stCondLst>
                                            <p:cond delay="248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39">
                                          <p:stCondLst>
                                            <p:cond delay="975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249" decel="50000">
                                          <p:stCondLst>
                                            <p:cond delay="101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39">
                                          <p:stCondLst>
                                            <p:cond delay="19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249" decel="50000">
                                          <p:stCondLst>
                                            <p:cond delay="2007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39">
                                          <p:stCondLst>
                                            <p:cond delay="2463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249" decel="50000">
                                          <p:stCondLst>
                                            <p:cond delay="250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39">
                                          <p:stCondLst>
                                            <p:cond delay="27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249" decel="50000">
                                          <p:stCondLst>
                                            <p:cond delay="2751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87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2733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996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996" tmFilter="0, 0; 0.125,0.2665; 0.25,0.4; 0.375,0.465; 0.5,0.5;  0.625,0.535; 0.75,0.6; 0.875,0.7335; 1,1">
                                          <p:stCondLst>
                                            <p:cond delay="99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498" tmFilter="0, 0; 0.125,0.2665; 0.25,0.4; 0.375,0.465; 0.5,0.5;  0.625,0.535; 0.75,0.6; 0.875,0.7335; 1,1">
                                          <p:stCondLst>
                                            <p:cond delay="198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246" tmFilter="0, 0; 0.125,0.2665; 0.25,0.4; 0.375,0.465; 0.5,0.5;  0.625,0.535; 0.75,0.6; 0.875,0.7335; 1,1">
                                          <p:stCondLst>
                                            <p:cond delay="248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7" dur="39">
                                          <p:stCondLst>
                                            <p:cond delay="975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8" dur="249" decel="50000">
                                          <p:stCondLst>
                                            <p:cond delay="101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39">
                                          <p:stCondLst>
                                            <p:cond delay="19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0" dur="249" decel="50000">
                                          <p:stCondLst>
                                            <p:cond delay="2007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39">
                                          <p:stCondLst>
                                            <p:cond delay="2463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2" dur="249" decel="50000">
                                          <p:stCondLst>
                                            <p:cond delay="250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39">
                                          <p:stCondLst>
                                            <p:cond delay="27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4" dur="249" decel="50000">
                                          <p:stCondLst>
                                            <p:cond delay="2751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87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2733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996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996" tmFilter="0, 0; 0.125,0.2665; 0.25,0.4; 0.375,0.465; 0.5,0.5;  0.625,0.535; 0.75,0.6; 0.875,0.7335; 1,1">
                                          <p:stCondLst>
                                            <p:cond delay="99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498" tmFilter="0, 0; 0.125,0.2665; 0.25,0.4; 0.375,0.465; 0.5,0.5;  0.625,0.535; 0.75,0.6; 0.875,0.7335; 1,1">
                                          <p:stCondLst>
                                            <p:cond delay="198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246" tmFilter="0, 0; 0.125,0.2665; 0.25,0.4; 0.375,0.465; 0.5,0.5;  0.625,0.535; 0.75,0.6; 0.875,0.7335; 1,1">
                                          <p:stCondLst>
                                            <p:cond delay="248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5" dur="39">
                                          <p:stCondLst>
                                            <p:cond delay="975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6" dur="249" decel="50000">
                                          <p:stCondLst>
                                            <p:cond delay="101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7" dur="39">
                                          <p:stCondLst>
                                            <p:cond delay="19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8" dur="249" decel="50000">
                                          <p:stCondLst>
                                            <p:cond delay="2007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9" dur="39">
                                          <p:stCondLst>
                                            <p:cond delay="2463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0" dur="249" decel="50000">
                                          <p:stCondLst>
                                            <p:cond delay="250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1" dur="39">
                                          <p:stCondLst>
                                            <p:cond delay="27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2" dur="249" decel="50000">
                                          <p:stCondLst>
                                            <p:cond delay="2751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7" dur="87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2733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996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996" tmFilter="0, 0; 0.125,0.2665; 0.25,0.4; 0.375,0.465; 0.5,0.5;  0.625,0.535; 0.75,0.6; 0.875,0.7335; 1,1">
                                          <p:stCondLst>
                                            <p:cond delay="99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498" tmFilter="0, 0; 0.125,0.2665; 0.25,0.4; 0.375,0.465; 0.5,0.5;  0.625,0.535; 0.75,0.6; 0.875,0.7335; 1,1">
                                          <p:stCondLst>
                                            <p:cond delay="198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246" tmFilter="0, 0; 0.125,0.2665; 0.25,0.4; 0.375,0.465; 0.5,0.5;  0.625,0.535; 0.75,0.6; 0.875,0.7335; 1,1">
                                          <p:stCondLst>
                                            <p:cond delay="248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3" dur="39">
                                          <p:stCondLst>
                                            <p:cond delay="975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4" dur="249" decel="50000">
                                          <p:stCondLst>
                                            <p:cond delay="101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5" dur="39">
                                          <p:stCondLst>
                                            <p:cond delay="19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6" dur="249" decel="50000">
                                          <p:stCondLst>
                                            <p:cond delay="2007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7" dur="39">
                                          <p:stCondLst>
                                            <p:cond delay="2463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8" dur="249" decel="50000">
                                          <p:stCondLst>
                                            <p:cond delay="250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9" dur="39">
                                          <p:stCondLst>
                                            <p:cond delay="27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0" dur="249" decel="50000">
                                          <p:stCondLst>
                                            <p:cond delay="2751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0" y="345280"/>
            <a:ext cx="12192000" cy="1646238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1" eaLnBrk="1" latinLnBrk="0" hangingPunct="1">
              <a:spcBef>
                <a:spcPct val="0"/>
              </a:spcBef>
              <a:buNone/>
              <a:defRPr sz="5400" kern="1200" cap="none">
                <a:ln w="3175" cmpd="sng"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ar-SA" sz="4000" b="1" dirty="0" smtClean="0">
                <a:solidFill>
                  <a:schemeClr val="bg1"/>
                </a:solidFill>
                <a:cs typeface="+mn-cs"/>
              </a:rPr>
              <a:t>المادة (5)</a:t>
            </a:r>
          </a:p>
          <a:p>
            <a:r>
              <a:rPr lang="ar-SA" sz="3000" b="1" dirty="0" smtClean="0">
                <a:solidFill>
                  <a:schemeClr val="bg1"/>
                </a:solidFill>
                <a:cs typeface="+mn-cs"/>
              </a:rPr>
              <a:t>يعاقب الطالب بالفصل المؤقت لمدة سنة دراسية لارتكابه المخالفات ادناه</a:t>
            </a:r>
          </a:p>
          <a:p>
            <a:endParaRPr lang="ar-SA" b="1" dirty="0" smtClean="0">
              <a:solidFill>
                <a:schemeClr val="bg1"/>
              </a:solidFill>
              <a:cs typeface="+mn-cs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0" y="914798"/>
            <a:ext cx="12192000" cy="1042987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1" eaLnBrk="1" latinLnBrk="0" hangingPunct="1">
              <a:spcBef>
                <a:spcPct val="0"/>
              </a:spcBef>
              <a:buNone/>
              <a:defRPr sz="5400" kern="1200" cap="none">
                <a:ln w="3175" cmpd="sng"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ar-SA" sz="3000" b="1" dirty="0" smtClean="0">
                <a:solidFill>
                  <a:schemeClr val="tx1"/>
                </a:solidFill>
                <a:cs typeface="+mn-cs"/>
              </a:rPr>
              <a:t>التحريض على التكتلات بجميع مسمياتها</a:t>
            </a:r>
            <a:endParaRPr lang="ar-IQ" sz="3000" b="1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0" y="1558925"/>
            <a:ext cx="12192000" cy="1233487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1" eaLnBrk="1" latinLnBrk="0" hangingPunct="1">
              <a:spcBef>
                <a:spcPct val="0"/>
              </a:spcBef>
              <a:buNone/>
              <a:defRPr sz="5400" kern="1200" cap="none">
                <a:ln w="3175" cmpd="sng"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ar-SA" sz="3000" b="1" dirty="0" smtClean="0">
                <a:solidFill>
                  <a:schemeClr val="tx1"/>
                </a:solidFill>
                <a:cs typeface="+mn-cs"/>
              </a:rPr>
              <a:t>الاعتداء بالفعل على احد موظفي المؤسسة التعليمية</a:t>
            </a:r>
            <a:endParaRPr lang="ar-IQ" sz="3000" b="1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0" y="2155425"/>
            <a:ext cx="12192000" cy="1233487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1" eaLnBrk="1" latinLnBrk="0" hangingPunct="1">
              <a:spcBef>
                <a:spcPct val="0"/>
              </a:spcBef>
              <a:buNone/>
              <a:defRPr sz="5400" kern="1200" cap="none">
                <a:ln w="3175" cmpd="sng"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ar-SA" sz="3000" b="1" dirty="0" smtClean="0">
                <a:solidFill>
                  <a:schemeClr val="tx1"/>
                </a:solidFill>
                <a:cs typeface="+mn-cs"/>
              </a:rPr>
              <a:t>استعمال العنف ضد الزملاء او التهديد باعمال مسلحة</a:t>
            </a:r>
            <a:endParaRPr lang="ar-IQ" sz="3000" b="1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-242888" y="2830511"/>
            <a:ext cx="12192000" cy="1233487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1" eaLnBrk="1" latinLnBrk="0" hangingPunct="1">
              <a:spcBef>
                <a:spcPct val="0"/>
              </a:spcBef>
              <a:buNone/>
              <a:defRPr sz="5400" kern="1200" cap="none">
                <a:ln w="3175" cmpd="sng"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ar-SA" sz="3000" b="1" dirty="0" smtClean="0">
                <a:solidFill>
                  <a:schemeClr val="tx1"/>
                </a:solidFill>
                <a:cs typeface="+mn-cs"/>
              </a:rPr>
              <a:t>التجاوز بالقول على التدريسين</a:t>
            </a:r>
            <a:endParaRPr lang="ar-IQ" sz="3000" b="1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-242888" y="3427011"/>
            <a:ext cx="12192000" cy="1233487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1" eaLnBrk="1" latinLnBrk="0" hangingPunct="1">
              <a:spcBef>
                <a:spcPct val="0"/>
              </a:spcBef>
              <a:buNone/>
              <a:defRPr sz="5400" kern="1200" cap="none">
                <a:ln w="3175" cmpd="sng"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ar-SA" sz="3000" b="1" dirty="0" smtClean="0">
                <a:solidFill>
                  <a:schemeClr val="tx1"/>
                </a:solidFill>
                <a:cs typeface="+mn-cs"/>
              </a:rPr>
              <a:t>الاساءة بالقول </a:t>
            </a:r>
            <a:r>
              <a:rPr lang="ar-SA" sz="3000" b="1" smtClean="0">
                <a:solidFill>
                  <a:schemeClr val="tx1"/>
                </a:solidFill>
                <a:cs typeface="+mn-cs"/>
              </a:rPr>
              <a:t>او الفعل </a:t>
            </a:r>
            <a:r>
              <a:rPr lang="ar-SA" sz="3000" b="1" dirty="0" smtClean="0">
                <a:solidFill>
                  <a:schemeClr val="tx1"/>
                </a:solidFill>
                <a:cs typeface="+mn-cs"/>
              </a:rPr>
              <a:t>على المؤسسة التعليمية</a:t>
            </a:r>
            <a:endParaRPr lang="ar-IQ" sz="3000" b="1" dirty="0">
              <a:solidFill>
                <a:schemeClr val="tx1"/>
              </a:solidFill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436610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87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733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96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996" tmFilter="0, 0; 0.125,0.2665; 0.25,0.4; 0.375,0.465; 0.5,0.5;  0.625,0.535; 0.75,0.6; 0.875,0.7335; 1,1">
                                          <p:stCondLst>
                                            <p:cond delay="99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498" tmFilter="0, 0; 0.125,0.2665; 0.25,0.4; 0.375,0.465; 0.5,0.5;  0.625,0.535; 0.75,0.6; 0.875,0.7335; 1,1">
                                          <p:stCondLst>
                                            <p:cond delay="198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46" tmFilter="0, 0; 0.125,0.2665; 0.25,0.4; 0.375,0.465; 0.5,0.5;  0.625,0.535; 0.75,0.6; 0.875,0.7335; 1,1">
                                          <p:stCondLst>
                                            <p:cond delay="248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39">
                                          <p:stCondLst>
                                            <p:cond delay="975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249" decel="50000">
                                          <p:stCondLst>
                                            <p:cond delay="101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39">
                                          <p:stCondLst>
                                            <p:cond delay="19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249" decel="50000">
                                          <p:stCondLst>
                                            <p:cond delay="2007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39">
                                          <p:stCondLst>
                                            <p:cond delay="2463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249" decel="50000">
                                          <p:stCondLst>
                                            <p:cond delay="250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39">
                                          <p:stCondLst>
                                            <p:cond delay="27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249" decel="50000">
                                          <p:stCondLst>
                                            <p:cond delay="2751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87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2733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996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996" tmFilter="0, 0; 0.125,0.2665; 0.25,0.4; 0.375,0.465; 0.5,0.5;  0.625,0.535; 0.75,0.6; 0.875,0.7335; 1,1">
                                          <p:stCondLst>
                                            <p:cond delay="99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498" tmFilter="0, 0; 0.125,0.2665; 0.25,0.4; 0.375,0.465; 0.5,0.5;  0.625,0.535; 0.75,0.6; 0.875,0.7335; 1,1">
                                          <p:stCondLst>
                                            <p:cond delay="198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46" tmFilter="0, 0; 0.125,0.2665; 0.25,0.4; 0.375,0.465; 0.5,0.5;  0.625,0.535; 0.75,0.6; 0.875,0.7335; 1,1">
                                          <p:stCondLst>
                                            <p:cond delay="248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39">
                                          <p:stCondLst>
                                            <p:cond delay="975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249" decel="50000">
                                          <p:stCondLst>
                                            <p:cond delay="101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39">
                                          <p:stCondLst>
                                            <p:cond delay="19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249" decel="50000">
                                          <p:stCondLst>
                                            <p:cond delay="2007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39">
                                          <p:stCondLst>
                                            <p:cond delay="2463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249" decel="50000">
                                          <p:stCondLst>
                                            <p:cond delay="250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39">
                                          <p:stCondLst>
                                            <p:cond delay="27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249" decel="50000">
                                          <p:stCondLst>
                                            <p:cond delay="2751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87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2733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996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996" tmFilter="0, 0; 0.125,0.2665; 0.25,0.4; 0.375,0.465; 0.5,0.5;  0.625,0.535; 0.75,0.6; 0.875,0.7335; 1,1">
                                          <p:stCondLst>
                                            <p:cond delay="99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498" tmFilter="0, 0; 0.125,0.2665; 0.25,0.4; 0.375,0.465; 0.5,0.5;  0.625,0.535; 0.75,0.6; 0.875,0.7335; 1,1">
                                          <p:stCondLst>
                                            <p:cond delay="198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246" tmFilter="0, 0; 0.125,0.2665; 0.25,0.4; 0.375,0.465; 0.5,0.5;  0.625,0.535; 0.75,0.6; 0.875,0.7335; 1,1">
                                          <p:stCondLst>
                                            <p:cond delay="248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39">
                                          <p:stCondLst>
                                            <p:cond delay="975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249" decel="50000">
                                          <p:stCondLst>
                                            <p:cond delay="101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39">
                                          <p:stCondLst>
                                            <p:cond delay="19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249" decel="50000">
                                          <p:stCondLst>
                                            <p:cond delay="2007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39">
                                          <p:stCondLst>
                                            <p:cond delay="2463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249" decel="50000">
                                          <p:stCondLst>
                                            <p:cond delay="250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39">
                                          <p:stCondLst>
                                            <p:cond delay="27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249" decel="50000">
                                          <p:stCondLst>
                                            <p:cond delay="2751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87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2733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996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996" tmFilter="0, 0; 0.125,0.2665; 0.25,0.4; 0.375,0.465; 0.5,0.5;  0.625,0.535; 0.75,0.6; 0.875,0.7335; 1,1">
                                          <p:stCondLst>
                                            <p:cond delay="99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498" tmFilter="0, 0; 0.125,0.2665; 0.25,0.4; 0.375,0.465; 0.5,0.5;  0.625,0.535; 0.75,0.6; 0.875,0.7335; 1,1">
                                          <p:stCondLst>
                                            <p:cond delay="198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246" tmFilter="0, 0; 0.125,0.2665; 0.25,0.4; 0.375,0.465; 0.5,0.5;  0.625,0.535; 0.75,0.6; 0.875,0.7335; 1,1">
                                          <p:stCondLst>
                                            <p:cond delay="248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7" dur="39">
                                          <p:stCondLst>
                                            <p:cond delay="975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8" dur="249" decel="50000">
                                          <p:stCondLst>
                                            <p:cond delay="101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39">
                                          <p:stCondLst>
                                            <p:cond delay="19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0" dur="249" decel="50000">
                                          <p:stCondLst>
                                            <p:cond delay="2007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39">
                                          <p:stCondLst>
                                            <p:cond delay="2463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2" dur="249" decel="50000">
                                          <p:stCondLst>
                                            <p:cond delay="250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39">
                                          <p:stCondLst>
                                            <p:cond delay="27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4" dur="249" decel="50000">
                                          <p:stCondLst>
                                            <p:cond delay="2751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87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2733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996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996" tmFilter="0, 0; 0.125,0.2665; 0.25,0.4; 0.375,0.465; 0.5,0.5;  0.625,0.535; 0.75,0.6; 0.875,0.7335; 1,1">
                                          <p:stCondLst>
                                            <p:cond delay="99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498" tmFilter="0, 0; 0.125,0.2665; 0.25,0.4; 0.375,0.465; 0.5,0.5;  0.625,0.535; 0.75,0.6; 0.875,0.7335; 1,1">
                                          <p:stCondLst>
                                            <p:cond delay="198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246" tmFilter="0, 0; 0.125,0.2665; 0.25,0.4; 0.375,0.465; 0.5,0.5;  0.625,0.535; 0.75,0.6; 0.875,0.7335; 1,1">
                                          <p:stCondLst>
                                            <p:cond delay="248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5" dur="39">
                                          <p:stCondLst>
                                            <p:cond delay="975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6" dur="249" decel="50000">
                                          <p:stCondLst>
                                            <p:cond delay="101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7" dur="39">
                                          <p:stCondLst>
                                            <p:cond delay="19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8" dur="249" decel="50000">
                                          <p:stCondLst>
                                            <p:cond delay="2007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9" dur="39">
                                          <p:stCondLst>
                                            <p:cond delay="2463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0" dur="249" decel="50000">
                                          <p:stCondLst>
                                            <p:cond delay="250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1" dur="39">
                                          <p:stCondLst>
                                            <p:cond delay="27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2" dur="249" decel="50000">
                                          <p:stCondLst>
                                            <p:cond delay="2751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7" dur="87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2733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996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996" tmFilter="0, 0; 0.125,0.2665; 0.25,0.4; 0.375,0.465; 0.5,0.5;  0.625,0.535; 0.75,0.6; 0.875,0.7335; 1,1">
                                          <p:stCondLst>
                                            <p:cond delay="99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498" tmFilter="0, 0; 0.125,0.2665; 0.25,0.4; 0.375,0.465; 0.5,0.5;  0.625,0.535; 0.75,0.6; 0.875,0.7335; 1,1">
                                          <p:stCondLst>
                                            <p:cond delay="198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246" tmFilter="0, 0; 0.125,0.2665; 0.25,0.4; 0.375,0.465; 0.5,0.5;  0.625,0.535; 0.75,0.6; 0.875,0.7335; 1,1">
                                          <p:stCondLst>
                                            <p:cond delay="248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3" dur="39">
                                          <p:stCondLst>
                                            <p:cond delay="975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4" dur="249" decel="50000">
                                          <p:stCondLst>
                                            <p:cond delay="101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5" dur="39">
                                          <p:stCondLst>
                                            <p:cond delay="19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6" dur="249" decel="50000">
                                          <p:stCondLst>
                                            <p:cond delay="2007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7" dur="39">
                                          <p:stCondLst>
                                            <p:cond delay="2463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8" dur="249" decel="50000">
                                          <p:stCondLst>
                                            <p:cond delay="250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9" dur="39">
                                          <p:stCondLst>
                                            <p:cond delay="27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0" dur="249" decel="50000">
                                          <p:stCondLst>
                                            <p:cond delay="2751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0" y="345280"/>
            <a:ext cx="12192000" cy="1646238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1" eaLnBrk="1" latinLnBrk="0" hangingPunct="1">
              <a:spcBef>
                <a:spcPct val="0"/>
              </a:spcBef>
              <a:buNone/>
              <a:defRPr sz="5400" kern="1200" cap="none">
                <a:ln w="3175" cmpd="sng"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ar-SA" sz="4000" b="1" dirty="0" smtClean="0">
                <a:solidFill>
                  <a:schemeClr val="bg1"/>
                </a:solidFill>
                <a:cs typeface="+mn-cs"/>
              </a:rPr>
              <a:t>المادة (6)</a:t>
            </a:r>
          </a:p>
          <a:p>
            <a:r>
              <a:rPr lang="ar-SA" sz="3000" b="1" dirty="0" smtClean="0">
                <a:solidFill>
                  <a:schemeClr val="bg1"/>
                </a:solidFill>
                <a:cs typeface="+mn-cs"/>
              </a:rPr>
              <a:t>يعاقب الطالب بالفصل النهائي لارتكابه المخالفات ادناه</a:t>
            </a:r>
          </a:p>
          <a:p>
            <a:endParaRPr lang="ar-SA" b="1" dirty="0" smtClean="0">
              <a:solidFill>
                <a:schemeClr val="bg1"/>
              </a:solidFill>
              <a:cs typeface="+mn-cs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0" y="914798"/>
            <a:ext cx="12192000" cy="1042987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1" eaLnBrk="1" latinLnBrk="0" hangingPunct="1">
              <a:spcBef>
                <a:spcPct val="0"/>
              </a:spcBef>
              <a:buNone/>
              <a:defRPr sz="5400" kern="1200" cap="none">
                <a:ln w="3175" cmpd="sng"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ar-SA" sz="3000" b="1" dirty="0" smtClean="0">
                <a:solidFill>
                  <a:schemeClr val="tx1"/>
                </a:solidFill>
                <a:cs typeface="+mn-cs"/>
              </a:rPr>
              <a:t>تكرار المخالفات بالمادة 5 </a:t>
            </a:r>
            <a:endParaRPr lang="ar-IQ" sz="3000" b="1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0" y="1698425"/>
            <a:ext cx="12192000" cy="1233487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1" eaLnBrk="1" latinLnBrk="0" hangingPunct="1">
              <a:spcBef>
                <a:spcPct val="0"/>
              </a:spcBef>
              <a:buNone/>
              <a:defRPr sz="5400" kern="1200" cap="none">
                <a:ln w="3175" cmpd="sng"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ar-SA" sz="3000" b="1" dirty="0" smtClean="0">
                <a:solidFill>
                  <a:schemeClr val="tx1"/>
                </a:solidFill>
                <a:cs typeface="+mn-cs"/>
              </a:rPr>
              <a:t>الاعتداء بالفعل على التدريسين</a:t>
            </a:r>
            <a:endParaRPr lang="ar-IQ" sz="3000" b="1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0" y="2689022"/>
            <a:ext cx="12192000" cy="1233487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1" eaLnBrk="1" latinLnBrk="0" hangingPunct="1">
              <a:spcBef>
                <a:spcPct val="0"/>
              </a:spcBef>
              <a:buNone/>
              <a:defRPr sz="5400" kern="1200" cap="none">
                <a:ln w="3175" cmpd="sng"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ar-SA" sz="3000" b="1" dirty="0" smtClean="0">
                <a:solidFill>
                  <a:schemeClr val="tx1"/>
                </a:solidFill>
                <a:cs typeface="+mn-cs"/>
              </a:rPr>
              <a:t>الافعال المشينة داخل المؤسسة التعليمية</a:t>
            </a:r>
            <a:endParaRPr lang="ar-IQ" sz="3000" b="1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-242888" y="3696882"/>
            <a:ext cx="12192000" cy="1233487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1" eaLnBrk="1" latinLnBrk="0" hangingPunct="1">
              <a:spcBef>
                <a:spcPct val="0"/>
              </a:spcBef>
              <a:buNone/>
              <a:defRPr sz="5400" kern="1200" cap="none">
                <a:ln w="3175" cmpd="sng"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ar-SA" sz="3000" b="1" dirty="0" smtClean="0">
                <a:solidFill>
                  <a:schemeClr val="tx1"/>
                </a:solidFill>
                <a:cs typeface="+mn-cs"/>
              </a:rPr>
              <a:t>تقديم مستمسكات مزورة</a:t>
            </a:r>
            <a:endParaRPr lang="ar-IQ" sz="3000" b="1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-242888" y="4896636"/>
            <a:ext cx="12192000" cy="1233487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1" eaLnBrk="1" latinLnBrk="0" hangingPunct="1">
              <a:spcBef>
                <a:spcPct val="0"/>
              </a:spcBef>
              <a:buNone/>
              <a:defRPr sz="5400" kern="1200" cap="none">
                <a:ln w="3175" cmpd="sng"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ar-SA" sz="3000" b="1" dirty="0" smtClean="0">
                <a:solidFill>
                  <a:schemeClr val="tx1"/>
                </a:solidFill>
                <a:cs typeface="+mn-cs"/>
              </a:rPr>
              <a:t>الحكم على الطالب بجناية او جنحة مخلة بالشرف لمدة اكثر من سنة</a:t>
            </a:r>
            <a:endParaRPr lang="ar-IQ" sz="3000" b="1" dirty="0">
              <a:solidFill>
                <a:schemeClr val="tx1"/>
              </a:solidFill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664644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87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733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96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996" tmFilter="0, 0; 0.125,0.2665; 0.25,0.4; 0.375,0.465; 0.5,0.5;  0.625,0.535; 0.75,0.6; 0.875,0.7335; 1,1">
                                          <p:stCondLst>
                                            <p:cond delay="99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498" tmFilter="0, 0; 0.125,0.2665; 0.25,0.4; 0.375,0.465; 0.5,0.5;  0.625,0.535; 0.75,0.6; 0.875,0.7335; 1,1">
                                          <p:stCondLst>
                                            <p:cond delay="198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46" tmFilter="0, 0; 0.125,0.2665; 0.25,0.4; 0.375,0.465; 0.5,0.5;  0.625,0.535; 0.75,0.6; 0.875,0.7335; 1,1">
                                          <p:stCondLst>
                                            <p:cond delay="248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39">
                                          <p:stCondLst>
                                            <p:cond delay="975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249" decel="50000">
                                          <p:stCondLst>
                                            <p:cond delay="101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39">
                                          <p:stCondLst>
                                            <p:cond delay="19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249" decel="50000">
                                          <p:stCondLst>
                                            <p:cond delay="2007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39">
                                          <p:stCondLst>
                                            <p:cond delay="2463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249" decel="50000">
                                          <p:stCondLst>
                                            <p:cond delay="250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39">
                                          <p:stCondLst>
                                            <p:cond delay="27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249" decel="50000">
                                          <p:stCondLst>
                                            <p:cond delay="2751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87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2733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996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996" tmFilter="0, 0; 0.125,0.2665; 0.25,0.4; 0.375,0.465; 0.5,0.5;  0.625,0.535; 0.75,0.6; 0.875,0.7335; 1,1">
                                          <p:stCondLst>
                                            <p:cond delay="99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498" tmFilter="0, 0; 0.125,0.2665; 0.25,0.4; 0.375,0.465; 0.5,0.5;  0.625,0.535; 0.75,0.6; 0.875,0.7335; 1,1">
                                          <p:stCondLst>
                                            <p:cond delay="198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46" tmFilter="0, 0; 0.125,0.2665; 0.25,0.4; 0.375,0.465; 0.5,0.5;  0.625,0.535; 0.75,0.6; 0.875,0.7335; 1,1">
                                          <p:stCondLst>
                                            <p:cond delay="248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39">
                                          <p:stCondLst>
                                            <p:cond delay="975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249" decel="50000">
                                          <p:stCondLst>
                                            <p:cond delay="101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39">
                                          <p:stCondLst>
                                            <p:cond delay="19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249" decel="50000">
                                          <p:stCondLst>
                                            <p:cond delay="2007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39">
                                          <p:stCondLst>
                                            <p:cond delay="2463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249" decel="50000">
                                          <p:stCondLst>
                                            <p:cond delay="250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39">
                                          <p:stCondLst>
                                            <p:cond delay="27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249" decel="50000">
                                          <p:stCondLst>
                                            <p:cond delay="2751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87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2733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996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996" tmFilter="0, 0; 0.125,0.2665; 0.25,0.4; 0.375,0.465; 0.5,0.5;  0.625,0.535; 0.75,0.6; 0.875,0.7335; 1,1">
                                          <p:stCondLst>
                                            <p:cond delay="99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498" tmFilter="0, 0; 0.125,0.2665; 0.25,0.4; 0.375,0.465; 0.5,0.5;  0.625,0.535; 0.75,0.6; 0.875,0.7335; 1,1">
                                          <p:stCondLst>
                                            <p:cond delay="198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246" tmFilter="0, 0; 0.125,0.2665; 0.25,0.4; 0.375,0.465; 0.5,0.5;  0.625,0.535; 0.75,0.6; 0.875,0.7335; 1,1">
                                          <p:stCondLst>
                                            <p:cond delay="248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39">
                                          <p:stCondLst>
                                            <p:cond delay="975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249" decel="50000">
                                          <p:stCondLst>
                                            <p:cond delay="101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39">
                                          <p:stCondLst>
                                            <p:cond delay="19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249" decel="50000">
                                          <p:stCondLst>
                                            <p:cond delay="2007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39">
                                          <p:stCondLst>
                                            <p:cond delay="2463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249" decel="50000">
                                          <p:stCondLst>
                                            <p:cond delay="250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39">
                                          <p:stCondLst>
                                            <p:cond delay="27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249" decel="50000">
                                          <p:stCondLst>
                                            <p:cond delay="2751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87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2733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996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996" tmFilter="0, 0; 0.125,0.2665; 0.25,0.4; 0.375,0.465; 0.5,0.5;  0.625,0.535; 0.75,0.6; 0.875,0.7335; 1,1">
                                          <p:stCondLst>
                                            <p:cond delay="99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498" tmFilter="0, 0; 0.125,0.2665; 0.25,0.4; 0.375,0.465; 0.5,0.5;  0.625,0.535; 0.75,0.6; 0.875,0.7335; 1,1">
                                          <p:stCondLst>
                                            <p:cond delay="198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246" tmFilter="0, 0; 0.125,0.2665; 0.25,0.4; 0.375,0.465; 0.5,0.5;  0.625,0.535; 0.75,0.6; 0.875,0.7335; 1,1">
                                          <p:stCondLst>
                                            <p:cond delay="248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7" dur="39">
                                          <p:stCondLst>
                                            <p:cond delay="975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8" dur="249" decel="50000">
                                          <p:stCondLst>
                                            <p:cond delay="101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39">
                                          <p:stCondLst>
                                            <p:cond delay="19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0" dur="249" decel="50000">
                                          <p:stCondLst>
                                            <p:cond delay="2007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39">
                                          <p:stCondLst>
                                            <p:cond delay="2463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2" dur="249" decel="50000">
                                          <p:stCondLst>
                                            <p:cond delay="250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39">
                                          <p:stCondLst>
                                            <p:cond delay="27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4" dur="249" decel="50000">
                                          <p:stCondLst>
                                            <p:cond delay="2751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87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2733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996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996" tmFilter="0, 0; 0.125,0.2665; 0.25,0.4; 0.375,0.465; 0.5,0.5;  0.625,0.535; 0.75,0.6; 0.875,0.7335; 1,1">
                                          <p:stCondLst>
                                            <p:cond delay="99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498" tmFilter="0, 0; 0.125,0.2665; 0.25,0.4; 0.375,0.465; 0.5,0.5;  0.625,0.535; 0.75,0.6; 0.875,0.7335; 1,1">
                                          <p:stCondLst>
                                            <p:cond delay="198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246" tmFilter="0, 0; 0.125,0.2665; 0.25,0.4; 0.375,0.465; 0.5,0.5;  0.625,0.535; 0.75,0.6; 0.875,0.7335; 1,1">
                                          <p:stCondLst>
                                            <p:cond delay="248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5" dur="39">
                                          <p:stCondLst>
                                            <p:cond delay="975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6" dur="249" decel="50000">
                                          <p:stCondLst>
                                            <p:cond delay="101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7" dur="39">
                                          <p:stCondLst>
                                            <p:cond delay="19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8" dur="249" decel="50000">
                                          <p:stCondLst>
                                            <p:cond delay="2007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9" dur="39">
                                          <p:stCondLst>
                                            <p:cond delay="2463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0" dur="249" decel="50000">
                                          <p:stCondLst>
                                            <p:cond delay="250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1" dur="39">
                                          <p:stCondLst>
                                            <p:cond delay="27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2" dur="249" decel="50000">
                                          <p:stCondLst>
                                            <p:cond delay="2751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7" dur="87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2733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996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996" tmFilter="0, 0; 0.125,0.2665; 0.25,0.4; 0.375,0.465; 0.5,0.5;  0.625,0.535; 0.75,0.6; 0.875,0.7335; 1,1">
                                          <p:stCondLst>
                                            <p:cond delay="99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498" tmFilter="0, 0; 0.125,0.2665; 0.25,0.4; 0.375,0.465; 0.5,0.5;  0.625,0.535; 0.75,0.6; 0.875,0.7335; 1,1">
                                          <p:stCondLst>
                                            <p:cond delay="198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246" tmFilter="0, 0; 0.125,0.2665; 0.25,0.4; 0.375,0.465; 0.5,0.5;  0.625,0.535; 0.75,0.6; 0.875,0.7335; 1,1">
                                          <p:stCondLst>
                                            <p:cond delay="248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3" dur="39">
                                          <p:stCondLst>
                                            <p:cond delay="975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4" dur="249" decel="50000">
                                          <p:stCondLst>
                                            <p:cond delay="101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5" dur="39">
                                          <p:stCondLst>
                                            <p:cond delay="19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6" dur="249" decel="50000">
                                          <p:stCondLst>
                                            <p:cond delay="2007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7" dur="39">
                                          <p:stCondLst>
                                            <p:cond delay="2463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8" dur="249" decel="50000">
                                          <p:stCondLst>
                                            <p:cond delay="250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9" dur="39">
                                          <p:stCondLst>
                                            <p:cond delay="27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0" dur="249" decel="50000">
                                          <p:stCondLst>
                                            <p:cond delay="2751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</p:bldLst>
  </p:timing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193</TotalTime>
  <Words>309</Words>
  <Application>Microsoft Office PowerPoint</Application>
  <PresentationFormat>Custom</PresentationFormat>
  <Paragraphs>35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Slice</vt:lpstr>
      <vt:lpstr>اهلاً وسهلاً بالضيوف الكرام</vt:lpstr>
      <vt:lpstr>تقيم كلية التربية البدنية و علوم الرياضة</vt:lpstr>
      <vt:lpstr>المادة (1)</vt:lpstr>
      <vt:lpstr>PowerPoint Presentation</vt:lpstr>
      <vt:lpstr>PowerPoint Presentation</vt:lpstr>
      <vt:lpstr>PowerPoint Presentation</vt:lpstr>
      <vt:lpstr>PowerPoint Presentation</vt:lpstr>
    </vt:vector>
  </TitlesOfParts>
  <Company>SACC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اهلاً وسهلاً بالضيوف الكرام</dc:title>
  <dc:creator>Maher</dc:creator>
  <cp:lastModifiedBy>Maher</cp:lastModifiedBy>
  <cp:revision>3</cp:revision>
  <dcterms:created xsi:type="dcterms:W3CDTF">2020-02-10T19:27:28Z</dcterms:created>
  <dcterms:modified xsi:type="dcterms:W3CDTF">2021-02-12T19:00:16Z</dcterms:modified>
</cp:coreProperties>
</file>