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9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4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4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4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3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3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3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9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2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0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0"/>
            <a:ext cx="121943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132" y="3246382"/>
            <a:ext cx="11167736" cy="1188058"/>
          </a:xfrm>
        </p:spPr>
        <p:txBody>
          <a:bodyPr>
            <a:normAutofit fontScale="90000"/>
          </a:bodyPr>
          <a:lstStyle/>
          <a:p>
            <a:r>
              <a:rPr lang="ar-SA" sz="4000" dirty="0" smtClean="0"/>
              <a:t>اخطاء الاقتباس العلمي في برنامج  </a:t>
            </a:r>
            <a:r>
              <a:rPr lang="en-US" sz="4000" dirty="0" smtClean="0">
                <a:solidFill>
                  <a:schemeClr val="bg1"/>
                </a:solidFill>
              </a:rPr>
              <a:t>Microsoft office word </a:t>
            </a:r>
            <a:r>
              <a:rPr lang="ar-SA" sz="4000" dirty="0" smtClean="0">
                <a:solidFill>
                  <a:schemeClr val="bg1"/>
                </a:solidFill>
              </a:rPr>
              <a:t> </a:t>
            </a:r>
            <a:r>
              <a:rPr lang="ar-SA" sz="4000" dirty="0" smtClean="0"/>
              <a:t>و تأثيرها على رفع نسبة الاستلال  في برنامج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</a:rPr>
              <a:t>Turnitin</a:t>
            </a:r>
            <a:r>
              <a:rPr lang="en-US" sz="4000" dirty="0" smtClean="0">
                <a:solidFill>
                  <a:srgbClr val="FF0000"/>
                </a:solidFill>
              </a:rPr>
              <a:t>) </a:t>
            </a:r>
            <a:endParaRPr lang="ar-IQ" sz="4000" i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8162001" y="205927"/>
            <a:ext cx="4413528" cy="517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SA" sz="3000" dirty="0" smtClean="0">
              <a:solidFill>
                <a:schemeClr val="tx1"/>
              </a:solidFill>
            </a:endParaRPr>
          </a:p>
          <a:p>
            <a:pPr algn="ctr"/>
            <a:endParaRPr lang="ar-SA" sz="3000" dirty="0">
              <a:solidFill>
                <a:schemeClr val="tx1"/>
              </a:solidFill>
            </a:endParaRPr>
          </a:p>
          <a:p>
            <a:pPr algn="ctr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الجامعة </a:t>
            </a:r>
            <a:r>
              <a:rPr lang="ar-SA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المستنصرية</a:t>
            </a:r>
            <a:endParaRPr lang="ar-IQ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0025" y="1244450"/>
            <a:ext cx="72319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000" dirty="0" smtClean="0"/>
              <a:t>فرع العلوم النظرية </a:t>
            </a:r>
            <a:endParaRPr lang="en-US" sz="3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73" y="740690"/>
            <a:ext cx="1459584" cy="1453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0" y="464634"/>
            <a:ext cx="3159045" cy="200521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gray">
          <a:xfrm>
            <a:off x="-150875" y="227497"/>
            <a:ext cx="4413528" cy="517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SA" sz="3000" dirty="0" smtClean="0">
              <a:solidFill>
                <a:schemeClr val="tx1"/>
              </a:solidFill>
            </a:endParaRPr>
          </a:p>
          <a:p>
            <a:pPr algn="ctr"/>
            <a:endParaRPr lang="ar-SA" sz="3000" dirty="0">
              <a:solidFill>
                <a:schemeClr val="tx1"/>
              </a:solidFill>
            </a:endParaRPr>
          </a:p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كلية التربية البدنية و علوم الرياضة</a:t>
            </a:r>
            <a:endParaRPr lang="ar-IQ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5460" y="2175844"/>
            <a:ext cx="2541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ورشة </a:t>
            </a:r>
            <a:r>
              <a:rPr lang="ar-SA" sz="4000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 بعنوان</a:t>
            </a:r>
            <a:endParaRPr lang="ar-SA" sz="4000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3635" y="4963294"/>
            <a:ext cx="184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ar-SA" sz="4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986" y="4774440"/>
            <a:ext cx="1382992" cy="409721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باستعمال تطبيق</a:t>
            </a: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2592" y="4714177"/>
            <a:ext cx="47468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يلقيها</a:t>
            </a:r>
            <a:endParaRPr lang="ar-SA" sz="5400" dirty="0">
              <a:ln w="19050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ar-SA" sz="540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م.م. حسام جمعة الربيعي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019" y="5833542"/>
            <a:ext cx="1220845" cy="748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436" y="4764742"/>
            <a:ext cx="1289810" cy="722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4" y="5354735"/>
            <a:ext cx="1146556" cy="1055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1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0"/>
            <a:ext cx="121943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767" y="1658472"/>
            <a:ext cx="11167736" cy="11880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3000" b="1" dirty="0" smtClean="0"/>
              <a:t>المحور الاول :  تعلم توثيق المصدر في قائمة المصادر و المراجع العلمية باستعمال أنموذج </a:t>
            </a:r>
            <a:r>
              <a:rPr lang="en-US" sz="3000" b="1" dirty="0" smtClean="0">
                <a:solidFill>
                  <a:schemeClr val="bg1"/>
                </a:solidFill>
              </a:rPr>
              <a:t>ABA</a:t>
            </a:r>
            <a:r>
              <a:rPr lang="ar-SA" sz="3000" b="1" dirty="0" smtClean="0">
                <a:solidFill>
                  <a:schemeClr val="bg1"/>
                </a:solidFill>
              </a:rPr>
              <a:t> </a:t>
            </a:r>
            <a:r>
              <a:rPr lang="ar-SA" sz="3000" b="1" dirty="0" smtClean="0"/>
              <a:t>لتوثيق المصادر العلمية في برنامج </a:t>
            </a:r>
            <a:r>
              <a:rPr lang="en-US" sz="3000" b="1" dirty="0" smtClean="0">
                <a:solidFill>
                  <a:schemeClr val="bg1"/>
                </a:solidFill>
              </a:rPr>
              <a:t>word</a:t>
            </a:r>
            <a:endParaRPr lang="ar-IQ" sz="3000" b="1" i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22816" y="463772"/>
            <a:ext cx="1946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محاور الورشة</a:t>
            </a:r>
            <a:endParaRPr lang="ar-SA" sz="4000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3635" y="4963294"/>
            <a:ext cx="184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ar-SA" sz="4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208642" y="3495554"/>
            <a:ext cx="9721081" cy="118805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000" b="1" dirty="0" smtClean="0"/>
              <a:t>المحور الثاني :تعلم توثيق المصدر العلمي </a:t>
            </a:r>
            <a:r>
              <a:rPr lang="ar-SA" sz="3000" b="1" dirty="0"/>
              <a:t>داخل صفحات الورقة البحثية </a:t>
            </a:r>
            <a:endParaRPr lang="ar-IQ" sz="30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3000" b="1" dirty="0" smtClean="0"/>
              <a:t> </a:t>
            </a:r>
            <a:r>
              <a:rPr lang="ar-SA" sz="3000" b="1" dirty="0"/>
              <a:t>باستعمال </a:t>
            </a:r>
            <a:r>
              <a:rPr lang="ar-SA" sz="3000" b="1" dirty="0" smtClean="0"/>
              <a:t>أنموذج </a:t>
            </a:r>
            <a:r>
              <a:rPr lang="en-US" sz="3000" b="1" dirty="0"/>
              <a:t>ABA</a:t>
            </a:r>
            <a:r>
              <a:rPr lang="ar-SA" sz="3000" b="1" dirty="0"/>
              <a:t> المثبت في برنامج </a:t>
            </a:r>
            <a:r>
              <a:rPr lang="en-US" sz="3000" b="1" dirty="0" smtClean="0">
                <a:solidFill>
                  <a:schemeClr val="bg1"/>
                </a:solidFill>
              </a:rPr>
              <a:t>word</a:t>
            </a:r>
            <a:endParaRPr lang="ar-IQ" sz="3000" b="1" i="1" dirty="0">
              <a:solidFill>
                <a:srgbClr val="FF00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254438" y="4738607"/>
            <a:ext cx="11167736" cy="11880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000" b="1" dirty="0" smtClean="0"/>
              <a:t>المحور الثالث: توضيح طريقة عمل برنامج الاستلال الالكتروني </a:t>
            </a:r>
            <a:r>
              <a:rPr lang="en-US" sz="3000" b="1" dirty="0" smtClean="0">
                <a:solidFill>
                  <a:srgbClr val="FF0000"/>
                </a:solidFill>
              </a:rPr>
              <a:t>(</a:t>
            </a:r>
            <a:r>
              <a:rPr lang="en-US" sz="3000" b="1" dirty="0" err="1" smtClean="0">
                <a:solidFill>
                  <a:srgbClr val="FF0000"/>
                </a:solidFill>
              </a:rPr>
              <a:t>turnitin</a:t>
            </a:r>
            <a:r>
              <a:rPr lang="en-US" sz="3000" b="1" dirty="0" smtClean="0">
                <a:solidFill>
                  <a:srgbClr val="FF0000"/>
                </a:solidFill>
              </a:rPr>
              <a:t>)</a:t>
            </a:r>
            <a:endParaRPr lang="ar-IQ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7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0"/>
            <a:ext cx="121943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767" y="183806"/>
            <a:ext cx="11167736" cy="11880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3000" b="1" dirty="0" smtClean="0"/>
              <a:t>المحور الاول :  تعلم توثيق المصدر في قائمة المصادر و المراجع العلمية باستعمال أنموذج </a:t>
            </a:r>
            <a:r>
              <a:rPr lang="en-US" sz="3000" b="1" dirty="0" smtClean="0">
                <a:solidFill>
                  <a:schemeClr val="bg1"/>
                </a:solidFill>
              </a:rPr>
              <a:t>ABA</a:t>
            </a:r>
            <a:r>
              <a:rPr lang="ar-SA" sz="3000" b="1" dirty="0" smtClean="0">
                <a:solidFill>
                  <a:schemeClr val="bg1"/>
                </a:solidFill>
              </a:rPr>
              <a:t> </a:t>
            </a:r>
            <a:r>
              <a:rPr lang="ar-SA" sz="3000" b="1" dirty="0" smtClean="0"/>
              <a:t>لتوثيق المصادر العلمية في برنامج </a:t>
            </a:r>
            <a:r>
              <a:rPr lang="en-US" sz="3000" b="1" dirty="0" smtClean="0">
                <a:solidFill>
                  <a:schemeClr val="bg1"/>
                </a:solidFill>
              </a:rPr>
              <a:t>word</a:t>
            </a:r>
            <a:endParaRPr lang="ar-IQ" sz="3000" b="1" i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3635" y="4963294"/>
            <a:ext cx="184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ar-SA" sz="4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28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0"/>
            <a:ext cx="12194316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03635" y="4963294"/>
            <a:ext cx="184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ar-SA" sz="4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67662" y="310919"/>
            <a:ext cx="9721081" cy="118805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000" b="1" dirty="0" smtClean="0"/>
              <a:t>المحور الثاني :تعلم توثيق المصدر العلمي </a:t>
            </a:r>
            <a:r>
              <a:rPr lang="ar-SA" sz="3000" b="1" dirty="0"/>
              <a:t>داخل صفحات الورقة البحثية </a:t>
            </a:r>
            <a:endParaRPr lang="ar-IQ" sz="30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3000" b="1" dirty="0" smtClean="0"/>
              <a:t> </a:t>
            </a:r>
            <a:r>
              <a:rPr lang="ar-SA" sz="3000" b="1" dirty="0"/>
              <a:t>باستعمال بأنموذج </a:t>
            </a:r>
            <a:r>
              <a:rPr lang="en-US" sz="3000" b="1" dirty="0"/>
              <a:t>ABA</a:t>
            </a:r>
            <a:r>
              <a:rPr lang="ar-SA" sz="3000" b="1" dirty="0"/>
              <a:t> المثبت في برنامج </a:t>
            </a:r>
            <a:r>
              <a:rPr lang="en-US" sz="3000" b="1" dirty="0" smtClean="0">
                <a:solidFill>
                  <a:schemeClr val="bg1"/>
                </a:solidFill>
              </a:rPr>
              <a:t>word</a:t>
            </a:r>
            <a:endParaRPr lang="ar-IQ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0"/>
            <a:ext cx="12194316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03635" y="4963294"/>
            <a:ext cx="184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ar-SA" sz="4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2132" y="-438569"/>
            <a:ext cx="11167736" cy="11880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000" b="1" dirty="0" smtClean="0"/>
              <a:t>المحور الثالث: توضيح طريقة عمل برنامج الاستلال الالكتروني </a:t>
            </a:r>
            <a:r>
              <a:rPr lang="en-US" sz="3000" b="1" dirty="0" smtClean="0">
                <a:solidFill>
                  <a:srgbClr val="FF0000"/>
                </a:solidFill>
              </a:rPr>
              <a:t>(</a:t>
            </a:r>
            <a:r>
              <a:rPr lang="en-US" sz="3000" b="1" dirty="0" err="1" smtClean="0">
                <a:solidFill>
                  <a:srgbClr val="FF0000"/>
                </a:solidFill>
              </a:rPr>
              <a:t>turnitin</a:t>
            </a:r>
            <a:r>
              <a:rPr lang="en-US" sz="3000" b="1" dirty="0" smtClean="0">
                <a:solidFill>
                  <a:srgbClr val="FF0000"/>
                </a:solidFill>
              </a:rPr>
              <a:t>)</a:t>
            </a:r>
            <a:endParaRPr lang="ar-IQ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0"/>
            <a:ext cx="12194316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03635" y="4963294"/>
            <a:ext cx="184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ar-SA" sz="4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2132" y="1887945"/>
            <a:ext cx="11167736" cy="11880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000" b="1" dirty="0" smtClean="0"/>
              <a:t>شكراً لحسن الاصغاء</a:t>
            </a:r>
            <a:endParaRPr lang="ar-IQ" sz="3000" b="1" i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4497" y="3075384"/>
            <a:ext cx="11167736" cy="11880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000" b="1" dirty="0" smtClean="0"/>
              <a:t>سوف نزودك بشهادة المشاركة لاحقاً</a:t>
            </a:r>
            <a:endParaRPr lang="ar-IQ" sz="30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154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اخطاء الاقتباس العلمي في برنامج  Microsoft office word  و تأثيرها على رفع نسبة الاستلال  في برنامج(Turnitin) </vt:lpstr>
      <vt:lpstr>المحور الاول :  تعلم توثيق المصدر في قائمة المصادر و المراجع العلمية باستعمال أنموذج ABA لتوثيق المصادر العلمية في برنامج word</vt:lpstr>
      <vt:lpstr>المحور الاول :  تعلم توثيق المصدر في قائمة المصادر و المراجع العلمية باستعمال أنموذج ABA لتوثيق المصادر العلمية في برنامج word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التمارين البدنية</dc:title>
  <dc:creator>Maher</dc:creator>
  <cp:lastModifiedBy>Maher</cp:lastModifiedBy>
  <cp:revision>16</cp:revision>
  <dcterms:created xsi:type="dcterms:W3CDTF">2020-03-19T20:23:46Z</dcterms:created>
  <dcterms:modified xsi:type="dcterms:W3CDTF">2022-09-09T14:12:52Z</dcterms:modified>
</cp:coreProperties>
</file>