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3" r:id="rId1"/>
  </p:sldMasterIdLst>
  <p:sldIdLst>
    <p:sldId id="260" r:id="rId2"/>
    <p:sldId id="256" r:id="rId3"/>
    <p:sldId id="261" r:id="rId4"/>
    <p:sldId id="257" r:id="rId5"/>
    <p:sldId id="259" r:id="rId6"/>
    <p:sldId id="258"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7" r:id="rId21"/>
    <p:sldId id="275" r:id="rId22"/>
    <p:sldId id="276" r:id="rId23"/>
    <p:sldId id="278" r:id="rId24"/>
    <p:sldId id="279" r:id="rId25"/>
    <p:sldId id="281" r:id="rId26"/>
    <p:sldId id="282" r:id="rId27"/>
    <p:sldId id="280" r:id="rId28"/>
    <p:sldId id="283" r:id="rId29"/>
    <p:sldId id="284" r:id="rId30"/>
    <p:sldId id="285" r:id="rId31"/>
    <p:sldId id="28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8603FDC-E32A-4AB5-989C-0864C3EAD2B8}" styleName="نمط ذو نسُق 2 - تمييز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نمط ذو نسُق 2 - تميي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نمط فاتح 2 - تميي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نمط فاتح 2 - تميي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نمط فاتح 2 - تميي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النمط الفاتح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النمط المتوسط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0672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3" name="Date Placeholder 2"/>
          <p:cNvSpPr>
            <a:spLocks noGrp="1"/>
          </p:cNvSpPr>
          <p:nvPr>
            <p:ph type="dt" sz="half" idx="10"/>
          </p:nvPr>
        </p:nvSpPr>
        <p:spPr/>
        <p:txBody>
          <a:bodyPr/>
          <a:lstStyle/>
          <a:p>
            <a:fld id="{48A87A34-81AB-432B-8DAE-1953F412C126}" type="datetimeFigureOut">
              <a:rPr lang="en-US" smtClean="0"/>
              <a:pPr/>
              <a:t>12/12/2021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8384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48A87A34-81AB-432B-8DAE-1953F412C126}" type="datetimeFigureOut">
              <a:rPr lang="en-US" smtClean="0"/>
              <a:pPr/>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18109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48A87A34-81AB-432B-8DAE-1953F412C126}" type="datetimeFigureOut">
              <a:rPr lang="en-US" smtClean="0"/>
              <a:pPr/>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13088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48A87A34-81AB-432B-8DAE-1953F412C126}" type="datetimeFigureOut">
              <a:rPr lang="en-US" smtClean="0"/>
              <a:pPr/>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27611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ar-SA" smtClean="0"/>
              <a:t>تحرير أنماط النص الرئيسي</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48A87A34-81AB-432B-8DAE-1953F412C126}" type="datetimeFigureOut">
              <a:rPr lang="en-US" smtClean="0"/>
              <a:pPr/>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58541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ar-SA" smtClean="0"/>
              <a:t>تحرير أنماط النص الرئيسي</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48A87A34-81AB-432B-8DAE-1953F412C126}" type="datetimeFigureOut">
              <a:rPr lang="en-US" smtClean="0"/>
              <a:pPr/>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20710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39920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73648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nchor="ct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1480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48A87A34-81AB-432B-8DAE-1953F412C126}" type="datetimeFigureOut">
              <a:rPr lang="en-US" smtClean="0"/>
              <a:pPr/>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8822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0000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3242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22214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7083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smtClean="0"/>
              <a:t>12/12/2021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3749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ar-SA" smtClean="0"/>
              <a:t>انقر لتحرير نمط العنوان الرئيسي</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smtClean="0"/>
              <a:t>12/12/2021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7119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8A87A34-81AB-432B-8DAE-1953F412C126}" type="datetimeFigureOut">
              <a:rPr lang="en-US" smtClean="0"/>
              <a:pPr/>
              <a:t>12/12/2021</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10417292"/>
      </p:ext>
    </p:extLst>
  </p:cSld>
  <p:clrMap bg1="dk1" tx1="lt1" bg2="dk2" tx2="lt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3889" r:id="rId16"/>
    <p:sldLayoutId id="2147483890" r:id="rId17"/>
  </p:sldLayoutIdLst>
  <p:txStyles>
    <p:title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ar.wikipedia.org/wiki/%D9%82%D8%A7%D8%A6%D9%85%D8%A9_%D8%A7%D9%84%D9%84%D8%A7%D8%B9%D8%A8%D9%8A%D9%86_%D8%A7%D9%84%D8%B0%D9%8A%D9%86_%D9%84%D9%82%D9%88%D8%A7_%D8%AD%D8%AA%D9%81%D9%87%D9%85_%D8%A3%D8%AB%D9%86%D8%A7%D8%A1_%D8%A7%D9%84%D9%84%D8%B9%D8%A8#cite_note-1" TargetMode="External"/><Relationship Id="rId13" Type="http://schemas.openxmlformats.org/officeDocument/2006/relationships/hyperlink" Target="https://ar.wikipedia.org/wiki/%D9%86%D8%A7%D8%AF%D9%8A_%D8%A3%D8%B1%D8%B3%D9%86%D8%A7%D9%84" TargetMode="External"/><Relationship Id="rId18" Type="http://schemas.openxmlformats.org/officeDocument/2006/relationships/hyperlink" Target="https://ar.wikipedia.org/wiki/1902" TargetMode="External"/><Relationship Id="rId26" Type="http://schemas.openxmlformats.org/officeDocument/2006/relationships/hyperlink" Target="https://ar.wikipedia.org/w/index.php?title=%D9%82%D8%A7%D8%A6%D9%85%D8%A9_%D8%A7%D9%84%D9%84%D8%A7%D8%B9%D8%A8%D9%8A%D9%86_%D8%A7%D9%84%D8%B0%D9%8A%D9%86_%D9%84%D9%82%D9%88%D8%A7_%D8%AD%D8%AA%D9%81%D9%87%D9%85_%D8%A3%D8%AB%D9%86%D8%A7%D8%A1_%D8%A7%D9%84%D9%84%D8%B9%D8%A8&amp;action=edit&amp;section=1" TargetMode="External"/><Relationship Id="rId3" Type="http://schemas.openxmlformats.org/officeDocument/2006/relationships/hyperlink" Target="https://ar.wikipedia.org/wiki/1889" TargetMode="External"/><Relationship Id="rId21" Type="http://schemas.openxmlformats.org/officeDocument/2006/relationships/hyperlink" Target="https://ar.wikipedia.org/wiki/1906" TargetMode="External"/><Relationship Id="rId7" Type="http://schemas.openxmlformats.org/officeDocument/2006/relationships/hyperlink" Target="https://ar.wikipedia.org/wiki/%D9%83%D8%B2%D8%A7%D8%B2" TargetMode="External"/><Relationship Id="rId12" Type="http://schemas.openxmlformats.org/officeDocument/2006/relationships/hyperlink" Target="https://ar.wikipedia.org/wiki/29_%D9%86%D9%88%D9%81%D9%85%D8%A8%D8%B1" TargetMode="External"/><Relationship Id="rId17" Type="http://schemas.openxmlformats.org/officeDocument/2006/relationships/hyperlink" Target="https://ar.wikipedia.org/wiki/27_%D8%A3%D8%BA%D8%B3%D8%B7%D8%B3" TargetMode="External"/><Relationship Id="rId25" Type="http://schemas.openxmlformats.org/officeDocument/2006/relationships/hyperlink" Target="https://ar.wikipedia.org/wiki/%D9%85%D8%A7%D9%86%D8%B4%D8%B3%D8%AA%D8%B1_%D9%8A%D9%88%D9%86%D8%A7%D9%8A%D8%AA%D8%AF" TargetMode="External"/><Relationship Id="rId2" Type="http://schemas.openxmlformats.org/officeDocument/2006/relationships/hyperlink" Target="https://ar.wikipedia.org/wiki/13_%D9%8A%D9%86%D8%A7%D9%8A%D8%B1" TargetMode="External"/><Relationship Id="rId16" Type="http://schemas.openxmlformats.org/officeDocument/2006/relationships/hyperlink" Target="https://ar.wikipedia.org/wiki/%D9%82%D8%A7%D8%A6%D9%85%D8%A9_%D8%A7%D9%84%D9%84%D8%A7%D8%B9%D8%A8%D9%8A%D9%86_%D8%A7%D9%84%D8%B0%D9%8A%D9%86_%D9%84%D9%82%D9%88%D8%A7_%D8%AD%D8%AA%D9%81%D9%87%D9%85_%D8%A3%D8%AB%D9%86%D8%A7%D8%A1_%D8%A7%D9%84%D9%84%D8%B9%D8%A8#cite_note-2" TargetMode="External"/><Relationship Id="rId20" Type="http://schemas.openxmlformats.org/officeDocument/2006/relationships/hyperlink" Target="https://ar.wikipedia.org/wiki/27_%D8%A3%D9%83%D8%AA%D9%88%D8%A8%D8%B1" TargetMode="External"/><Relationship Id="rId1" Type="http://schemas.openxmlformats.org/officeDocument/2006/relationships/slideLayout" Target="../slideLayouts/slideLayout2.xml"/><Relationship Id="rId6" Type="http://schemas.openxmlformats.org/officeDocument/2006/relationships/hyperlink" Target="https://ar.wikipedia.org/wiki/1892" TargetMode="External"/><Relationship Id="rId11" Type="http://schemas.openxmlformats.org/officeDocument/2006/relationships/hyperlink" Target="https://ar.wikipedia.org/wiki/%D8%B0%D8%A7%D8%AA_%D8%A7%D9%84%D8%B1%D8%A6%D8%A9" TargetMode="External"/><Relationship Id="rId24" Type="http://schemas.openxmlformats.org/officeDocument/2006/relationships/hyperlink" Target="https://ar.wikipedia.org/wiki/1907" TargetMode="External"/><Relationship Id="rId5" Type="http://schemas.openxmlformats.org/officeDocument/2006/relationships/hyperlink" Target="https://ar.wikipedia.org/wiki/11_%D9%8A%D9%86%D8%A7%D9%8A%D8%B1" TargetMode="External"/><Relationship Id="rId15" Type="http://schemas.openxmlformats.org/officeDocument/2006/relationships/hyperlink" Target="https://ar.wikipedia.org/wiki/1900" TargetMode="External"/><Relationship Id="rId23" Type="http://schemas.openxmlformats.org/officeDocument/2006/relationships/hyperlink" Target="https://ar.wikipedia.org/wiki/8_%D8%A3%D8%A8%D8%B1%D9%8A%D9%84" TargetMode="External"/><Relationship Id="rId10" Type="http://schemas.openxmlformats.org/officeDocument/2006/relationships/hyperlink" Target="https://ar.wikipedia.org/wiki/1896" TargetMode="External"/><Relationship Id="rId19" Type="http://schemas.openxmlformats.org/officeDocument/2006/relationships/hyperlink" Target="https://ar.wikipedia.org/wiki/%D9%85%D8%A7%D9%86%D8%B4%D8%B3%D8%AA%D8%B1_%D8%B3%D9%8A%D8%AA%D9%8A" TargetMode="External"/><Relationship Id="rId4" Type="http://schemas.openxmlformats.org/officeDocument/2006/relationships/hyperlink" Target="https://ar.wikipedia.org/wiki/%D8%BA%D8%B1%D9%8A%D9%85%D8%B3%D8%A8%D9%8A_%D8%AA%D8%A7%D9%88%D9%86" TargetMode="External"/><Relationship Id="rId9" Type="http://schemas.openxmlformats.org/officeDocument/2006/relationships/hyperlink" Target="https://ar.wikipedia.org/wiki/25_%D9%85%D8%A7%D9%8A%D9%88" TargetMode="External"/><Relationship Id="rId14" Type="http://schemas.openxmlformats.org/officeDocument/2006/relationships/hyperlink" Target="https://ar.wikipedia.org/wiki/%D9%8A%D9%86%D8%A7%D9%8A%D8%B1_(%D8%B4%D9%87%D8%B1)" TargetMode="External"/><Relationship Id="rId22" Type="http://schemas.openxmlformats.org/officeDocument/2006/relationships/hyperlink" Target="https://ar.wikipedia.org/wiki/%D9%82%D8%A7%D8%A6%D9%85%D8%A9_%D8%A7%D9%84%D9%84%D8%A7%D8%B9%D8%A8%D9%8A%D9%86_%D8%A7%D9%84%D8%B0%D9%8A%D9%86_%D9%84%D9%82%D9%88%D8%A7_%D8%AD%D8%AA%D9%81%D9%87%D9%85_%D8%A3%D8%AB%D9%86%D8%A7%D8%A1_%D8%A7%D9%84%D9%84%D8%B9%D8%A8#cite_note-3"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ar.wikipedia.org/wiki/%D8%B0%D8%A7%D8%AA_%D8%A7%D9%84%D8%B1%D8%A6%D8%A9" TargetMode="External"/><Relationship Id="rId13" Type="http://schemas.openxmlformats.org/officeDocument/2006/relationships/hyperlink" Target="https://ar.wikipedia.org/wiki/%D9%86%D8%A7%D8%AF%D9%8A_%D9%87%D9%8A%D8%A8%D8%B1%D9%86%D9%8A%D8%A7%D9%86" TargetMode="External"/><Relationship Id="rId18" Type="http://schemas.openxmlformats.org/officeDocument/2006/relationships/hyperlink" Target="https://ar.wikipedia.org/wiki/%D9%82%D8%A7%D8%A6%D9%85%D8%A9_%D8%A7%D9%84%D9%84%D8%A7%D8%B9%D8%A8%D9%8A%D9%86_%D8%A7%D9%84%D8%B0%D9%8A%D9%86_%D9%84%D9%82%D9%88%D8%A7_%D8%AD%D8%AA%D9%81%D9%87%D9%85_%D8%A3%D8%AB%D9%86%D8%A7%D8%A1_%D8%A7%D9%84%D9%84%D8%B9%D8%A8#cite_note-arsenal.com-5" TargetMode="External"/><Relationship Id="rId26" Type="http://schemas.openxmlformats.org/officeDocument/2006/relationships/hyperlink" Target="https://ar.wikipedia.org/wiki/%D8%A7%D9%84%D8%AA%D9%87%D8%A7%D8%A8_%D8%A7%D9%84%D8%A8%D8%B1%D9%8A%D8%AA%D9%88%D9%86" TargetMode="External"/><Relationship Id="rId3" Type="http://schemas.openxmlformats.org/officeDocument/2006/relationships/hyperlink" Target="https://ar.wikipedia.org/wiki/1907" TargetMode="External"/><Relationship Id="rId21" Type="http://schemas.openxmlformats.org/officeDocument/2006/relationships/hyperlink" Target="https://ar.wikipedia.org/wiki/1921" TargetMode="External"/><Relationship Id="rId7" Type="http://schemas.openxmlformats.org/officeDocument/2006/relationships/hyperlink" Target="https://ar.wikipedia.org/wiki/%D8%B4%D9%8A%D9%81%D9%8A%D9%84%D8%AF_%D9%8A%D9%88%D9%86%D8%A7%D9%8A%D8%AA%D8%AF" TargetMode="External"/><Relationship Id="rId12" Type="http://schemas.openxmlformats.org/officeDocument/2006/relationships/hyperlink" Target="https://ar.wikipedia.org/wiki/1909" TargetMode="External"/><Relationship Id="rId17" Type="http://schemas.openxmlformats.org/officeDocument/2006/relationships/hyperlink" Target="https://ar.wikipedia.org/wiki/%D9%86%D8%A7%D8%AF%D9%8A_%D8%B1%D9%8A%D8%AF%D9%86%D8%BA" TargetMode="External"/><Relationship Id="rId25" Type="http://schemas.openxmlformats.org/officeDocument/2006/relationships/hyperlink" Target="https://ar.wikipedia.org/wiki/14_%D9%86%D9%88%D9%81%D9%85%D8%A8%D8%B1" TargetMode="External"/><Relationship Id="rId2" Type="http://schemas.openxmlformats.org/officeDocument/2006/relationships/hyperlink" Target="https://ar.wikipedia.org/wiki/8_%D8%A3%D8%A8%D8%B1%D9%8A%D9%84" TargetMode="External"/><Relationship Id="rId16" Type="http://schemas.openxmlformats.org/officeDocument/2006/relationships/hyperlink" Target="https://ar.wikipedia.org/wiki/%D9%86%D8%A7%D8%AF%D9%8A_%D8%A3%D8%B1%D8%B3%D9%86%D8%A7%D9%84" TargetMode="External"/><Relationship Id="rId20" Type="http://schemas.openxmlformats.org/officeDocument/2006/relationships/hyperlink" Target="https://ar.wikipedia.org/wiki/7_%D9%8A%D9%86%D8%A7%D9%8A%D8%B1" TargetMode="External"/><Relationship Id="rId29" Type="http://schemas.openxmlformats.org/officeDocument/2006/relationships/hyperlink" Target="https://ar.wikipedia.org/wiki/1923" TargetMode="External"/><Relationship Id="rId1" Type="http://schemas.openxmlformats.org/officeDocument/2006/relationships/slideLayout" Target="../slideLayouts/slideLayout2.xml"/><Relationship Id="rId6" Type="http://schemas.openxmlformats.org/officeDocument/2006/relationships/hyperlink" Target="https://ar.wikipedia.org/wiki/1908" TargetMode="External"/><Relationship Id="rId11" Type="http://schemas.openxmlformats.org/officeDocument/2006/relationships/hyperlink" Target="https://ar.wikipedia.org/wiki/29_%D8%AF%D9%8A%D8%B3%D9%85%D8%A8%D8%B1" TargetMode="External"/><Relationship Id="rId24" Type="http://schemas.openxmlformats.org/officeDocument/2006/relationships/hyperlink" Target="https://ar.wikipedia.org/wiki/%D9%82%D8%A7%D8%A6%D9%85%D8%A9_%D8%A7%D9%84%D9%84%D8%A7%D8%B9%D8%A8%D9%8A%D9%86_%D8%A7%D9%84%D8%B0%D9%8A%D9%86_%D9%84%D9%82%D9%88%D8%A7_%D8%AD%D8%AA%D9%81%D9%87%D9%85_%D8%A3%D8%AB%D9%86%D8%A7%D8%A1_%D8%A7%D9%84%D9%84%D8%B9%D8%A8#cite_note-7" TargetMode="External"/><Relationship Id="rId5" Type="http://schemas.openxmlformats.org/officeDocument/2006/relationships/hyperlink" Target="https://ar.wikipedia.org/wiki/%D9%8A%D9%86%D8%A7%D9%8A%D8%B1_(%D8%B4%D9%87%D8%B1)" TargetMode="External"/><Relationship Id="rId15" Type="http://schemas.openxmlformats.org/officeDocument/2006/relationships/hyperlink" Target="https://ar.wikipedia.org/wiki/1916" TargetMode="External"/><Relationship Id="rId23" Type="http://schemas.openxmlformats.org/officeDocument/2006/relationships/hyperlink" Target="https://ar.wikipedia.org/wiki/22_%D9%85%D8%A7%D9%8A%D9%88" TargetMode="External"/><Relationship Id="rId28" Type="http://schemas.openxmlformats.org/officeDocument/2006/relationships/hyperlink" Target="https://ar.wikipedia.org/wiki/11_%D9%86%D9%88%D9%81%D9%85%D8%A8%D8%B1" TargetMode="External"/><Relationship Id="rId10" Type="http://schemas.openxmlformats.org/officeDocument/2006/relationships/hyperlink" Target="https://ar.wikipedia.org/wiki/%D9%82%D8%A7%D8%A6%D9%85%D8%A9_%D8%A7%D9%84%D9%84%D8%A7%D8%B9%D8%A8%D9%8A%D9%86_%D8%A7%D9%84%D8%B0%D9%8A%D9%86_%D9%84%D9%82%D9%88%D8%A7_%D8%AD%D8%AA%D9%81%D9%87%D9%85_%D8%A3%D8%AB%D9%86%D8%A7%D8%A1_%D8%A7%D9%84%D9%84%D8%B9%D8%A8#cite_note-4" TargetMode="External"/><Relationship Id="rId19" Type="http://schemas.openxmlformats.org/officeDocument/2006/relationships/hyperlink" Target="https://ar.wikipedia.org/wiki/%D9%82%D8%A7%D8%A6%D9%85%D8%A9_%D8%A7%D9%84%D9%84%D8%A7%D8%B9%D8%A8%D9%8A%D9%86_%D8%A7%D9%84%D8%B0%D9%8A%D9%86_%D9%84%D9%82%D9%88%D8%A7_%D8%AD%D8%AA%D9%81%D9%87%D9%85_%D8%A3%D8%AB%D9%86%D8%A7%D8%A1_%D8%A7%D9%84%D9%84%D8%B9%D8%A8#cite_note-6" TargetMode="External"/><Relationship Id="rId31" Type="http://schemas.openxmlformats.org/officeDocument/2006/relationships/hyperlink" Target="https://ar.wikipedia.org/wiki/%D9%83%D8%B2%D8%A7%D8%B2" TargetMode="External"/><Relationship Id="rId4" Type="http://schemas.openxmlformats.org/officeDocument/2006/relationships/hyperlink" Target="https://ar.wikipedia.org/wiki/%D9%85%D8%A7%D9%86%D8%B4%D8%B3%D8%AA%D8%B1_%D9%8A%D9%88%D9%86%D8%A7%D9%8A%D8%AA%D8%AF" TargetMode="External"/><Relationship Id="rId9" Type="http://schemas.openxmlformats.org/officeDocument/2006/relationships/hyperlink" Target="https://ar.wikipedia.org/wiki/%D9%86%D9%8A%D9%88%D9%83%D8%A7%D8%B3%D9%84_%D9%8A%D9%88%D9%86%D8%A7%D9%8A%D8%AA%D8%AF" TargetMode="External"/><Relationship Id="rId14" Type="http://schemas.openxmlformats.org/officeDocument/2006/relationships/hyperlink" Target="https://ar.wikipedia.org/wiki/19_%D9%81%D8%A8%D8%B1%D8%A7%D9%8A%D8%B1" TargetMode="External"/><Relationship Id="rId22" Type="http://schemas.openxmlformats.org/officeDocument/2006/relationships/hyperlink" Target="https://ar.wikipedia.org/wiki/%D9%86%D8%A7%D8%AF%D9%8A_%D8%A8%D9%84%D8%A7%D9%83%D8%A8%D9%88%D9%84" TargetMode="External"/><Relationship Id="rId27" Type="http://schemas.openxmlformats.org/officeDocument/2006/relationships/hyperlink" Target="https://ar.wikipedia.org/wiki/%D9%82%D8%A7%D8%A6%D9%85%D8%A9_%D8%A7%D9%84%D9%84%D8%A7%D8%B9%D8%A8%D9%8A%D9%86_%D8%A7%D9%84%D8%B0%D9%8A%D9%86_%D9%84%D9%82%D9%88%D8%A7_%D8%AD%D8%AA%D9%81%D9%87%D9%85_%D8%A3%D8%AB%D9%86%D8%A7%D8%A1_%D8%A7%D9%84%D9%84%D8%B9%D8%A8#cite_note-8" TargetMode="External"/><Relationship Id="rId30" Type="http://schemas.openxmlformats.org/officeDocument/2006/relationships/hyperlink" Target="https://ar.wikipedia.org/wiki/%D8%A8%D9%88%D8%B1%D8%AA_%D9%81%D8%A7%D9%8A%D9%84" TargetMode="External"/></Relationships>
</file>

<file path=ppt/slides/_rels/slide19.xml.rels><?xml version="1.0" encoding="UTF-8" standalone="yes"?>
<Relationships xmlns="http://schemas.openxmlformats.org/package/2006/relationships"><Relationship Id="rId13" Type="http://schemas.openxmlformats.org/officeDocument/2006/relationships/hyperlink" Target="https://ar.wikipedia.org/wiki/%D9%86%D8%A7%D8%AF%D9%8A_%D9%87%D9%8A%D8%A8%D8%B1%D9%86%D9%8A%D8%A7%D9%86" TargetMode="External"/><Relationship Id="rId18" Type="http://schemas.openxmlformats.org/officeDocument/2006/relationships/hyperlink" Target="https://ar.wikipedia.org/wiki/%D9%82%D8%A7%D8%A6%D9%85%D8%A9_%D8%A7%D9%84%D9%84%D8%A7%D8%B9%D8%A8%D9%8A%D9%86_%D8%A7%D9%84%D8%B0%D9%8A%D9%86_%D9%84%D9%82%D9%88%D8%A7_%D8%AD%D8%AA%D9%81%D9%87%D9%85_%D8%A3%D8%AB%D9%86%D8%A7%D8%A1_%D8%A7%D9%84%D9%84%D8%B9%D8%A8#cite_note-arsenal.com-5" TargetMode="External"/><Relationship Id="rId26" Type="http://schemas.openxmlformats.org/officeDocument/2006/relationships/hyperlink" Target="https://ar.wikipedia.org/wiki/%D8%A7%D9%84%D8%AA%D9%87%D8%A7%D8%A8_%D8%A7%D9%84%D8%A8%D8%B1%D9%8A%D8%AA%D9%88%D9%86" TargetMode="External"/><Relationship Id="rId39" Type="http://schemas.openxmlformats.org/officeDocument/2006/relationships/hyperlink" Target="https://ar.wikipedia.org/wiki/1933" TargetMode="External"/><Relationship Id="rId21" Type="http://schemas.openxmlformats.org/officeDocument/2006/relationships/hyperlink" Target="https://ar.wikipedia.org/wiki/1921" TargetMode="External"/><Relationship Id="rId34" Type="http://schemas.openxmlformats.org/officeDocument/2006/relationships/hyperlink" Target="https://ar.wikipedia.org/wiki/%D9%83%D9%88%D9%84%D9%88-%D9%83%D9%88%D9%84%D9%88" TargetMode="External"/><Relationship Id="rId42" Type="http://schemas.openxmlformats.org/officeDocument/2006/relationships/hyperlink" Target="https://ar.wikipedia.org/wiki/1_%D8%AF%D9%8A%D8%B3%D9%85%D8%A8%D8%B1" TargetMode="External"/><Relationship Id="rId47" Type="http://schemas.openxmlformats.org/officeDocument/2006/relationships/hyperlink" Target="https://ar.wikipedia.org/wiki/%D9%86%D8%A7%D8%AF%D9%8A_%D8%B3%D9%86%D8%AF%D8%B1%D9%84%D8%A7%D9%86%D8%AF" TargetMode="External"/><Relationship Id="rId50" Type="http://schemas.openxmlformats.org/officeDocument/2006/relationships/hyperlink" Target="https://ar.wikipedia.org/wiki/%D8%A2%D9%8A%D9%86%D8%AA%D8%B1%D8%A7%D8%AE%D8%AA_%D8%A8%D8%B1%D8%A7%D9%88%D9%86%D8%B4%D9%81%D8%A7%D9%8A%D8%BA" TargetMode="External"/><Relationship Id="rId55" Type="http://schemas.openxmlformats.org/officeDocument/2006/relationships/hyperlink" Target="https://ar.wikipedia.org/wiki/%D8%A3%D8%BA%D8%B3%D8%B7%D8%B3" TargetMode="External"/><Relationship Id="rId63" Type="http://schemas.openxmlformats.org/officeDocument/2006/relationships/hyperlink" Target="https://ar.wikipedia.org/wiki/%D9%82%D8%A7%D8%A6%D9%85%D8%A9_%D8%A7%D9%84%D9%84%D8%A7%D8%B9%D8%A8%D9%8A%D9%86_%D8%A7%D9%84%D8%B0%D9%8A%D9%86_%D9%84%D9%82%D9%88%D8%A7_%D8%AD%D8%AA%D9%81%D9%87%D9%85_%D8%A3%D8%AB%D9%86%D8%A7%D8%A1_%D8%A7%D9%84%D9%84%D8%B9%D8%A8#cite_note-auto-14" TargetMode="External"/><Relationship Id="rId7" Type="http://schemas.openxmlformats.org/officeDocument/2006/relationships/hyperlink" Target="https://ar.wikipedia.org/wiki/%D8%B4%D9%8A%D9%81%D9%8A%D9%84%D8%AF_%D9%8A%D9%88%D9%86%D8%A7%D9%8A%D8%AA%D8%AF" TargetMode="External"/><Relationship Id="rId2" Type="http://schemas.openxmlformats.org/officeDocument/2006/relationships/hyperlink" Target="https://ar.wikipedia.org/wiki/8_%D8%A3%D8%A8%D8%B1%D9%8A%D9%84" TargetMode="External"/><Relationship Id="rId16" Type="http://schemas.openxmlformats.org/officeDocument/2006/relationships/hyperlink" Target="https://ar.wikipedia.org/wiki/%D9%86%D8%A7%D8%AF%D9%8A_%D8%A3%D8%B1%D8%B3%D9%86%D8%A7%D9%84" TargetMode="External"/><Relationship Id="rId20" Type="http://schemas.openxmlformats.org/officeDocument/2006/relationships/hyperlink" Target="https://ar.wikipedia.org/wiki/7_%D9%8A%D9%86%D8%A7%D9%8A%D8%B1" TargetMode="External"/><Relationship Id="rId29" Type="http://schemas.openxmlformats.org/officeDocument/2006/relationships/hyperlink" Target="https://ar.wikipedia.org/wiki/1923" TargetMode="External"/><Relationship Id="rId41" Type="http://schemas.openxmlformats.org/officeDocument/2006/relationships/hyperlink" Target="https://ar.wikipedia.org/wiki/%D9%82%D8%A7%D8%A6%D9%85%D8%A9_%D8%A7%D9%84%D9%84%D8%A7%D8%B9%D8%A8%D9%8A%D9%86_%D8%A7%D9%84%D8%B0%D9%8A%D9%86_%D9%84%D9%82%D9%88%D8%A7_%D8%AD%D8%AA%D9%81%D9%87%D9%85_%D8%A3%D8%AB%D9%86%D8%A7%D8%A1_%D8%A7%D9%84%D9%84%D8%B9%D8%A8#cite_note-topsportsblog.com-10" TargetMode="External"/><Relationship Id="rId54" Type="http://schemas.openxmlformats.org/officeDocument/2006/relationships/hyperlink" Target="https://ar.wikipedia.org/wiki/%D9%82%D8%A7%D8%A6%D9%85%D8%A9_%D8%A7%D9%84%D9%84%D8%A7%D8%B9%D8%A8%D9%8A%D9%86_%D8%A7%D9%84%D8%B0%D9%8A%D9%86_%D9%84%D9%82%D9%88%D8%A7_%D8%AD%D8%AA%D9%81%D9%87%D9%85_%D8%A3%D8%AB%D9%86%D8%A7%D8%A1_%D8%A7%D9%84%D9%84%D8%B9%D8%A8#cite_note-12" TargetMode="External"/><Relationship Id="rId62" Type="http://schemas.openxmlformats.org/officeDocument/2006/relationships/hyperlink" Target="https://ar.wikipedia.org/wiki/%D9%88%D8%B1%D9%85_%D8%A7%D9%84%D8%BA%D8%AF%D8%A9_%D8%A7%D9%84%D8%B2%D8%B9%D8%AA%D8%B1%D9%8A%D8%A9" TargetMode="External"/><Relationship Id="rId1" Type="http://schemas.openxmlformats.org/officeDocument/2006/relationships/slideLayout" Target="../slideLayouts/slideLayout2.xml"/><Relationship Id="rId6" Type="http://schemas.openxmlformats.org/officeDocument/2006/relationships/hyperlink" Target="https://ar.wikipedia.org/wiki/1908" TargetMode="External"/><Relationship Id="rId11" Type="http://schemas.openxmlformats.org/officeDocument/2006/relationships/hyperlink" Target="https://ar.wikipedia.org/wiki/29_%D8%AF%D9%8A%D8%B3%D9%85%D8%A8%D8%B1" TargetMode="External"/><Relationship Id="rId24" Type="http://schemas.openxmlformats.org/officeDocument/2006/relationships/hyperlink" Target="https://ar.wikipedia.org/wiki/%D9%82%D8%A7%D8%A6%D9%85%D8%A9_%D8%A7%D9%84%D9%84%D8%A7%D8%B9%D8%A8%D9%8A%D9%86_%D8%A7%D9%84%D8%B0%D9%8A%D9%86_%D9%84%D9%82%D9%88%D8%A7_%D8%AD%D8%AA%D9%81%D9%87%D9%85_%D8%A3%D8%AB%D9%86%D8%A7%D8%A1_%D8%A7%D9%84%D9%84%D8%B9%D8%A8#cite_note-7" TargetMode="External"/><Relationship Id="rId32" Type="http://schemas.openxmlformats.org/officeDocument/2006/relationships/hyperlink" Target="https://ar.wikipedia.org/wiki/3_%D9%85%D8%A7%D9%8A%D9%88" TargetMode="External"/><Relationship Id="rId37" Type="http://schemas.openxmlformats.org/officeDocument/2006/relationships/hyperlink" Target="https://ar.wikipedia.org/wiki/%D9%86%D8%A7%D8%AF%D9%8A_%D8%B3%D9%84%D8%AA%D9%8A%D9%83" TargetMode="External"/><Relationship Id="rId40" Type="http://schemas.openxmlformats.org/officeDocument/2006/relationships/hyperlink" Target="https://ar.wikipedia.org/wiki/%D9%86%D8%A7%D8%AF%D9%8A_%D9%81%D8%A7%D9%84%D9%88%D8%B1_(%D8%A2%D9%8A%D8%B3%D9%84%D9%86%D8%AF%D8%A7)" TargetMode="External"/><Relationship Id="rId45" Type="http://schemas.openxmlformats.org/officeDocument/2006/relationships/hyperlink" Target="https://ar.wikipedia.org/wiki/5_%D9%81%D8%A8%D8%B1%D8%A7%D9%8A%D8%B1" TargetMode="External"/><Relationship Id="rId53" Type="http://schemas.openxmlformats.org/officeDocument/2006/relationships/hyperlink" Target="https://ar.wikipedia.org/wiki/1951" TargetMode="External"/><Relationship Id="rId58" Type="http://schemas.openxmlformats.org/officeDocument/2006/relationships/hyperlink" Target="https://ar.wikipedia.org/wiki/%D9%82%D8%A7%D8%A6%D9%85%D8%A9_%D8%A7%D9%84%D9%84%D8%A7%D8%B9%D8%A8%D9%8A%D9%86_%D8%A7%D9%84%D8%B0%D9%8A%D9%86_%D9%84%D9%82%D9%88%D8%A7_%D8%AD%D8%AA%D9%81%D9%87%D9%85_%D8%A3%D8%AB%D9%86%D8%A7%D8%A1_%D8%A7%D9%84%D9%84%D8%B9%D8%A8#cite_note-The_Encyclopaedia_of_Stoke_City-13" TargetMode="External"/><Relationship Id="rId5" Type="http://schemas.openxmlformats.org/officeDocument/2006/relationships/hyperlink" Target="https://ar.wikipedia.org/wiki/%D9%8A%D9%86%D8%A7%D9%8A%D8%B1_(%D8%B4%D9%87%D8%B1)" TargetMode="External"/><Relationship Id="rId15" Type="http://schemas.openxmlformats.org/officeDocument/2006/relationships/hyperlink" Target="https://ar.wikipedia.org/wiki/1916" TargetMode="External"/><Relationship Id="rId23" Type="http://schemas.openxmlformats.org/officeDocument/2006/relationships/hyperlink" Target="https://ar.wikipedia.org/wiki/22_%D9%85%D8%A7%D9%8A%D9%88" TargetMode="External"/><Relationship Id="rId28" Type="http://schemas.openxmlformats.org/officeDocument/2006/relationships/hyperlink" Target="https://ar.wikipedia.org/wiki/11_%D9%86%D9%88%D9%81%D9%85%D8%A8%D8%B1" TargetMode="External"/><Relationship Id="rId36" Type="http://schemas.openxmlformats.org/officeDocument/2006/relationships/hyperlink" Target="https://ar.wikipedia.org/wiki/1931" TargetMode="External"/><Relationship Id="rId49" Type="http://schemas.openxmlformats.org/officeDocument/2006/relationships/hyperlink" Target="https://ar.wikipedia.org/wiki/1949" TargetMode="External"/><Relationship Id="rId57" Type="http://schemas.openxmlformats.org/officeDocument/2006/relationships/hyperlink" Target="https://ar.wikipedia.org/wiki/%D8%AA%D9%88%D9%82%D9%81_%D8%A7%D9%84%D9%82%D9%84%D8%A8" TargetMode="External"/><Relationship Id="rId61" Type="http://schemas.openxmlformats.org/officeDocument/2006/relationships/hyperlink" Target="https://ar.wikipedia.org/wiki/%D9%86%D8%A7%D8%AF%D9%8A_%D8%A8%D8%AA%D8%B1%D9%88%D9%84%D9%88%D9%84_%D8%A8%D9%84%D9%88%D9%8A%D8%B4%D8%AA%D9%8A" TargetMode="External"/><Relationship Id="rId10" Type="http://schemas.openxmlformats.org/officeDocument/2006/relationships/hyperlink" Target="https://ar.wikipedia.org/wiki/%D9%82%D8%A7%D8%A6%D9%85%D8%A9_%D8%A7%D9%84%D9%84%D8%A7%D8%B9%D8%A8%D9%8A%D9%86_%D8%A7%D9%84%D8%B0%D9%8A%D9%86_%D9%84%D9%82%D9%88%D8%A7_%D8%AD%D8%AA%D9%81%D9%87%D9%85_%D8%A3%D8%AB%D9%86%D8%A7%D8%A1_%D8%A7%D9%84%D9%84%D8%B9%D8%A8#cite_note-4" TargetMode="External"/><Relationship Id="rId19" Type="http://schemas.openxmlformats.org/officeDocument/2006/relationships/hyperlink" Target="https://ar.wikipedia.org/wiki/%D9%82%D8%A7%D8%A6%D9%85%D8%A9_%D8%A7%D9%84%D9%84%D8%A7%D8%B9%D8%A8%D9%8A%D9%86_%D8%A7%D9%84%D8%B0%D9%8A%D9%86_%D9%84%D9%82%D9%88%D8%A7_%D8%AD%D8%AA%D9%81%D9%87%D9%85_%D8%A3%D8%AB%D9%86%D8%A7%D8%A1_%D8%A7%D9%84%D9%84%D8%B9%D8%A8#cite_note-6" TargetMode="External"/><Relationship Id="rId31" Type="http://schemas.openxmlformats.org/officeDocument/2006/relationships/hyperlink" Target="https://ar.wikipedia.org/wiki/%D9%83%D8%B2%D8%A7%D8%B2" TargetMode="External"/><Relationship Id="rId44" Type="http://schemas.openxmlformats.org/officeDocument/2006/relationships/hyperlink" Target="https://ar.wikipedia.org/wiki/%D9%86%D8%A7%D8%AF%D9%8A_%D8%BA%D9%8A%D9%84%D9%8A%D9%86%D8%BA%D9%87%D8%A7%D9%85" TargetMode="External"/><Relationship Id="rId52" Type="http://schemas.openxmlformats.org/officeDocument/2006/relationships/hyperlink" Target="https://ar.wikipedia.org/wiki/1_%D8%A3%D8%A8%D8%B1%D9%8A%D9%84" TargetMode="External"/><Relationship Id="rId60" Type="http://schemas.openxmlformats.org/officeDocument/2006/relationships/hyperlink" Target="https://ar.wikipedia.org/wiki/1963" TargetMode="External"/><Relationship Id="rId4" Type="http://schemas.openxmlformats.org/officeDocument/2006/relationships/hyperlink" Target="https://ar.wikipedia.org/wiki/%D9%85%D8%A7%D9%86%D8%B4%D8%B3%D8%AA%D8%B1_%D9%8A%D9%88%D9%86%D8%A7%D9%8A%D8%AA%D8%AF" TargetMode="External"/><Relationship Id="rId9" Type="http://schemas.openxmlformats.org/officeDocument/2006/relationships/hyperlink" Target="https://ar.wikipedia.org/wiki/%D9%86%D9%8A%D9%88%D9%83%D8%A7%D8%B3%D9%84_%D9%8A%D9%88%D9%86%D8%A7%D9%8A%D8%AA%D8%AF" TargetMode="External"/><Relationship Id="rId14" Type="http://schemas.openxmlformats.org/officeDocument/2006/relationships/hyperlink" Target="https://ar.wikipedia.org/wiki/19_%D9%81%D8%A8%D8%B1%D8%A7%D9%8A%D8%B1" TargetMode="External"/><Relationship Id="rId22" Type="http://schemas.openxmlformats.org/officeDocument/2006/relationships/hyperlink" Target="https://ar.wikipedia.org/wiki/%D9%86%D8%A7%D8%AF%D9%8A_%D8%A8%D9%84%D8%A7%D9%83%D8%A8%D9%88%D9%84" TargetMode="External"/><Relationship Id="rId27" Type="http://schemas.openxmlformats.org/officeDocument/2006/relationships/hyperlink" Target="https://ar.wikipedia.org/wiki/%D9%82%D8%A7%D8%A6%D9%85%D8%A9_%D8%A7%D9%84%D9%84%D8%A7%D8%B9%D8%A8%D9%8A%D9%86_%D8%A7%D9%84%D8%B0%D9%8A%D9%86_%D9%84%D9%82%D9%88%D8%A7_%D8%AD%D8%AA%D9%81%D9%87%D9%85_%D8%A3%D8%AB%D9%86%D8%A7%D8%A1_%D8%A7%D9%84%D9%84%D8%B9%D8%A8#cite_note-8" TargetMode="External"/><Relationship Id="rId30" Type="http://schemas.openxmlformats.org/officeDocument/2006/relationships/hyperlink" Target="https://ar.wikipedia.org/wiki/%D8%A8%D9%88%D8%B1%D8%AA_%D9%81%D8%A7%D9%8A%D9%84" TargetMode="External"/><Relationship Id="rId35" Type="http://schemas.openxmlformats.org/officeDocument/2006/relationships/hyperlink" Target="https://ar.wikipedia.org/wiki/5_%D8%B3%D8%A8%D8%AA%D9%85%D8%A8%D8%B1" TargetMode="External"/><Relationship Id="rId43" Type="http://schemas.openxmlformats.org/officeDocument/2006/relationships/hyperlink" Target="https://ar.wikipedia.org/wiki/1934" TargetMode="External"/><Relationship Id="rId48" Type="http://schemas.openxmlformats.org/officeDocument/2006/relationships/hyperlink" Target="https://ar.wikipedia.org/wiki/20_%D9%81%D8%A8%D8%B1%D8%A7%D9%8A%D8%B1" TargetMode="External"/><Relationship Id="rId56" Type="http://schemas.openxmlformats.org/officeDocument/2006/relationships/hyperlink" Target="https://ar.wikipedia.org/wiki/1953" TargetMode="External"/><Relationship Id="rId8" Type="http://schemas.openxmlformats.org/officeDocument/2006/relationships/hyperlink" Target="https://ar.wikipedia.org/wiki/%D8%B0%D8%A7%D8%AA_%D8%A7%D9%84%D8%B1%D8%A6%D8%A9" TargetMode="External"/><Relationship Id="rId51" Type="http://schemas.openxmlformats.org/officeDocument/2006/relationships/hyperlink" Target="https://ar.wikipedia.org/wiki/%D9%82%D8%A7%D8%A6%D9%85%D8%A9_%D8%A7%D9%84%D9%84%D8%A7%D8%B9%D8%A8%D9%8A%D9%86_%D8%A7%D9%84%D8%B0%D9%8A%D9%86_%D9%84%D9%82%D9%88%D8%A7_%D8%AD%D8%AA%D9%81%D9%87%D9%85_%D8%A3%D8%AB%D9%86%D8%A7%D8%A1_%D8%A7%D9%84%D9%84%D8%B9%D8%A8#cite_note-11" TargetMode="External"/><Relationship Id="rId3" Type="http://schemas.openxmlformats.org/officeDocument/2006/relationships/hyperlink" Target="https://ar.wikipedia.org/wiki/1907" TargetMode="External"/><Relationship Id="rId12" Type="http://schemas.openxmlformats.org/officeDocument/2006/relationships/hyperlink" Target="https://ar.wikipedia.org/wiki/1909" TargetMode="External"/><Relationship Id="rId17" Type="http://schemas.openxmlformats.org/officeDocument/2006/relationships/hyperlink" Target="https://ar.wikipedia.org/wiki/%D9%86%D8%A7%D8%AF%D9%8A_%D8%B1%D9%8A%D8%AF%D9%86%D8%BA" TargetMode="External"/><Relationship Id="rId25" Type="http://schemas.openxmlformats.org/officeDocument/2006/relationships/hyperlink" Target="https://ar.wikipedia.org/wiki/14_%D9%86%D9%88%D9%81%D9%85%D8%A8%D8%B1" TargetMode="External"/><Relationship Id="rId33" Type="http://schemas.openxmlformats.org/officeDocument/2006/relationships/hyperlink" Target="https://ar.wikipedia.org/wiki/1927" TargetMode="External"/><Relationship Id="rId38" Type="http://schemas.openxmlformats.org/officeDocument/2006/relationships/hyperlink" Target="https://ar.wikipedia.org/wiki/17_%D9%8A%D9%88%D9%86%D9%8A%D9%88" TargetMode="External"/><Relationship Id="rId46" Type="http://schemas.openxmlformats.org/officeDocument/2006/relationships/hyperlink" Target="https://ar.wikipedia.org/wiki/1936" TargetMode="External"/><Relationship Id="rId59" Type="http://schemas.openxmlformats.org/officeDocument/2006/relationships/hyperlink" Target="https://ar.wikipedia.org/wiki/14_%D9%8A%D9%88%D9%84%D9%8A%D9%88"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ar.wikipedia.org/wiki/15_%D9%8A%D9%86%D8%A7%D9%8A%D8%B1" TargetMode="External"/><Relationship Id="rId13" Type="http://schemas.openxmlformats.org/officeDocument/2006/relationships/hyperlink" Target="https://ar.wikipedia.org/wiki/%D8%A3%D8%AA%D9%84%D9%8A%D8%AA%D9%8A%D9%83%D9%88_%D9%83%D9%84%D9%88%D8%A8_%D8%AF%D9%8A_%D8%A8%D8%B1%D8%AA%D8%BA%D8%A7%D9%84" TargetMode="External"/><Relationship Id="rId18" Type="http://schemas.openxmlformats.org/officeDocument/2006/relationships/hyperlink" Target="https://ar.wikipedia.org/wiki/12_%D8%A3%D8%BA%D8%B3%D8%B7%D8%B3" TargetMode="External"/><Relationship Id="rId26" Type="http://schemas.openxmlformats.org/officeDocument/2006/relationships/hyperlink" Target="https://ar.wikipedia.org/wiki/1993" TargetMode="External"/><Relationship Id="rId3" Type="http://schemas.openxmlformats.org/officeDocument/2006/relationships/hyperlink" Target="https://ar.wikipedia.org/wiki/1977" TargetMode="External"/><Relationship Id="rId21" Type="http://schemas.openxmlformats.org/officeDocument/2006/relationships/hyperlink" Target="https://ar.wikipedia.org/wiki/8_%D8%B3%D8%A8%D8%AA%D9%85%D8%A8%D8%B1" TargetMode="External"/><Relationship Id="rId7" Type="http://schemas.openxmlformats.org/officeDocument/2006/relationships/hyperlink" Target="https://ar.wikipedia.org/wiki/%D9%82%D8%A7%D8%A6%D9%85%D8%A9_%D8%A7%D9%84%D9%84%D8%A7%D8%B9%D8%A8%D9%8A%D9%86_%D8%A7%D9%84%D8%B0%D9%8A%D9%86_%D9%84%D9%82%D9%88%D8%A7_%D8%AD%D8%AA%D9%81%D9%87%D9%85_%D8%A3%D8%AB%D9%86%D8%A7%D8%A1_%D8%A7%D9%84%D9%84%D8%B9%D8%A8#cite_note-20" TargetMode="External"/><Relationship Id="rId12" Type="http://schemas.openxmlformats.org/officeDocument/2006/relationships/hyperlink" Target="https://ar.wikipedia.org/wiki/23_%D8%A3%D8%BA%D8%B3%D8%B7%D8%B3" TargetMode="External"/><Relationship Id="rId17" Type="http://schemas.openxmlformats.org/officeDocument/2006/relationships/hyperlink" Target="https://ar.wikipedia.org/wiki/%D8%BA%D9%84%D8%B7%D8%A9_%D8%B3%D8%B1%D8%A7%D9%8A" TargetMode="External"/><Relationship Id="rId25" Type="http://schemas.openxmlformats.org/officeDocument/2006/relationships/hyperlink" Target="https://ar.wikipedia.org/wiki/2_%D9%81%D8%A8%D8%B1%D8%A7%D9%8A%D8%B1" TargetMode="External"/><Relationship Id="rId2" Type="http://schemas.openxmlformats.org/officeDocument/2006/relationships/hyperlink" Target="https://ar.wikipedia.org/wiki/30_%D8%A3%D9%83%D8%AA%D9%88%D8%A8%D8%B1" TargetMode="External"/><Relationship Id="rId16" Type="http://schemas.openxmlformats.org/officeDocument/2006/relationships/hyperlink" Target="https://ar.wikipedia.org/wiki/9_%D8%AF%D9%8A%D8%B3%D9%85%D8%A8%D8%B1" TargetMode="External"/><Relationship Id="rId20" Type="http://schemas.openxmlformats.org/officeDocument/2006/relationships/hyperlink" Target="https://ar.wikipedia.org/wiki/%D9%85%D9%86%D8%AA%D8%AE%D8%A8_%D9%86%D9%8A%D8%AC%D9%8A%D8%B1%D9%8A%D8%A7_%D9%84%D9%83%D8%B1%D8%A9_%D8%A7%D9%84%D9%82%D8%AF%D9%85" TargetMode="External"/><Relationship Id="rId29" Type="http://schemas.openxmlformats.org/officeDocument/2006/relationships/hyperlink" Target="https://ar.wikipedia.org/wiki/30_%D8%A3%D8%A8%D8%B1%D9%8A%D9%84" TargetMode="External"/><Relationship Id="rId1" Type="http://schemas.openxmlformats.org/officeDocument/2006/relationships/slideLayout" Target="../slideLayouts/slideLayout2.xml"/><Relationship Id="rId6" Type="http://schemas.openxmlformats.org/officeDocument/2006/relationships/hyperlink" Target="https://ar.wikipedia.org/wiki/1984" TargetMode="External"/><Relationship Id="rId11" Type="http://schemas.openxmlformats.org/officeDocument/2006/relationships/hyperlink" Target="https://ar.wikipedia.org/wiki/%D9%82%D8%A7%D8%A6%D9%85%D8%A9_%D8%A7%D9%84%D9%84%D8%A7%D8%B9%D8%A8%D9%8A%D9%86_%D8%A7%D9%84%D8%B0%D9%8A%D9%86_%D9%84%D9%82%D9%88%D8%A7_%D8%AD%D8%AA%D9%81%D9%87%D9%85_%D8%A3%D8%AB%D9%86%D8%A7%D8%A1_%D8%A7%D9%84%D9%84%D8%B9%D8%A8#cite_note-21" TargetMode="External"/><Relationship Id="rId24" Type="http://schemas.openxmlformats.org/officeDocument/2006/relationships/hyperlink" Target="https://ar.wikipedia.org/wiki/%D9%82%D8%A7%D8%A6%D9%85%D8%A9_%D8%A7%D9%84%D9%84%D8%A7%D8%B9%D8%A8%D9%8A%D9%86_%D8%A7%D9%84%D8%B0%D9%8A%D9%86_%D9%84%D9%82%D9%88%D8%A7_%D8%AD%D8%AA%D9%81%D9%87%D9%85_%D8%A3%D8%AB%D9%86%D8%A7%D8%A1_%D8%A7%D9%84%D9%84%D8%B9%D8%A8#cite_note-23" TargetMode="External"/><Relationship Id="rId5" Type="http://schemas.openxmlformats.org/officeDocument/2006/relationships/hyperlink" Target="https://ar.wikipedia.org/wiki/23_%D8%B3%D8%A8%D8%AA%D9%85%D8%A8%D8%B1" TargetMode="External"/><Relationship Id="rId15" Type="http://schemas.openxmlformats.org/officeDocument/2006/relationships/hyperlink" Target="https://ar.wikipedia.org/wiki/%D9%82%D8%A7%D8%A6%D9%85%D8%A9_%D8%A7%D9%84%D9%84%D8%A7%D8%B9%D8%A8%D9%8A%D9%86_%D8%A7%D9%84%D8%B0%D9%8A%D9%86_%D9%84%D9%82%D9%88%D8%A7_%D8%AD%D8%AA%D9%81%D9%87%D9%85_%D8%A3%D8%AB%D9%86%D8%A7%D8%A1_%D8%A7%D9%84%D9%84%D8%B9%D8%A8#cite_note-22" TargetMode="External"/><Relationship Id="rId23" Type="http://schemas.openxmlformats.org/officeDocument/2006/relationships/hyperlink" Target="https://ar.wikipedia.org/wiki/%D9%86%D8%A7%D8%AF%D9%8A_%D9%8A%D9%88%D8%B1%D9%83_%D8%B3%D9%8A%D8%AA%D9%8A" TargetMode="External"/><Relationship Id="rId28" Type="http://schemas.openxmlformats.org/officeDocument/2006/relationships/hyperlink" Target="https://ar.wikipedia.org/wiki/%D9%86%D8%A7%D8%AF%D9%8A_%D8%A8%D9%88%D8%AF%D8%A7%D8%A8%D8%B3%D8%AA" TargetMode="External"/><Relationship Id="rId10" Type="http://schemas.openxmlformats.org/officeDocument/2006/relationships/hyperlink" Target="https://ar.wikipedia.org/wiki/%D8%B3%D9%8A%D9%84%D8%AA%D8%A7_%D9%81%D9%8A%D8%BA%D9%88" TargetMode="External"/><Relationship Id="rId19" Type="http://schemas.openxmlformats.org/officeDocument/2006/relationships/hyperlink" Target="https://ar.wikipedia.org/wiki/1989" TargetMode="External"/><Relationship Id="rId4" Type="http://schemas.openxmlformats.org/officeDocument/2006/relationships/hyperlink" Target="https://ar.wikipedia.org/wiki/%D9%8A%D9%88%D9%81%D9%86%D8%AA%D9%88%D8%B3" TargetMode="External"/><Relationship Id="rId9" Type="http://schemas.openxmlformats.org/officeDocument/2006/relationships/hyperlink" Target="https://ar.wikipedia.org/wiki/1987" TargetMode="External"/><Relationship Id="rId14" Type="http://schemas.openxmlformats.org/officeDocument/2006/relationships/hyperlink" Target="https://ar.wikipedia.org/wiki/%D9%86%D8%A7%D8%AF%D9%8A_%D8%A7%D9%84%D8%AC%D8%B2%D9%8A%D8%B1%D8%A9_(%D8%A7%D9%84%D8%A5%D9%85%D8%A7%D8%B1%D8%A7%D8%AA)" TargetMode="External"/><Relationship Id="rId22" Type="http://schemas.openxmlformats.org/officeDocument/2006/relationships/hyperlink" Target="https://ar.wikipedia.org/wiki/1990" TargetMode="External"/><Relationship Id="rId27" Type="http://schemas.openxmlformats.org/officeDocument/2006/relationships/hyperlink" Target="https://ar.wikipedia.org/wiki/1_%D8%B3%D8%A8%D8%AA%D9%85%D8%A8%D8%B1" TargetMode="External"/><Relationship Id="rId30" Type="http://schemas.openxmlformats.org/officeDocument/2006/relationships/hyperlink" Target="https://ar.wikipedia.org/wiki/1995"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ar.wikipedia.org/wiki/%D9%82%D8%A7%D8%A6%D9%85%D8%A9_%D8%A7%D9%84%D9%84%D8%A7%D8%B9%D8%A8%D9%8A%D9%86_%D8%A7%D9%84%D8%B0%D9%8A%D9%86_%D9%84%D9%82%D9%88%D8%A7_%D8%AD%D8%AA%D9%81%D9%87%D9%85_%D8%A3%D8%AB%D9%86%D8%A7%D8%A1_%D8%A7%D9%84%D9%84%D8%B9%D8%A8#cite_note-24" TargetMode="External"/><Relationship Id="rId13" Type="http://schemas.openxmlformats.org/officeDocument/2006/relationships/hyperlink" Target="https://ar.wikipedia.org/wiki/%D9%86%D9%88%D8%A8%D8%A9_%D9%82%D9%84%D8%A8%D9%8A%D8%A9" TargetMode="External"/><Relationship Id="rId18" Type="http://schemas.openxmlformats.org/officeDocument/2006/relationships/hyperlink" Target="https://ar.wikipedia.org/wiki/%D8%B1%D9%88%D8%A8%D9%8A_%D8%AC%D9%8A%D9%85%D8%B3" TargetMode="External"/><Relationship Id="rId3" Type="http://schemas.openxmlformats.org/officeDocument/2006/relationships/hyperlink" Target="https://ar.wikipedia.org/wiki/1995" TargetMode="External"/><Relationship Id="rId7" Type="http://schemas.openxmlformats.org/officeDocument/2006/relationships/hyperlink" Target="https://ar.wikipedia.org/wiki/%D8%AC%D9%88%D9%84%D9%8A%D9%88%D8%B3_%D8%A8%D9%8A%D8%B1%D8%AC%D8%B1" TargetMode="External"/><Relationship Id="rId12" Type="http://schemas.openxmlformats.org/officeDocument/2006/relationships/hyperlink" Target="https://ar.wikipedia.org/wiki/%D8%A7%D9%84%D8%AA%D8%B1%D8%AC%D9%8A_%D8%A7%D9%84%D8%B1%D9%8A%D8%A7%D8%B6%D9%8A_%D8%A7%D9%84%D8%AA%D9%88%D9%86%D8%B3%D9%8A" TargetMode="External"/><Relationship Id="rId17" Type="http://schemas.openxmlformats.org/officeDocument/2006/relationships/hyperlink" Target="https://ar.wikipedia.org/wiki/1998" TargetMode="External"/><Relationship Id="rId2" Type="http://schemas.openxmlformats.org/officeDocument/2006/relationships/hyperlink" Target="https://ar.wikipedia.org/wiki/30_%D8%A3%D8%A8%D8%B1%D9%8A%D9%84" TargetMode="External"/><Relationship Id="rId16" Type="http://schemas.openxmlformats.org/officeDocument/2006/relationships/hyperlink" Target="https://ar.wikipedia.org/wiki/%D9%81%D8%A8%D8%B1%D8%A7%D9%8A%D8%B1" TargetMode="External"/><Relationship Id="rId1" Type="http://schemas.openxmlformats.org/officeDocument/2006/relationships/slideLayout" Target="../slideLayouts/slideLayout2.xml"/><Relationship Id="rId6" Type="http://schemas.openxmlformats.org/officeDocument/2006/relationships/hyperlink" Target="https://ar.wikipedia.org/wiki/29_%D8%A3%D9%83%D8%AA%D9%88%D8%A8%D8%B1" TargetMode="External"/><Relationship Id="rId11" Type="http://schemas.openxmlformats.org/officeDocument/2006/relationships/hyperlink" Target="https://ar.wikipedia.org/wiki/%D8%A7%D9%84%D9%87%D8%A7%D8%AF%D9%8A_%D8%A8%D8%A7%D9%84%D8%B1%D8%AE%D9%8A%D8%B5%D8%A9" TargetMode="External"/><Relationship Id="rId5" Type="http://schemas.openxmlformats.org/officeDocument/2006/relationships/hyperlink" Target="https://ar.wikipedia.org/wiki/%D9%82%D8%A7%D8%A6%D9%85%D8%A9_%D8%A7%D9%84%D9%84%D8%A7%D8%B9%D8%A8%D9%8A%D9%86_%D8%A7%D9%84%D8%B0%D9%8A%D9%86_%D9%84%D9%82%D9%88%D8%A7_%D8%AD%D8%AA%D9%81%D9%87%D9%85_%D8%A3%D8%AB%D9%86%D8%A7%D8%A1_%D8%A7%D9%84%D9%84%D8%B9%D8%A8#cite_note-topsportsblog.com-10" TargetMode="External"/><Relationship Id="rId15" Type="http://schemas.openxmlformats.org/officeDocument/2006/relationships/hyperlink" Target="https://ar.wikipedia.org/wiki/%D9%82%D8%A7%D8%A6%D9%85%D8%A9_%D8%A7%D9%84%D9%84%D8%A7%D8%B9%D8%A8%D9%8A%D9%86_%D8%A7%D9%84%D8%B0%D9%8A%D9%86_%D9%84%D9%82%D9%88%D8%A7_%D8%AD%D8%AA%D9%81%D9%87%D9%85_%D8%A3%D8%AB%D9%86%D8%A7%D8%A1_%D8%A7%D9%84%D9%84%D8%B9%D8%A8#cite_note-25" TargetMode="External"/><Relationship Id="rId10" Type="http://schemas.openxmlformats.org/officeDocument/2006/relationships/hyperlink" Target="https://ar.wikipedia.org/wiki/1997" TargetMode="External"/><Relationship Id="rId4" Type="http://schemas.openxmlformats.org/officeDocument/2006/relationships/hyperlink" Target="https://ar.wikipedia.org/wiki/25_%D8%A3%D8%BA%D8%B3%D8%B7%D8%B3" TargetMode="External"/><Relationship Id="rId9" Type="http://schemas.openxmlformats.org/officeDocument/2006/relationships/hyperlink" Target="https://ar.wikipedia.org/wiki/4_%D9%8A%D9%86%D8%A7%D9%8A%D8%B1" TargetMode="External"/><Relationship Id="rId14" Type="http://schemas.openxmlformats.org/officeDocument/2006/relationships/hyperlink" Target="https://ar.wikipedia.org/wiki/4_%D8%A3%D8%A8%D8%B1%D9%8A%D9%84"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ar.wikipedia.org/wiki/24_%D9%8A%D9%88%D9%84%D9%8A%D9%88" TargetMode="External"/><Relationship Id="rId13" Type="http://schemas.openxmlformats.org/officeDocument/2006/relationships/hyperlink" Target="https://ar.wikipedia.org/wiki/2_%D8%A3%D8%A8%D8%B1%D9%8A%D9%84" TargetMode="External"/><Relationship Id="rId18" Type="http://schemas.openxmlformats.org/officeDocument/2006/relationships/hyperlink" Target="https://ar.wikipedia.org/wiki/%D9%82%D8%A7%D8%A6%D9%85%D8%A9_%D8%A7%D9%84%D9%84%D8%A7%D8%B9%D8%A8%D9%8A%D9%86_%D8%A7%D9%84%D8%B0%D9%8A%D9%86_%D9%84%D9%82%D9%88%D8%A7_%D8%AD%D8%AA%D9%81%D9%87%D9%85_%D8%A3%D8%AB%D9%86%D8%A7%D8%A1_%D8%A7%D9%84%D9%84%D8%B9%D8%A8#cite_note-28" TargetMode="External"/><Relationship Id="rId3" Type="http://schemas.openxmlformats.org/officeDocument/2006/relationships/hyperlink" Target="https://ar.wikipedia.org/wiki/1998" TargetMode="External"/><Relationship Id="rId21" Type="http://schemas.openxmlformats.org/officeDocument/2006/relationships/hyperlink" Target="https://ar.wikipedia.org/wiki/29_%D8%A3%D8%BA%D8%B3%D8%B7%D8%B3" TargetMode="External"/><Relationship Id="rId7" Type="http://schemas.openxmlformats.org/officeDocument/2006/relationships/hyperlink" Target="https://ar.wikipedia.org/wiki/%D9%82%D8%A7%D8%A6%D9%85%D8%A9_%D8%A7%D9%84%D9%84%D8%A7%D8%B9%D8%A8%D9%8A%D9%86_%D8%A7%D9%84%D8%B0%D9%8A%D9%86_%D9%84%D9%82%D9%88%D8%A7_%D8%AD%D8%AA%D9%81%D9%87%D9%85_%D8%A3%D8%AB%D9%86%D8%A7%D8%A1_%D8%A7%D9%84%D9%84%D8%B9%D8%A8#cite_note-auto-14" TargetMode="External"/><Relationship Id="rId12" Type="http://schemas.openxmlformats.org/officeDocument/2006/relationships/hyperlink" Target="https://ar.wikipedia.org/wiki/%D9%82%D8%A7%D8%A6%D9%85%D8%A9_%D8%A7%D9%84%D9%84%D8%A7%D8%B9%D8%A8%D9%8A%D9%86_%D8%A7%D9%84%D8%B0%D9%8A%D9%86_%D9%84%D9%82%D9%88%D8%A7_%D8%AD%D8%AA%D9%81%D9%87%D9%85_%D8%A3%D8%AB%D9%86%D8%A7%D8%A1_%D8%A7%D9%84%D9%84%D8%B9%D8%A8#cite_note-26" TargetMode="External"/><Relationship Id="rId17" Type="http://schemas.openxmlformats.org/officeDocument/2006/relationships/hyperlink" Target="https://ar.wikipedia.org/wiki/30_%D9%85%D8%A7%D9%8A%D9%88" TargetMode="External"/><Relationship Id="rId2" Type="http://schemas.openxmlformats.org/officeDocument/2006/relationships/hyperlink" Target="https://ar.wikipedia.org/wiki/28_%D8%A3%D8%A8%D8%B1%D9%8A%D9%84" TargetMode="External"/><Relationship Id="rId16" Type="http://schemas.openxmlformats.org/officeDocument/2006/relationships/hyperlink" Target="https://ar.wikipedia.org/wiki/21_%D9%85%D8%A7%D9%8A%D9%88" TargetMode="External"/><Relationship Id="rId20" Type="http://schemas.openxmlformats.org/officeDocument/2006/relationships/hyperlink" Target="https://ar.wikipedia.org/wiki/%D8%AF%D9%8A%D9%86%D8%A7%D9%85%D9%88_%D8%A8%D9%88%D8%AE%D8%A7%D8%B1%D8%B3%D8%AA" TargetMode="External"/><Relationship Id="rId1" Type="http://schemas.openxmlformats.org/officeDocument/2006/relationships/slideLayout" Target="../slideLayouts/slideLayout2.xml"/><Relationship Id="rId6" Type="http://schemas.openxmlformats.org/officeDocument/2006/relationships/hyperlink" Target="https://ar.wikipedia.org/wiki/1999" TargetMode="External"/><Relationship Id="rId11" Type="http://schemas.openxmlformats.org/officeDocument/2006/relationships/hyperlink" Target="https://ar.wikipedia.org/wiki/%D9%86%D8%A7%D8%AF%D9%8A_%D8%A7%D9%84%D9%88%D8%AD%D8%AF%D8%A9_(%D8%A7%D9%84%D8%A5%D9%85%D8%A7%D8%B1%D8%A7%D8%AA)" TargetMode="External"/><Relationship Id="rId5" Type="http://schemas.openxmlformats.org/officeDocument/2006/relationships/hyperlink" Target="https://ar.wikipedia.org/wiki/%D9%8A%D9%86%D8%A7%D9%8A%D8%B1_(%D8%B4%D9%87%D8%B1)" TargetMode="External"/><Relationship Id="rId15" Type="http://schemas.openxmlformats.org/officeDocument/2006/relationships/hyperlink" Target="https://ar.wikipedia.org/wiki/%D9%82%D8%A7%D8%A6%D9%85%D8%A9_%D8%A7%D9%84%D9%84%D8%A7%D8%B9%D8%A8%D9%8A%D9%86_%D8%A7%D9%84%D8%B0%D9%8A%D9%86_%D9%84%D9%82%D9%88%D8%A7_%D8%AD%D8%AA%D9%81%D9%87%D9%85_%D8%A3%D8%AB%D9%86%D8%A7%D8%A1_%D8%A7%D9%84%D9%84%D8%B9%D8%A8#cite_note-27" TargetMode="External"/><Relationship Id="rId23" Type="http://schemas.openxmlformats.org/officeDocument/2006/relationships/hyperlink" Target="https://ar.wikipedia.org/wiki/%D9%86%D8%A7%D8%AF%D9%8A_%D8%B3%D9%8A%D8%B3%D9%83%D8%A7_%D9%85%D9%88%D8%B3%D9%83%D9%88" TargetMode="External"/><Relationship Id="rId10" Type="http://schemas.openxmlformats.org/officeDocument/2006/relationships/hyperlink" Target="https://ar.wikipedia.org/wiki/%D9%81%D8%A8%D8%B1%D8%A7%D9%8A%D8%B1" TargetMode="External"/><Relationship Id="rId19" Type="http://schemas.openxmlformats.org/officeDocument/2006/relationships/hyperlink" Target="https://ar.wikipedia.org/wiki/5_%D8%A3%D9%83%D8%AA%D9%88%D8%A8%D8%B1" TargetMode="External"/><Relationship Id="rId4" Type="http://schemas.openxmlformats.org/officeDocument/2006/relationships/hyperlink" Target="https://ar.wikipedia.org/wiki/%D9%83%D8%A7%D8%B1%D9%84_%D8%B2%D8%A7%D9%8A%D8%B3_%D9%8A%D9%8A%D9%86%D8%A7" TargetMode="External"/><Relationship Id="rId9" Type="http://schemas.openxmlformats.org/officeDocument/2006/relationships/hyperlink" Target="https://ar.wikipedia.org/wiki/2000" TargetMode="External"/><Relationship Id="rId14" Type="http://schemas.openxmlformats.org/officeDocument/2006/relationships/hyperlink" Target="https://ar.wikipedia.org/wiki/%D8%B3%D9%88%D8%B1%D8%A7%D8%A8%D8%A7%D9%8A%D8%A7" TargetMode="External"/><Relationship Id="rId22" Type="http://schemas.openxmlformats.org/officeDocument/2006/relationships/hyperlink" Target="https://ar.wikipedia.org/wiki/2001"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ar.wikipedia.org/wiki/%D9%86%D8%A7%D8%AF%D9%8A_%D8%B3%D8%A7%D9%88_%D9%83%D8%A7%D9%8A%D8%AA%D8%A7%D9%86%D9%88" TargetMode="External"/><Relationship Id="rId13" Type="http://schemas.openxmlformats.org/officeDocument/2006/relationships/hyperlink" Target="https://ar.wikipedia.org/wiki/2005" TargetMode="External"/><Relationship Id="rId18" Type="http://schemas.openxmlformats.org/officeDocument/2006/relationships/hyperlink" Target="https://ar.wikipedia.org/wiki/2006" TargetMode="External"/><Relationship Id="rId26" Type="http://schemas.openxmlformats.org/officeDocument/2006/relationships/hyperlink" Target="https://ar.wikipedia.org/wiki/%D9%82%D8%A7%D8%A6%D9%85%D8%A9_%D8%A7%D9%84%D9%84%D8%A7%D8%B9%D8%A8%D9%8A%D9%86_%D8%A7%D9%84%D8%B0%D9%8A%D9%86_%D9%84%D9%82%D9%88%D8%A7_%D8%AD%D8%AA%D9%81%D9%87%D9%85_%D8%A3%D8%AB%D9%86%D8%A7%D8%A1_%D8%A7%D9%84%D9%84%D8%B9%D8%A8#cite_note-36" TargetMode="External"/><Relationship Id="rId3" Type="http://schemas.openxmlformats.org/officeDocument/2006/relationships/hyperlink" Target="https://ar.wikipedia.org/wiki/2004" TargetMode="External"/><Relationship Id="rId21" Type="http://schemas.openxmlformats.org/officeDocument/2006/relationships/hyperlink" Target="https://ar.wikipedia.org/wiki/30_%D8%A3%D8%BA%D8%B3%D8%B7%D8%B3" TargetMode="External"/><Relationship Id="rId7" Type="http://schemas.openxmlformats.org/officeDocument/2006/relationships/hyperlink" Target="https://ar.wikipedia.org/wiki/%D8%B3%D9%8A%D8%B1%D8%AC%D9%8A%D9%86%D9%8A%D9%88" TargetMode="External"/><Relationship Id="rId12" Type="http://schemas.openxmlformats.org/officeDocument/2006/relationships/hyperlink" Target="https://ar.wikipedia.org/wiki/12_%D8%A3%D8%A8%D8%B1%D9%8A%D9%84" TargetMode="External"/><Relationship Id="rId17" Type="http://schemas.openxmlformats.org/officeDocument/2006/relationships/hyperlink" Target="https://ar.wikipedia.org/wiki/12_%D9%8A%D9%88%D9%86%D9%8A%D9%88" TargetMode="External"/><Relationship Id="rId25" Type="http://schemas.openxmlformats.org/officeDocument/2006/relationships/hyperlink" Target="https://ar.wikipedia.org/wiki/9_%D8%B3%D8%A8%D8%AA%D9%85%D8%A8%D8%B1" TargetMode="External"/><Relationship Id="rId2" Type="http://schemas.openxmlformats.org/officeDocument/2006/relationships/hyperlink" Target="https://ar.wikipedia.org/wiki/29_%D9%81%D8%A8%D8%B1%D8%A7%D9%8A%D8%B1" TargetMode="External"/><Relationship Id="rId16" Type="http://schemas.openxmlformats.org/officeDocument/2006/relationships/hyperlink" Target="https://ar.wikipedia.org/wiki/%D9%82%D8%A7%D8%A6%D9%85%D8%A9_%D8%A7%D9%84%D9%84%D8%A7%D8%B9%D8%A8%D9%8A%D9%86_%D8%A7%D9%84%D8%B0%D9%8A%D9%86_%D9%84%D9%82%D9%88%D8%A7_%D8%AD%D8%AA%D9%81%D9%87%D9%85_%D8%A3%D8%AB%D9%86%D8%A7%D8%A1_%D8%A7%D9%84%D9%84%D8%B9%D8%A8#cite_note-auto-14" TargetMode="External"/><Relationship Id="rId20" Type="http://schemas.openxmlformats.org/officeDocument/2006/relationships/hyperlink" Target="https://ar.wikipedia.org/wiki/%D9%82%D8%A7%D8%A6%D9%85%D8%A9_%D8%A7%D9%84%D9%84%D8%A7%D8%B9%D8%A8%D9%8A%D9%86_%D8%A7%D9%84%D8%B0%D9%8A%D9%86_%D9%84%D9%82%D9%88%D8%A7_%D8%AD%D8%AA%D9%81%D9%87%D9%85_%D8%A3%D8%AB%D9%86%D8%A7%D8%A1_%D8%A7%D9%84%D9%84%D8%B9%D8%A8#cite_note-34" TargetMode="External"/><Relationship Id="rId1" Type="http://schemas.openxmlformats.org/officeDocument/2006/relationships/slideLayout" Target="../slideLayouts/slideLayout2.xml"/><Relationship Id="rId6" Type="http://schemas.openxmlformats.org/officeDocument/2006/relationships/hyperlink" Target="https://ar.wikipedia.org/wiki/27_%D8%A3%D9%83%D8%AA%D9%88%D8%A8%D8%B1" TargetMode="External"/><Relationship Id="rId11" Type="http://schemas.openxmlformats.org/officeDocument/2006/relationships/hyperlink" Target="https://ar.wikipedia.org/wiki/%D9%86%D8%A7%D8%AF%D9%8A_%D8%AF%D9%8A%D9%85%D8%A8%D9%88" TargetMode="External"/><Relationship Id="rId24" Type="http://schemas.openxmlformats.org/officeDocument/2006/relationships/hyperlink" Target="https://ar.wikipedia.org/wiki/%D9%82%D8%A7%D8%A6%D9%85%D8%A9_%D8%A7%D9%84%D9%84%D8%A7%D8%B9%D8%A8%D9%8A%D9%86_%D8%A7%D9%84%D8%B0%D9%8A%D9%86_%D9%84%D9%82%D9%88%D8%A7_%D8%AD%D8%AA%D9%81%D9%87%D9%85_%D8%A3%D8%AB%D9%86%D8%A7%D8%A1_%D8%A7%D9%84%D9%84%D8%B9%D8%A8#cite_note-35" TargetMode="External"/><Relationship Id="rId5" Type="http://schemas.openxmlformats.org/officeDocument/2006/relationships/hyperlink" Target="https://ar.wikipedia.org/wiki/%D8%AA%D8%A7%D9%85%D9%88%D8%B1" TargetMode="External"/><Relationship Id="rId15" Type="http://schemas.openxmlformats.org/officeDocument/2006/relationships/hyperlink" Target="https://ar.wikipedia.org/wiki/27_%D9%85%D8%A7%D9%8A%D9%88" TargetMode="External"/><Relationship Id="rId23" Type="http://schemas.openxmlformats.org/officeDocument/2006/relationships/hyperlink" Target="https://ar.wikipedia.org/wiki/%D8%A7%D9%84%D9%86%D8%A7%D8%AF%D9%8A_%D8%A7%D9%84%D8%A3%D9%87%D9%84%D9%8A_(%D9%85%D8%B5%D8%B1)" TargetMode="External"/><Relationship Id="rId10" Type="http://schemas.openxmlformats.org/officeDocument/2006/relationships/hyperlink" Target="https://ar.wikipedia.org/wiki/5_%D8%AF%D9%8A%D8%B3%D9%85%D8%A8%D8%B1" TargetMode="External"/><Relationship Id="rId19" Type="http://schemas.openxmlformats.org/officeDocument/2006/relationships/hyperlink" Target="https://ar.wikipedia.org/wiki/%D8%B1%D8%A7%D8%B3%D9%85%D9%88%D8%B3_%D8%BA%D8%B1%D9%8A%D9%86" TargetMode="External"/><Relationship Id="rId4" Type="http://schemas.openxmlformats.org/officeDocument/2006/relationships/hyperlink" Target="https://ar.wikipedia.org/wiki/%D8%AF%D8%A7%D9%86%D9%8A_%D8%A3%D9%88%D8%B1%D8%AA%D9%8A%D8%B2" TargetMode="External"/><Relationship Id="rId9" Type="http://schemas.openxmlformats.org/officeDocument/2006/relationships/hyperlink" Target="https://ar.wikipedia.org/wiki/%D9%85%D9%88%D8%AA_%D8%A7%D9%84%D9%82%D9%84%D8%A8_%D8%A7%D9%84%D9%85%D9%81%D8%A7%D8%AC%D8%A6" TargetMode="External"/><Relationship Id="rId14" Type="http://schemas.openxmlformats.org/officeDocument/2006/relationships/hyperlink" Target="https://ar.wikipedia.org/wiki/%D9%82%D8%A7%D8%A6%D9%85%D8%A9_%D8%A7%D9%84%D9%84%D8%A7%D8%B9%D8%A8%D9%8A%D9%86_%D8%A7%D9%84%D8%B0%D9%8A%D9%86_%D9%84%D9%82%D9%88%D8%A7_%D8%AD%D8%AA%D9%81%D9%87%D9%85_%D8%A3%D8%AB%D9%86%D8%A7%D8%A1_%D8%A7%D9%84%D9%84%D8%B9%D8%A8#cite_note-33" TargetMode="External"/><Relationship Id="rId22" Type="http://schemas.openxmlformats.org/officeDocument/2006/relationships/hyperlink" Target="https://ar.wikipedia.org/wiki/%D9%85%D8%AD%D9%85%D8%AF_%D8%B9%D8%A8%D8%AF_%D8%A7%D9%84%D9%88%D9%87%D8%A7%D8%A8_(%D9%84%D8%A7%D8%B9%D8%A8_%D9%83%D8%B1%D8%A9_%D9%82%D8%AF%D9%85)"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ar.wikipedia.org/wiki/%D9%82%D8%A7%D8%A6%D9%85%D8%A9_%D8%A7%D9%84%D9%84%D8%A7%D8%B9%D8%A8%D9%8A%D9%86_%D8%A7%D9%84%D8%B0%D9%8A%D9%86_%D9%84%D9%82%D9%88%D8%A7_%D8%AD%D8%AA%D9%81%D9%87%D9%85_%D8%A3%D8%AB%D9%86%D8%A7%D8%A1_%D8%A7%D9%84%D9%84%D8%B9%D8%A8#cite_note-38" TargetMode="External"/><Relationship Id="rId13" Type="http://schemas.openxmlformats.org/officeDocument/2006/relationships/hyperlink" Target="https://ar.wikipedia.org/wiki/%D8%A3%D9%86%D8%AA%D9%88%D9%86%D9%8A%D9%88_%D8%A8%D9%88%D9%8A%D8%B1%D8%AA%D8%A7" TargetMode="External"/><Relationship Id="rId18" Type="http://schemas.openxmlformats.org/officeDocument/2006/relationships/hyperlink" Target="https://ar.wikipedia.org/wiki/%D9%86%D8%A7%D8%AF%D9%8A_%D9%85%D8%A7%D8%B0%D8%B1%D9%88%D9%8A%D9%84" TargetMode="External"/><Relationship Id="rId3" Type="http://schemas.openxmlformats.org/officeDocument/2006/relationships/hyperlink" Target="https://ar.wikipedia.org/wiki/2006" TargetMode="External"/><Relationship Id="rId7" Type="http://schemas.openxmlformats.org/officeDocument/2006/relationships/hyperlink" Target="https://ar.wikipedia.org/wiki/2007" TargetMode="External"/><Relationship Id="rId12" Type="http://schemas.openxmlformats.org/officeDocument/2006/relationships/hyperlink" Target="https://ar.wikipedia.org/wiki/28_%D8%A3%D8%BA%D8%B3%D8%B7%D8%B3" TargetMode="External"/><Relationship Id="rId17" Type="http://schemas.openxmlformats.org/officeDocument/2006/relationships/hyperlink" Target="https://ar.wikipedia.org/wiki/29_%D8%AF%D9%8A%D8%B3%D9%85%D8%A8%D8%B1" TargetMode="External"/><Relationship Id="rId2" Type="http://schemas.openxmlformats.org/officeDocument/2006/relationships/hyperlink" Target="https://ar.wikipedia.org/wiki/18_%D8%B3%D8%A8%D8%AA%D9%85%D8%A8%D8%B1" TargetMode="External"/><Relationship Id="rId16" Type="http://schemas.openxmlformats.org/officeDocument/2006/relationships/hyperlink" Target="https://ar.wikipedia.org/wiki/29_%D8%A3%D8%BA%D8%B3%D8%B7%D8%B3" TargetMode="External"/><Relationship Id="rId20" Type="http://schemas.openxmlformats.org/officeDocument/2006/relationships/hyperlink" Target="https://ar.wikipedia.org/wiki/%D9%82%D8%A7%D8%A6%D9%85%D8%A9_%D8%A7%D9%84%D9%84%D8%A7%D8%B9%D8%A8%D9%8A%D9%86_%D8%A7%D9%84%D8%B0%D9%8A%D9%86_%D9%84%D9%82%D9%88%D8%A7_%D8%AD%D8%AA%D9%81%D9%87%D9%85_%D8%A3%D8%AB%D9%86%D8%A7%D8%A1_%D8%A7%D9%84%D9%84%D8%B9%D8%A8#cite_note-40" TargetMode="External"/><Relationship Id="rId1" Type="http://schemas.openxmlformats.org/officeDocument/2006/relationships/slideLayout" Target="../slideLayouts/slideLayout2.xml"/><Relationship Id="rId6" Type="http://schemas.openxmlformats.org/officeDocument/2006/relationships/hyperlink" Target="https://ar.wikipedia.org/wiki/27_%D9%85%D8%A7%D8%B1%D8%B3" TargetMode="External"/><Relationship Id="rId11" Type="http://schemas.openxmlformats.org/officeDocument/2006/relationships/hyperlink" Target="https://ar.wikipedia.org/wiki/%D9%82%D8%A7%D8%A6%D9%85%D8%A9_%D8%A7%D9%84%D9%84%D8%A7%D8%B9%D8%A8%D9%8A%D9%86_%D8%A7%D9%84%D8%B0%D9%8A%D9%86_%D9%84%D9%82%D9%88%D8%A7_%D8%AD%D8%AA%D9%81%D9%87%D9%85_%D8%A3%D8%AB%D9%86%D8%A7%D8%A1_%D8%A7%D9%84%D9%84%D8%B9%D8%A8#cite_note-39" TargetMode="External"/><Relationship Id="rId5" Type="http://schemas.openxmlformats.org/officeDocument/2006/relationships/hyperlink" Target="https://ar.wikipedia.org/wiki/%D9%82%D8%A7%D8%A6%D9%85%D8%A9_%D8%A7%D9%84%D9%84%D8%A7%D8%B9%D8%A8%D9%8A%D9%86_%D8%A7%D9%84%D8%B0%D9%8A%D9%86_%D9%84%D9%82%D9%88%D8%A7_%D8%AD%D8%AA%D9%81%D9%87%D9%85_%D8%A3%D8%AB%D9%86%D8%A7%D8%A1_%D8%A7%D9%84%D9%84%D8%B9%D8%A8#cite_note-37" TargetMode="External"/><Relationship Id="rId15" Type="http://schemas.openxmlformats.org/officeDocument/2006/relationships/hyperlink" Target="https://ar.wikipedia.org/wiki/%D9%86%D8%A7%D8%AF%D9%8A_%D8%AE%D9%8A%D8%AA%D8%A7%D9%81%D9%8A" TargetMode="External"/><Relationship Id="rId10" Type="http://schemas.openxmlformats.org/officeDocument/2006/relationships/hyperlink" Target="https://ar.wikipedia.org/wiki/%D9%86%D8%A7%D8%AF%D9%8A_%D9%88%D8%A7%D9%84%D8%B3%D9%88%D9%84" TargetMode="External"/><Relationship Id="rId19" Type="http://schemas.openxmlformats.org/officeDocument/2006/relationships/hyperlink" Target="https://ar.wikipedia.org/wiki/%D8%AA%D8%B6%D8%AE%D9%85_%D8%A7%D9%84%D8%A8%D8%B7%D9%8A%D9%86_%D8%A7%D9%84%D8%A3%D9%8A%D8%B3%D8%B1" TargetMode="External"/><Relationship Id="rId4" Type="http://schemas.openxmlformats.org/officeDocument/2006/relationships/hyperlink" Target="https://ar.wikipedia.org/wiki/%D9%86%D9%8A%D9%84%D8%AA%D9%88%D9%86_%D8%A8%D9%8A%D8%B1%D9%8A%D8%B1%D8%A7_%D9%85%D9%8A%D9%86%D8%AF%D9%8A%D8%B2" TargetMode="External"/><Relationship Id="rId9" Type="http://schemas.openxmlformats.org/officeDocument/2006/relationships/hyperlink" Target="https://ar.wikipedia.org/wiki/19_%D8%A3%D8%BA%D8%B3%D8%B7%D8%B3" TargetMode="External"/><Relationship Id="rId14" Type="http://schemas.openxmlformats.org/officeDocument/2006/relationships/hyperlink" Target="https://ar.wikipedia.org/wiki/%D9%86%D8%A7%D8%AF%D9%8A_%D8%A5%D8%B4%D8%A8%D9%8A%D9%84%D9%8A%D8%A9"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ar.wikipedia.org/wiki/%D9%88%D8%A7%D8%B1%D9%8A_%D9%88%D9%88%D9%84%D9%81%D8%B2" TargetMode="External"/><Relationship Id="rId13" Type="http://schemas.openxmlformats.org/officeDocument/2006/relationships/hyperlink" Target="https://ar.wikipedia.org/wiki/%D9%82%D8%A7%D8%A6%D9%85%D8%A9_%D8%A7%D9%84%D9%84%D8%A7%D8%B9%D8%A8%D9%8A%D9%86_%D8%A7%D9%84%D8%B0%D9%8A%D9%86_%D9%84%D9%82%D9%88%D8%A7_%D8%AD%D8%AA%D9%81%D9%87%D9%85_%D8%A3%D8%AB%D9%86%D8%A7%D8%A1_%D8%A7%D9%84%D9%84%D8%B9%D8%A8#cite_note-49" TargetMode="External"/><Relationship Id="rId18" Type="http://schemas.openxmlformats.org/officeDocument/2006/relationships/hyperlink" Target="https://ar.wikipedia.org/wiki/%D9%86%D8%A7%D8%AF%D9%8A_%D8%A7%D9%84%D9%86%D8%B5%D8%B1_(%D8%A7%D9%84%D8%A5%D9%85%D8%A7%D8%B1%D8%A7%D8%AA)" TargetMode="External"/><Relationship Id="rId3" Type="http://schemas.openxmlformats.org/officeDocument/2006/relationships/hyperlink" Target="https://ar.wikipedia.org/wiki/2009" TargetMode="External"/><Relationship Id="rId21" Type="http://schemas.openxmlformats.org/officeDocument/2006/relationships/hyperlink" Target="https://ar.wikipedia.org/wiki/%D9%82%D8%A7%D8%A6%D9%85%D8%A9_%D8%A7%D9%84%D9%84%D8%A7%D8%B9%D8%A8%D9%8A%D9%86_%D8%A7%D9%84%D8%B0%D9%8A%D9%86_%D9%84%D9%82%D9%88%D8%A7_%D8%AD%D8%AA%D9%81%D9%87%D9%85_%D8%A3%D8%AB%D9%86%D8%A7%D8%A1_%D8%A7%D9%84%D9%84%D8%B9%D8%A8#cite_note-51" TargetMode="External"/><Relationship Id="rId7" Type="http://schemas.openxmlformats.org/officeDocument/2006/relationships/hyperlink" Target="https://ar.wikipedia.org/wiki/26_%D9%85%D8%A7%D9%8A%D9%88" TargetMode="External"/><Relationship Id="rId12" Type="http://schemas.openxmlformats.org/officeDocument/2006/relationships/hyperlink" Target="https://ar.wikipedia.org/wiki/%D8%A5%D8%B3%D8%A8%D8%A7%D9%86%D9%8A%D9%88%D9%84" TargetMode="External"/><Relationship Id="rId17" Type="http://schemas.openxmlformats.org/officeDocument/2006/relationships/hyperlink" Target="https://ar.wikipedia.org/wiki/%D8%B3%D8%A7%D9%84%D9%85_%D8%B3%D8%B9%D8%AF" TargetMode="External"/><Relationship Id="rId2" Type="http://schemas.openxmlformats.org/officeDocument/2006/relationships/hyperlink" Target="https://ar.wikipedia.org/wiki/15_%D9%85%D8%A7%D8%B1%D8%B3" TargetMode="External"/><Relationship Id="rId16" Type="http://schemas.openxmlformats.org/officeDocument/2006/relationships/hyperlink" Target="https://ar.wikipedia.org/wiki/18_%D9%86%D9%88%D9%81%D9%85%D8%A8%D8%B1" TargetMode="External"/><Relationship Id="rId20" Type="http://schemas.openxmlformats.org/officeDocument/2006/relationships/hyperlink" Target="https://ar.wikipedia.org/wiki/2010" TargetMode="External"/><Relationship Id="rId1" Type="http://schemas.openxmlformats.org/officeDocument/2006/relationships/slideLayout" Target="../slideLayouts/slideLayout2.xml"/><Relationship Id="rId6" Type="http://schemas.openxmlformats.org/officeDocument/2006/relationships/hyperlink" Target="https://ar.wikipedia.org/wiki/%D9%82%D8%A7%D8%A6%D9%85%D8%A9_%D8%A7%D9%84%D9%84%D8%A7%D8%B9%D8%A8%D9%8A%D9%86_%D8%A7%D9%84%D8%B0%D9%8A%D9%86_%D9%84%D9%82%D9%88%D8%A7_%D8%AD%D8%AA%D9%81%D9%87%D9%85_%D8%A3%D8%AB%D9%86%D8%A7%D8%A1_%D8%A7%D9%84%D9%84%D8%B9%D8%A8#cite_note-47" TargetMode="External"/><Relationship Id="rId11" Type="http://schemas.openxmlformats.org/officeDocument/2006/relationships/hyperlink" Target="https://ar.wikipedia.org/wiki/%D8%AF%D8%A7%D9%86%D9%8A%D8%A7%D9%84_%D8%AE%D8%A7%D8%B1%D9%83%D9%8A" TargetMode="External"/><Relationship Id="rId24" Type="http://schemas.openxmlformats.org/officeDocument/2006/relationships/hyperlink" Target="https://ar.wikipedia.org/wiki/%D9%86%D8%A7%D8%AF%D9%8A_%D8%A7%D9%84%D9%85%D8%B1%D9%8A%D8%AE_(%D8%A7%D9%84%D8%B3%D9%88%D8%AF%D8%A7%D9%86)" TargetMode="External"/><Relationship Id="rId5" Type="http://schemas.openxmlformats.org/officeDocument/2006/relationships/hyperlink" Target="https://ar.wikipedia.org/wiki/3_%D8%A3%D8%A8%D8%B1%D9%8A%D9%84" TargetMode="External"/><Relationship Id="rId15" Type="http://schemas.openxmlformats.org/officeDocument/2006/relationships/hyperlink" Target="https://ar.wikipedia.org/wiki/%D9%82%D8%A7%D8%A6%D9%85%D8%A9_%D8%A7%D9%84%D9%84%D8%A7%D8%B9%D8%A8%D9%8A%D9%86_%D8%A7%D9%84%D8%B0%D9%8A%D9%86_%D9%84%D9%82%D9%88%D8%A7_%D8%AD%D8%AA%D9%81%D9%87%D9%85_%D8%A3%D8%AB%D9%86%D8%A7%D8%A1_%D8%A7%D9%84%D9%84%D8%B9%D8%A8#cite_note-50" TargetMode="External"/><Relationship Id="rId23" Type="http://schemas.openxmlformats.org/officeDocument/2006/relationships/hyperlink" Target="https://ar.wikipedia.org/wiki/%D8%A5%D9%86%D8%AF%D9%88%D8%B1%D8%A7%D9%86%D8%B3_%D8%A5%D9%8A%D8%AF%D8%A7%D9%87%D9%88%D8%B1" TargetMode="External"/><Relationship Id="rId10" Type="http://schemas.openxmlformats.org/officeDocument/2006/relationships/hyperlink" Target="https://ar.wikipedia.org/wiki/8_%D8%A3%D8%BA%D8%B3%D8%B7%D8%B3" TargetMode="External"/><Relationship Id="rId19" Type="http://schemas.openxmlformats.org/officeDocument/2006/relationships/hyperlink" Target="https://ar.wikipedia.org/wiki/24_%D9%8A%D9%86%D8%A7%D9%8A%D8%B1" TargetMode="External"/><Relationship Id="rId4" Type="http://schemas.openxmlformats.org/officeDocument/2006/relationships/hyperlink" Target="https://ar.wikipedia.org/wiki/%D9%82%D8%A7%D8%A6%D9%85%D8%A9_%D8%A7%D9%84%D9%84%D8%A7%D8%B9%D8%A8%D9%8A%D9%86_%D8%A7%D9%84%D8%B0%D9%8A%D9%86_%D9%84%D9%82%D9%88%D8%A7_%D8%AD%D8%AA%D9%81%D9%87%D9%85_%D8%A3%D8%AB%D9%86%D8%A7%D8%A1_%D8%A7%D9%84%D9%84%D8%B9%D8%A8#cite_note-46" TargetMode="External"/><Relationship Id="rId9" Type="http://schemas.openxmlformats.org/officeDocument/2006/relationships/hyperlink" Target="https://ar.wikipedia.org/wiki/%D9%82%D8%A7%D8%A6%D9%85%D8%A9_%D8%A7%D9%84%D9%84%D8%A7%D8%B9%D8%A8%D9%8A%D9%86_%D8%A7%D9%84%D8%B0%D9%8A%D9%86_%D9%84%D9%82%D9%88%D8%A7_%D8%AD%D8%AA%D9%81%D9%87%D9%85_%D8%A3%D8%AB%D9%86%D8%A7%D8%A1_%D8%A7%D9%84%D9%84%D8%B9%D8%A8#cite_note-48" TargetMode="External"/><Relationship Id="rId14" Type="http://schemas.openxmlformats.org/officeDocument/2006/relationships/hyperlink" Target="https://ar.wikipedia.org/wiki/15_%D9%86%D9%88%D9%81%D9%85%D8%A8%D8%B1" TargetMode="External"/><Relationship Id="rId22" Type="http://schemas.openxmlformats.org/officeDocument/2006/relationships/hyperlink" Target="https://ar.wikipedia.org/wiki/6_%D9%85%D8%A7%D8%B1%D8%B3"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ar.wikipedia.org/wiki/%D9%82%D8%A7%D8%A6%D9%85%D8%A9_%D8%A7%D9%84%D9%84%D8%A7%D8%B9%D8%A8%D9%8A%D9%86_%D8%A7%D9%84%D8%B0%D9%8A%D9%86_%D9%84%D9%82%D9%88%D8%A7_%D8%AD%D8%AA%D9%81%D9%87%D9%85_%D8%A3%D8%AB%D9%86%D8%A7%D8%A1_%D8%A7%D9%84%D9%84%D8%B9%D8%A8#cite_note-103" TargetMode="External"/><Relationship Id="rId13" Type="http://schemas.openxmlformats.org/officeDocument/2006/relationships/hyperlink" Target="https://ar.wikipedia.org/wiki/7_%D9%86%D9%88%D9%81%D9%85%D8%A8%D8%B1" TargetMode="External"/><Relationship Id="rId3" Type="http://schemas.openxmlformats.org/officeDocument/2006/relationships/hyperlink" Target="https://ar.wikipedia.org/wiki/2017" TargetMode="External"/><Relationship Id="rId7" Type="http://schemas.openxmlformats.org/officeDocument/2006/relationships/hyperlink" Target="https://ar.wikipedia.org/wiki/4_%D9%85%D8%A7%D9%8A%D9%88" TargetMode="External"/><Relationship Id="rId12" Type="http://schemas.openxmlformats.org/officeDocument/2006/relationships/hyperlink" Target="https://ar.wikipedia.org/wiki/2019" TargetMode="External"/><Relationship Id="rId2" Type="http://schemas.openxmlformats.org/officeDocument/2006/relationships/hyperlink" Target="https://ar.wikipedia.org/wiki/2_%D9%86%D9%88%D9%81%D9%85%D8%A8%D8%B1" TargetMode="External"/><Relationship Id="rId1" Type="http://schemas.openxmlformats.org/officeDocument/2006/relationships/slideLayout" Target="../slideLayouts/slideLayout2.xml"/><Relationship Id="rId6" Type="http://schemas.openxmlformats.org/officeDocument/2006/relationships/hyperlink" Target="https://ar.wikipedia.org/wiki/2018" TargetMode="External"/><Relationship Id="rId11" Type="http://schemas.openxmlformats.org/officeDocument/2006/relationships/hyperlink" Target="https://ar.wikipedia.org/wiki/25_%D8%A3%D8%A8%D8%B1%D9%8A%D9%84" TargetMode="External"/><Relationship Id="rId5" Type="http://schemas.openxmlformats.org/officeDocument/2006/relationships/hyperlink" Target="https://ar.wikipedia.org/wiki/24_%D9%85%D8%A7%D8%B1%D8%B3" TargetMode="External"/><Relationship Id="rId10" Type="http://schemas.openxmlformats.org/officeDocument/2006/relationships/hyperlink" Target="https://ar.wikipedia.org/wiki/%D9%82%D8%A7%D8%A6%D9%85%D8%A9_%D8%A7%D9%84%D9%84%D8%A7%D8%B9%D8%A8%D9%8A%D9%86_%D8%A7%D9%84%D8%B0%D9%8A%D9%86_%D9%84%D9%82%D9%88%D8%A7_%D8%AD%D8%AA%D9%81%D9%87%D9%85_%D8%A3%D8%AB%D9%86%D8%A7%D8%A1_%D8%A7%D9%84%D9%84%D8%B9%D8%A8#cite_note-104" TargetMode="External"/><Relationship Id="rId4" Type="http://schemas.openxmlformats.org/officeDocument/2006/relationships/hyperlink" Target="https://ar.wikipedia.org/wiki/%D8%B1%D9%88%D9%8A%D8%A7%D9%84_%D8%A3%D9%86%D8%AA%D9%88%D9%8A%D8%B1%D8%A8" TargetMode="External"/><Relationship Id="rId9" Type="http://schemas.openxmlformats.org/officeDocument/2006/relationships/hyperlink" Target="https://ar.wikipedia.org/wiki/6_%D8%A3%D9%83%D8%AA%D9%88%D8%A8%D8%B1" TargetMode="External"/><Relationship Id="rId14" Type="http://schemas.openxmlformats.org/officeDocument/2006/relationships/hyperlink" Target="https://ar.wikipedia.org/wiki/%D9%82%D8%A7%D8%A6%D9%85%D8%A9_%D8%A7%D9%84%D9%84%D8%A7%D8%B9%D8%A8%D9%8A%D9%86_%D8%A7%D9%84%D8%B0%D9%8A%D9%86_%D9%84%D9%82%D9%88%D8%A7_%D8%AD%D8%AA%D9%81%D9%87%D9%85_%D8%A3%D8%AB%D9%86%D8%A7%D8%A1_%D8%A7%D9%84%D9%84%D8%B9%D8%A8#cite_note-105"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ar.wikipedia.org/wiki/%D9%86%D8%A7%D8%B3%D8%A7%D8%B1%D8%A7%D9%88%D8%A7_%D9%8A%D9%88%D9%86%D8%A7%D9%8A%D8%AA%D8%AF" TargetMode="External"/><Relationship Id="rId13" Type="http://schemas.openxmlformats.org/officeDocument/2006/relationships/hyperlink" Target="https://ar.wikipedia.org/wiki/%D9%86%D8%A7%D8%AF%D9%8A_%D8%A7%D9%84%D8%B5%D9%84%D9%8A%D8%AE" TargetMode="External"/><Relationship Id="rId18" Type="http://schemas.openxmlformats.org/officeDocument/2006/relationships/hyperlink" Target="https://ar.wikipedia.org/wiki/%D9%82%D8%A7%D8%A6%D9%85%D8%A9_%D8%A7%D9%84%D9%84%D8%A7%D8%B9%D8%A8%D9%8A%D9%86_%D8%A7%D9%84%D8%B0%D9%8A%D9%86_%D9%84%D9%82%D9%88%D8%A7_%D8%AD%D8%AA%D9%81%D9%87%D9%85_%D8%A3%D8%AB%D9%86%D8%A7%D8%A1_%D8%A7%D9%84%D9%84%D8%B9%D8%A8#cite_note-110" TargetMode="External"/><Relationship Id="rId3" Type="http://schemas.openxmlformats.org/officeDocument/2006/relationships/hyperlink" Target="https://ar.wikipedia.org/wiki/2019" TargetMode="External"/><Relationship Id="rId7" Type="http://schemas.openxmlformats.org/officeDocument/2006/relationships/hyperlink" Target="https://ar.wikipedia.org/wiki/2020" TargetMode="External"/><Relationship Id="rId12" Type="http://schemas.openxmlformats.org/officeDocument/2006/relationships/hyperlink" Target="https://ar.wikipedia.org/wiki/27_%D9%86%D9%88%D9%81%D9%85%D8%A8%D8%B1" TargetMode="External"/><Relationship Id="rId17" Type="http://schemas.openxmlformats.org/officeDocument/2006/relationships/hyperlink" Target="https://ar.wikipedia.org/wiki/%D8%A3%D9%84%D9%81%D9%8A%D8%B1%D9%83%D8%A7" TargetMode="External"/><Relationship Id="rId2" Type="http://schemas.openxmlformats.org/officeDocument/2006/relationships/hyperlink" Target="https://ar.wikipedia.org/wiki/29_%D8%AF%D9%8A%D8%B3%D9%85%D8%A8%D8%B1" TargetMode="External"/><Relationship Id="rId16" Type="http://schemas.openxmlformats.org/officeDocument/2006/relationships/hyperlink" Target="https://ar.wikipedia.org/wiki/2021" TargetMode="External"/><Relationship Id="rId20" Type="http://schemas.openxmlformats.org/officeDocument/2006/relationships/hyperlink" Target="https://ar.wikipedia.org/wiki/%D9%82%D8%A7%D8%A6%D9%85%D8%A9_%D8%A7%D9%84%D9%84%D8%A7%D8%B9%D8%A8%D9%8A%D9%86_%D8%A7%D9%84%D8%B0%D9%8A%D9%86_%D9%84%D9%82%D9%88%D8%A7_%D8%AD%D8%AA%D9%81%D9%87%D9%85_%D8%A3%D8%AB%D9%86%D8%A7%D8%A1_%D8%A7%D9%84%D9%84%D8%B9%D8%A8#cite_note-112" TargetMode="External"/><Relationship Id="rId1" Type="http://schemas.openxmlformats.org/officeDocument/2006/relationships/slideLayout" Target="../slideLayouts/slideLayout2.xml"/><Relationship Id="rId6" Type="http://schemas.openxmlformats.org/officeDocument/2006/relationships/hyperlink" Target="https://ar.wikipedia.org/wiki/8_%D9%85%D8%A7%D8%B1%D8%B3" TargetMode="External"/><Relationship Id="rId11" Type="http://schemas.openxmlformats.org/officeDocument/2006/relationships/hyperlink" Target="https://ar.wikipedia.org/wiki/%D9%82%D8%A7%D8%A6%D9%85%D8%A9_%D8%A7%D9%84%D9%84%D8%A7%D8%B9%D8%A8%D9%8A%D9%86_%D8%A7%D9%84%D8%B0%D9%8A%D9%86_%D9%84%D9%82%D9%88%D8%A7_%D8%AD%D8%AA%D9%81%D9%87%D9%85_%D8%A3%D8%AB%D9%86%D8%A7%D8%A1_%D8%A7%D9%84%D9%84%D8%B9%D8%A8#cite_note-108" TargetMode="External"/><Relationship Id="rId5" Type="http://schemas.openxmlformats.org/officeDocument/2006/relationships/hyperlink" Target="https://ar.wikipedia.org/wiki/%D9%82%D8%A7%D8%A6%D9%85%D8%A9_%D8%A7%D9%84%D9%84%D8%A7%D8%B9%D8%A8%D9%8A%D9%86_%D8%A7%D9%84%D8%B0%D9%8A%D9%86_%D9%84%D9%82%D9%88%D8%A7_%D8%AD%D8%AA%D9%81%D9%87%D9%85_%D8%A3%D8%AB%D9%86%D8%A7%D8%A1_%D8%A7%D9%84%D9%84%D8%B9%D8%A8#cite_note-106" TargetMode="External"/><Relationship Id="rId15" Type="http://schemas.openxmlformats.org/officeDocument/2006/relationships/hyperlink" Target="https://ar.wikipedia.org/wiki/7_%D9%8A%D9%86%D8%A7%D9%8A%D8%B1" TargetMode="External"/><Relationship Id="rId10" Type="http://schemas.openxmlformats.org/officeDocument/2006/relationships/hyperlink" Target="https://ar.wikipedia.org/wiki/21_%D9%86%D9%88%D9%81%D9%85%D8%A8%D8%B1" TargetMode="External"/><Relationship Id="rId19" Type="http://schemas.openxmlformats.org/officeDocument/2006/relationships/hyperlink" Target="https://ar.wikipedia.org/wiki/%D9%82%D8%A7%D8%A6%D9%85%D8%A9_%D8%A7%D9%84%D9%84%D8%A7%D8%B9%D8%A8%D9%8A%D9%86_%D8%A7%D9%84%D8%B0%D9%8A%D9%86_%D9%84%D9%82%D9%88%D8%A7_%D8%AD%D8%AA%D9%81%D9%87%D9%85_%D8%A3%D8%AB%D9%86%D8%A7%D8%A1_%D8%A7%D9%84%D9%84%D8%B9%D8%A8#cite_note-111" TargetMode="External"/><Relationship Id="rId4" Type="http://schemas.openxmlformats.org/officeDocument/2006/relationships/hyperlink" Target="https://ar.wikipedia.org/wiki/%D9%86%D8%A7%D8%AF%D9%8A_%D8%A5%D9%8A%D8%B3%D8%AA_%D8%A8%D9%86%D8%BA%D8%A7%D9%84" TargetMode="External"/><Relationship Id="rId9" Type="http://schemas.openxmlformats.org/officeDocument/2006/relationships/hyperlink" Target="https://ar.wikipedia.org/wiki/%D9%82%D8%A7%D8%A6%D9%85%D8%A9_%D8%A7%D9%84%D9%84%D8%A7%D8%B9%D8%A8%D9%8A%D9%86_%D8%A7%D9%84%D8%B0%D9%8A%D9%86_%D9%84%D9%82%D9%88%D8%A7_%D8%AD%D8%AA%D9%81%D9%87%D9%85_%D8%A3%D8%AB%D9%86%D8%A7%D8%A1_%D8%A7%D9%84%D9%84%D8%B9%D8%A8#cite_note-107" TargetMode="External"/><Relationship Id="rId14" Type="http://schemas.openxmlformats.org/officeDocument/2006/relationships/hyperlink" Target="https://ar.wikipedia.org/wiki/%D9%82%D8%A7%D8%A6%D9%85%D8%A9_%D8%A7%D9%84%D9%84%D8%A7%D8%B9%D8%A8%D9%8A%D9%86_%D8%A7%D9%84%D8%B0%D9%8A%D9%86_%D9%84%D9%82%D9%88%D8%A7_%D8%AD%D8%AA%D9%81%D9%87%D9%85_%D8%A3%D8%AB%D9%86%D8%A7%D8%A1_%D8%A7%D9%84%D9%84%D8%B9%D8%A8#cite_note-109"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V="1">
            <a:off x="5859886" y="-695459"/>
            <a:ext cx="5295793" cy="321971"/>
          </a:xfrm>
        </p:spPr>
        <p:txBody>
          <a:bodyPr>
            <a:normAutofit fontScale="90000"/>
          </a:bodyPr>
          <a:lstStyle/>
          <a:p>
            <a:endParaRPr lang="ar-IQ"/>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094" y="154546"/>
            <a:ext cx="11784168" cy="6593984"/>
          </a:xfrm>
        </p:spPr>
      </p:pic>
    </p:spTree>
    <p:extLst>
      <p:ext uri="{BB962C8B-B14F-4D97-AF65-F5344CB8AC3E}">
        <p14:creationId xmlns:p14="http://schemas.microsoft.com/office/powerpoint/2010/main" val="1459993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645229" y="261256"/>
            <a:ext cx="9143999" cy="6302830"/>
          </a:xfrm>
        </p:spPr>
        <p:txBody>
          <a:bodyPr/>
          <a:lstStyle/>
          <a:p>
            <a:pPr algn="just"/>
            <a:r>
              <a:rPr lang="ar-IQ" sz="4400" dirty="0" smtClean="0"/>
              <a:t>- أسباب حدوث الموت المفاجئ؟</a:t>
            </a:r>
            <a:br>
              <a:rPr lang="ar-IQ" sz="4400" dirty="0" smtClean="0"/>
            </a:br>
            <a:r>
              <a:rPr lang="ar-IQ" dirty="0" smtClean="0"/>
              <a:t>وعلى الرغم من كثرت حدوث الموت المفاجئ داخل الملاعب والمنافسات الرياضية الاان الأطباء لم يتوصلوا بشكل قطعي الى أسبابها وذلك بسبب ان اغلب حالات الموت ما تزال مجهولة الى هذه الحظة ، وعلى الرغم من ذلك ذكرو بعض الأسباب من خلال الفحص والتشريح الطبي الذي أدت الى حدوث الموت والذي سوف نتطرق اليها؟   </a:t>
            </a:r>
            <a:endParaRPr lang="ar-IQ"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914" y="261256"/>
            <a:ext cx="2351315" cy="6302830"/>
          </a:xfrm>
        </p:spPr>
      </p:pic>
    </p:spTree>
    <p:extLst>
      <p:ext uri="{BB962C8B-B14F-4D97-AF65-F5344CB8AC3E}">
        <p14:creationId xmlns:p14="http://schemas.microsoft.com/office/powerpoint/2010/main" val="2659429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453742" y="228599"/>
            <a:ext cx="6433457" cy="6531429"/>
          </a:xfrm>
        </p:spPr>
        <p:txBody>
          <a:bodyPr/>
          <a:lstStyle/>
          <a:p>
            <a:pPr algn="r"/>
            <a:r>
              <a:rPr lang="ar-IQ" sz="2000" dirty="0" smtClean="0"/>
              <a:t>1 - الاحمال التدريبية العالية ؟</a:t>
            </a:r>
            <a:br>
              <a:rPr lang="ar-IQ" sz="2000" dirty="0" smtClean="0"/>
            </a:br>
            <a:r>
              <a:rPr lang="ar-IQ" sz="2000" dirty="0" smtClean="0"/>
              <a:t/>
            </a:r>
            <a:br>
              <a:rPr lang="ar-IQ" sz="2000" dirty="0" smtClean="0"/>
            </a:br>
            <a:r>
              <a:rPr lang="ar-IQ" sz="2000" dirty="0" smtClean="0"/>
              <a:t>اذ اشارت الدراسات الى ان استخدام التمارين العالية الكثافة يمكن ان بشكل خطر الموت المفاجئ ,اذ اكدت </a:t>
            </a:r>
            <a:r>
              <a:rPr lang="ar-IQ" sz="2000" dirty="0" err="1" smtClean="0"/>
              <a:t>مؤسة</a:t>
            </a:r>
            <a:r>
              <a:rPr lang="ar-IQ" sz="2000" dirty="0" smtClean="0"/>
              <a:t> كلينك ان التدريب الشديدة طويلة الأمد والمنافسة في احدث التحمل يمكن ان تؤدي الى التلف القلب </a:t>
            </a:r>
            <a:r>
              <a:rPr lang="ar-IQ" sz="2400" dirty="0" smtClean="0"/>
              <a:t>واضطرابات نظم القلب </a:t>
            </a:r>
            <a:r>
              <a:rPr lang="ar-IQ" dirty="0" smtClean="0"/>
              <a:t>.</a:t>
            </a:r>
            <a:r>
              <a:rPr lang="ar-IQ" sz="2000" dirty="0" smtClean="0"/>
              <a:t>اذ ان الأخطاء التدريب من قبل البعض المدربين بعدم مراعاة </a:t>
            </a:r>
            <a:r>
              <a:rPr lang="ar-IQ" sz="2000" dirty="0" err="1" smtClean="0"/>
              <a:t>التعلمات</a:t>
            </a:r>
            <a:r>
              <a:rPr lang="ar-IQ" sz="2000" dirty="0" smtClean="0"/>
              <a:t> الأساسية من حيث انتظام في التدريب والتدرج في الاحمال التدريبية وعدم وجود راحة كافية مع عدم مراعاة الفروق الفردية للاعبين جمعيها عوامل قد تؤدي الى الموت </a:t>
            </a:r>
            <a:r>
              <a:rPr lang="ar-IQ" sz="2000" dirty="0" err="1" smtClean="0"/>
              <a:t>المفاجىء</a:t>
            </a:r>
            <a:r>
              <a:rPr lang="ar-IQ" dirty="0" smtClean="0"/>
              <a:t> </a:t>
            </a:r>
            <a:endParaRPr lang="ar-IQ" dirty="0"/>
          </a:p>
        </p:txBody>
      </p:sp>
      <p:pic>
        <p:nvPicPr>
          <p:cNvPr id="1026" name="Picture 2" descr="طرق التدريب الحديثة في المجال... - أ.م.د عبد السلام مقبل الريمي | فيسبوك"/>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228598"/>
            <a:ext cx="2498500" cy="6531430"/>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8501" y="228598"/>
            <a:ext cx="2717444" cy="6531430"/>
          </a:xfrm>
          <a:prstGeom prst="rect">
            <a:avLst/>
          </a:prstGeom>
        </p:spPr>
      </p:pic>
      <p:sp>
        <p:nvSpPr>
          <p:cNvPr id="5" name="سهم إلى اليسار 4"/>
          <p:cNvSpPr/>
          <p:nvPr/>
        </p:nvSpPr>
        <p:spPr>
          <a:xfrm flipH="1">
            <a:off x="12234543" y="399245"/>
            <a:ext cx="476905" cy="1141455"/>
          </a:xfrm>
          <a:prstGeom prst="lef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888518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775202" y="270932"/>
            <a:ext cx="7179731" cy="6333067"/>
          </a:xfrm>
        </p:spPr>
        <p:txBody>
          <a:bodyPr/>
          <a:lstStyle/>
          <a:p>
            <a:pPr algn="just"/>
            <a:r>
              <a:rPr lang="ar-IQ" dirty="0" smtClean="0"/>
              <a:t>2 – عدم تباع نظام غذائي متوازن؟</a:t>
            </a:r>
            <a:br>
              <a:rPr lang="ar-IQ" dirty="0" smtClean="0"/>
            </a:br>
            <a:r>
              <a:rPr lang="ar-IQ" dirty="0" smtClean="0"/>
              <a:t>اذ يجب ان يحتوي على الكربوهيدرات والبروتينات والاملاح والفيتامينات والمياه، اذ ان سوء التغذية وعدم التوازن في الغذاء  سوف تسبب عدم وصول الدم المحمل بالأوكسجين الى الأجهزة الحيوية في الجسم ما قد يؤدي الى حدوث الموت المفاجئ او حدوث أزمات قلبية </a:t>
            </a:r>
            <a:endParaRPr lang="ar-IQ"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270932"/>
            <a:ext cx="4775200" cy="6333067"/>
          </a:xfrm>
        </p:spPr>
      </p:pic>
    </p:spTree>
    <p:extLst>
      <p:ext uri="{BB962C8B-B14F-4D97-AF65-F5344CB8AC3E}">
        <p14:creationId xmlns:p14="http://schemas.microsoft.com/office/powerpoint/2010/main" val="405897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159828" y="326572"/>
            <a:ext cx="6760029" cy="6237514"/>
          </a:xfrm>
        </p:spPr>
        <p:txBody>
          <a:bodyPr/>
          <a:lstStyle/>
          <a:p>
            <a:pPr algn="r"/>
            <a:r>
              <a:rPr lang="ar-IQ" dirty="0" smtClean="0"/>
              <a:t>3 – اضطرابات نظم القلب، الا مراض القلبية والأزمات القلبية ؟</a:t>
            </a:r>
            <a:br>
              <a:rPr lang="ar-IQ" dirty="0" smtClean="0"/>
            </a:br>
            <a:r>
              <a:rPr lang="ar-IQ" dirty="0" smtClean="0"/>
              <a:t>والذي تقسم امراض القلب تبعا للمسبب والمكان المصاب من القلب وهي :</a:t>
            </a:r>
            <a:endParaRPr lang="ar-IQ"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26572"/>
            <a:ext cx="5159829" cy="6531428"/>
          </a:xfrm>
        </p:spPr>
      </p:pic>
    </p:spTree>
    <p:extLst>
      <p:ext uri="{BB962C8B-B14F-4D97-AF65-F5344CB8AC3E}">
        <p14:creationId xmlns:p14="http://schemas.microsoft.com/office/powerpoint/2010/main" val="2008254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8" name="عنصر نائب للمحتوى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600" y="101600"/>
            <a:ext cx="12022667" cy="6660444"/>
          </a:xfrm>
        </p:spPr>
      </p:pic>
      <p:sp>
        <p:nvSpPr>
          <p:cNvPr id="9" name="مستطيل 8"/>
          <p:cNvSpPr/>
          <p:nvPr/>
        </p:nvSpPr>
        <p:spPr>
          <a:xfrm flipH="1">
            <a:off x="9132710" y="508000"/>
            <a:ext cx="2867378" cy="654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امراض القلبية الخلقية</a:t>
            </a:r>
            <a:endParaRPr lang="ar-IQ" dirty="0"/>
          </a:p>
        </p:txBody>
      </p:sp>
      <p:sp>
        <p:nvSpPr>
          <p:cNvPr id="11" name="سهم للأسفل 10"/>
          <p:cNvSpPr/>
          <p:nvPr/>
        </p:nvSpPr>
        <p:spPr>
          <a:xfrm>
            <a:off x="10566399" y="1524000"/>
            <a:ext cx="484632" cy="12944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2" name="مستطيل 11"/>
          <p:cNvSpPr/>
          <p:nvPr/>
        </p:nvSpPr>
        <p:spPr>
          <a:xfrm>
            <a:off x="9426222" y="2942675"/>
            <a:ext cx="2641600" cy="760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عدم انتظام ضربات القلب</a:t>
            </a:r>
            <a:endParaRPr lang="ar-IQ" dirty="0"/>
          </a:p>
        </p:txBody>
      </p:sp>
      <p:sp>
        <p:nvSpPr>
          <p:cNvPr id="13" name="سهم للأسفل 12"/>
          <p:cNvSpPr/>
          <p:nvPr/>
        </p:nvSpPr>
        <p:spPr>
          <a:xfrm>
            <a:off x="10826044" y="401884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4" name="مستطيل 13"/>
          <p:cNvSpPr/>
          <p:nvPr/>
        </p:nvSpPr>
        <p:spPr>
          <a:xfrm>
            <a:off x="9426222" y="5204178"/>
            <a:ext cx="2686756" cy="970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امراض الشريان التاجي</a:t>
            </a:r>
            <a:endParaRPr lang="ar-IQ" dirty="0"/>
          </a:p>
        </p:txBody>
      </p:sp>
      <p:sp>
        <p:nvSpPr>
          <p:cNvPr id="15" name="سهم إلى اليسار 14"/>
          <p:cNvSpPr/>
          <p:nvPr/>
        </p:nvSpPr>
        <p:spPr>
          <a:xfrm>
            <a:off x="7292622" y="5396089"/>
            <a:ext cx="1925990" cy="59831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6" name="مستطيل 15"/>
          <p:cNvSpPr/>
          <p:nvPr/>
        </p:nvSpPr>
        <p:spPr>
          <a:xfrm>
            <a:off x="5046133" y="5240865"/>
            <a:ext cx="2246489" cy="1083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تمدد عضلة القلب</a:t>
            </a:r>
            <a:endParaRPr lang="ar-IQ" dirty="0"/>
          </a:p>
        </p:txBody>
      </p:sp>
      <p:sp>
        <p:nvSpPr>
          <p:cNvPr id="17" name="سهم إلى اليسار 16"/>
          <p:cNvSpPr/>
          <p:nvPr/>
        </p:nvSpPr>
        <p:spPr>
          <a:xfrm>
            <a:off x="2968977" y="5317067"/>
            <a:ext cx="1869545" cy="8579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8" name="مستطيل 17"/>
          <p:cNvSpPr/>
          <p:nvPr/>
        </p:nvSpPr>
        <p:spPr>
          <a:xfrm>
            <a:off x="476602" y="5240864"/>
            <a:ext cx="2198866" cy="843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احتشاء عضلة القلب</a:t>
            </a:r>
            <a:endParaRPr lang="ar-IQ" dirty="0"/>
          </a:p>
        </p:txBody>
      </p:sp>
      <p:sp>
        <p:nvSpPr>
          <p:cNvPr id="19" name="سهم لأعلى 18"/>
          <p:cNvSpPr/>
          <p:nvPr/>
        </p:nvSpPr>
        <p:spPr>
          <a:xfrm>
            <a:off x="1286934" y="3781778"/>
            <a:ext cx="733778" cy="1422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0" name="مستطيل 19"/>
          <p:cNvSpPr/>
          <p:nvPr/>
        </p:nvSpPr>
        <p:spPr>
          <a:xfrm>
            <a:off x="476602" y="3112914"/>
            <a:ext cx="2605265" cy="6321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فشل القلب </a:t>
            </a:r>
            <a:endParaRPr lang="ar-IQ" dirty="0"/>
          </a:p>
        </p:txBody>
      </p:sp>
      <p:sp>
        <p:nvSpPr>
          <p:cNvPr id="21" name="سهم لأعلى 20"/>
          <p:cNvSpPr/>
          <p:nvPr/>
        </p:nvSpPr>
        <p:spPr>
          <a:xfrm>
            <a:off x="1365956" y="1817511"/>
            <a:ext cx="665254" cy="12587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2" name="مستطيل 21"/>
          <p:cNvSpPr/>
          <p:nvPr/>
        </p:nvSpPr>
        <p:spPr>
          <a:xfrm>
            <a:off x="476602" y="620890"/>
            <a:ext cx="2368198" cy="666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ارتجال الصمام </a:t>
            </a:r>
            <a:r>
              <a:rPr lang="ar-IQ" dirty="0" err="1" smtClean="0"/>
              <a:t>المترالي</a:t>
            </a:r>
            <a:endParaRPr lang="ar-IQ" dirty="0"/>
          </a:p>
        </p:txBody>
      </p:sp>
      <p:sp>
        <p:nvSpPr>
          <p:cNvPr id="23" name="سهم إلى اليمين 22"/>
          <p:cNvSpPr/>
          <p:nvPr/>
        </p:nvSpPr>
        <p:spPr>
          <a:xfrm>
            <a:off x="3081869" y="620889"/>
            <a:ext cx="1636888" cy="6660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4" name="مستطيل 23"/>
          <p:cNvSpPr/>
          <p:nvPr/>
        </p:nvSpPr>
        <p:spPr>
          <a:xfrm>
            <a:off x="4955827" y="508000"/>
            <a:ext cx="2167462" cy="7789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هبوط الصمام التاجي</a:t>
            </a:r>
            <a:endParaRPr lang="ar-IQ" dirty="0"/>
          </a:p>
        </p:txBody>
      </p:sp>
      <p:sp>
        <p:nvSpPr>
          <p:cNvPr id="25" name="سهم إلى اليمين 24"/>
          <p:cNvSpPr/>
          <p:nvPr/>
        </p:nvSpPr>
        <p:spPr>
          <a:xfrm>
            <a:off x="7292622" y="620889"/>
            <a:ext cx="1422400" cy="6660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3731983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936" y="215295"/>
            <a:ext cx="11894456" cy="6547555"/>
          </a:xfrm>
        </p:spPr>
      </p:pic>
      <p:sp>
        <p:nvSpPr>
          <p:cNvPr id="7" name="مستطيل 6"/>
          <p:cNvSpPr/>
          <p:nvPr/>
        </p:nvSpPr>
        <p:spPr>
          <a:xfrm>
            <a:off x="1880315" y="293914"/>
            <a:ext cx="9950441" cy="10155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IQ" sz="1600" dirty="0" smtClean="0"/>
              <a:t>1- الامراض القلبية الخلقية :وهي مجموعة من العيوب الخلقية التي يولد بها </a:t>
            </a:r>
            <a:r>
              <a:rPr lang="ar-IQ" sz="1600" dirty="0" err="1" smtClean="0"/>
              <a:t>منذو</a:t>
            </a:r>
            <a:r>
              <a:rPr lang="ar-IQ" sz="1600" dirty="0" smtClean="0"/>
              <a:t> الولادة وتشمل:</a:t>
            </a:r>
          </a:p>
          <a:p>
            <a:pPr algn="just" rtl="1"/>
            <a:r>
              <a:rPr lang="ar-IQ" sz="1600" dirty="0" smtClean="0"/>
              <a:t>. عيوب الحاجز القلبي: ويولد الطفل بثقب او فجوة بين حجرتي القلب.</a:t>
            </a:r>
            <a:endParaRPr lang="ar-SA" sz="1600" dirty="0"/>
          </a:p>
          <a:p>
            <a:pPr algn="just" rtl="1"/>
            <a:r>
              <a:rPr lang="ar-SA" sz="1600" dirty="0" smtClean="0"/>
              <a:t>.العيوب </a:t>
            </a:r>
            <a:r>
              <a:rPr lang="ar-SA" sz="1600" dirty="0" err="1" smtClean="0"/>
              <a:t>الانسدادية</a:t>
            </a:r>
            <a:r>
              <a:rPr lang="ar-SA" sz="1600" dirty="0" smtClean="0"/>
              <a:t> : وهنا يجد انسداد كلي او جزئي في مجرى سريان الدم بين </a:t>
            </a:r>
            <a:r>
              <a:rPr lang="ar-SA" dirty="0" err="1" smtClean="0"/>
              <a:t>الحجيراتالقلب</a:t>
            </a:r>
            <a:endParaRPr lang="ar-IQ" dirty="0" smtClean="0"/>
          </a:p>
          <a:p>
            <a:pPr algn="just" rtl="1"/>
            <a:r>
              <a:rPr lang="ar-IQ" dirty="0" smtClean="0"/>
              <a:t>.</a:t>
            </a:r>
            <a:endParaRPr lang="ar-IQ" dirty="0"/>
          </a:p>
        </p:txBody>
      </p:sp>
      <p:sp>
        <p:nvSpPr>
          <p:cNvPr id="8" name="مستطيل 7"/>
          <p:cNvSpPr/>
          <p:nvPr/>
        </p:nvSpPr>
        <p:spPr>
          <a:xfrm>
            <a:off x="1622738" y="1422400"/>
            <a:ext cx="10208018" cy="778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2 </a:t>
            </a:r>
            <a:r>
              <a:rPr lang="ar-IQ" sz="1600" dirty="0" smtClean="0"/>
              <a:t>عدم انتظام ضربات القلب: هنا مشكلة في ضربات القلب اما ان تكون سريعة او بطيئة </a:t>
            </a:r>
            <a:r>
              <a:rPr lang="ar-IQ" sz="1600" dirty="0" err="1" smtClean="0"/>
              <a:t>اورجفان</a:t>
            </a:r>
            <a:r>
              <a:rPr lang="ar-IQ" sz="1600" dirty="0" smtClean="0"/>
              <a:t> القلبي وعدم انتظام في </a:t>
            </a:r>
            <a:r>
              <a:rPr lang="ar-IQ" sz="1600" dirty="0" err="1" smtClean="0"/>
              <a:t>ضرباتهاويرجع</a:t>
            </a:r>
            <a:r>
              <a:rPr lang="ar-IQ" sz="1600" dirty="0" smtClean="0"/>
              <a:t> السبب وجود مشكلة في كهرباء القلب التي تتحكم </a:t>
            </a:r>
            <a:r>
              <a:rPr lang="ar-IQ" sz="1600" dirty="0" err="1" smtClean="0"/>
              <a:t>اوتنظم</a:t>
            </a:r>
            <a:r>
              <a:rPr lang="ar-IQ" sz="1600" dirty="0" smtClean="0"/>
              <a:t> ضربات القلب </a:t>
            </a:r>
            <a:endParaRPr lang="ar-IQ" sz="1600" dirty="0"/>
          </a:p>
        </p:txBody>
      </p:sp>
      <p:sp>
        <p:nvSpPr>
          <p:cNvPr id="9" name="مستطيل 8"/>
          <p:cNvSpPr/>
          <p:nvPr/>
        </p:nvSpPr>
        <p:spPr>
          <a:xfrm>
            <a:off x="11966222" y="643467"/>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0" name="مستطيل 9"/>
          <p:cNvSpPr/>
          <p:nvPr/>
        </p:nvSpPr>
        <p:spPr>
          <a:xfrm>
            <a:off x="1117600" y="2314222"/>
            <a:ext cx="10713156" cy="1281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en-US" b="1" dirty="0" smtClean="0"/>
              <a:t>-3 </a:t>
            </a:r>
            <a:r>
              <a:rPr lang="ar-SA" sz="1400" b="1" dirty="0"/>
              <a:t>أمراض الشريان التاجي</a:t>
            </a:r>
            <a:endParaRPr lang="en-US" sz="1400" dirty="0"/>
          </a:p>
          <a:p>
            <a:pPr algn="just" rtl="1"/>
            <a:r>
              <a:rPr lang="ar-SA" sz="1400" dirty="0"/>
              <a:t>يعتبر الشريان التاجي هو مصدر الغذاء والأكسجين للقلب ، وقد يصاب الشريان التاجي ببعض المشاكل نتيجة لترسيب الدهون ( </a:t>
            </a:r>
            <a:r>
              <a:rPr lang="ar-SA" sz="1400" dirty="0" err="1"/>
              <a:t>الكوليستيرول</a:t>
            </a:r>
            <a:r>
              <a:rPr lang="ar-SA" sz="1400" dirty="0"/>
              <a:t> )به فيعمل على </a:t>
            </a:r>
            <a:r>
              <a:rPr lang="ar-SA" sz="1400" dirty="0" err="1"/>
              <a:t>إنسداده</a:t>
            </a:r>
            <a:r>
              <a:rPr lang="ar-SA" sz="1400" dirty="0"/>
              <a:t> أو ضيق في الشريان التاجي مما يقلل من نسبة أو كمية الأكسجين والغذاء التي يمد بها القلب واللازمة لسلامته وأداء وظيفته بشكل جيد</a:t>
            </a:r>
            <a:r>
              <a:rPr lang="en-US" dirty="0"/>
              <a:t>.</a:t>
            </a:r>
          </a:p>
        </p:txBody>
      </p:sp>
      <p:sp>
        <p:nvSpPr>
          <p:cNvPr id="11" name="مستطيل 10"/>
          <p:cNvSpPr/>
          <p:nvPr/>
        </p:nvSpPr>
        <p:spPr>
          <a:xfrm>
            <a:off x="1249251" y="3718881"/>
            <a:ext cx="10581505" cy="1072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b="1"/>
              <a:t>٤</a:t>
            </a:r>
            <a:r>
              <a:rPr lang="en-US" b="1"/>
              <a:t>- </a:t>
            </a:r>
            <a:r>
              <a:rPr lang="ar-SA" b="1"/>
              <a:t>تمدد عضلة القلب</a:t>
            </a:r>
            <a:endParaRPr lang="en-US"/>
          </a:p>
          <a:p>
            <a:pPr algn="r" rtl="1"/>
            <a:r>
              <a:rPr lang="ar-SA"/>
              <a:t>هنا يحدث ضعف في عضلة القلب مما يؤدي الى إرتخاء حجرتي القلب مما يجعلها لا تضخ الدم بشكل جيد ويرجع السبب الى ذلك عدم وصول الدم بما يحمله من غذاء وأكسجين بشكل كافي الى القلب ،بسبب أمراض الشريان التاجي والتي غالبا ما تؤثر على البطين الأيسر</a:t>
            </a:r>
            <a:r>
              <a:rPr lang="en-US"/>
              <a:t>.</a:t>
            </a:r>
          </a:p>
        </p:txBody>
      </p:sp>
      <p:sp>
        <p:nvSpPr>
          <p:cNvPr id="12" name="مستطيل 11"/>
          <p:cNvSpPr/>
          <p:nvPr/>
        </p:nvSpPr>
        <p:spPr>
          <a:xfrm>
            <a:off x="1468193" y="5100034"/>
            <a:ext cx="10362564" cy="991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b="1"/>
              <a:t>٥</a:t>
            </a:r>
            <a:r>
              <a:rPr lang="en-US" b="1"/>
              <a:t>- </a:t>
            </a:r>
            <a:r>
              <a:rPr lang="ar-SA" b="1"/>
              <a:t>إحتشاء عضلة القلب</a:t>
            </a:r>
            <a:endParaRPr lang="en-US"/>
          </a:p>
          <a:p>
            <a:pPr algn="r"/>
            <a:r>
              <a:rPr lang="ar-SA"/>
              <a:t>إحتشاء عضلة القلب أو ما يعرف بالنوبه القلبية ، وتحدث نتيجة تلف في جزء من عضلة القلب نتيجة لنقص او عدم وصول الدم اليها بشكل كافي كانتاج لجلطات أو ضيق الشريان التاجي</a:t>
            </a:r>
            <a:endParaRPr lang="ar-IQ"/>
          </a:p>
        </p:txBody>
      </p:sp>
    </p:spTree>
    <p:extLst>
      <p:ext uri="{BB962C8B-B14F-4D97-AF65-F5344CB8AC3E}">
        <p14:creationId xmlns:p14="http://schemas.microsoft.com/office/powerpoint/2010/main" val="4055032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936" y="215295"/>
            <a:ext cx="11894456" cy="6547555"/>
          </a:xfrm>
        </p:spPr>
      </p:pic>
      <p:sp>
        <p:nvSpPr>
          <p:cNvPr id="7" name="مستطيل 6"/>
          <p:cNvSpPr/>
          <p:nvPr/>
        </p:nvSpPr>
        <p:spPr>
          <a:xfrm>
            <a:off x="1880315" y="293914"/>
            <a:ext cx="9950441" cy="10155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en-US" b="1" dirty="0"/>
              <a:t>- </a:t>
            </a:r>
            <a:r>
              <a:rPr lang="en-US" b="1" dirty="0" smtClean="0"/>
              <a:t>6</a:t>
            </a:r>
            <a:r>
              <a:rPr lang="ar-SA" b="1" dirty="0" smtClean="0"/>
              <a:t>فشل </a:t>
            </a:r>
            <a:r>
              <a:rPr lang="ar-SA" b="1" dirty="0"/>
              <a:t>القلب</a:t>
            </a:r>
            <a:endParaRPr lang="en-US" dirty="0"/>
          </a:p>
          <a:p>
            <a:pPr algn="r" rtl="1"/>
            <a:r>
              <a:rPr lang="ar-SA" dirty="0"/>
              <a:t>يحدث عندما لا يستطيع القلب تأدية وظيفته بشكل جيد فلا يستطيع ضخ الدم </a:t>
            </a:r>
            <a:r>
              <a:rPr lang="ar-SA" dirty="0" err="1"/>
              <a:t>بكفائة</a:t>
            </a:r>
            <a:r>
              <a:rPr lang="ar-SA" dirty="0"/>
              <a:t> الى أنحاء الجسم ، وهذا إما أن يحدث في الجانب الأيمن أو الأيسر من القلب ومن النادر أن يحدث في كلا الجانبين ، ويكون السبب في ذلك إما أمراض الشريان التاجي أو </a:t>
            </a:r>
            <a:r>
              <a:rPr lang="ar-SA" dirty="0" err="1"/>
              <a:t>إرتفاع</a:t>
            </a:r>
            <a:r>
              <a:rPr lang="ar-SA" dirty="0"/>
              <a:t> ضغط الدم</a:t>
            </a:r>
            <a:r>
              <a:rPr lang="en-US" dirty="0"/>
              <a:t>.</a:t>
            </a:r>
          </a:p>
        </p:txBody>
      </p:sp>
      <p:sp>
        <p:nvSpPr>
          <p:cNvPr id="8" name="مستطيل 7"/>
          <p:cNvSpPr/>
          <p:nvPr/>
        </p:nvSpPr>
        <p:spPr>
          <a:xfrm>
            <a:off x="1275008" y="1422400"/>
            <a:ext cx="10555748" cy="778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b="1" dirty="0"/>
              <a:t>٧</a:t>
            </a:r>
            <a:r>
              <a:rPr lang="en-US" b="1" dirty="0"/>
              <a:t>- </a:t>
            </a:r>
            <a:r>
              <a:rPr lang="ar-SA" b="1" dirty="0" err="1"/>
              <a:t>إعتلال</a:t>
            </a:r>
            <a:r>
              <a:rPr lang="ar-SA" b="1" dirty="0"/>
              <a:t> عضلة القلب</a:t>
            </a:r>
            <a:endParaRPr lang="en-US" dirty="0"/>
          </a:p>
          <a:p>
            <a:pPr algn="just" rtl="1"/>
            <a:r>
              <a:rPr lang="ar-SA" dirty="0"/>
              <a:t>وهي تكون مشكلة جينية يكون فيها جدار البطين الأيسر للقلب سميك مما يجعله من الصعب ضخ الدم خارج القلب ، وهو من أشهر أسباب الموت </a:t>
            </a:r>
            <a:r>
              <a:rPr lang="ar-SA" dirty="0" err="1"/>
              <a:t>المفاجيء</a:t>
            </a:r>
            <a:r>
              <a:rPr lang="ar-SA" dirty="0"/>
              <a:t> عند الرياضيين</a:t>
            </a:r>
            <a:r>
              <a:rPr lang="en-US" dirty="0"/>
              <a:t>.</a:t>
            </a:r>
          </a:p>
        </p:txBody>
      </p:sp>
      <p:sp>
        <p:nvSpPr>
          <p:cNvPr id="9" name="مستطيل 8"/>
          <p:cNvSpPr/>
          <p:nvPr/>
        </p:nvSpPr>
        <p:spPr>
          <a:xfrm>
            <a:off x="11966222" y="643467"/>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0" name="مستطيل 9"/>
          <p:cNvSpPr/>
          <p:nvPr/>
        </p:nvSpPr>
        <p:spPr>
          <a:xfrm>
            <a:off x="1117600" y="2314222"/>
            <a:ext cx="10713156" cy="1281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b="1"/>
              <a:t>إرتجاع الصمام المترالي</a:t>
            </a:r>
            <a:endParaRPr lang="en-US"/>
          </a:p>
          <a:p>
            <a:pPr algn="r" rtl="1"/>
            <a:r>
              <a:rPr lang="ar-SA"/>
              <a:t>يحدث نتيجة خلل في الصمام المترالي يجعله لا يغلق بشكل جيد مما يجعل الدم يعود مرة أخرى الي القلب ولا يصل الى الجسم بالشكل المطلوب ، وأصحاب هذه العلة كثيرا ما يصابون باجهاد وعدم القدرة على التنفس</a:t>
            </a:r>
            <a:r>
              <a:rPr lang="en-US"/>
              <a:t>.</a:t>
            </a:r>
          </a:p>
        </p:txBody>
      </p:sp>
      <p:sp>
        <p:nvSpPr>
          <p:cNvPr id="3" name="مستطيل 2"/>
          <p:cNvSpPr/>
          <p:nvPr/>
        </p:nvSpPr>
        <p:spPr>
          <a:xfrm>
            <a:off x="1117601" y="3718881"/>
            <a:ext cx="10713156" cy="943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en-US" b="1"/>
              <a:t>- </a:t>
            </a:r>
            <a:r>
              <a:rPr lang="ar-SA" b="1"/>
              <a:t>هبوط الصمام التاجي</a:t>
            </a:r>
            <a:endParaRPr lang="en-US"/>
          </a:p>
          <a:p>
            <a:pPr algn="r" rtl="1"/>
            <a:r>
              <a:rPr lang="ar-SA"/>
              <a:t>هنا يكون الصمام مابين الأذين الأيسر والبطين الأيسر لا يغلق جيدا، هنا المشكلة لا تعد خطيرة ،ولا تحتاج علاج الا إذا اقترنت بإرتجاع الشريان المترالي</a:t>
            </a:r>
            <a:r>
              <a:rPr lang="en-US"/>
              <a:t>.</a:t>
            </a:r>
          </a:p>
        </p:txBody>
      </p:sp>
    </p:spTree>
    <p:extLst>
      <p:ext uri="{BB962C8B-B14F-4D97-AF65-F5344CB8AC3E}">
        <p14:creationId xmlns:p14="http://schemas.microsoft.com/office/powerpoint/2010/main" val="3257047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32697" y="6104466"/>
            <a:ext cx="8534400" cy="1507067"/>
          </a:xfrm>
        </p:spPr>
        <p:txBody>
          <a:bodyPr/>
          <a:lstStyle/>
          <a:p>
            <a:endParaRPr lang="ar-IQ"/>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996008609"/>
              </p:ext>
            </p:extLst>
          </p:nvPr>
        </p:nvGraphicFramePr>
        <p:xfrm>
          <a:off x="520861" y="875763"/>
          <a:ext cx="11057248" cy="5802829"/>
        </p:xfrm>
        <a:graphic>
          <a:graphicData uri="http://schemas.openxmlformats.org/drawingml/2006/table">
            <a:tbl>
              <a:tblPr rtl="1" firstRow="1" firstCol="1" bandRow="1">
                <a:tableStyleId>{5C22544A-7EE6-4342-B048-85BDC9FD1C3A}</a:tableStyleId>
              </a:tblPr>
              <a:tblGrid>
                <a:gridCol w="2378346">
                  <a:extLst>
                    <a:ext uri="{9D8B030D-6E8A-4147-A177-3AD203B41FA5}">
                      <a16:colId xmlns:a16="http://schemas.microsoft.com/office/drawing/2014/main" val="3314505927"/>
                    </a:ext>
                  </a:extLst>
                </a:gridCol>
                <a:gridCol w="2978504">
                  <a:extLst>
                    <a:ext uri="{9D8B030D-6E8A-4147-A177-3AD203B41FA5}">
                      <a16:colId xmlns:a16="http://schemas.microsoft.com/office/drawing/2014/main" val="1917067815"/>
                    </a:ext>
                  </a:extLst>
                </a:gridCol>
                <a:gridCol w="832150">
                  <a:extLst>
                    <a:ext uri="{9D8B030D-6E8A-4147-A177-3AD203B41FA5}">
                      <a16:colId xmlns:a16="http://schemas.microsoft.com/office/drawing/2014/main" val="290605879"/>
                    </a:ext>
                  </a:extLst>
                </a:gridCol>
                <a:gridCol w="1941705">
                  <a:extLst>
                    <a:ext uri="{9D8B030D-6E8A-4147-A177-3AD203B41FA5}">
                      <a16:colId xmlns:a16="http://schemas.microsoft.com/office/drawing/2014/main" val="1698764838"/>
                    </a:ext>
                  </a:extLst>
                </a:gridCol>
                <a:gridCol w="2926543">
                  <a:extLst>
                    <a:ext uri="{9D8B030D-6E8A-4147-A177-3AD203B41FA5}">
                      <a16:colId xmlns:a16="http://schemas.microsoft.com/office/drawing/2014/main" val="3259302136"/>
                    </a:ext>
                  </a:extLst>
                </a:gridCol>
              </a:tblGrid>
              <a:tr h="66005">
                <a:tc>
                  <a:txBody>
                    <a:bodyPr/>
                    <a:lstStyle/>
                    <a:p>
                      <a:pPr algn="ctr" rtl="1">
                        <a:lnSpc>
                          <a:spcPct val="107000"/>
                        </a:lnSpc>
                        <a:spcBef>
                          <a:spcPts val="1200"/>
                        </a:spcBef>
                        <a:spcAft>
                          <a:spcPts val="1200"/>
                        </a:spcAft>
                      </a:pPr>
                      <a:r>
                        <a:rPr lang="ar-SA" sz="300">
                          <a:effectLst/>
                        </a:rPr>
                        <a:t>تاريخ الوفاة</a:t>
                      </a:r>
                      <a:endParaRPr lang="en-US" sz="300">
                        <a:effectLst/>
                        <a:latin typeface="Calibri" panose="020F0502020204030204" pitchFamily="34" charset="0"/>
                        <a:ea typeface="Calibri" panose="020F0502020204030204" pitchFamily="34" charset="0"/>
                        <a:cs typeface="Arial" panose="020B0604020202020204" pitchFamily="34" charset="0"/>
                      </a:endParaRPr>
                    </a:p>
                  </a:txBody>
                  <a:tcPr marL="49016" marR="14938" marT="7469" marB="7469" anchor="ctr"/>
                </a:tc>
                <a:tc>
                  <a:txBody>
                    <a:bodyPr/>
                    <a:lstStyle/>
                    <a:p>
                      <a:pPr algn="ctr" rtl="1">
                        <a:lnSpc>
                          <a:spcPct val="107000"/>
                        </a:lnSpc>
                        <a:spcBef>
                          <a:spcPts val="1200"/>
                        </a:spcBef>
                        <a:spcAft>
                          <a:spcPts val="1200"/>
                        </a:spcAft>
                      </a:pPr>
                      <a:r>
                        <a:rPr lang="ar-SA" sz="300">
                          <a:effectLst/>
                        </a:rPr>
                        <a:t>اللاعب</a:t>
                      </a:r>
                      <a:endParaRPr lang="en-US" sz="300">
                        <a:effectLst/>
                        <a:latin typeface="Calibri" panose="020F0502020204030204" pitchFamily="34" charset="0"/>
                        <a:ea typeface="Calibri" panose="020F0502020204030204" pitchFamily="34" charset="0"/>
                        <a:cs typeface="Arial" panose="020B0604020202020204" pitchFamily="34" charset="0"/>
                      </a:endParaRPr>
                    </a:p>
                  </a:txBody>
                  <a:tcPr marL="49016" marR="14938" marT="7469" marB="7469" anchor="ctr"/>
                </a:tc>
                <a:tc>
                  <a:txBody>
                    <a:bodyPr/>
                    <a:lstStyle/>
                    <a:p>
                      <a:pPr algn="ctr" rtl="1">
                        <a:lnSpc>
                          <a:spcPct val="107000"/>
                        </a:lnSpc>
                        <a:spcBef>
                          <a:spcPts val="1200"/>
                        </a:spcBef>
                        <a:spcAft>
                          <a:spcPts val="1200"/>
                        </a:spcAft>
                      </a:pPr>
                      <a:r>
                        <a:rPr lang="ar-SA" sz="300">
                          <a:effectLst/>
                        </a:rPr>
                        <a:t>العمر</a:t>
                      </a:r>
                      <a:endParaRPr lang="en-US" sz="300">
                        <a:effectLst/>
                        <a:latin typeface="Calibri" panose="020F0502020204030204" pitchFamily="34" charset="0"/>
                        <a:ea typeface="Calibri" panose="020F0502020204030204" pitchFamily="34" charset="0"/>
                        <a:cs typeface="Arial" panose="020B0604020202020204" pitchFamily="34" charset="0"/>
                      </a:endParaRPr>
                    </a:p>
                  </a:txBody>
                  <a:tcPr marL="49016" marR="14938" marT="7469" marB="7469" anchor="ctr"/>
                </a:tc>
                <a:tc>
                  <a:txBody>
                    <a:bodyPr/>
                    <a:lstStyle/>
                    <a:p>
                      <a:pPr algn="ctr" rtl="1">
                        <a:lnSpc>
                          <a:spcPct val="107000"/>
                        </a:lnSpc>
                        <a:spcBef>
                          <a:spcPts val="1200"/>
                        </a:spcBef>
                        <a:spcAft>
                          <a:spcPts val="1200"/>
                        </a:spcAft>
                      </a:pPr>
                      <a:r>
                        <a:rPr lang="ar-SA" sz="300">
                          <a:effectLst/>
                        </a:rPr>
                        <a:t>الفريق</a:t>
                      </a:r>
                      <a:endParaRPr lang="en-US" sz="300">
                        <a:effectLst/>
                        <a:latin typeface="Calibri" panose="020F0502020204030204" pitchFamily="34" charset="0"/>
                        <a:ea typeface="Calibri" panose="020F0502020204030204" pitchFamily="34" charset="0"/>
                        <a:cs typeface="Arial" panose="020B0604020202020204" pitchFamily="34" charset="0"/>
                      </a:endParaRPr>
                    </a:p>
                  </a:txBody>
                  <a:tcPr marL="49016" marR="14938" marT="7469" marB="7469" anchor="ctr"/>
                </a:tc>
                <a:tc>
                  <a:txBody>
                    <a:bodyPr/>
                    <a:lstStyle/>
                    <a:p>
                      <a:pPr algn="ctr" rtl="1">
                        <a:lnSpc>
                          <a:spcPct val="107000"/>
                        </a:lnSpc>
                        <a:spcBef>
                          <a:spcPts val="1200"/>
                        </a:spcBef>
                        <a:spcAft>
                          <a:spcPts val="1200"/>
                        </a:spcAft>
                      </a:pPr>
                      <a:r>
                        <a:rPr lang="ar-SA" sz="300">
                          <a:effectLst/>
                        </a:rPr>
                        <a:t>ملاحظات</a:t>
                      </a:r>
                      <a:endParaRPr lang="en-US" sz="300">
                        <a:effectLst/>
                        <a:latin typeface="Calibri" panose="020F0502020204030204" pitchFamily="34" charset="0"/>
                        <a:ea typeface="Calibri" panose="020F0502020204030204" pitchFamily="34" charset="0"/>
                        <a:cs typeface="Arial" panose="020B0604020202020204" pitchFamily="34" charset="0"/>
                      </a:endParaRPr>
                    </a:p>
                  </a:txBody>
                  <a:tcPr marL="49016" marR="14938" marT="7469" marB="7469" anchor="ctr"/>
                </a:tc>
                <a:extLst>
                  <a:ext uri="{0D108BD9-81ED-4DB2-BD59-A6C34878D82A}">
                    <a16:rowId xmlns:a16="http://schemas.microsoft.com/office/drawing/2014/main" val="85590126"/>
                  </a:ext>
                </a:extLst>
              </a:tr>
              <a:tr h="386428">
                <a:tc>
                  <a:txBody>
                    <a:bodyPr/>
                    <a:lstStyle/>
                    <a:p>
                      <a:pPr algn="r" rtl="1">
                        <a:lnSpc>
                          <a:spcPct val="107000"/>
                        </a:lnSpc>
                        <a:spcBef>
                          <a:spcPts val="1200"/>
                        </a:spcBef>
                        <a:spcAft>
                          <a:spcPts val="1200"/>
                        </a:spcAft>
                      </a:pPr>
                      <a:r>
                        <a:rPr lang="en-US" sz="1100" u="sng" dirty="0">
                          <a:effectLst/>
                          <a:hlinkClick r:id="rId2" tooltip="13 يناير"/>
                        </a:rPr>
                        <a:t>13 </a:t>
                      </a:r>
                      <a:r>
                        <a:rPr lang="ar-SA" sz="1100" u="sng" dirty="0">
                          <a:effectLst/>
                          <a:hlinkClick r:id="rId2" tooltip="13 يناير"/>
                        </a:rPr>
                        <a:t>يناير</a:t>
                      </a:r>
                      <a:r>
                        <a:rPr lang="en-US" sz="1100" dirty="0">
                          <a:effectLst/>
                        </a:rPr>
                        <a:t> </a:t>
                      </a:r>
                      <a:r>
                        <a:rPr lang="en-US" sz="1100" u="sng" dirty="0">
                          <a:effectLst/>
                          <a:hlinkClick r:id="rId3" tooltip="1889"/>
                        </a:rPr>
                        <a:t>1889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14938" marR="14938" marT="7469" marB="7469" anchor="ctr"/>
                </a:tc>
                <a:tc>
                  <a:txBody>
                    <a:bodyPr/>
                    <a:lstStyle/>
                    <a:p>
                      <a:pPr algn="r" rtl="1">
                        <a:lnSpc>
                          <a:spcPct val="107000"/>
                        </a:lnSpc>
                        <a:spcBef>
                          <a:spcPts val="1200"/>
                        </a:spcBef>
                        <a:spcAft>
                          <a:spcPts val="1200"/>
                        </a:spcAft>
                      </a:pPr>
                      <a:r>
                        <a:rPr lang="ar-SA" sz="1100" dirty="0">
                          <a:effectLst/>
                        </a:rPr>
                        <a:t>ويليام </a:t>
                      </a:r>
                      <a:r>
                        <a:rPr lang="ar-SA" sz="1100" dirty="0" err="1">
                          <a:effectLst/>
                        </a:rPr>
                        <a:t>كروبر</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14938" marR="14938" marT="7469" marB="7469" anchor="ctr"/>
                </a:tc>
                <a:tc>
                  <a:txBody>
                    <a:bodyPr/>
                    <a:lstStyle/>
                    <a:p>
                      <a:pPr algn="r" rtl="1">
                        <a:lnSpc>
                          <a:spcPct val="107000"/>
                        </a:lnSpc>
                        <a:spcBef>
                          <a:spcPts val="1200"/>
                        </a:spcBef>
                        <a:spcAft>
                          <a:spcPts val="1200"/>
                        </a:spcAft>
                      </a:pPr>
                      <a:r>
                        <a:rPr lang="en-US" sz="1100" dirty="0">
                          <a:effectLst/>
                        </a:rPr>
                        <a:t>26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14938" marR="14938" marT="7469" marB="7469" anchor="ctr"/>
                </a:tc>
                <a:tc>
                  <a:txBody>
                    <a:bodyPr/>
                    <a:lstStyle/>
                    <a:p>
                      <a:pPr algn="r" rtl="1">
                        <a:lnSpc>
                          <a:spcPct val="107000"/>
                        </a:lnSpc>
                        <a:spcBef>
                          <a:spcPts val="1200"/>
                        </a:spcBef>
                        <a:spcAft>
                          <a:spcPts val="1200"/>
                        </a:spcAft>
                      </a:pPr>
                      <a:r>
                        <a:rPr lang="ar-SA" sz="1100" dirty="0" err="1">
                          <a:effectLst/>
                        </a:rPr>
                        <a:t>ستافيلي</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14938" marR="14938" marT="7469" marB="7469" anchor="ctr"/>
                </a:tc>
                <a:tc>
                  <a:txBody>
                    <a:bodyPr/>
                    <a:lstStyle/>
                    <a:p>
                      <a:pPr algn="r" rtl="1">
                        <a:lnSpc>
                          <a:spcPct val="107000"/>
                        </a:lnSpc>
                        <a:spcBef>
                          <a:spcPts val="1200"/>
                        </a:spcBef>
                        <a:spcAft>
                          <a:spcPts val="1200"/>
                        </a:spcAft>
                      </a:pPr>
                      <a:r>
                        <a:rPr lang="ar-SA" sz="1100">
                          <a:effectLst/>
                        </a:rPr>
                        <a:t>أصيب بتمزق الأمعاء في مباراته ضد</a:t>
                      </a:r>
                      <a:r>
                        <a:rPr lang="en-US" sz="1100">
                          <a:effectLst/>
                        </a:rPr>
                        <a:t> </a:t>
                      </a:r>
                      <a:r>
                        <a:rPr lang="ar-SA" sz="1100" u="sng">
                          <a:effectLst/>
                          <a:hlinkClick r:id="rId4" tooltip="غريمسبي تاون"/>
                        </a:rPr>
                        <a:t>غريمسبي تاون</a:t>
                      </a:r>
                      <a:r>
                        <a:rPr lang="en-US" sz="1100">
                          <a:effectLst/>
                        </a:rPr>
                        <a:t> </a:t>
                      </a:r>
                      <a:r>
                        <a:rPr lang="ar-SA" sz="1100">
                          <a:effectLst/>
                        </a:rPr>
                        <a:t>أدى إلى وفاته في اليوم التالي</a:t>
                      </a:r>
                      <a:r>
                        <a:rPr lang="en-US" sz="1100">
                          <a:effectLst/>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14938" marR="14938" marT="7469" marB="7469" anchor="ctr"/>
                </a:tc>
                <a:extLst>
                  <a:ext uri="{0D108BD9-81ED-4DB2-BD59-A6C34878D82A}">
                    <a16:rowId xmlns:a16="http://schemas.microsoft.com/office/drawing/2014/main" val="2228613678"/>
                  </a:ext>
                </a:extLst>
              </a:tr>
              <a:tr h="284160">
                <a:tc>
                  <a:txBody>
                    <a:bodyPr/>
                    <a:lstStyle/>
                    <a:p>
                      <a:pPr algn="ctr" rtl="1">
                        <a:lnSpc>
                          <a:spcPct val="107000"/>
                        </a:lnSpc>
                        <a:spcBef>
                          <a:spcPts val="1200"/>
                        </a:spcBef>
                        <a:spcAft>
                          <a:spcPts val="1200"/>
                        </a:spcAft>
                      </a:pPr>
                      <a:r>
                        <a:rPr lang="ar-SA" sz="1100" b="1" dirty="0">
                          <a:solidFill>
                            <a:srgbClr val="202122"/>
                          </a:solidFill>
                          <a:effectLst/>
                          <a:latin typeface="Calibri" panose="020F0502020204030204" pitchFamily="34" charset="0"/>
                          <a:ea typeface="Times New Roman" panose="02020603050405020304" pitchFamily="18" charset="0"/>
                          <a:cs typeface="Times New Roman" panose="02020603050405020304" pitchFamily="18" charset="0"/>
                        </a:rPr>
                        <a:t>تاريخ الوفاة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200025" marR="60960" marT="30480" marB="30480" anchor="ctr"/>
                </a:tc>
                <a:tc>
                  <a:txBody>
                    <a:bodyPr/>
                    <a:lstStyle/>
                    <a:p>
                      <a:pPr algn="ctr" rtl="1">
                        <a:lnSpc>
                          <a:spcPct val="107000"/>
                        </a:lnSpc>
                        <a:spcBef>
                          <a:spcPts val="1200"/>
                        </a:spcBef>
                        <a:spcAft>
                          <a:spcPts val="1200"/>
                        </a:spcAft>
                      </a:pPr>
                      <a:r>
                        <a:rPr lang="ar-SA" sz="1100" b="1">
                          <a:solidFill>
                            <a:srgbClr val="202122"/>
                          </a:solidFill>
                          <a:effectLst/>
                          <a:latin typeface="Calibri" panose="020F0502020204030204" pitchFamily="34" charset="0"/>
                          <a:ea typeface="Times New Roman" panose="02020603050405020304" pitchFamily="18" charset="0"/>
                          <a:cs typeface="Times New Roman" panose="02020603050405020304" pitchFamily="18" charset="0"/>
                        </a:rPr>
                        <a:t>اللاعب</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200025" marR="60960" marT="30480" marB="30480" anchor="ctr"/>
                </a:tc>
                <a:tc>
                  <a:txBody>
                    <a:bodyPr/>
                    <a:lstStyle/>
                    <a:p>
                      <a:pPr algn="ctr" rtl="1">
                        <a:lnSpc>
                          <a:spcPct val="107000"/>
                        </a:lnSpc>
                        <a:spcBef>
                          <a:spcPts val="1200"/>
                        </a:spcBef>
                        <a:spcAft>
                          <a:spcPts val="1200"/>
                        </a:spcAft>
                      </a:pPr>
                      <a:r>
                        <a:rPr lang="ar-SA" sz="1100" b="1">
                          <a:solidFill>
                            <a:srgbClr val="202122"/>
                          </a:solidFill>
                          <a:effectLst/>
                          <a:latin typeface="Calibri" panose="020F0502020204030204" pitchFamily="34" charset="0"/>
                          <a:ea typeface="Times New Roman" panose="02020603050405020304" pitchFamily="18" charset="0"/>
                          <a:cs typeface="Times New Roman" panose="02020603050405020304" pitchFamily="18" charset="0"/>
                        </a:rPr>
                        <a:t>العمر</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200025" marR="60960" marT="30480" marB="30480" anchor="ctr"/>
                </a:tc>
                <a:tc>
                  <a:txBody>
                    <a:bodyPr/>
                    <a:lstStyle/>
                    <a:p>
                      <a:pPr algn="ctr" rtl="1">
                        <a:lnSpc>
                          <a:spcPct val="107000"/>
                        </a:lnSpc>
                        <a:spcBef>
                          <a:spcPts val="1200"/>
                        </a:spcBef>
                        <a:spcAft>
                          <a:spcPts val="1200"/>
                        </a:spcAft>
                      </a:pPr>
                      <a:r>
                        <a:rPr lang="ar-SA" sz="1100" b="1" dirty="0">
                          <a:solidFill>
                            <a:srgbClr val="202122"/>
                          </a:solidFill>
                          <a:effectLst/>
                          <a:latin typeface="Calibri" panose="020F0502020204030204" pitchFamily="34" charset="0"/>
                          <a:ea typeface="Times New Roman" panose="02020603050405020304" pitchFamily="18" charset="0"/>
                          <a:cs typeface="Times New Roman" panose="02020603050405020304" pitchFamily="18" charset="0"/>
                        </a:rPr>
                        <a:t>الفريق</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200025" marR="60960" marT="30480" marB="30480" anchor="ctr"/>
                </a:tc>
                <a:tc>
                  <a:txBody>
                    <a:bodyPr/>
                    <a:lstStyle/>
                    <a:p>
                      <a:pPr algn="ctr" rtl="1">
                        <a:lnSpc>
                          <a:spcPct val="107000"/>
                        </a:lnSpc>
                        <a:spcBef>
                          <a:spcPts val="1200"/>
                        </a:spcBef>
                        <a:spcAft>
                          <a:spcPts val="1200"/>
                        </a:spcAft>
                      </a:pPr>
                      <a:r>
                        <a:rPr lang="ar-SA" sz="1100" b="1" dirty="0">
                          <a:solidFill>
                            <a:srgbClr val="202122"/>
                          </a:solidFill>
                          <a:effectLst/>
                          <a:latin typeface="Calibri" panose="020F0502020204030204" pitchFamily="34" charset="0"/>
                          <a:ea typeface="Times New Roman" panose="02020603050405020304" pitchFamily="18" charset="0"/>
                          <a:cs typeface="Times New Roman" panose="02020603050405020304" pitchFamily="18" charset="0"/>
                        </a:rPr>
                        <a:t>ملاحظات</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200025" marR="60960" marT="30480" marB="30480" anchor="ctr"/>
                </a:tc>
                <a:extLst>
                  <a:ext uri="{0D108BD9-81ED-4DB2-BD59-A6C34878D82A}">
                    <a16:rowId xmlns:a16="http://schemas.microsoft.com/office/drawing/2014/main" val="2837632440"/>
                  </a:ext>
                </a:extLst>
              </a:tr>
              <a:tr h="855777">
                <a:tc>
                  <a:txBody>
                    <a:bodyPr/>
                    <a:lstStyle/>
                    <a:p>
                      <a:pPr algn="r" rtl="1">
                        <a:lnSpc>
                          <a:spcPct val="107000"/>
                        </a:lnSpc>
                        <a:spcBef>
                          <a:spcPts val="1200"/>
                        </a:spcBef>
                        <a:spcAft>
                          <a:spcPts val="1200"/>
                        </a:spcAft>
                      </a:pPr>
                      <a:r>
                        <a:rPr lang="en-US" sz="1150" u="sng">
                          <a:solidFill>
                            <a:srgbClr val="0645AD"/>
                          </a:solidFill>
                          <a:effectLst/>
                          <a:latin typeface="Times New Roman" panose="02020603050405020304" pitchFamily="18" charset="0"/>
                          <a:ea typeface="Times New Roman" panose="02020603050405020304" pitchFamily="18" charset="0"/>
                          <a:cs typeface="Arial" panose="020B0604020202020204" pitchFamily="34" charset="0"/>
                          <a:hlinkClick r:id="rId2" tooltip="13 يناير"/>
                        </a:rPr>
                        <a:t>13 </a:t>
                      </a:r>
                      <a:r>
                        <a:rPr lang="ar-SA" sz="1150" u="sng">
                          <a:solidFill>
                            <a:srgbClr val="0645AD"/>
                          </a:solidFill>
                          <a:effectLst/>
                          <a:latin typeface="Calibri" panose="020F0502020204030204" pitchFamily="34" charset="0"/>
                          <a:ea typeface="Times New Roman" panose="02020603050405020304" pitchFamily="18" charset="0"/>
                          <a:cs typeface="Times New Roman" panose="02020603050405020304" pitchFamily="18" charset="0"/>
                          <a:hlinkClick r:id="rId2" tooltip="13 يناير"/>
                        </a:rPr>
                        <a:t>يناير</a:t>
                      </a:r>
                      <a:r>
                        <a:rPr lang="en-US" sz="1150">
                          <a:solidFill>
                            <a:srgbClr val="202122"/>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150" u="sng">
                          <a:solidFill>
                            <a:srgbClr val="0645AD"/>
                          </a:solidFill>
                          <a:effectLst/>
                          <a:latin typeface="Times New Roman" panose="02020603050405020304" pitchFamily="18" charset="0"/>
                          <a:ea typeface="Times New Roman" panose="02020603050405020304" pitchFamily="18" charset="0"/>
                          <a:cs typeface="Arial" panose="020B0604020202020204" pitchFamily="34" charset="0"/>
                          <a:hlinkClick r:id="rId3" tooltip="1889"/>
                        </a:rPr>
                        <a:t>1889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rtl="1">
                        <a:lnSpc>
                          <a:spcPct val="107000"/>
                        </a:lnSpc>
                        <a:spcBef>
                          <a:spcPts val="1200"/>
                        </a:spcBef>
                        <a:spcAft>
                          <a:spcPts val="1200"/>
                        </a:spcAft>
                      </a:pPr>
                      <a:r>
                        <a:rPr lang="ar-SA" sz="1400" dirty="0">
                          <a:solidFill>
                            <a:srgbClr val="202122"/>
                          </a:solidFill>
                          <a:effectLst/>
                          <a:latin typeface="Calibri" panose="020F0502020204030204" pitchFamily="34" charset="0"/>
                          <a:ea typeface="Times New Roman" panose="02020603050405020304" pitchFamily="18" charset="0"/>
                          <a:cs typeface="Times New Roman" panose="02020603050405020304" pitchFamily="18" charset="0"/>
                        </a:rPr>
                        <a:t>ويليام </a:t>
                      </a:r>
                      <a:r>
                        <a:rPr lang="ar-SA" sz="1400" dirty="0" err="1">
                          <a:solidFill>
                            <a:srgbClr val="202122"/>
                          </a:solidFill>
                          <a:effectLst/>
                          <a:latin typeface="Calibri" panose="020F0502020204030204" pitchFamily="34" charset="0"/>
                          <a:ea typeface="Times New Roman" panose="02020603050405020304" pitchFamily="18" charset="0"/>
                          <a:cs typeface="Times New Roman" panose="02020603050405020304" pitchFamily="18" charset="0"/>
                        </a:rPr>
                        <a:t>كروبر</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rtl="1">
                        <a:lnSpc>
                          <a:spcPct val="107000"/>
                        </a:lnSpc>
                        <a:spcBef>
                          <a:spcPts val="1200"/>
                        </a:spcBef>
                        <a:spcAft>
                          <a:spcPts val="1200"/>
                        </a:spcAft>
                      </a:pPr>
                      <a:r>
                        <a:rPr lang="en-US" sz="1400" dirty="0">
                          <a:solidFill>
                            <a:srgbClr val="202122"/>
                          </a:solidFill>
                          <a:effectLst/>
                          <a:latin typeface="Times New Roman" panose="02020603050405020304" pitchFamily="18" charset="0"/>
                          <a:ea typeface="Times New Roman" panose="02020603050405020304" pitchFamily="18" charset="0"/>
                          <a:cs typeface="Arial" panose="020B0604020202020204" pitchFamily="34" charset="0"/>
                        </a:rPr>
                        <a:t>26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rtl="1">
                        <a:lnSpc>
                          <a:spcPct val="107000"/>
                        </a:lnSpc>
                        <a:spcBef>
                          <a:spcPts val="1200"/>
                        </a:spcBef>
                        <a:spcAft>
                          <a:spcPts val="1200"/>
                        </a:spcAft>
                      </a:pPr>
                      <a:r>
                        <a:rPr lang="ar-SA" sz="1400" dirty="0" err="1">
                          <a:solidFill>
                            <a:srgbClr val="202122"/>
                          </a:solidFill>
                          <a:effectLst/>
                          <a:latin typeface="Calibri" panose="020F0502020204030204" pitchFamily="34" charset="0"/>
                          <a:ea typeface="Times New Roman" panose="02020603050405020304" pitchFamily="18" charset="0"/>
                          <a:cs typeface="Times New Roman" panose="02020603050405020304" pitchFamily="18" charset="0"/>
                        </a:rPr>
                        <a:t>ستافيلي</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rtl="1">
                        <a:lnSpc>
                          <a:spcPct val="107000"/>
                        </a:lnSpc>
                        <a:spcBef>
                          <a:spcPts val="1200"/>
                        </a:spcBef>
                        <a:spcAft>
                          <a:spcPts val="1200"/>
                        </a:spcAft>
                      </a:pPr>
                      <a:r>
                        <a:rPr lang="ar-SA" sz="1400" dirty="0">
                          <a:solidFill>
                            <a:srgbClr val="202122"/>
                          </a:solidFill>
                          <a:effectLst/>
                          <a:latin typeface="Calibri" panose="020F0502020204030204" pitchFamily="34" charset="0"/>
                          <a:ea typeface="Times New Roman" panose="02020603050405020304" pitchFamily="18" charset="0"/>
                          <a:cs typeface="Times New Roman" panose="02020603050405020304" pitchFamily="18" charset="0"/>
                        </a:rPr>
                        <a:t>أصيب بتمزق الأمعاء في مباراته ضد</a:t>
                      </a:r>
                      <a:r>
                        <a:rPr lang="en-US" sz="1400" dirty="0">
                          <a:solidFill>
                            <a:srgbClr val="202122"/>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1400" u="sng" dirty="0" err="1">
                          <a:solidFill>
                            <a:srgbClr val="0645AD"/>
                          </a:solidFill>
                          <a:effectLst/>
                          <a:latin typeface="Calibri" panose="020F0502020204030204" pitchFamily="34" charset="0"/>
                          <a:ea typeface="Times New Roman" panose="02020603050405020304" pitchFamily="18" charset="0"/>
                          <a:cs typeface="Times New Roman" panose="02020603050405020304" pitchFamily="18" charset="0"/>
                          <a:hlinkClick r:id="rId4" tooltip="غريمسبي تاون"/>
                        </a:rPr>
                        <a:t>غريمسبي</a:t>
                      </a:r>
                      <a:r>
                        <a:rPr lang="ar-SA" sz="1400" u="sng" dirty="0">
                          <a:solidFill>
                            <a:srgbClr val="0645AD"/>
                          </a:solidFill>
                          <a:effectLst/>
                          <a:latin typeface="Calibri" panose="020F0502020204030204" pitchFamily="34" charset="0"/>
                          <a:ea typeface="Times New Roman" panose="02020603050405020304" pitchFamily="18" charset="0"/>
                          <a:cs typeface="Times New Roman" panose="02020603050405020304" pitchFamily="18" charset="0"/>
                          <a:hlinkClick r:id="rId4" tooltip="غريمسبي تاون"/>
                        </a:rPr>
                        <a:t> تاون</a:t>
                      </a:r>
                      <a:r>
                        <a:rPr lang="en-US" sz="1400" dirty="0">
                          <a:solidFill>
                            <a:srgbClr val="202122"/>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1400" dirty="0">
                          <a:solidFill>
                            <a:srgbClr val="202122"/>
                          </a:solidFill>
                          <a:effectLst/>
                          <a:latin typeface="Calibri" panose="020F0502020204030204" pitchFamily="34" charset="0"/>
                          <a:ea typeface="Times New Roman" panose="02020603050405020304" pitchFamily="18" charset="0"/>
                          <a:cs typeface="Times New Roman" panose="02020603050405020304" pitchFamily="18" charset="0"/>
                        </a:rPr>
                        <a:t>أدى إلى وفاته في اليوم التالي</a:t>
                      </a:r>
                      <a:r>
                        <a:rPr lang="en-US" sz="1400" dirty="0">
                          <a:solidFill>
                            <a:srgbClr val="202122"/>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871743237"/>
                  </a:ext>
                </a:extLst>
              </a:tr>
              <a:tr h="1017531">
                <a:tc>
                  <a:txBody>
                    <a:bodyPr/>
                    <a:lstStyle/>
                    <a:p>
                      <a:pPr algn="r" rtl="1">
                        <a:lnSpc>
                          <a:spcPct val="107000"/>
                        </a:lnSpc>
                        <a:spcBef>
                          <a:spcPts val="1200"/>
                        </a:spcBef>
                        <a:spcAft>
                          <a:spcPts val="1200"/>
                        </a:spcAft>
                      </a:pPr>
                      <a:r>
                        <a:rPr lang="en-US" sz="1150" u="sng" dirty="0">
                          <a:solidFill>
                            <a:srgbClr val="0645AD"/>
                          </a:solidFill>
                          <a:effectLst/>
                          <a:latin typeface="Times New Roman" panose="02020603050405020304" pitchFamily="18" charset="0"/>
                          <a:ea typeface="Times New Roman" panose="02020603050405020304" pitchFamily="18" charset="0"/>
                          <a:cs typeface="Arial" panose="020B0604020202020204" pitchFamily="34" charset="0"/>
                          <a:hlinkClick r:id="rId5" tooltip="11 يناير"/>
                        </a:rPr>
                        <a:t>11 </a:t>
                      </a:r>
                      <a:r>
                        <a:rPr lang="ar-SA" sz="1150" u="sng" dirty="0">
                          <a:solidFill>
                            <a:srgbClr val="0645AD"/>
                          </a:solidFill>
                          <a:effectLst/>
                          <a:latin typeface="Calibri" panose="020F0502020204030204" pitchFamily="34" charset="0"/>
                          <a:ea typeface="Times New Roman" panose="02020603050405020304" pitchFamily="18" charset="0"/>
                          <a:cs typeface="Times New Roman" panose="02020603050405020304" pitchFamily="18" charset="0"/>
                          <a:hlinkClick r:id="rId5" tooltip="11 يناير"/>
                        </a:rPr>
                        <a:t>يناير</a:t>
                      </a:r>
                      <a:r>
                        <a:rPr lang="en-US" sz="1150" dirty="0">
                          <a:solidFill>
                            <a:srgbClr val="202122"/>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150" u="sng" dirty="0">
                          <a:solidFill>
                            <a:srgbClr val="0645AD"/>
                          </a:solidFill>
                          <a:effectLst/>
                          <a:latin typeface="Times New Roman" panose="02020603050405020304" pitchFamily="18" charset="0"/>
                          <a:ea typeface="Times New Roman" panose="02020603050405020304" pitchFamily="18" charset="0"/>
                          <a:cs typeface="Arial" panose="020B0604020202020204" pitchFamily="34" charset="0"/>
                          <a:hlinkClick r:id="rId6" tooltip="1892"/>
                        </a:rPr>
                        <a:t>1892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rtl="1">
                        <a:lnSpc>
                          <a:spcPct val="107000"/>
                        </a:lnSpc>
                        <a:spcBef>
                          <a:spcPts val="1200"/>
                        </a:spcBef>
                        <a:spcAft>
                          <a:spcPts val="1200"/>
                        </a:spcAft>
                      </a:pPr>
                      <a:r>
                        <a:rPr lang="ar-SA" sz="1400">
                          <a:solidFill>
                            <a:srgbClr val="202122"/>
                          </a:solidFill>
                          <a:effectLst/>
                          <a:latin typeface="Calibri" panose="020F0502020204030204" pitchFamily="34" charset="0"/>
                          <a:ea typeface="Times New Roman" panose="02020603050405020304" pitchFamily="18" charset="0"/>
                          <a:cs typeface="Times New Roman" panose="02020603050405020304" pitchFamily="18" charset="0"/>
                        </a:rPr>
                        <a:t>جيمس دونلوب</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rtl="1">
                        <a:lnSpc>
                          <a:spcPct val="107000"/>
                        </a:lnSpc>
                        <a:spcBef>
                          <a:spcPts val="1200"/>
                        </a:spcBef>
                        <a:spcAft>
                          <a:spcPts val="1200"/>
                        </a:spcAft>
                      </a:pPr>
                      <a:r>
                        <a:rPr lang="en-US" sz="1400">
                          <a:solidFill>
                            <a:srgbClr val="202122"/>
                          </a:solidFill>
                          <a:effectLst/>
                          <a:latin typeface="Times New Roman" panose="02020603050405020304" pitchFamily="18" charset="0"/>
                          <a:ea typeface="Times New Roman" panose="02020603050405020304" pitchFamily="18" charset="0"/>
                          <a:cs typeface="Arial" panose="020B0604020202020204" pitchFamily="34" charset="0"/>
                        </a:rPr>
                        <a:t>21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rtl="1">
                        <a:lnSpc>
                          <a:spcPct val="107000"/>
                        </a:lnSpc>
                        <a:spcBef>
                          <a:spcPts val="1200"/>
                        </a:spcBef>
                        <a:spcAft>
                          <a:spcPts val="1200"/>
                        </a:spcAft>
                      </a:pPr>
                      <a:r>
                        <a:rPr lang="ar-SA" sz="1400" dirty="0">
                          <a:solidFill>
                            <a:srgbClr val="202122"/>
                          </a:solidFill>
                          <a:effectLst/>
                          <a:latin typeface="Calibri" panose="020F0502020204030204" pitchFamily="34" charset="0"/>
                          <a:ea typeface="Times New Roman" panose="02020603050405020304" pitchFamily="18" charset="0"/>
                          <a:cs typeface="Times New Roman" panose="02020603050405020304" pitchFamily="18" charset="0"/>
                        </a:rPr>
                        <a:t>إس تي ميرين</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rtl="1">
                        <a:lnSpc>
                          <a:spcPct val="107000"/>
                        </a:lnSpc>
                        <a:spcBef>
                          <a:spcPts val="1200"/>
                        </a:spcBef>
                        <a:spcAft>
                          <a:spcPts val="1200"/>
                        </a:spcAft>
                      </a:pPr>
                      <a:r>
                        <a:rPr lang="ar-SA" sz="1400">
                          <a:solidFill>
                            <a:srgbClr val="202122"/>
                          </a:solidFill>
                          <a:effectLst/>
                          <a:latin typeface="Calibri" panose="020F0502020204030204" pitchFamily="34" charset="0"/>
                          <a:ea typeface="Times New Roman" panose="02020603050405020304" pitchFamily="18" charset="0"/>
                          <a:cs typeface="Times New Roman" panose="02020603050405020304" pitchFamily="18" charset="0"/>
                        </a:rPr>
                        <a:t>تعرض</a:t>
                      </a:r>
                      <a:r>
                        <a:rPr lang="en-US" sz="1400">
                          <a:solidFill>
                            <a:srgbClr val="202122"/>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1400" u="sng">
                          <a:solidFill>
                            <a:srgbClr val="0645AD"/>
                          </a:solidFill>
                          <a:effectLst/>
                          <a:latin typeface="Calibri" panose="020F0502020204030204" pitchFamily="34" charset="0"/>
                          <a:ea typeface="Times New Roman" panose="02020603050405020304" pitchFamily="18" charset="0"/>
                          <a:cs typeface="Times New Roman" panose="02020603050405020304" pitchFamily="18" charset="0"/>
                          <a:hlinkClick r:id="rId7" tooltip="كزاز"/>
                        </a:rPr>
                        <a:t>للكزاز</a:t>
                      </a:r>
                      <a:r>
                        <a:rPr lang="en-US" sz="1400">
                          <a:solidFill>
                            <a:srgbClr val="202122"/>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1400">
                          <a:solidFill>
                            <a:srgbClr val="202122"/>
                          </a:solidFill>
                          <a:effectLst/>
                          <a:latin typeface="Calibri" panose="020F0502020204030204" pitchFamily="34" charset="0"/>
                          <a:ea typeface="Times New Roman" panose="02020603050405020304" pitchFamily="18" charset="0"/>
                          <a:cs typeface="Times New Roman" panose="02020603050405020304" pitchFamily="18" charset="0"/>
                        </a:rPr>
                        <a:t>نتيجة سقوط الزجاج عليه في مباراة ودية ضد أبيركورن نتج من خلالها وفاته بعد عشرة أيام بعمر 21 عام</a:t>
                      </a:r>
                      <a:r>
                        <a:rPr lang="en-US" sz="1400">
                          <a:solidFill>
                            <a:srgbClr val="202122"/>
                          </a:solidFill>
                          <a:effectLst/>
                          <a:latin typeface="Times New Roman" panose="02020603050405020304" pitchFamily="18" charset="0"/>
                          <a:ea typeface="Times New Roman" panose="02020603050405020304" pitchFamily="18" charset="0"/>
                          <a:cs typeface="Arial" panose="020B0604020202020204" pitchFamily="34" charset="0"/>
                        </a:rPr>
                        <a:t>.</a:t>
                      </a:r>
                      <a:r>
                        <a:rPr lang="ar-SA" sz="1400" u="sng" baseline="30000">
                          <a:solidFill>
                            <a:srgbClr val="0645AD"/>
                          </a:solidFill>
                          <a:effectLst/>
                          <a:latin typeface="Calibri" panose="020F0502020204030204" pitchFamily="34" charset="0"/>
                          <a:ea typeface="Times New Roman" panose="02020603050405020304" pitchFamily="18" charset="0"/>
                          <a:cs typeface="Times New Roman" panose="02020603050405020304" pitchFamily="18" charset="0"/>
                          <a:hlinkClick r:id="rId8"/>
                        </a:rPr>
                        <a:t>[1]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3226318976"/>
                  </a:ext>
                </a:extLst>
              </a:tr>
              <a:tr h="460050">
                <a:tc>
                  <a:txBody>
                    <a:bodyPr/>
                    <a:lstStyle/>
                    <a:p>
                      <a:pPr algn="r" rtl="1">
                        <a:lnSpc>
                          <a:spcPct val="107000"/>
                        </a:lnSpc>
                        <a:spcBef>
                          <a:spcPts val="1200"/>
                        </a:spcBef>
                        <a:spcAft>
                          <a:spcPts val="1200"/>
                        </a:spcAft>
                      </a:pPr>
                      <a:r>
                        <a:rPr lang="en-US" sz="1150" u="sng" dirty="0">
                          <a:solidFill>
                            <a:srgbClr val="0645AD"/>
                          </a:solidFill>
                          <a:effectLst/>
                          <a:latin typeface="Times New Roman" panose="02020603050405020304" pitchFamily="18" charset="0"/>
                          <a:ea typeface="Times New Roman" panose="02020603050405020304" pitchFamily="18" charset="0"/>
                          <a:cs typeface="Arial" panose="020B0604020202020204" pitchFamily="34" charset="0"/>
                          <a:hlinkClick r:id="rId9" tooltip="25 مايو"/>
                        </a:rPr>
                        <a:t>25 </a:t>
                      </a:r>
                      <a:r>
                        <a:rPr lang="ar-SA" sz="1150" u="sng" dirty="0">
                          <a:solidFill>
                            <a:srgbClr val="0645AD"/>
                          </a:solidFill>
                          <a:effectLst/>
                          <a:latin typeface="Calibri" panose="020F0502020204030204" pitchFamily="34" charset="0"/>
                          <a:ea typeface="Times New Roman" panose="02020603050405020304" pitchFamily="18" charset="0"/>
                          <a:cs typeface="Times New Roman" panose="02020603050405020304" pitchFamily="18" charset="0"/>
                          <a:hlinkClick r:id="rId9" tooltip="25 مايو"/>
                        </a:rPr>
                        <a:t>مايو</a:t>
                      </a:r>
                      <a:r>
                        <a:rPr lang="en-US" sz="1150" dirty="0">
                          <a:solidFill>
                            <a:srgbClr val="202122"/>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150" u="sng" dirty="0">
                          <a:solidFill>
                            <a:srgbClr val="0645AD"/>
                          </a:solidFill>
                          <a:effectLst/>
                          <a:latin typeface="Times New Roman" panose="02020603050405020304" pitchFamily="18" charset="0"/>
                          <a:ea typeface="Times New Roman" panose="02020603050405020304" pitchFamily="18" charset="0"/>
                          <a:cs typeface="Arial" panose="020B0604020202020204" pitchFamily="34" charset="0"/>
                          <a:hlinkClick r:id="rId10" tooltip="1896"/>
                        </a:rPr>
                        <a:t>1896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rtl="1">
                        <a:lnSpc>
                          <a:spcPct val="107000"/>
                        </a:lnSpc>
                        <a:spcBef>
                          <a:spcPts val="1200"/>
                        </a:spcBef>
                        <a:spcAft>
                          <a:spcPts val="1200"/>
                        </a:spcAft>
                      </a:pPr>
                      <a:r>
                        <a:rPr lang="ar-SA" sz="1400" dirty="0">
                          <a:solidFill>
                            <a:srgbClr val="202122"/>
                          </a:solidFill>
                          <a:effectLst/>
                          <a:latin typeface="Calibri" panose="020F0502020204030204" pitchFamily="34" charset="0"/>
                          <a:ea typeface="Times New Roman" panose="02020603050405020304" pitchFamily="18" charset="0"/>
                          <a:cs typeface="Times New Roman" panose="02020603050405020304" pitchFamily="18" charset="0"/>
                        </a:rPr>
                        <a:t>جيمس لوغان</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rtl="1">
                        <a:lnSpc>
                          <a:spcPct val="107000"/>
                        </a:lnSpc>
                        <a:spcBef>
                          <a:spcPts val="1200"/>
                        </a:spcBef>
                        <a:spcAft>
                          <a:spcPts val="1200"/>
                        </a:spcAft>
                      </a:pPr>
                      <a:r>
                        <a:rPr lang="en-US" sz="1400">
                          <a:solidFill>
                            <a:srgbClr val="202122"/>
                          </a:solidFill>
                          <a:effectLst/>
                          <a:latin typeface="Times New Roman" panose="02020603050405020304" pitchFamily="18" charset="0"/>
                          <a:ea typeface="Times New Roman" panose="02020603050405020304" pitchFamily="18" charset="0"/>
                          <a:cs typeface="Arial" panose="020B0604020202020204" pitchFamily="34" charset="0"/>
                        </a:rPr>
                        <a:t>25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rtl="1">
                        <a:lnSpc>
                          <a:spcPct val="107000"/>
                        </a:lnSpc>
                        <a:spcBef>
                          <a:spcPts val="1200"/>
                        </a:spcBef>
                        <a:spcAft>
                          <a:spcPts val="1200"/>
                        </a:spcAft>
                      </a:pPr>
                      <a:r>
                        <a:rPr lang="ar-SA" sz="1400" dirty="0" err="1">
                          <a:solidFill>
                            <a:srgbClr val="202122"/>
                          </a:solidFill>
                          <a:effectLst/>
                          <a:latin typeface="Calibri" panose="020F0502020204030204" pitchFamily="34" charset="0"/>
                          <a:ea typeface="Times New Roman" panose="02020603050405020304" pitchFamily="18" charset="0"/>
                          <a:cs typeface="Times New Roman" panose="02020603050405020304" pitchFamily="18" charset="0"/>
                        </a:rPr>
                        <a:t>لوفبرو</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rtl="1">
                        <a:lnSpc>
                          <a:spcPct val="107000"/>
                        </a:lnSpc>
                        <a:spcBef>
                          <a:spcPts val="1200"/>
                        </a:spcBef>
                        <a:spcAft>
                          <a:spcPts val="1200"/>
                        </a:spcAft>
                      </a:pPr>
                      <a:r>
                        <a:rPr lang="ar-SA" sz="1400">
                          <a:solidFill>
                            <a:srgbClr val="202122"/>
                          </a:solidFill>
                          <a:effectLst/>
                          <a:latin typeface="Calibri" panose="020F0502020204030204" pitchFamily="34" charset="0"/>
                          <a:ea typeface="Times New Roman" panose="02020603050405020304" pitchFamily="18" charset="0"/>
                          <a:cs typeface="Times New Roman" panose="02020603050405020304" pitchFamily="18" charset="0"/>
                        </a:rPr>
                        <a:t>أصيب</a:t>
                      </a:r>
                      <a:r>
                        <a:rPr lang="en-US" sz="1400">
                          <a:solidFill>
                            <a:srgbClr val="202122"/>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1400" u="sng">
                          <a:solidFill>
                            <a:srgbClr val="0645AD"/>
                          </a:solidFill>
                          <a:effectLst/>
                          <a:latin typeface="Calibri" panose="020F0502020204030204" pitchFamily="34" charset="0"/>
                          <a:ea typeface="Times New Roman" panose="02020603050405020304" pitchFamily="18" charset="0"/>
                          <a:cs typeface="Times New Roman" panose="02020603050405020304" pitchFamily="18" charset="0"/>
                          <a:hlinkClick r:id="rId11" tooltip="ذات الرئة"/>
                        </a:rPr>
                        <a:t>بالتهاب رئوي</a:t>
                      </a:r>
                      <a:r>
                        <a:rPr lang="en-US" sz="1400">
                          <a:solidFill>
                            <a:srgbClr val="202122"/>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1400">
                          <a:solidFill>
                            <a:srgbClr val="202122"/>
                          </a:solidFill>
                          <a:effectLst/>
                          <a:latin typeface="Calibri" panose="020F0502020204030204" pitchFamily="34" charset="0"/>
                          <a:ea typeface="Times New Roman" panose="02020603050405020304" pitchFamily="18" charset="0"/>
                          <a:cs typeface="Times New Roman" panose="02020603050405020304" pitchFamily="18" charset="0"/>
                        </a:rPr>
                        <a:t>أثناء اللعب</a:t>
                      </a:r>
                      <a:r>
                        <a:rPr lang="en-US" sz="1400">
                          <a:solidFill>
                            <a:srgbClr val="202122"/>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2339355063"/>
                  </a:ext>
                </a:extLst>
              </a:tr>
              <a:tr h="657915">
                <a:tc>
                  <a:txBody>
                    <a:bodyPr/>
                    <a:lstStyle/>
                    <a:p>
                      <a:pPr algn="r" rtl="1">
                        <a:lnSpc>
                          <a:spcPct val="107000"/>
                        </a:lnSpc>
                        <a:spcBef>
                          <a:spcPts val="1200"/>
                        </a:spcBef>
                        <a:spcAft>
                          <a:spcPts val="1200"/>
                        </a:spcAft>
                      </a:pPr>
                      <a:r>
                        <a:rPr lang="en-US" sz="1150" u="sng">
                          <a:solidFill>
                            <a:srgbClr val="0645AD"/>
                          </a:solidFill>
                          <a:effectLst/>
                          <a:latin typeface="Times New Roman" panose="02020603050405020304" pitchFamily="18" charset="0"/>
                          <a:ea typeface="Times New Roman" panose="02020603050405020304" pitchFamily="18" charset="0"/>
                          <a:cs typeface="Arial" panose="020B0604020202020204" pitchFamily="34" charset="0"/>
                          <a:hlinkClick r:id="rId12" tooltip="29 نوفمبر"/>
                        </a:rPr>
                        <a:t>29 </a:t>
                      </a:r>
                      <a:r>
                        <a:rPr lang="ar-SA" sz="1150" u="sng">
                          <a:solidFill>
                            <a:srgbClr val="0645AD"/>
                          </a:solidFill>
                          <a:effectLst/>
                          <a:latin typeface="Calibri" panose="020F0502020204030204" pitchFamily="34" charset="0"/>
                          <a:ea typeface="Times New Roman" panose="02020603050405020304" pitchFamily="18" charset="0"/>
                          <a:cs typeface="Times New Roman" panose="02020603050405020304" pitchFamily="18" charset="0"/>
                          <a:hlinkClick r:id="rId12" tooltip="29 نوفمبر"/>
                        </a:rPr>
                        <a:t>نوفمبر</a:t>
                      </a:r>
                      <a:r>
                        <a:rPr lang="en-US" sz="1150">
                          <a:solidFill>
                            <a:srgbClr val="202122"/>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150" u="sng">
                          <a:solidFill>
                            <a:srgbClr val="0645AD"/>
                          </a:solidFill>
                          <a:effectLst/>
                          <a:latin typeface="Times New Roman" panose="02020603050405020304" pitchFamily="18" charset="0"/>
                          <a:ea typeface="Times New Roman" panose="02020603050405020304" pitchFamily="18" charset="0"/>
                          <a:cs typeface="Arial" panose="020B0604020202020204" pitchFamily="34" charset="0"/>
                          <a:hlinkClick r:id="rId10" tooltip="1896"/>
                        </a:rPr>
                        <a:t>1896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rtl="1">
                        <a:lnSpc>
                          <a:spcPct val="107000"/>
                        </a:lnSpc>
                        <a:spcBef>
                          <a:spcPts val="1200"/>
                        </a:spcBef>
                        <a:spcAft>
                          <a:spcPts val="1200"/>
                        </a:spcAft>
                      </a:pPr>
                      <a:r>
                        <a:rPr lang="ar-SA" sz="1400" dirty="0">
                          <a:solidFill>
                            <a:srgbClr val="202122"/>
                          </a:solidFill>
                          <a:effectLst/>
                          <a:latin typeface="Calibri" panose="020F0502020204030204" pitchFamily="34" charset="0"/>
                          <a:ea typeface="Times New Roman" panose="02020603050405020304" pitchFamily="18" charset="0"/>
                          <a:cs typeface="Times New Roman" panose="02020603050405020304" pitchFamily="18" charset="0"/>
                        </a:rPr>
                        <a:t>جوي بويل</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rtl="1">
                        <a:lnSpc>
                          <a:spcPct val="107000"/>
                        </a:lnSpc>
                        <a:spcBef>
                          <a:spcPts val="1200"/>
                        </a:spcBef>
                        <a:spcAft>
                          <a:spcPts val="1200"/>
                        </a:spcAft>
                      </a:pPr>
                      <a:r>
                        <a:rPr lang="en-US" sz="1400" dirty="0">
                          <a:solidFill>
                            <a:srgbClr val="202122"/>
                          </a:solidFill>
                          <a:effectLst/>
                          <a:latin typeface="Times New Roman" panose="02020603050405020304" pitchFamily="18" charset="0"/>
                          <a:ea typeface="Times New Roman" panose="02020603050405020304" pitchFamily="18" charset="0"/>
                          <a:cs typeface="Arial" panose="020B0604020202020204" pitchFamily="34" charset="0"/>
                        </a:rPr>
                        <a:t>25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rtl="1">
                        <a:lnSpc>
                          <a:spcPct val="107000"/>
                        </a:lnSpc>
                        <a:spcBef>
                          <a:spcPts val="1200"/>
                        </a:spcBef>
                        <a:spcAft>
                          <a:spcPts val="1200"/>
                        </a:spcAft>
                      </a:pPr>
                      <a:r>
                        <a:rPr lang="ar-SA" sz="1400" u="sng">
                          <a:solidFill>
                            <a:srgbClr val="0645AD"/>
                          </a:solidFill>
                          <a:effectLst/>
                          <a:latin typeface="Calibri" panose="020F0502020204030204" pitchFamily="34" charset="0"/>
                          <a:ea typeface="Times New Roman" panose="02020603050405020304" pitchFamily="18" charset="0"/>
                          <a:cs typeface="Times New Roman" panose="02020603050405020304" pitchFamily="18" charset="0"/>
                          <a:hlinkClick r:id="rId13" tooltip="نادي أرسنال"/>
                        </a:rPr>
                        <a:t>أرسنال</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rtl="1">
                        <a:lnSpc>
                          <a:spcPct val="107000"/>
                        </a:lnSpc>
                        <a:spcBef>
                          <a:spcPts val="1200"/>
                        </a:spcBef>
                        <a:spcAft>
                          <a:spcPts val="1200"/>
                        </a:spcAft>
                      </a:pPr>
                      <a:r>
                        <a:rPr lang="ar-SA" sz="1400">
                          <a:solidFill>
                            <a:srgbClr val="202122"/>
                          </a:solidFill>
                          <a:effectLst/>
                          <a:latin typeface="Calibri" panose="020F0502020204030204" pitchFamily="34" charset="0"/>
                          <a:ea typeface="Times New Roman" panose="02020603050405020304" pitchFamily="18" charset="0"/>
                          <a:cs typeface="Times New Roman" panose="02020603050405020304" pitchFamily="18" charset="0"/>
                        </a:rPr>
                        <a:t>تعرض لكسر في ذراعه نتج عنه تسمم في الدم وأصيب</a:t>
                      </a:r>
                      <a:r>
                        <a:rPr lang="en-US" sz="1400">
                          <a:solidFill>
                            <a:srgbClr val="202122"/>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1400" u="sng">
                          <a:solidFill>
                            <a:srgbClr val="0645AD"/>
                          </a:solidFill>
                          <a:effectLst/>
                          <a:latin typeface="Calibri" panose="020F0502020204030204" pitchFamily="34" charset="0"/>
                          <a:ea typeface="Times New Roman" panose="02020603050405020304" pitchFamily="18" charset="0"/>
                          <a:cs typeface="Times New Roman" panose="02020603050405020304" pitchFamily="18" charset="0"/>
                          <a:hlinkClick r:id="rId7" tooltip="كزاز"/>
                        </a:rPr>
                        <a:t>بالكزاز</a:t>
                      </a:r>
                      <a:r>
                        <a:rPr lang="en-US" sz="1400">
                          <a:solidFill>
                            <a:srgbClr val="202122"/>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2659558193"/>
                  </a:ext>
                </a:extLst>
              </a:tr>
              <a:tr h="657915">
                <a:tc>
                  <a:txBody>
                    <a:bodyPr/>
                    <a:lstStyle/>
                    <a:p>
                      <a:pPr algn="r" rtl="1">
                        <a:lnSpc>
                          <a:spcPct val="107000"/>
                        </a:lnSpc>
                        <a:spcBef>
                          <a:spcPts val="1200"/>
                        </a:spcBef>
                        <a:spcAft>
                          <a:spcPts val="1200"/>
                        </a:spcAft>
                      </a:pPr>
                      <a:r>
                        <a:rPr lang="ar-SA" sz="1150" u="sng">
                          <a:solidFill>
                            <a:srgbClr val="0645AD"/>
                          </a:solidFill>
                          <a:effectLst/>
                          <a:latin typeface="Calibri" panose="020F0502020204030204" pitchFamily="34" charset="0"/>
                          <a:ea typeface="Times New Roman" panose="02020603050405020304" pitchFamily="18" charset="0"/>
                          <a:cs typeface="Times New Roman" panose="02020603050405020304" pitchFamily="18" charset="0"/>
                          <a:hlinkClick r:id="rId14" tooltip="يناير (شهر)"/>
                        </a:rPr>
                        <a:t>يناير</a:t>
                      </a:r>
                      <a:r>
                        <a:rPr lang="en-US" sz="1150">
                          <a:solidFill>
                            <a:srgbClr val="202122"/>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150" u="sng">
                          <a:solidFill>
                            <a:srgbClr val="0645AD"/>
                          </a:solidFill>
                          <a:effectLst/>
                          <a:latin typeface="Times New Roman" panose="02020603050405020304" pitchFamily="18" charset="0"/>
                          <a:ea typeface="Times New Roman" panose="02020603050405020304" pitchFamily="18" charset="0"/>
                          <a:cs typeface="Arial" panose="020B0604020202020204" pitchFamily="34" charset="0"/>
                          <a:hlinkClick r:id="rId15" tooltip="1900"/>
                        </a:rPr>
                        <a:t>1900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rtl="1">
                        <a:lnSpc>
                          <a:spcPct val="107000"/>
                        </a:lnSpc>
                        <a:spcBef>
                          <a:spcPts val="1200"/>
                        </a:spcBef>
                        <a:spcAft>
                          <a:spcPts val="1200"/>
                        </a:spcAft>
                      </a:pPr>
                      <a:r>
                        <a:rPr lang="ar-SA" sz="1400" dirty="0">
                          <a:solidFill>
                            <a:srgbClr val="202122"/>
                          </a:solidFill>
                          <a:effectLst/>
                          <a:latin typeface="Calibri" panose="020F0502020204030204" pitchFamily="34" charset="0"/>
                          <a:ea typeface="Times New Roman" panose="02020603050405020304" pitchFamily="18" charset="0"/>
                          <a:cs typeface="Times New Roman" panose="02020603050405020304" pitchFamily="18" charset="0"/>
                        </a:rPr>
                        <a:t>جيمس كولينس</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rtl="1">
                        <a:lnSpc>
                          <a:spcPct val="107000"/>
                        </a:lnSpc>
                        <a:spcBef>
                          <a:spcPts val="1200"/>
                        </a:spcBef>
                        <a:spcAft>
                          <a:spcPts val="1200"/>
                        </a:spcAft>
                      </a:pPr>
                      <a:r>
                        <a:rPr lang="ar-SA" sz="1400">
                          <a:solidFill>
                            <a:srgbClr val="202122"/>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rtl="1">
                        <a:lnSpc>
                          <a:spcPct val="107000"/>
                        </a:lnSpc>
                        <a:spcBef>
                          <a:spcPts val="1200"/>
                        </a:spcBef>
                        <a:spcAft>
                          <a:spcPts val="1200"/>
                        </a:spcAft>
                      </a:pPr>
                      <a:r>
                        <a:rPr lang="ar-SA" sz="1400" dirty="0">
                          <a:solidFill>
                            <a:srgbClr val="202122"/>
                          </a:solidFill>
                          <a:effectLst/>
                          <a:latin typeface="Calibri" panose="020F0502020204030204" pitchFamily="34" charset="0"/>
                          <a:ea typeface="Times New Roman" panose="02020603050405020304" pitchFamily="18" charset="0"/>
                          <a:cs typeface="Times New Roman" panose="02020603050405020304" pitchFamily="18" charset="0"/>
                        </a:rPr>
                        <a:t>شيبي يونايتد</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rtl="1">
                        <a:lnSpc>
                          <a:spcPct val="107000"/>
                        </a:lnSpc>
                        <a:spcBef>
                          <a:spcPts val="1200"/>
                        </a:spcBef>
                        <a:spcAft>
                          <a:spcPts val="1200"/>
                        </a:spcAft>
                      </a:pPr>
                      <a:r>
                        <a:rPr lang="ar-SA" sz="1400" dirty="0">
                          <a:solidFill>
                            <a:srgbClr val="202122"/>
                          </a:solidFill>
                          <a:effectLst/>
                          <a:latin typeface="Calibri" panose="020F0502020204030204" pitchFamily="34" charset="0"/>
                          <a:ea typeface="Times New Roman" panose="02020603050405020304" pitchFamily="18" charset="0"/>
                          <a:cs typeface="Times New Roman" panose="02020603050405020304" pitchFamily="18" charset="0"/>
                        </a:rPr>
                        <a:t>أصيب</a:t>
                      </a:r>
                      <a:r>
                        <a:rPr lang="en-US" sz="1400" dirty="0">
                          <a:solidFill>
                            <a:srgbClr val="202122"/>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1400" u="sng" dirty="0">
                          <a:solidFill>
                            <a:srgbClr val="0645AD"/>
                          </a:solidFill>
                          <a:effectLst/>
                          <a:latin typeface="Calibri" panose="020F0502020204030204" pitchFamily="34" charset="0"/>
                          <a:ea typeface="Times New Roman" panose="02020603050405020304" pitchFamily="18" charset="0"/>
                          <a:cs typeface="Times New Roman" panose="02020603050405020304" pitchFamily="18" charset="0"/>
                          <a:hlinkClick r:id="rId7" tooltip="كزاز"/>
                        </a:rPr>
                        <a:t>بالكزاز</a:t>
                      </a:r>
                      <a:r>
                        <a:rPr lang="en-US" sz="1400" dirty="0">
                          <a:solidFill>
                            <a:srgbClr val="202122"/>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1400" dirty="0">
                          <a:solidFill>
                            <a:srgbClr val="202122"/>
                          </a:solidFill>
                          <a:effectLst/>
                          <a:latin typeface="Calibri" panose="020F0502020204030204" pitchFamily="34" charset="0"/>
                          <a:ea typeface="Times New Roman" panose="02020603050405020304" pitchFamily="18" charset="0"/>
                          <a:cs typeface="Times New Roman" panose="02020603050405020304" pitchFamily="18" charset="0"/>
                        </a:rPr>
                        <a:t>بعد أن تعرض لإصابة في أحد المباريات</a:t>
                      </a:r>
                      <a:r>
                        <a:rPr lang="en-US" sz="1400" dirty="0">
                          <a:solidFill>
                            <a:srgbClr val="202122"/>
                          </a:solidFill>
                          <a:effectLst/>
                          <a:latin typeface="Times New Roman" panose="02020603050405020304" pitchFamily="18" charset="0"/>
                          <a:ea typeface="Times New Roman" panose="02020603050405020304" pitchFamily="18" charset="0"/>
                          <a:cs typeface="Arial" panose="020B0604020202020204" pitchFamily="34" charset="0"/>
                        </a:rPr>
                        <a:t>.</a:t>
                      </a:r>
                      <a:r>
                        <a:rPr lang="ar-SA" sz="1400" u="sng" baseline="30000" dirty="0">
                          <a:solidFill>
                            <a:srgbClr val="0645AD"/>
                          </a:solidFill>
                          <a:effectLst/>
                          <a:latin typeface="Calibri" panose="020F0502020204030204" pitchFamily="34" charset="0"/>
                          <a:ea typeface="Times New Roman" panose="02020603050405020304" pitchFamily="18" charset="0"/>
                          <a:cs typeface="Times New Roman" panose="02020603050405020304" pitchFamily="18" charset="0"/>
                          <a:hlinkClick r:id="rId16"/>
                        </a:rPr>
                        <a:t>[2]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973383071"/>
                  </a:ext>
                </a:extLst>
              </a:tr>
              <a:tr h="657915">
                <a:tc>
                  <a:txBody>
                    <a:bodyPr/>
                    <a:lstStyle/>
                    <a:p>
                      <a:pPr algn="r" rtl="1">
                        <a:lnSpc>
                          <a:spcPct val="107000"/>
                        </a:lnSpc>
                        <a:spcBef>
                          <a:spcPts val="1200"/>
                        </a:spcBef>
                        <a:spcAft>
                          <a:spcPts val="1200"/>
                        </a:spcAft>
                      </a:pPr>
                      <a:r>
                        <a:rPr lang="en-US" sz="1150" u="sng">
                          <a:solidFill>
                            <a:srgbClr val="0645AD"/>
                          </a:solidFill>
                          <a:effectLst/>
                          <a:latin typeface="Times New Roman" panose="02020603050405020304" pitchFamily="18" charset="0"/>
                          <a:ea typeface="Times New Roman" panose="02020603050405020304" pitchFamily="18" charset="0"/>
                          <a:cs typeface="Arial" panose="020B0604020202020204" pitchFamily="34" charset="0"/>
                          <a:hlinkClick r:id="rId17" tooltip="27 أغسطس"/>
                        </a:rPr>
                        <a:t>27 </a:t>
                      </a:r>
                      <a:r>
                        <a:rPr lang="ar-SA" sz="1150" u="sng">
                          <a:solidFill>
                            <a:srgbClr val="0645AD"/>
                          </a:solidFill>
                          <a:effectLst/>
                          <a:latin typeface="Calibri" panose="020F0502020204030204" pitchFamily="34" charset="0"/>
                          <a:ea typeface="Times New Roman" panose="02020603050405020304" pitchFamily="18" charset="0"/>
                          <a:cs typeface="Times New Roman" panose="02020603050405020304" pitchFamily="18" charset="0"/>
                          <a:hlinkClick r:id="rId17" tooltip="27 أغسطس"/>
                        </a:rPr>
                        <a:t>أغسطس</a:t>
                      </a:r>
                      <a:r>
                        <a:rPr lang="en-US" sz="1150">
                          <a:solidFill>
                            <a:srgbClr val="202122"/>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150" u="sng">
                          <a:solidFill>
                            <a:srgbClr val="0645AD"/>
                          </a:solidFill>
                          <a:effectLst/>
                          <a:latin typeface="Times New Roman" panose="02020603050405020304" pitchFamily="18" charset="0"/>
                          <a:ea typeface="Times New Roman" panose="02020603050405020304" pitchFamily="18" charset="0"/>
                          <a:cs typeface="Arial" panose="020B0604020202020204" pitchFamily="34" charset="0"/>
                          <a:hlinkClick r:id="rId18" tooltip="1902"/>
                        </a:rPr>
                        <a:t>1902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rtl="1">
                        <a:lnSpc>
                          <a:spcPct val="107000"/>
                        </a:lnSpc>
                        <a:spcBef>
                          <a:spcPts val="1200"/>
                        </a:spcBef>
                        <a:spcAft>
                          <a:spcPts val="1200"/>
                        </a:spcAft>
                      </a:pPr>
                      <a:r>
                        <a:rPr lang="ar-SA" sz="1400" dirty="0">
                          <a:solidFill>
                            <a:srgbClr val="202122"/>
                          </a:solidFill>
                          <a:effectLst/>
                          <a:latin typeface="Calibri" panose="020F0502020204030204" pitchFamily="34" charset="0"/>
                          <a:ea typeface="Times New Roman" panose="02020603050405020304" pitchFamily="18" charset="0"/>
                          <a:cs typeface="Times New Roman" panose="02020603050405020304" pitchFamily="18" charset="0"/>
                        </a:rPr>
                        <a:t>دي </a:t>
                      </a:r>
                      <a:r>
                        <a:rPr lang="ar-SA" sz="1400" dirty="0" err="1">
                          <a:solidFill>
                            <a:srgbClr val="202122"/>
                          </a:solidFill>
                          <a:effectLst/>
                          <a:latin typeface="Calibri" panose="020F0502020204030204" pitchFamily="34" charset="0"/>
                          <a:ea typeface="Times New Roman" panose="02020603050405020304" pitchFamily="18" charset="0"/>
                          <a:cs typeface="Times New Roman" panose="02020603050405020304" pitchFamily="18" charset="0"/>
                        </a:rPr>
                        <a:t>جونيس</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rtl="1">
                        <a:lnSpc>
                          <a:spcPct val="107000"/>
                        </a:lnSpc>
                        <a:spcBef>
                          <a:spcPts val="1200"/>
                        </a:spcBef>
                        <a:spcAft>
                          <a:spcPts val="1200"/>
                        </a:spcAft>
                      </a:pPr>
                      <a:r>
                        <a:rPr lang="en-US" sz="1400">
                          <a:solidFill>
                            <a:srgbClr val="202122"/>
                          </a:solidFill>
                          <a:effectLst/>
                          <a:latin typeface="Times New Roman" panose="02020603050405020304" pitchFamily="18" charset="0"/>
                          <a:ea typeface="Times New Roman" panose="02020603050405020304" pitchFamily="18" charset="0"/>
                          <a:cs typeface="Arial" panose="020B0604020202020204" pitchFamily="34" charset="0"/>
                        </a:rPr>
                        <a:t>35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rtl="1">
                        <a:lnSpc>
                          <a:spcPct val="107000"/>
                        </a:lnSpc>
                        <a:spcBef>
                          <a:spcPts val="1200"/>
                        </a:spcBef>
                        <a:spcAft>
                          <a:spcPts val="1200"/>
                        </a:spcAft>
                      </a:pPr>
                      <a:r>
                        <a:rPr lang="ar-SA" sz="1400" u="sng">
                          <a:solidFill>
                            <a:srgbClr val="0645AD"/>
                          </a:solidFill>
                          <a:effectLst/>
                          <a:latin typeface="Calibri" panose="020F0502020204030204" pitchFamily="34" charset="0"/>
                          <a:ea typeface="Times New Roman" panose="02020603050405020304" pitchFamily="18" charset="0"/>
                          <a:cs typeface="Times New Roman" panose="02020603050405020304" pitchFamily="18" charset="0"/>
                          <a:hlinkClick r:id="rId19" tooltip="مانشستر سيتي"/>
                        </a:rPr>
                        <a:t>مانشستر سيتي</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rtl="1">
                        <a:lnSpc>
                          <a:spcPct val="107000"/>
                        </a:lnSpc>
                        <a:spcBef>
                          <a:spcPts val="1200"/>
                        </a:spcBef>
                        <a:spcAft>
                          <a:spcPts val="1200"/>
                        </a:spcAft>
                      </a:pPr>
                      <a:r>
                        <a:rPr lang="ar-SA" sz="1400">
                          <a:solidFill>
                            <a:srgbClr val="202122"/>
                          </a:solidFill>
                          <a:effectLst/>
                          <a:latin typeface="Calibri" panose="020F0502020204030204" pitchFamily="34" charset="0"/>
                          <a:ea typeface="Times New Roman" panose="02020603050405020304" pitchFamily="18" charset="0"/>
                          <a:cs typeface="Times New Roman" panose="02020603050405020304" pitchFamily="18" charset="0"/>
                        </a:rPr>
                        <a:t>إصيب في ركبته حتى أصابها التعفن ثم تفاقمت إصابته لتتسبب في وفاته</a:t>
                      </a:r>
                      <a:r>
                        <a:rPr lang="en-US" sz="1400">
                          <a:solidFill>
                            <a:srgbClr val="202122"/>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3137858962"/>
                  </a:ext>
                </a:extLst>
              </a:tr>
              <a:tr h="460050">
                <a:tc>
                  <a:txBody>
                    <a:bodyPr/>
                    <a:lstStyle/>
                    <a:p>
                      <a:pPr algn="r" rtl="1">
                        <a:lnSpc>
                          <a:spcPct val="107000"/>
                        </a:lnSpc>
                        <a:spcBef>
                          <a:spcPts val="1200"/>
                        </a:spcBef>
                        <a:spcAft>
                          <a:spcPts val="1200"/>
                        </a:spcAft>
                      </a:pPr>
                      <a:r>
                        <a:rPr lang="en-US" sz="1150" u="sng">
                          <a:solidFill>
                            <a:srgbClr val="0645AD"/>
                          </a:solidFill>
                          <a:effectLst/>
                          <a:latin typeface="Times New Roman" panose="02020603050405020304" pitchFamily="18" charset="0"/>
                          <a:ea typeface="Times New Roman" panose="02020603050405020304" pitchFamily="18" charset="0"/>
                          <a:cs typeface="Arial" panose="020B0604020202020204" pitchFamily="34" charset="0"/>
                          <a:hlinkClick r:id="rId20" tooltip="27 أكتوبر"/>
                        </a:rPr>
                        <a:t>27 </a:t>
                      </a:r>
                      <a:r>
                        <a:rPr lang="ar-SA" sz="1150" u="sng">
                          <a:solidFill>
                            <a:srgbClr val="0645AD"/>
                          </a:solidFill>
                          <a:effectLst/>
                          <a:latin typeface="Calibri" panose="020F0502020204030204" pitchFamily="34" charset="0"/>
                          <a:ea typeface="Times New Roman" panose="02020603050405020304" pitchFamily="18" charset="0"/>
                          <a:cs typeface="Times New Roman" panose="02020603050405020304" pitchFamily="18" charset="0"/>
                          <a:hlinkClick r:id="rId20" tooltip="27 أكتوبر"/>
                        </a:rPr>
                        <a:t>أكتوبر</a:t>
                      </a:r>
                      <a:r>
                        <a:rPr lang="en-US" sz="1150">
                          <a:solidFill>
                            <a:srgbClr val="202122"/>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150" u="sng">
                          <a:solidFill>
                            <a:srgbClr val="0645AD"/>
                          </a:solidFill>
                          <a:effectLst/>
                          <a:latin typeface="Times New Roman" panose="02020603050405020304" pitchFamily="18" charset="0"/>
                          <a:ea typeface="Times New Roman" panose="02020603050405020304" pitchFamily="18" charset="0"/>
                          <a:cs typeface="Arial" panose="020B0604020202020204" pitchFamily="34" charset="0"/>
                          <a:hlinkClick r:id="rId21" tooltip="1906"/>
                        </a:rPr>
                        <a:t>1906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rtl="1">
                        <a:lnSpc>
                          <a:spcPct val="107000"/>
                        </a:lnSpc>
                        <a:spcBef>
                          <a:spcPts val="1200"/>
                        </a:spcBef>
                        <a:spcAft>
                          <a:spcPts val="1200"/>
                        </a:spcAft>
                      </a:pPr>
                      <a:r>
                        <a:rPr lang="ar-SA" sz="1400">
                          <a:solidFill>
                            <a:srgbClr val="202122"/>
                          </a:solidFill>
                          <a:effectLst/>
                          <a:latin typeface="Calibri" panose="020F0502020204030204" pitchFamily="34" charset="0"/>
                          <a:ea typeface="Times New Roman" panose="02020603050405020304" pitchFamily="18" charset="0"/>
                          <a:cs typeface="Times New Roman" panose="02020603050405020304" pitchFamily="18" charset="0"/>
                        </a:rPr>
                        <a:t>دافيد ويسلون</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rtl="1">
                        <a:lnSpc>
                          <a:spcPct val="107000"/>
                        </a:lnSpc>
                        <a:spcBef>
                          <a:spcPts val="1200"/>
                        </a:spcBef>
                        <a:spcAft>
                          <a:spcPts val="1200"/>
                        </a:spcAft>
                      </a:pPr>
                      <a:r>
                        <a:rPr lang="en-US" sz="1400">
                          <a:solidFill>
                            <a:srgbClr val="202122"/>
                          </a:solidFill>
                          <a:effectLst/>
                          <a:latin typeface="Times New Roman" panose="02020603050405020304" pitchFamily="18" charset="0"/>
                          <a:ea typeface="Times New Roman" panose="02020603050405020304" pitchFamily="18" charset="0"/>
                          <a:cs typeface="Arial" panose="020B0604020202020204" pitchFamily="34" charset="0"/>
                        </a:rPr>
                        <a:t>23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rtl="1">
                        <a:lnSpc>
                          <a:spcPct val="107000"/>
                        </a:lnSpc>
                        <a:spcBef>
                          <a:spcPts val="1200"/>
                        </a:spcBef>
                        <a:spcAft>
                          <a:spcPts val="1200"/>
                        </a:spcAft>
                      </a:pPr>
                      <a:r>
                        <a:rPr lang="ar-SA" sz="1400" dirty="0">
                          <a:solidFill>
                            <a:srgbClr val="202122"/>
                          </a:solidFill>
                          <a:effectLst/>
                          <a:latin typeface="Calibri" panose="020F0502020204030204" pitchFamily="34" charset="0"/>
                          <a:ea typeface="Times New Roman" panose="02020603050405020304" pitchFamily="18" charset="0"/>
                          <a:cs typeface="Times New Roman" panose="02020603050405020304" pitchFamily="18" charset="0"/>
                        </a:rPr>
                        <a:t>ليدز سيتي</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rtl="1">
                        <a:lnSpc>
                          <a:spcPct val="107000"/>
                        </a:lnSpc>
                        <a:spcBef>
                          <a:spcPts val="1200"/>
                        </a:spcBef>
                        <a:spcAft>
                          <a:spcPts val="1200"/>
                        </a:spcAft>
                      </a:pPr>
                      <a:r>
                        <a:rPr lang="ar-SA" sz="1400" dirty="0">
                          <a:solidFill>
                            <a:srgbClr val="202122"/>
                          </a:solidFill>
                          <a:effectLst/>
                          <a:latin typeface="Calibri" panose="020F0502020204030204" pitchFamily="34" charset="0"/>
                          <a:ea typeface="Times New Roman" panose="02020603050405020304" pitchFamily="18" charset="0"/>
                          <a:cs typeface="Times New Roman" panose="02020603050405020304" pitchFamily="18" charset="0"/>
                        </a:rPr>
                        <a:t>أصيب بسكتة قلبية أثناء مواجهته فريق </a:t>
                      </a:r>
                      <a:r>
                        <a:rPr lang="ar-SA" sz="1400" dirty="0" err="1">
                          <a:solidFill>
                            <a:srgbClr val="202122"/>
                          </a:solidFill>
                          <a:effectLst/>
                          <a:latin typeface="Calibri" panose="020F0502020204030204" pitchFamily="34" charset="0"/>
                          <a:ea typeface="Times New Roman" panose="02020603050405020304" pitchFamily="18" charset="0"/>
                          <a:cs typeface="Times New Roman" panose="02020603050405020304" pitchFamily="18" charset="0"/>
                        </a:rPr>
                        <a:t>بيرنلي</a:t>
                      </a:r>
                      <a:r>
                        <a:rPr lang="en-US" sz="1400" dirty="0">
                          <a:solidFill>
                            <a:srgbClr val="202122"/>
                          </a:solidFill>
                          <a:effectLst/>
                          <a:latin typeface="Times New Roman" panose="02020603050405020304" pitchFamily="18" charset="0"/>
                          <a:ea typeface="Times New Roman" panose="02020603050405020304" pitchFamily="18" charset="0"/>
                          <a:cs typeface="Arial" panose="020B0604020202020204" pitchFamily="34" charset="0"/>
                        </a:rPr>
                        <a:t>.</a:t>
                      </a:r>
                      <a:r>
                        <a:rPr lang="ar-SA" sz="1400" u="sng" baseline="30000" dirty="0">
                          <a:solidFill>
                            <a:srgbClr val="0645AD"/>
                          </a:solidFill>
                          <a:effectLst/>
                          <a:latin typeface="Calibri" panose="020F0502020204030204" pitchFamily="34" charset="0"/>
                          <a:ea typeface="Times New Roman" panose="02020603050405020304" pitchFamily="18" charset="0"/>
                          <a:cs typeface="Times New Roman" panose="02020603050405020304" pitchFamily="18" charset="0"/>
                          <a:hlinkClick r:id="rId22"/>
                        </a:rPr>
                        <a:t>[3]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685143272"/>
                  </a:ext>
                </a:extLst>
              </a:tr>
              <a:tr h="299083">
                <a:tc>
                  <a:txBody>
                    <a:bodyPr/>
                    <a:lstStyle/>
                    <a:p>
                      <a:pPr algn="r" rtl="1">
                        <a:lnSpc>
                          <a:spcPct val="107000"/>
                        </a:lnSpc>
                        <a:spcBef>
                          <a:spcPts val="1200"/>
                        </a:spcBef>
                        <a:spcAft>
                          <a:spcPts val="1200"/>
                        </a:spcAft>
                      </a:pPr>
                      <a:r>
                        <a:rPr lang="en-US" sz="1150" u="sng">
                          <a:solidFill>
                            <a:srgbClr val="0645AD"/>
                          </a:solidFill>
                          <a:effectLst/>
                          <a:latin typeface="Times New Roman" panose="02020603050405020304" pitchFamily="18" charset="0"/>
                          <a:ea typeface="Times New Roman" panose="02020603050405020304" pitchFamily="18" charset="0"/>
                          <a:cs typeface="Arial" panose="020B0604020202020204" pitchFamily="34" charset="0"/>
                          <a:hlinkClick r:id="rId23" tooltip="8 أبريل"/>
                        </a:rPr>
                        <a:t>8 </a:t>
                      </a:r>
                      <a:r>
                        <a:rPr lang="ar-SA" sz="1150" u="sng">
                          <a:solidFill>
                            <a:srgbClr val="0645AD"/>
                          </a:solidFill>
                          <a:effectLst/>
                          <a:latin typeface="Calibri" panose="020F0502020204030204" pitchFamily="34" charset="0"/>
                          <a:ea typeface="Times New Roman" panose="02020603050405020304" pitchFamily="18" charset="0"/>
                          <a:cs typeface="Times New Roman" panose="02020603050405020304" pitchFamily="18" charset="0"/>
                          <a:hlinkClick r:id="rId23" tooltip="8 أبريل"/>
                        </a:rPr>
                        <a:t>أبريل</a:t>
                      </a:r>
                      <a:r>
                        <a:rPr lang="en-US" sz="1150">
                          <a:solidFill>
                            <a:srgbClr val="202122"/>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150" u="sng">
                          <a:solidFill>
                            <a:srgbClr val="0645AD"/>
                          </a:solidFill>
                          <a:effectLst/>
                          <a:latin typeface="Times New Roman" panose="02020603050405020304" pitchFamily="18" charset="0"/>
                          <a:ea typeface="Times New Roman" panose="02020603050405020304" pitchFamily="18" charset="0"/>
                          <a:cs typeface="Arial" panose="020B0604020202020204" pitchFamily="34" charset="0"/>
                          <a:hlinkClick r:id="rId24" tooltip="1907"/>
                        </a:rPr>
                        <a:t>1907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rtl="1">
                        <a:lnSpc>
                          <a:spcPct val="107000"/>
                        </a:lnSpc>
                        <a:spcBef>
                          <a:spcPts val="1200"/>
                        </a:spcBef>
                        <a:spcAft>
                          <a:spcPts val="1200"/>
                        </a:spcAft>
                      </a:pPr>
                      <a:r>
                        <a:rPr lang="ar-SA" sz="1400">
                          <a:solidFill>
                            <a:srgbClr val="202122"/>
                          </a:solidFill>
                          <a:effectLst/>
                          <a:latin typeface="Calibri" panose="020F0502020204030204" pitchFamily="34" charset="0"/>
                          <a:ea typeface="Times New Roman" panose="02020603050405020304" pitchFamily="18" charset="0"/>
                          <a:cs typeface="Times New Roman" panose="02020603050405020304" pitchFamily="18" charset="0"/>
                        </a:rPr>
                        <a:t>تومي بلاكستوك</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rtl="1">
                        <a:lnSpc>
                          <a:spcPct val="107000"/>
                        </a:lnSpc>
                        <a:spcBef>
                          <a:spcPts val="1200"/>
                        </a:spcBef>
                        <a:spcAft>
                          <a:spcPts val="1200"/>
                        </a:spcAft>
                      </a:pPr>
                      <a:r>
                        <a:rPr lang="en-US" sz="1400" dirty="0">
                          <a:solidFill>
                            <a:srgbClr val="202122"/>
                          </a:solidFill>
                          <a:effectLst/>
                          <a:latin typeface="Times New Roman" panose="02020603050405020304" pitchFamily="18" charset="0"/>
                          <a:ea typeface="Times New Roman" panose="02020603050405020304" pitchFamily="18" charset="0"/>
                          <a:cs typeface="Arial" panose="020B0604020202020204" pitchFamily="34" charset="0"/>
                        </a:rPr>
                        <a:t>25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rtl="1">
                        <a:lnSpc>
                          <a:spcPct val="107000"/>
                        </a:lnSpc>
                        <a:spcBef>
                          <a:spcPts val="1200"/>
                        </a:spcBef>
                        <a:spcAft>
                          <a:spcPts val="1200"/>
                        </a:spcAft>
                      </a:pPr>
                      <a:r>
                        <a:rPr lang="ar-SA" sz="1400" u="sng" dirty="0" err="1">
                          <a:solidFill>
                            <a:srgbClr val="0645AD"/>
                          </a:solidFill>
                          <a:effectLst/>
                          <a:latin typeface="Calibri" panose="020F0502020204030204" pitchFamily="34" charset="0"/>
                          <a:ea typeface="Times New Roman" panose="02020603050405020304" pitchFamily="18" charset="0"/>
                          <a:cs typeface="Times New Roman" panose="02020603050405020304" pitchFamily="18" charset="0"/>
                          <a:hlinkClick r:id="rId25" tooltip="مانشستر يونايتد"/>
                        </a:rPr>
                        <a:t>مانشيستر</a:t>
                      </a:r>
                      <a:r>
                        <a:rPr lang="ar-SA" sz="1400" u="sng" dirty="0">
                          <a:solidFill>
                            <a:srgbClr val="0645AD"/>
                          </a:solidFill>
                          <a:effectLst/>
                          <a:latin typeface="Calibri" panose="020F0502020204030204" pitchFamily="34" charset="0"/>
                          <a:ea typeface="Times New Roman" panose="02020603050405020304" pitchFamily="18" charset="0"/>
                          <a:cs typeface="Times New Roman" panose="02020603050405020304" pitchFamily="18" charset="0"/>
                          <a:hlinkClick r:id="rId25" tooltip="مانشستر يونايتد"/>
                        </a:rPr>
                        <a:t> يونايتد</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rtl="1">
                        <a:lnSpc>
                          <a:spcPct val="107000"/>
                        </a:lnSpc>
                        <a:spcBef>
                          <a:spcPts val="1200"/>
                        </a:spcBef>
                        <a:spcAft>
                          <a:spcPts val="1200"/>
                        </a:spcAft>
                      </a:pPr>
                      <a:r>
                        <a:rPr lang="ar-SA" sz="1400" dirty="0">
                          <a:solidFill>
                            <a:srgbClr val="202122"/>
                          </a:solidFill>
                          <a:effectLst/>
                          <a:latin typeface="Calibri" panose="020F0502020204030204" pitchFamily="34" charset="0"/>
                          <a:ea typeface="Times New Roman" panose="02020603050405020304" pitchFamily="18" charset="0"/>
                          <a:cs typeface="Times New Roman" panose="02020603050405020304" pitchFamily="18" charset="0"/>
                        </a:rPr>
                        <a:t>تعرض لإصابة في رأسه</a:t>
                      </a:r>
                      <a:r>
                        <a:rPr lang="en-US" sz="1400" dirty="0">
                          <a:solidFill>
                            <a:srgbClr val="202122"/>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102598324"/>
                  </a:ext>
                </a:extLst>
              </a:tr>
            </a:tbl>
          </a:graphicData>
        </a:graphic>
      </p:graphicFrame>
      <p:sp>
        <p:nvSpPr>
          <p:cNvPr id="5" name="Rectangle 1"/>
          <p:cNvSpPr>
            <a:spLocks noChangeArrowheads="1"/>
          </p:cNvSpPr>
          <p:nvPr/>
        </p:nvSpPr>
        <p:spPr bwMode="auto">
          <a:xfrm>
            <a:off x="-2137893" y="-61951"/>
            <a:ext cx="1609859"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0" fontAlgn="base" latinLnBrk="0" hangingPunct="0">
              <a:lnSpc>
                <a:spcPct val="100000"/>
              </a:lnSpc>
              <a:spcBef>
                <a:spcPct val="0"/>
              </a:spcBef>
              <a:spcAft>
                <a:spcPct val="0"/>
              </a:spcAft>
              <a:buClrTx/>
              <a:buSzTx/>
              <a:buFontTx/>
              <a:buNone/>
              <a:tabLst/>
            </a:pPr>
            <a:r>
              <a:rPr kumimoji="0" lang="ar-SA" altLang="ar-IQ" sz="1700" b="0" i="0" u="none" strike="noStrike" cap="none" normalizeH="0" baseline="0" smtClean="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قائمة اللاعبين</a:t>
            </a:r>
            <a:r>
              <a:rPr kumimoji="0" lang="ar-IQ" altLang="ar-IQ" sz="1200" b="0" i="0" u="none" strike="noStrike" cap="none" normalizeH="0" baseline="0" smtClean="0">
                <a:ln>
                  <a:noFill/>
                </a:ln>
                <a:solidFill>
                  <a:srgbClr val="54595D"/>
                </a:solidFill>
                <a:effectLst/>
                <a:latin typeface="Calibri" panose="020F0502020204030204" pitchFamily="34" charset="0"/>
                <a:ea typeface="Times New Roman" panose="02020603050405020304" pitchFamily="18" charset="0"/>
                <a:cs typeface="Arial" panose="020B0604020202020204" pitchFamily="34" charset="0"/>
              </a:rPr>
              <a:t>[</a:t>
            </a:r>
            <a:r>
              <a:rPr kumimoji="0" lang="ar-SA" altLang="ar-IQ" sz="1200" b="0" i="0" u="none" strike="noStrike" cap="none" normalizeH="0" baseline="0" smtClean="0">
                <a:ln>
                  <a:noFill/>
                </a:ln>
                <a:solidFill>
                  <a:srgbClr val="0645AD"/>
                </a:solidFill>
                <a:effectLst/>
                <a:latin typeface="Calibri" panose="020F0502020204030204" pitchFamily="34" charset="0"/>
                <a:ea typeface="Times New Roman" panose="02020603050405020304" pitchFamily="18" charset="0"/>
                <a:cs typeface="Arial" panose="020B0604020202020204" pitchFamily="34" charset="0"/>
                <a:hlinkClick r:id="rId26" tooltip="عدل القسم: قائمة اللاعبين"/>
              </a:rPr>
              <a:t>عدل</a:t>
            </a:r>
            <a:r>
              <a:rPr kumimoji="0" lang="ar-IQ" altLang="ar-IQ" sz="1200" b="0" i="0" u="none" strike="noStrike" cap="none" normalizeH="0" baseline="0" smtClean="0">
                <a:ln>
                  <a:noFill/>
                </a:ln>
                <a:solidFill>
                  <a:srgbClr val="54595D"/>
                </a:solidFill>
                <a:effectLst/>
                <a:latin typeface="Calibri" panose="020F0502020204030204" pitchFamily="34" charset="0"/>
                <a:ea typeface="Times New Roman" panose="02020603050405020304" pitchFamily="18" charset="0"/>
                <a:cs typeface="Arial" panose="020B0604020202020204" pitchFamily="34" charset="0"/>
              </a:rPr>
              <a:t>]</a:t>
            </a:r>
            <a:endParaRPr kumimoji="0" lang="en-US" altLang="ar-IQ"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IQ"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6" name="سهم إلى اليسار 5"/>
          <p:cNvSpPr/>
          <p:nvPr/>
        </p:nvSpPr>
        <p:spPr>
          <a:xfrm>
            <a:off x="4108361" y="50678"/>
            <a:ext cx="7469748" cy="8130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t>القائمة بسماء الاعبين الذين </a:t>
            </a:r>
            <a:r>
              <a:rPr lang="ar-SA" dirty="0" err="1" smtClean="0"/>
              <a:t>لاقو</a:t>
            </a:r>
            <a:r>
              <a:rPr lang="ar-SA" dirty="0" smtClean="0"/>
              <a:t> </a:t>
            </a:r>
            <a:r>
              <a:rPr lang="ar-SA" dirty="0" err="1" smtClean="0"/>
              <a:t>حدفهم</a:t>
            </a:r>
            <a:r>
              <a:rPr lang="ar-SA" dirty="0" smtClean="0"/>
              <a:t> في المباريات والوحدات التدريبية </a:t>
            </a:r>
            <a:endParaRPr lang="ar-IQ" dirty="0"/>
          </a:p>
        </p:txBody>
      </p:sp>
    </p:spTree>
    <p:extLst>
      <p:ext uri="{BB962C8B-B14F-4D97-AF65-F5344CB8AC3E}">
        <p14:creationId xmlns:p14="http://schemas.microsoft.com/office/powerpoint/2010/main" val="2299140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726496810"/>
              </p:ext>
            </p:extLst>
          </p:nvPr>
        </p:nvGraphicFramePr>
        <p:xfrm>
          <a:off x="684213" y="376519"/>
          <a:ext cx="10409610" cy="5619021"/>
        </p:xfrm>
        <a:graphic>
          <a:graphicData uri="http://schemas.openxmlformats.org/drawingml/2006/table">
            <a:tbl>
              <a:tblPr rtl="1" firstRow="1" firstCol="1" bandRow="1">
                <a:tableStyleId>{5C22544A-7EE6-4342-B048-85BDC9FD1C3A}</a:tableStyleId>
              </a:tblPr>
              <a:tblGrid>
                <a:gridCol w="1664418">
                  <a:extLst>
                    <a:ext uri="{9D8B030D-6E8A-4147-A177-3AD203B41FA5}">
                      <a16:colId xmlns:a16="http://schemas.microsoft.com/office/drawing/2014/main" val="601335382"/>
                    </a:ext>
                  </a:extLst>
                </a:gridCol>
                <a:gridCol w="2198380">
                  <a:extLst>
                    <a:ext uri="{9D8B030D-6E8A-4147-A177-3AD203B41FA5}">
                      <a16:colId xmlns:a16="http://schemas.microsoft.com/office/drawing/2014/main" val="1918976152"/>
                    </a:ext>
                  </a:extLst>
                </a:gridCol>
                <a:gridCol w="964696">
                  <a:extLst>
                    <a:ext uri="{9D8B030D-6E8A-4147-A177-3AD203B41FA5}">
                      <a16:colId xmlns:a16="http://schemas.microsoft.com/office/drawing/2014/main" val="2269804329"/>
                    </a:ext>
                  </a:extLst>
                </a:gridCol>
                <a:gridCol w="2030505">
                  <a:extLst>
                    <a:ext uri="{9D8B030D-6E8A-4147-A177-3AD203B41FA5}">
                      <a16:colId xmlns:a16="http://schemas.microsoft.com/office/drawing/2014/main" val="616208921"/>
                    </a:ext>
                  </a:extLst>
                </a:gridCol>
                <a:gridCol w="3551611">
                  <a:extLst>
                    <a:ext uri="{9D8B030D-6E8A-4147-A177-3AD203B41FA5}">
                      <a16:colId xmlns:a16="http://schemas.microsoft.com/office/drawing/2014/main" val="2303452789"/>
                    </a:ext>
                  </a:extLst>
                </a:gridCol>
              </a:tblGrid>
              <a:tr h="438030">
                <a:tc>
                  <a:txBody>
                    <a:bodyPr/>
                    <a:lstStyle/>
                    <a:p>
                      <a:pPr algn="r" rtl="1">
                        <a:lnSpc>
                          <a:spcPct val="107000"/>
                        </a:lnSpc>
                        <a:spcBef>
                          <a:spcPts val="1200"/>
                        </a:spcBef>
                        <a:spcAft>
                          <a:spcPts val="1200"/>
                        </a:spcAft>
                      </a:pPr>
                      <a:r>
                        <a:rPr lang="en-US" sz="700" u="sng">
                          <a:effectLst/>
                          <a:hlinkClick r:id="rId2" tooltip="8 أبريل"/>
                        </a:rPr>
                        <a:t>8 </a:t>
                      </a:r>
                      <a:r>
                        <a:rPr lang="ar-SA" sz="700" u="sng">
                          <a:effectLst/>
                          <a:hlinkClick r:id="rId2" tooltip="8 أبريل"/>
                        </a:rPr>
                        <a:t>أبريل</a:t>
                      </a:r>
                      <a:r>
                        <a:rPr lang="en-US" sz="700">
                          <a:effectLst/>
                        </a:rPr>
                        <a:t> </a:t>
                      </a:r>
                      <a:r>
                        <a:rPr lang="en-US" sz="700" u="sng">
                          <a:effectLst/>
                          <a:hlinkClick r:id="rId3" tooltip="1907"/>
                        </a:rPr>
                        <a:t>1907</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1600" dirty="0">
                          <a:effectLst/>
                        </a:rPr>
                        <a:t>تومي </a:t>
                      </a:r>
                      <a:r>
                        <a:rPr lang="ar-SA" sz="1600" dirty="0" err="1">
                          <a:effectLst/>
                        </a:rPr>
                        <a:t>بلاكستوك</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en-US" sz="1600" dirty="0">
                          <a:effectLst/>
                        </a:rPr>
                        <a:t>25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1600" u="sng" dirty="0" err="1">
                          <a:effectLst/>
                          <a:hlinkClick r:id="rId4" tooltip="مانشستر يونايتد"/>
                        </a:rPr>
                        <a:t>مانشيستر</a:t>
                      </a:r>
                      <a:r>
                        <a:rPr lang="ar-SA" sz="1600" u="sng" dirty="0">
                          <a:effectLst/>
                          <a:hlinkClick r:id="rId4" tooltip="مانشستر يونايتد"/>
                        </a:rPr>
                        <a:t> يونايتد</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1600" dirty="0">
                          <a:effectLst/>
                        </a:rPr>
                        <a:t>تعرض لإصابة في رأسه</a:t>
                      </a:r>
                      <a:r>
                        <a:rPr lang="en-US" sz="1600" dirty="0">
                          <a:effectLst/>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extLst>
                  <a:ext uri="{0D108BD9-81ED-4DB2-BD59-A6C34878D82A}">
                    <a16:rowId xmlns:a16="http://schemas.microsoft.com/office/drawing/2014/main" val="1966599184"/>
                  </a:ext>
                </a:extLst>
              </a:tr>
              <a:tr h="541578">
                <a:tc>
                  <a:txBody>
                    <a:bodyPr/>
                    <a:lstStyle/>
                    <a:p>
                      <a:pPr algn="r" rtl="1">
                        <a:lnSpc>
                          <a:spcPct val="107000"/>
                        </a:lnSpc>
                        <a:spcBef>
                          <a:spcPts val="1200"/>
                        </a:spcBef>
                        <a:spcAft>
                          <a:spcPts val="1200"/>
                        </a:spcAft>
                      </a:pPr>
                      <a:r>
                        <a:rPr lang="ar-SA" sz="1600" u="sng" dirty="0">
                          <a:effectLst/>
                          <a:hlinkClick r:id="rId5" tooltip="يناير (شهر)"/>
                        </a:rPr>
                        <a:t>يناير</a:t>
                      </a:r>
                      <a:r>
                        <a:rPr lang="en-US" sz="1600" dirty="0">
                          <a:effectLst/>
                        </a:rPr>
                        <a:t> </a:t>
                      </a:r>
                      <a:r>
                        <a:rPr lang="en-US" sz="1600" u="sng" dirty="0">
                          <a:effectLst/>
                          <a:hlinkClick r:id="rId6" tooltip="1908"/>
                        </a:rPr>
                        <a:t>1908</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1600" dirty="0">
                          <a:effectLst/>
                        </a:rPr>
                        <a:t>فرانك ليفيك</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en-US" sz="1600">
                          <a:effectLst/>
                        </a:rPr>
                        <a:t>26</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1600" u="sng">
                          <a:effectLst/>
                          <a:hlinkClick r:id="rId7" tooltip="شيفيلد يونايتد"/>
                        </a:rPr>
                        <a:t>شيفيلد يونايتد</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1600" u="sng" dirty="0" err="1">
                          <a:effectLst/>
                          <a:hlinkClick r:id="rId8" tooltip="ذات الرئة"/>
                        </a:rPr>
                        <a:t>إلتهاب</a:t>
                      </a:r>
                      <a:r>
                        <a:rPr lang="ar-SA" sz="1600" u="sng" dirty="0">
                          <a:effectLst/>
                          <a:hlinkClick r:id="rId8" tooltip="ذات الرئة"/>
                        </a:rPr>
                        <a:t> رئوي</a:t>
                      </a:r>
                      <a:r>
                        <a:rPr lang="en-US" sz="1600" dirty="0">
                          <a:effectLst/>
                        </a:rPr>
                        <a:t> </a:t>
                      </a:r>
                      <a:r>
                        <a:rPr lang="ar-SA" sz="1600" dirty="0">
                          <a:effectLst/>
                        </a:rPr>
                        <a:t>في مباراته ضد</a:t>
                      </a:r>
                      <a:r>
                        <a:rPr lang="en-US" sz="1600" dirty="0">
                          <a:effectLst/>
                        </a:rPr>
                        <a:t> </a:t>
                      </a:r>
                      <a:r>
                        <a:rPr lang="ar-SA" sz="1600" u="sng" dirty="0">
                          <a:effectLst/>
                          <a:hlinkClick r:id="rId9" tooltip="نيوكاسل يونايتد"/>
                        </a:rPr>
                        <a:t>نادي نيوكاسل</a:t>
                      </a:r>
                      <a:r>
                        <a:rPr lang="en-US" sz="1600" dirty="0">
                          <a:effectLst/>
                        </a:rPr>
                        <a:t>.</a:t>
                      </a:r>
                      <a:r>
                        <a:rPr lang="ar-SA" sz="1600" u="sng" baseline="30000" dirty="0">
                          <a:effectLst/>
                          <a:hlinkClick r:id="rId10"/>
                        </a:rPr>
                        <a:t>[4]</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extLst>
                  <a:ext uri="{0D108BD9-81ED-4DB2-BD59-A6C34878D82A}">
                    <a16:rowId xmlns:a16="http://schemas.microsoft.com/office/drawing/2014/main" val="2381384218"/>
                  </a:ext>
                </a:extLst>
              </a:tr>
              <a:tr h="867329">
                <a:tc>
                  <a:txBody>
                    <a:bodyPr/>
                    <a:lstStyle/>
                    <a:p>
                      <a:pPr algn="r" rtl="1">
                        <a:lnSpc>
                          <a:spcPct val="107000"/>
                        </a:lnSpc>
                        <a:spcBef>
                          <a:spcPts val="1200"/>
                        </a:spcBef>
                        <a:spcAft>
                          <a:spcPts val="1200"/>
                        </a:spcAft>
                      </a:pPr>
                      <a:r>
                        <a:rPr lang="en-US" sz="1600" u="sng" dirty="0">
                          <a:effectLst/>
                          <a:hlinkClick r:id="rId11" tooltip="29 ديسمبر"/>
                        </a:rPr>
                        <a:t>29 </a:t>
                      </a:r>
                      <a:r>
                        <a:rPr lang="ar-SA" sz="1600" u="sng" dirty="0">
                          <a:effectLst/>
                          <a:hlinkClick r:id="rId11" tooltip="29 ديسمبر"/>
                        </a:rPr>
                        <a:t>ديسمبر</a:t>
                      </a:r>
                      <a:r>
                        <a:rPr lang="en-US" sz="1600" dirty="0">
                          <a:effectLst/>
                        </a:rPr>
                        <a:t> </a:t>
                      </a:r>
                      <a:r>
                        <a:rPr lang="en-US" sz="1600" u="sng" dirty="0">
                          <a:effectLst/>
                          <a:hlinkClick r:id="rId12" tooltip="1909"/>
                        </a:rPr>
                        <a:t>1909</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1600" dirty="0">
                          <a:effectLst/>
                        </a:rPr>
                        <a:t>جيمس مين</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en-US" sz="1600" dirty="0">
                          <a:effectLst/>
                        </a:rPr>
                        <a:t>23</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1600" u="sng">
                          <a:effectLst/>
                          <a:hlinkClick r:id="rId13" tooltip="نادي هيبرنيان"/>
                        </a:rPr>
                        <a:t>هيبرنيان</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1600" dirty="0">
                          <a:effectLst/>
                        </a:rPr>
                        <a:t>تعرض إلى إصابات في معدته بعد </a:t>
                      </a:r>
                      <a:r>
                        <a:rPr lang="ar-SA" sz="1600" dirty="0" err="1">
                          <a:effectLst/>
                        </a:rPr>
                        <a:t>إصطدامه</a:t>
                      </a:r>
                      <a:r>
                        <a:rPr lang="ar-SA" sz="1600" dirty="0">
                          <a:effectLst/>
                        </a:rPr>
                        <a:t> بلاعب آخر، توفي بعد أربعة أيام</a:t>
                      </a:r>
                      <a:r>
                        <a:rPr lang="en-US" sz="1600" dirty="0">
                          <a:effectLst/>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extLst>
                  <a:ext uri="{0D108BD9-81ED-4DB2-BD59-A6C34878D82A}">
                    <a16:rowId xmlns:a16="http://schemas.microsoft.com/office/drawing/2014/main" val="2085969983"/>
                  </a:ext>
                </a:extLst>
              </a:tr>
              <a:tr h="867329">
                <a:tc>
                  <a:txBody>
                    <a:bodyPr/>
                    <a:lstStyle/>
                    <a:p>
                      <a:pPr algn="r" rtl="1">
                        <a:lnSpc>
                          <a:spcPct val="107000"/>
                        </a:lnSpc>
                        <a:spcBef>
                          <a:spcPts val="1200"/>
                        </a:spcBef>
                        <a:spcAft>
                          <a:spcPts val="1200"/>
                        </a:spcAft>
                      </a:pPr>
                      <a:r>
                        <a:rPr lang="en-US" sz="1600" u="sng" dirty="0">
                          <a:effectLst/>
                          <a:hlinkClick r:id="rId14" tooltip="19 فبراير"/>
                        </a:rPr>
                        <a:t>19 </a:t>
                      </a:r>
                      <a:r>
                        <a:rPr lang="ar-SA" sz="1600" u="sng" dirty="0">
                          <a:effectLst/>
                          <a:hlinkClick r:id="rId14" tooltip="19 فبراير"/>
                        </a:rPr>
                        <a:t>فبراير</a:t>
                      </a:r>
                      <a:r>
                        <a:rPr lang="en-US" sz="1600" dirty="0">
                          <a:effectLst/>
                        </a:rPr>
                        <a:t> </a:t>
                      </a:r>
                      <a:r>
                        <a:rPr lang="en-US" sz="1600" u="sng" dirty="0">
                          <a:effectLst/>
                          <a:hlinkClick r:id="rId15" tooltip="1916"/>
                        </a:rPr>
                        <a:t>1916</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1600">
                          <a:effectLst/>
                        </a:rPr>
                        <a:t>بوب بينسون</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en-US" sz="1600" dirty="0">
                          <a:effectLst/>
                        </a:rPr>
                        <a:t>33</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1600" u="sng">
                          <a:effectLst/>
                          <a:hlinkClick r:id="rId16" tooltip="نادي أرسنال"/>
                        </a:rPr>
                        <a:t>أرسنال</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1600" dirty="0">
                          <a:effectLst/>
                        </a:rPr>
                        <a:t>تعرض إلى انفجار الأوعية الدموية في مباراته أمام</a:t>
                      </a:r>
                      <a:r>
                        <a:rPr lang="en-US" sz="1600" dirty="0">
                          <a:effectLst/>
                        </a:rPr>
                        <a:t> </a:t>
                      </a:r>
                      <a:r>
                        <a:rPr lang="ar-SA" sz="1600" u="sng" dirty="0">
                          <a:effectLst/>
                          <a:hlinkClick r:id="rId17" tooltip="نادي ريدنغ"/>
                        </a:rPr>
                        <a:t>نادي </a:t>
                      </a:r>
                      <a:r>
                        <a:rPr lang="ar-SA" sz="1600" u="sng" dirty="0" err="1">
                          <a:effectLst/>
                          <a:hlinkClick r:id="rId17" tooltip="نادي ريدنغ"/>
                        </a:rPr>
                        <a:t>ريدينغ</a:t>
                      </a:r>
                      <a:r>
                        <a:rPr lang="en-US" sz="1600" dirty="0">
                          <a:effectLst/>
                        </a:rPr>
                        <a:t>.</a:t>
                      </a:r>
                      <a:r>
                        <a:rPr lang="ar-SA" sz="1600" u="sng" baseline="30000" dirty="0">
                          <a:effectLst/>
                          <a:hlinkClick r:id="rId18"/>
                        </a:rPr>
                        <a:t>[5]</a:t>
                      </a:r>
                      <a:r>
                        <a:rPr lang="ar-SA" sz="1600" u="sng" baseline="30000" dirty="0">
                          <a:effectLst/>
                          <a:hlinkClick r:id="rId19"/>
                        </a:rPr>
                        <a:t>[6]</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extLst>
                  <a:ext uri="{0D108BD9-81ED-4DB2-BD59-A6C34878D82A}">
                    <a16:rowId xmlns:a16="http://schemas.microsoft.com/office/drawing/2014/main" val="4159691078"/>
                  </a:ext>
                </a:extLst>
              </a:tr>
              <a:tr h="1030205">
                <a:tc>
                  <a:txBody>
                    <a:bodyPr/>
                    <a:lstStyle/>
                    <a:p>
                      <a:pPr algn="r" rtl="1">
                        <a:lnSpc>
                          <a:spcPct val="107000"/>
                        </a:lnSpc>
                        <a:spcBef>
                          <a:spcPts val="1200"/>
                        </a:spcBef>
                        <a:spcAft>
                          <a:spcPts val="1200"/>
                        </a:spcAft>
                      </a:pPr>
                      <a:r>
                        <a:rPr lang="en-US" sz="1600" u="sng" dirty="0">
                          <a:effectLst/>
                          <a:hlinkClick r:id="rId20" tooltip="7 يناير"/>
                        </a:rPr>
                        <a:t>7 </a:t>
                      </a:r>
                      <a:r>
                        <a:rPr lang="ar-SA" sz="1600" u="sng" dirty="0">
                          <a:effectLst/>
                          <a:hlinkClick r:id="rId20" tooltip="7 يناير"/>
                        </a:rPr>
                        <a:t>يناير</a:t>
                      </a:r>
                      <a:r>
                        <a:rPr lang="en-US" sz="1600" dirty="0">
                          <a:effectLst/>
                        </a:rPr>
                        <a:t> </a:t>
                      </a:r>
                      <a:r>
                        <a:rPr lang="en-US" sz="1600" u="sng" dirty="0">
                          <a:effectLst/>
                          <a:hlinkClick r:id="rId21" tooltip="1921"/>
                        </a:rPr>
                        <a:t>1921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1600" dirty="0" err="1">
                          <a:effectLst/>
                        </a:rPr>
                        <a:t>هوراس</a:t>
                      </a:r>
                      <a:r>
                        <a:rPr lang="ar-SA" sz="1600" dirty="0">
                          <a:effectLst/>
                        </a:rPr>
                        <a:t> </a:t>
                      </a:r>
                      <a:r>
                        <a:rPr lang="ar-SA" sz="1600" dirty="0" err="1">
                          <a:effectLst/>
                        </a:rPr>
                        <a:t>فيرهوسرت</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en-US" sz="1600" dirty="0">
                          <a:effectLst/>
                        </a:rPr>
                        <a:t>27</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1600" u="sng">
                          <a:effectLst/>
                          <a:hlinkClick r:id="rId22" tooltip="نادي بلاكبول"/>
                        </a:rPr>
                        <a:t>بلاكبول</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1600" dirty="0">
                          <a:effectLst/>
                        </a:rPr>
                        <a:t>تعرض لإصابة في الرأس في نهاية عام 1920 </a:t>
                      </a:r>
                      <a:r>
                        <a:rPr lang="ar-SA" sz="1600" dirty="0" err="1">
                          <a:effectLst/>
                        </a:rPr>
                        <a:t>ليتوفي</a:t>
                      </a:r>
                      <a:r>
                        <a:rPr lang="ar-SA" sz="1600" dirty="0">
                          <a:effectLst/>
                        </a:rPr>
                        <a:t> بعد عدة أيام في بداية السنة الجديدة</a:t>
                      </a:r>
                      <a:r>
                        <a:rPr lang="en-US" sz="1600" dirty="0">
                          <a:effectLst/>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extLst>
                  <a:ext uri="{0D108BD9-81ED-4DB2-BD59-A6C34878D82A}">
                    <a16:rowId xmlns:a16="http://schemas.microsoft.com/office/drawing/2014/main" val="3185961632"/>
                  </a:ext>
                </a:extLst>
              </a:tr>
              <a:tr h="541578">
                <a:tc>
                  <a:txBody>
                    <a:bodyPr/>
                    <a:lstStyle/>
                    <a:p>
                      <a:pPr algn="r" rtl="1">
                        <a:lnSpc>
                          <a:spcPct val="107000"/>
                        </a:lnSpc>
                        <a:spcBef>
                          <a:spcPts val="1200"/>
                        </a:spcBef>
                        <a:spcAft>
                          <a:spcPts val="1200"/>
                        </a:spcAft>
                      </a:pPr>
                      <a:r>
                        <a:rPr lang="en-US" sz="1600" u="sng" dirty="0">
                          <a:effectLst/>
                          <a:hlinkClick r:id="rId23" tooltip="22 مايو"/>
                        </a:rPr>
                        <a:t>22 </a:t>
                      </a:r>
                      <a:r>
                        <a:rPr lang="ar-SA" sz="1600" u="sng" dirty="0">
                          <a:effectLst/>
                          <a:hlinkClick r:id="rId23" tooltip="22 مايو"/>
                        </a:rPr>
                        <a:t>مايو</a:t>
                      </a:r>
                      <a:r>
                        <a:rPr lang="en-US" sz="1600" dirty="0">
                          <a:effectLst/>
                        </a:rPr>
                        <a:t> </a:t>
                      </a:r>
                      <a:r>
                        <a:rPr lang="en-US" sz="1600" u="sng" dirty="0">
                          <a:effectLst/>
                          <a:hlinkClick r:id="rId21" tooltip="1921"/>
                        </a:rPr>
                        <a:t>1921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1600">
                          <a:effectLst/>
                        </a:rPr>
                        <a:t>نيكولا جازديك</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1600" dirty="0">
                          <a:effectLst/>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1600" dirty="0" err="1">
                          <a:effectLst/>
                        </a:rPr>
                        <a:t>هاجدوك</a:t>
                      </a:r>
                      <a:r>
                        <a:rPr lang="ar-SA" sz="1600" dirty="0">
                          <a:effectLst/>
                        </a:rPr>
                        <a:t> </a:t>
                      </a:r>
                      <a:r>
                        <a:rPr lang="ar-SA" sz="1600" dirty="0" err="1">
                          <a:effectLst/>
                        </a:rPr>
                        <a:t>سبيلت</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1600" dirty="0">
                          <a:effectLst/>
                        </a:rPr>
                        <a:t>توفي بسبب مرض السل في الملعب</a:t>
                      </a:r>
                      <a:r>
                        <a:rPr lang="en-US" sz="1600" dirty="0">
                          <a:effectLst/>
                        </a:rPr>
                        <a:t>.</a:t>
                      </a:r>
                      <a:r>
                        <a:rPr lang="ar-SA" sz="1600" u="sng" baseline="30000" dirty="0">
                          <a:effectLst/>
                          <a:hlinkClick r:id="rId24"/>
                        </a:rPr>
                        <a:t>[7]</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extLst>
                  <a:ext uri="{0D108BD9-81ED-4DB2-BD59-A6C34878D82A}">
                    <a16:rowId xmlns:a16="http://schemas.microsoft.com/office/drawing/2014/main" val="2396159007"/>
                  </a:ext>
                </a:extLst>
              </a:tr>
              <a:tr h="627377">
                <a:tc>
                  <a:txBody>
                    <a:bodyPr/>
                    <a:lstStyle/>
                    <a:p>
                      <a:pPr algn="r" rtl="1">
                        <a:lnSpc>
                          <a:spcPct val="107000"/>
                        </a:lnSpc>
                        <a:spcBef>
                          <a:spcPts val="1200"/>
                        </a:spcBef>
                        <a:spcAft>
                          <a:spcPts val="1200"/>
                        </a:spcAft>
                      </a:pPr>
                      <a:r>
                        <a:rPr lang="en-US" sz="1600" u="sng" dirty="0">
                          <a:effectLst/>
                          <a:hlinkClick r:id="rId25" tooltip="14 نوفمبر"/>
                        </a:rPr>
                        <a:t>14 </a:t>
                      </a:r>
                      <a:r>
                        <a:rPr lang="ar-SA" sz="1600" u="sng" dirty="0">
                          <a:effectLst/>
                          <a:hlinkClick r:id="rId25" tooltip="14 نوفمبر"/>
                        </a:rPr>
                        <a:t>نوفمبر</a:t>
                      </a:r>
                      <a:r>
                        <a:rPr lang="en-US" sz="1600" dirty="0">
                          <a:effectLst/>
                        </a:rPr>
                        <a:t> </a:t>
                      </a:r>
                      <a:r>
                        <a:rPr lang="en-US" sz="1600" u="sng" dirty="0">
                          <a:effectLst/>
                          <a:hlinkClick r:id="rId21" tooltip="1921"/>
                        </a:rPr>
                        <a:t>1921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1600" dirty="0">
                          <a:effectLst/>
                        </a:rPr>
                        <a:t>جوشا </a:t>
                      </a:r>
                      <a:r>
                        <a:rPr lang="ar-SA" sz="1600" dirty="0" err="1">
                          <a:effectLst/>
                        </a:rPr>
                        <a:t>ويلكينسون</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en-US" sz="1600">
                          <a:effectLst/>
                        </a:rPr>
                        <a:t>24</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1600">
                          <a:effectLst/>
                        </a:rPr>
                        <a:t>دومبارتون</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1600" dirty="0">
                          <a:effectLst/>
                        </a:rPr>
                        <a:t>توفي في الملعب بسبب</a:t>
                      </a:r>
                      <a:r>
                        <a:rPr lang="en-US" sz="1600" dirty="0">
                          <a:effectLst/>
                        </a:rPr>
                        <a:t> </a:t>
                      </a:r>
                      <a:r>
                        <a:rPr lang="ar-SA" sz="1600" u="sng" dirty="0">
                          <a:effectLst/>
                          <a:hlinkClick r:id="rId26" tooltip="التهاب البريتون"/>
                        </a:rPr>
                        <a:t>التهاب الصفاق</a:t>
                      </a:r>
                      <a:r>
                        <a:rPr lang="en-US" sz="1600" dirty="0">
                          <a:effectLst/>
                        </a:rPr>
                        <a:t>.</a:t>
                      </a:r>
                      <a:r>
                        <a:rPr lang="ar-SA" sz="1600" u="sng" baseline="30000" dirty="0">
                          <a:effectLst/>
                          <a:hlinkClick r:id="rId27"/>
                        </a:rPr>
                        <a:t>[8]</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extLst>
                  <a:ext uri="{0D108BD9-81ED-4DB2-BD59-A6C34878D82A}">
                    <a16:rowId xmlns:a16="http://schemas.microsoft.com/office/drawing/2014/main" val="2106854610"/>
                  </a:ext>
                </a:extLst>
              </a:tr>
              <a:tr h="704453">
                <a:tc>
                  <a:txBody>
                    <a:bodyPr/>
                    <a:lstStyle/>
                    <a:p>
                      <a:pPr algn="r" rtl="1">
                        <a:lnSpc>
                          <a:spcPct val="107000"/>
                        </a:lnSpc>
                        <a:spcBef>
                          <a:spcPts val="1200"/>
                        </a:spcBef>
                        <a:spcAft>
                          <a:spcPts val="1200"/>
                        </a:spcAft>
                      </a:pPr>
                      <a:r>
                        <a:rPr lang="en-US" sz="1600" u="sng" dirty="0">
                          <a:effectLst/>
                          <a:hlinkClick r:id="rId28" tooltip="11 نوفمبر"/>
                        </a:rPr>
                        <a:t>11 </a:t>
                      </a:r>
                      <a:r>
                        <a:rPr lang="ar-SA" sz="1600" u="sng" dirty="0">
                          <a:effectLst/>
                          <a:hlinkClick r:id="rId28" tooltip="11 نوفمبر"/>
                        </a:rPr>
                        <a:t>نوفمبر</a:t>
                      </a:r>
                      <a:r>
                        <a:rPr lang="en-US" sz="1600" dirty="0">
                          <a:effectLst/>
                        </a:rPr>
                        <a:t> </a:t>
                      </a:r>
                      <a:r>
                        <a:rPr lang="en-US" sz="1600" u="sng" dirty="0">
                          <a:effectLst/>
                          <a:hlinkClick r:id="rId29" tooltip="1923"/>
                        </a:rPr>
                        <a:t>1923</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1600" dirty="0">
                          <a:effectLst/>
                        </a:rPr>
                        <a:t>توم </a:t>
                      </a:r>
                      <a:r>
                        <a:rPr lang="ar-SA" sz="1600" dirty="0" err="1">
                          <a:effectLst/>
                        </a:rPr>
                        <a:t>بوتلير</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1600" dirty="0">
                          <a:effectLst/>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1600" u="sng" dirty="0">
                          <a:effectLst/>
                          <a:hlinkClick r:id="rId30" tooltip="بورت فايل"/>
                        </a:rPr>
                        <a:t>بورت فايل</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1600" dirty="0">
                          <a:effectLst/>
                        </a:rPr>
                        <a:t>أصيب</a:t>
                      </a:r>
                      <a:r>
                        <a:rPr lang="en-US" sz="1600" dirty="0">
                          <a:effectLst/>
                        </a:rPr>
                        <a:t> </a:t>
                      </a:r>
                      <a:r>
                        <a:rPr lang="ar-SA" sz="1600" u="sng" dirty="0">
                          <a:effectLst/>
                          <a:hlinkClick r:id="rId31" tooltip="كزاز"/>
                        </a:rPr>
                        <a:t>بالكزاز</a:t>
                      </a:r>
                      <a:r>
                        <a:rPr lang="en-US" sz="1600" dirty="0">
                          <a:effectLst/>
                        </a:rPr>
                        <a:t> </a:t>
                      </a:r>
                      <a:r>
                        <a:rPr lang="ar-SA" sz="1600" dirty="0">
                          <a:effectLst/>
                        </a:rPr>
                        <a:t>نتيجة إصابةٍ في ذراعه في إحدى المباريات</a:t>
                      </a:r>
                      <a:r>
                        <a:rPr lang="en-US" sz="1600" dirty="0">
                          <a:effectLst/>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extLst>
                  <a:ext uri="{0D108BD9-81ED-4DB2-BD59-A6C34878D82A}">
                    <a16:rowId xmlns:a16="http://schemas.microsoft.com/office/drawing/2014/main" val="278380356"/>
                  </a:ext>
                </a:extLst>
              </a:tr>
            </a:tbl>
          </a:graphicData>
        </a:graphic>
      </p:graphicFrame>
    </p:spTree>
    <p:extLst>
      <p:ext uri="{BB962C8B-B14F-4D97-AF65-F5344CB8AC3E}">
        <p14:creationId xmlns:p14="http://schemas.microsoft.com/office/powerpoint/2010/main" val="2134042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285021767"/>
              </p:ext>
            </p:extLst>
          </p:nvPr>
        </p:nvGraphicFramePr>
        <p:xfrm>
          <a:off x="15410330" y="-648181"/>
          <a:ext cx="3284070" cy="3986797"/>
        </p:xfrm>
        <a:graphic>
          <a:graphicData uri="http://schemas.openxmlformats.org/drawingml/2006/table">
            <a:tbl>
              <a:tblPr rtl="1" firstRow="1" firstCol="1" bandRow="1">
                <a:tableStyleId>{5C22544A-7EE6-4342-B048-85BDC9FD1C3A}</a:tableStyleId>
              </a:tblPr>
              <a:tblGrid>
                <a:gridCol w="522670">
                  <a:extLst>
                    <a:ext uri="{9D8B030D-6E8A-4147-A177-3AD203B41FA5}">
                      <a16:colId xmlns:a16="http://schemas.microsoft.com/office/drawing/2014/main" val="788862096"/>
                    </a:ext>
                  </a:extLst>
                </a:gridCol>
                <a:gridCol w="690350">
                  <a:extLst>
                    <a:ext uri="{9D8B030D-6E8A-4147-A177-3AD203B41FA5}">
                      <a16:colId xmlns:a16="http://schemas.microsoft.com/office/drawing/2014/main" val="3841177412"/>
                    </a:ext>
                  </a:extLst>
                </a:gridCol>
                <a:gridCol w="480540">
                  <a:extLst>
                    <a:ext uri="{9D8B030D-6E8A-4147-A177-3AD203B41FA5}">
                      <a16:colId xmlns:a16="http://schemas.microsoft.com/office/drawing/2014/main" val="1425000541"/>
                    </a:ext>
                  </a:extLst>
                </a:gridCol>
                <a:gridCol w="900160">
                  <a:extLst>
                    <a:ext uri="{9D8B030D-6E8A-4147-A177-3AD203B41FA5}">
                      <a16:colId xmlns:a16="http://schemas.microsoft.com/office/drawing/2014/main" val="4144754989"/>
                    </a:ext>
                  </a:extLst>
                </a:gridCol>
                <a:gridCol w="690350">
                  <a:extLst>
                    <a:ext uri="{9D8B030D-6E8A-4147-A177-3AD203B41FA5}">
                      <a16:colId xmlns:a16="http://schemas.microsoft.com/office/drawing/2014/main" val="462712727"/>
                    </a:ext>
                  </a:extLst>
                </a:gridCol>
              </a:tblGrid>
              <a:tr h="250131">
                <a:tc>
                  <a:txBody>
                    <a:bodyPr/>
                    <a:lstStyle/>
                    <a:p>
                      <a:pPr algn="r" rtl="1">
                        <a:lnSpc>
                          <a:spcPct val="107000"/>
                        </a:lnSpc>
                        <a:spcBef>
                          <a:spcPts val="1200"/>
                        </a:spcBef>
                        <a:spcAft>
                          <a:spcPts val="1200"/>
                        </a:spcAft>
                      </a:pPr>
                      <a:r>
                        <a:rPr lang="en-US" sz="700" u="sng">
                          <a:effectLst/>
                          <a:hlinkClick r:id="rId2" tooltip="8 أبريل"/>
                        </a:rPr>
                        <a:t>8 </a:t>
                      </a:r>
                      <a:r>
                        <a:rPr lang="ar-SA" sz="700" u="sng">
                          <a:effectLst/>
                          <a:hlinkClick r:id="rId2" tooltip="8 أبريل"/>
                        </a:rPr>
                        <a:t>أبريل</a:t>
                      </a:r>
                      <a:r>
                        <a:rPr lang="en-US" sz="700">
                          <a:effectLst/>
                        </a:rPr>
                        <a:t> </a:t>
                      </a:r>
                      <a:r>
                        <a:rPr lang="en-US" sz="700" u="sng">
                          <a:effectLst/>
                          <a:hlinkClick r:id="rId3" tooltip="1907"/>
                        </a:rPr>
                        <a:t>1907</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700">
                          <a:effectLst/>
                        </a:rPr>
                        <a:t>تومي بلاكستوك</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en-US" sz="700">
                          <a:effectLst/>
                        </a:rPr>
                        <a:t>25</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700" u="sng">
                          <a:effectLst/>
                          <a:hlinkClick r:id="rId4" tooltip="مانشستر يونايتد"/>
                        </a:rPr>
                        <a:t>مانشيستر يونايتد</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700">
                          <a:effectLst/>
                        </a:rPr>
                        <a:t>تعرض لإصابة في رأسه</a:t>
                      </a:r>
                      <a:r>
                        <a:rPr lang="en-US" sz="700">
                          <a:effectLst/>
                        </a:rPr>
                        <a:t>.</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extLst>
                  <a:ext uri="{0D108BD9-81ED-4DB2-BD59-A6C34878D82A}">
                    <a16:rowId xmlns:a16="http://schemas.microsoft.com/office/drawing/2014/main" val="2680314570"/>
                  </a:ext>
                </a:extLst>
              </a:tr>
              <a:tr h="357711">
                <a:tc>
                  <a:txBody>
                    <a:bodyPr/>
                    <a:lstStyle/>
                    <a:p>
                      <a:pPr algn="r" rtl="1">
                        <a:lnSpc>
                          <a:spcPct val="107000"/>
                        </a:lnSpc>
                        <a:spcBef>
                          <a:spcPts val="1200"/>
                        </a:spcBef>
                        <a:spcAft>
                          <a:spcPts val="1200"/>
                        </a:spcAft>
                      </a:pPr>
                      <a:r>
                        <a:rPr lang="ar-SA" sz="700" u="sng">
                          <a:effectLst/>
                          <a:hlinkClick r:id="rId5" tooltip="يناير (شهر)"/>
                        </a:rPr>
                        <a:t>يناير</a:t>
                      </a:r>
                      <a:r>
                        <a:rPr lang="en-US" sz="700">
                          <a:effectLst/>
                        </a:rPr>
                        <a:t> </a:t>
                      </a:r>
                      <a:r>
                        <a:rPr lang="en-US" sz="700" u="sng">
                          <a:effectLst/>
                          <a:hlinkClick r:id="rId6" tooltip="1908"/>
                        </a:rPr>
                        <a:t>1908</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700">
                          <a:effectLst/>
                        </a:rPr>
                        <a:t>فرانك ليفيك</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en-US" sz="700">
                          <a:effectLst/>
                        </a:rPr>
                        <a:t>26</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700" u="sng">
                          <a:effectLst/>
                          <a:hlinkClick r:id="rId7" tooltip="شيفيلد يونايتد"/>
                        </a:rPr>
                        <a:t>شيفيلد يونايتد</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700" u="sng">
                          <a:effectLst/>
                          <a:hlinkClick r:id="rId8" tooltip="ذات الرئة"/>
                        </a:rPr>
                        <a:t>إلتهاب رئوي</a:t>
                      </a:r>
                      <a:r>
                        <a:rPr lang="en-US" sz="700">
                          <a:effectLst/>
                        </a:rPr>
                        <a:t> </a:t>
                      </a:r>
                      <a:r>
                        <a:rPr lang="ar-SA" sz="700">
                          <a:effectLst/>
                        </a:rPr>
                        <a:t>في مباراته ضد</a:t>
                      </a:r>
                      <a:r>
                        <a:rPr lang="en-US" sz="700">
                          <a:effectLst/>
                        </a:rPr>
                        <a:t> </a:t>
                      </a:r>
                      <a:r>
                        <a:rPr lang="ar-SA" sz="700" u="sng">
                          <a:effectLst/>
                          <a:hlinkClick r:id="rId9" tooltip="نيوكاسل يونايتد"/>
                        </a:rPr>
                        <a:t>نادي نيوكاسل</a:t>
                      </a:r>
                      <a:r>
                        <a:rPr lang="en-US" sz="700">
                          <a:effectLst/>
                        </a:rPr>
                        <a:t>.</a:t>
                      </a:r>
                      <a:r>
                        <a:rPr lang="ar-SA" sz="500" u="sng" baseline="30000">
                          <a:effectLst/>
                          <a:hlinkClick r:id="rId10"/>
                        </a:rPr>
                        <a:t>[4]</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extLst>
                  <a:ext uri="{0D108BD9-81ED-4DB2-BD59-A6C34878D82A}">
                    <a16:rowId xmlns:a16="http://schemas.microsoft.com/office/drawing/2014/main" val="2674850313"/>
                  </a:ext>
                </a:extLst>
              </a:tr>
              <a:tr h="572869">
                <a:tc>
                  <a:txBody>
                    <a:bodyPr/>
                    <a:lstStyle/>
                    <a:p>
                      <a:pPr algn="r" rtl="1">
                        <a:lnSpc>
                          <a:spcPct val="107000"/>
                        </a:lnSpc>
                        <a:spcBef>
                          <a:spcPts val="1200"/>
                        </a:spcBef>
                        <a:spcAft>
                          <a:spcPts val="1200"/>
                        </a:spcAft>
                      </a:pPr>
                      <a:r>
                        <a:rPr lang="en-US" sz="700" u="sng">
                          <a:effectLst/>
                          <a:hlinkClick r:id="rId11" tooltip="29 ديسمبر"/>
                        </a:rPr>
                        <a:t>29 </a:t>
                      </a:r>
                      <a:r>
                        <a:rPr lang="ar-SA" sz="700" u="sng">
                          <a:effectLst/>
                          <a:hlinkClick r:id="rId11" tooltip="29 ديسمبر"/>
                        </a:rPr>
                        <a:t>ديسمبر</a:t>
                      </a:r>
                      <a:r>
                        <a:rPr lang="en-US" sz="700">
                          <a:effectLst/>
                        </a:rPr>
                        <a:t> </a:t>
                      </a:r>
                      <a:r>
                        <a:rPr lang="en-US" sz="700" u="sng">
                          <a:effectLst/>
                          <a:hlinkClick r:id="rId12" tooltip="1909"/>
                        </a:rPr>
                        <a:t>1909</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700">
                          <a:effectLst/>
                        </a:rPr>
                        <a:t>جيمس مين</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en-US" sz="700">
                          <a:effectLst/>
                        </a:rPr>
                        <a:t>23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700" u="sng">
                          <a:effectLst/>
                          <a:hlinkClick r:id="rId13" tooltip="نادي هيبرنيان"/>
                        </a:rPr>
                        <a:t>هيبرنيان</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700">
                          <a:effectLst/>
                        </a:rPr>
                        <a:t>تعرض إلى إصابات في معدته بعد إصطدامه بلاعب آخر، توفي بعد أربعة أيام</a:t>
                      </a:r>
                      <a:r>
                        <a:rPr lang="en-US" sz="700">
                          <a:effectLst/>
                        </a:rPr>
                        <a:t>.</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extLst>
                  <a:ext uri="{0D108BD9-81ED-4DB2-BD59-A6C34878D82A}">
                    <a16:rowId xmlns:a16="http://schemas.microsoft.com/office/drawing/2014/main" val="1478640983"/>
                  </a:ext>
                </a:extLst>
              </a:tr>
              <a:tr h="572869">
                <a:tc>
                  <a:txBody>
                    <a:bodyPr/>
                    <a:lstStyle/>
                    <a:p>
                      <a:pPr algn="r" rtl="1">
                        <a:lnSpc>
                          <a:spcPct val="107000"/>
                        </a:lnSpc>
                        <a:spcBef>
                          <a:spcPts val="1200"/>
                        </a:spcBef>
                        <a:spcAft>
                          <a:spcPts val="1200"/>
                        </a:spcAft>
                      </a:pPr>
                      <a:r>
                        <a:rPr lang="en-US" sz="700" u="sng">
                          <a:effectLst/>
                          <a:hlinkClick r:id="rId14" tooltip="19 فبراير"/>
                        </a:rPr>
                        <a:t>19 </a:t>
                      </a:r>
                      <a:r>
                        <a:rPr lang="ar-SA" sz="700" u="sng">
                          <a:effectLst/>
                          <a:hlinkClick r:id="rId14" tooltip="19 فبراير"/>
                        </a:rPr>
                        <a:t>فبراير</a:t>
                      </a:r>
                      <a:r>
                        <a:rPr lang="en-US" sz="700">
                          <a:effectLst/>
                        </a:rPr>
                        <a:t> </a:t>
                      </a:r>
                      <a:r>
                        <a:rPr lang="en-US" sz="700" u="sng">
                          <a:effectLst/>
                          <a:hlinkClick r:id="rId15" tooltip="1916"/>
                        </a:rPr>
                        <a:t>1916</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700">
                          <a:effectLst/>
                        </a:rPr>
                        <a:t>بوب بينسون</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en-US" sz="700" dirty="0">
                          <a:effectLst/>
                        </a:rPr>
                        <a:t>33</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700" u="sng">
                          <a:effectLst/>
                          <a:hlinkClick r:id="rId16" tooltip="نادي أرسنال"/>
                        </a:rPr>
                        <a:t>أرسنال</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700">
                          <a:effectLst/>
                        </a:rPr>
                        <a:t>تعرض إلى انفجار الأوعية الدموية في مباراته أمام</a:t>
                      </a:r>
                      <a:r>
                        <a:rPr lang="en-US" sz="700">
                          <a:effectLst/>
                        </a:rPr>
                        <a:t> </a:t>
                      </a:r>
                      <a:r>
                        <a:rPr lang="ar-SA" sz="700" u="sng">
                          <a:effectLst/>
                          <a:hlinkClick r:id="rId17" tooltip="نادي ريدنغ"/>
                        </a:rPr>
                        <a:t>نادي ريدينغ</a:t>
                      </a:r>
                      <a:r>
                        <a:rPr lang="en-US" sz="700">
                          <a:effectLst/>
                        </a:rPr>
                        <a:t>.</a:t>
                      </a:r>
                      <a:r>
                        <a:rPr lang="ar-SA" sz="500" u="sng" baseline="30000">
                          <a:effectLst/>
                          <a:hlinkClick r:id="rId18"/>
                        </a:rPr>
                        <a:t>[5]</a:t>
                      </a:r>
                      <a:r>
                        <a:rPr lang="ar-SA" sz="500" u="sng" baseline="30000">
                          <a:effectLst/>
                          <a:hlinkClick r:id="rId19"/>
                        </a:rPr>
                        <a:t>[6]</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extLst>
                  <a:ext uri="{0D108BD9-81ED-4DB2-BD59-A6C34878D82A}">
                    <a16:rowId xmlns:a16="http://schemas.microsoft.com/office/drawing/2014/main" val="1114743725"/>
                  </a:ext>
                </a:extLst>
              </a:tr>
              <a:tr h="680448">
                <a:tc>
                  <a:txBody>
                    <a:bodyPr/>
                    <a:lstStyle/>
                    <a:p>
                      <a:pPr algn="r" rtl="1">
                        <a:lnSpc>
                          <a:spcPct val="107000"/>
                        </a:lnSpc>
                        <a:spcBef>
                          <a:spcPts val="1200"/>
                        </a:spcBef>
                        <a:spcAft>
                          <a:spcPts val="1200"/>
                        </a:spcAft>
                      </a:pPr>
                      <a:r>
                        <a:rPr lang="en-US" sz="700" u="sng">
                          <a:effectLst/>
                          <a:hlinkClick r:id="rId20" tooltip="7 يناير"/>
                        </a:rPr>
                        <a:t>7 </a:t>
                      </a:r>
                      <a:r>
                        <a:rPr lang="ar-SA" sz="700" u="sng">
                          <a:effectLst/>
                          <a:hlinkClick r:id="rId20" tooltip="7 يناير"/>
                        </a:rPr>
                        <a:t>يناير</a:t>
                      </a:r>
                      <a:r>
                        <a:rPr lang="en-US" sz="700">
                          <a:effectLst/>
                        </a:rPr>
                        <a:t> </a:t>
                      </a:r>
                      <a:r>
                        <a:rPr lang="en-US" sz="700" u="sng">
                          <a:effectLst/>
                          <a:hlinkClick r:id="rId21" tooltip="1921"/>
                        </a:rPr>
                        <a:t>1921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700">
                          <a:effectLst/>
                        </a:rPr>
                        <a:t>هوراس فيرهوسرت</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en-US" sz="700" dirty="0">
                          <a:effectLst/>
                        </a:rPr>
                        <a:t>27</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700" u="sng">
                          <a:effectLst/>
                          <a:hlinkClick r:id="rId22" tooltip="نادي بلاكبول"/>
                        </a:rPr>
                        <a:t>بلاكبول</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700">
                          <a:effectLst/>
                        </a:rPr>
                        <a:t>تعرض لإصابة في الرأس في نهاية عام 1920 ليتوفي بعد عدة أيام في بداية السنة الجديدة</a:t>
                      </a:r>
                      <a:r>
                        <a:rPr lang="en-US" sz="700">
                          <a:effectLst/>
                        </a:rPr>
                        <a:t>.</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extLst>
                  <a:ext uri="{0D108BD9-81ED-4DB2-BD59-A6C34878D82A}">
                    <a16:rowId xmlns:a16="http://schemas.microsoft.com/office/drawing/2014/main" val="2086436555"/>
                  </a:ext>
                </a:extLst>
              </a:tr>
              <a:tr h="357711">
                <a:tc>
                  <a:txBody>
                    <a:bodyPr/>
                    <a:lstStyle/>
                    <a:p>
                      <a:pPr algn="r" rtl="1">
                        <a:lnSpc>
                          <a:spcPct val="107000"/>
                        </a:lnSpc>
                        <a:spcBef>
                          <a:spcPts val="1200"/>
                        </a:spcBef>
                        <a:spcAft>
                          <a:spcPts val="1200"/>
                        </a:spcAft>
                      </a:pPr>
                      <a:r>
                        <a:rPr lang="en-US" sz="700" u="sng">
                          <a:effectLst/>
                          <a:hlinkClick r:id="rId23" tooltip="22 مايو"/>
                        </a:rPr>
                        <a:t>22 </a:t>
                      </a:r>
                      <a:r>
                        <a:rPr lang="ar-SA" sz="700" u="sng">
                          <a:effectLst/>
                          <a:hlinkClick r:id="rId23" tooltip="22 مايو"/>
                        </a:rPr>
                        <a:t>مايو</a:t>
                      </a:r>
                      <a:r>
                        <a:rPr lang="en-US" sz="700">
                          <a:effectLst/>
                        </a:rPr>
                        <a:t> </a:t>
                      </a:r>
                      <a:r>
                        <a:rPr lang="en-US" sz="700" u="sng">
                          <a:effectLst/>
                          <a:hlinkClick r:id="rId21" tooltip="1921"/>
                        </a:rPr>
                        <a:t>1921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700">
                          <a:effectLst/>
                        </a:rPr>
                        <a:t>نيكولا جازديك</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700">
                          <a:effectLst/>
                        </a:rPr>
                        <a:t>؟؟</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700">
                          <a:effectLst/>
                        </a:rPr>
                        <a:t>هاجدوك سبيلت</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700">
                          <a:effectLst/>
                        </a:rPr>
                        <a:t>توفي بسبب مرض السل في الملعب</a:t>
                      </a:r>
                      <a:r>
                        <a:rPr lang="en-US" sz="700">
                          <a:effectLst/>
                        </a:rPr>
                        <a:t>.</a:t>
                      </a:r>
                      <a:r>
                        <a:rPr lang="ar-SA" sz="500" u="sng" baseline="30000">
                          <a:effectLst/>
                          <a:hlinkClick r:id="rId24"/>
                        </a:rPr>
                        <a:t>[7]</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extLst>
                  <a:ext uri="{0D108BD9-81ED-4DB2-BD59-A6C34878D82A}">
                    <a16:rowId xmlns:a16="http://schemas.microsoft.com/office/drawing/2014/main" val="2522493926"/>
                  </a:ext>
                </a:extLst>
              </a:tr>
              <a:tr h="357711">
                <a:tc>
                  <a:txBody>
                    <a:bodyPr/>
                    <a:lstStyle/>
                    <a:p>
                      <a:pPr algn="r" rtl="1">
                        <a:lnSpc>
                          <a:spcPct val="107000"/>
                        </a:lnSpc>
                        <a:spcBef>
                          <a:spcPts val="1200"/>
                        </a:spcBef>
                        <a:spcAft>
                          <a:spcPts val="1200"/>
                        </a:spcAft>
                      </a:pPr>
                      <a:r>
                        <a:rPr lang="en-US" sz="700" u="sng">
                          <a:effectLst/>
                          <a:hlinkClick r:id="rId25" tooltip="14 نوفمبر"/>
                        </a:rPr>
                        <a:t>14 </a:t>
                      </a:r>
                      <a:r>
                        <a:rPr lang="ar-SA" sz="700" u="sng">
                          <a:effectLst/>
                          <a:hlinkClick r:id="rId25" tooltip="14 نوفمبر"/>
                        </a:rPr>
                        <a:t>نوفمبر</a:t>
                      </a:r>
                      <a:r>
                        <a:rPr lang="en-US" sz="700">
                          <a:effectLst/>
                        </a:rPr>
                        <a:t> </a:t>
                      </a:r>
                      <a:r>
                        <a:rPr lang="en-US" sz="700" u="sng">
                          <a:effectLst/>
                          <a:hlinkClick r:id="rId21" tooltip="1921"/>
                        </a:rPr>
                        <a:t>1921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700">
                          <a:effectLst/>
                        </a:rPr>
                        <a:t>جوشا ويلكينسون</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en-US" sz="700">
                          <a:effectLst/>
                        </a:rPr>
                        <a:t>24</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700" dirty="0" err="1">
                          <a:effectLst/>
                        </a:rPr>
                        <a:t>دومبارتون</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700">
                          <a:effectLst/>
                        </a:rPr>
                        <a:t>توفي في الملعب بسبب</a:t>
                      </a:r>
                      <a:r>
                        <a:rPr lang="en-US" sz="700">
                          <a:effectLst/>
                        </a:rPr>
                        <a:t> </a:t>
                      </a:r>
                      <a:r>
                        <a:rPr lang="ar-SA" sz="700" u="sng">
                          <a:effectLst/>
                          <a:hlinkClick r:id="rId26" tooltip="التهاب البريتون"/>
                        </a:rPr>
                        <a:t>التهاب الصفاق</a:t>
                      </a:r>
                      <a:r>
                        <a:rPr lang="en-US" sz="700">
                          <a:effectLst/>
                        </a:rPr>
                        <a:t>.</a:t>
                      </a:r>
                      <a:r>
                        <a:rPr lang="ar-SA" sz="500" u="sng" baseline="30000">
                          <a:effectLst/>
                          <a:hlinkClick r:id="rId27"/>
                        </a:rPr>
                        <a:t>[8]</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extLst>
                  <a:ext uri="{0D108BD9-81ED-4DB2-BD59-A6C34878D82A}">
                    <a16:rowId xmlns:a16="http://schemas.microsoft.com/office/drawing/2014/main" val="2281322453"/>
                  </a:ext>
                </a:extLst>
              </a:tr>
              <a:tr h="465289">
                <a:tc>
                  <a:txBody>
                    <a:bodyPr/>
                    <a:lstStyle/>
                    <a:p>
                      <a:pPr algn="r" rtl="1">
                        <a:lnSpc>
                          <a:spcPct val="107000"/>
                        </a:lnSpc>
                        <a:spcBef>
                          <a:spcPts val="1200"/>
                        </a:spcBef>
                        <a:spcAft>
                          <a:spcPts val="1200"/>
                        </a:spcAft>
                      </a:pPr>
                      <a:r>
                        <a:rPr lang="en-US" sz="700" u="sng">
                          <a:effectLst/>
                          <a:hlinkClick r:id="rId28" tooltip="11 نوفمبر"/>
                        </a:rPr>
                        <a:t>11 </a:t>
                      </a:r>
                      <a:r>
                        <a:rPr lang="ar-SA" sz="700" u="sng">
                          <a:effectLst/>
                          <a:hlinkClick r:id="rId28" tooltip="11 نوفمبر"/>
                        </a:rPr>
                        <a:t>نوفمبر</a:t>
                      </a:r>
                      <a:r>
                        <a:rPr lang="en-US" sz="700">
                          <a:effectLst/>
                        </a:rPr>
                        <a:t> </a:t>
                      </a:r>
                      <a:r>
                        <a:rPr lang="en-US" sz="700" u="sng">
                          <a:effectLst/>
                          <a:hlinkClick r:id="rId29" tooltip="1923"/>
                        </a:rPr>
                        <a:t>1923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700">
                          <a:effectLst/>
                        </a:rPr>
                        <a:t>توم بوتلير</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700">
                          <a:effectLst/>
                        </a:rPr>
                        <a:t>؟؟</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700" u="sng" dirty="0">
                          <a:effectLst/>
                          <a:hlinkClick r:id="rId30" tooltip="بورت فايل"/>
                        </a:rPr>
                        <a:t>بورت فايل</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tc>
                  <a:txBody>
                    <a:bodyPr/>
                    <a:lstStyle/>
                    <a:p>
                      <a:pPr algn="r" rtl="1">
                        <a:lnSpc>
                          <a:spcPct val="107000"/>
                        </a:lnSpc>
                        <a:spcBef>
                          <a:spcPts val="1200"/>
                        </a:spcBef>
                        <a:spcAft>
                          <a:spcPts val="1200"/>
                        </a:spcAft>
                      </a:pPr>
                      <a:r>
                        <a:rPr lang="ar-SA" sz="700" dirty="0">
                          <a:effectLst/>
                        </a:rPr>
                        <a:t>أصيب</a:t>
                      </a:r>
                      <a:r>
                        <a:rPr lang="en-US" sz="700" dirty="0">
                          <a:effectLst/>
                        </a:rPr>
                        <a:t> </a:t>
                      </a:r>
                      <a:r>
                        <a:rPr lang="ar-SA" sz="700" u="sng" dirty="0">
                          <a:effectLst/>
                          <a:hlinkClick r:id="rId31" tooltip="كزاز"/>
                        </a:rPr>
                        <a:t>بالكزاز</a:t>
                      </a:r>
                      <a:r>
                        <a:rPr lang="en-US" sz="700" dirty="0">
                          <a:effectLst/>
                        </a:rPr>
                        <a:t> </a:t>
                      </a:r>
                      <a:r>
                        <a:rPr lang="ar-SA" sz="700" dirty="0">
                          <a:effectLst/>
                        </a:rPr>
                        <a:t>نتيجة إصابةٍ في ذراعه في إحدى المباريات</a:t>
                      </a:r>
                      <a:r>
                        <a:rPr lang="en-US" sz="700" dirty="0">
                          <a:effectLst/>
                        </a:rPr>
                        <a:t>.</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34973" marR="34973" marT="17487" marB="17487" anchor="ctr"/>
                </a:tc>
                <a:extLst>
                  <a:ext uri="{0D108BD9-81ED-4DB2-BD59-A6C34878D82A}">
                    <a16:rowId xmlns:a16="http://schemas.microsoft.com/office/drawing/2014/main" val="1136772606"/>
                  </a:ext>
                </a:extLst>
              </a:tr>
            </a:tbl>
          </a:graphicData>
        </a:graphic>
      </p:graphicFrame>
      <p:graphicFrame>
        <p:nvGraphicFramePr>
          <p:cNvPr id="5" name="جدول 4"/>
          <p:cNvGraphicFramePr>
            <a:graphicFrameLocks noGrp="1"/>
          </p:cNvGraphicFramePr>
          <p:nvPr>
            <p:extLst>
              <p:ext uri="{D42A27DB-BD31-4B8C-83A1-F6EECF244321}">
                <p14:modId xmlns:p14="http://schemas.microsoft.com/office/powerpoint/2010/main" val="1219564260"/>
              </p:ext>
            </p:extLst>
          </p:nvPr>
        </p:nvGraphicFramePr>
        <p:xfrm>
          <a:off x="927843" y="173010"/>
          <a:ext cx="9654991" cy="6331212"/>
        </p:xfrm>
        <a:graphic>
          <a:graphicData uri="http://schemas.openxmlformats.org/drawingml/2006/table">
            <a:tbl>
              <a:tblPr rtl="1" firstRow="1" firstCol="1" bandRow="1">
                <a:tableStyleId>{5C22544A-7EE6-4342-B048-85BDC9FD1C3A}</a:tableStyleId>
              </a:tblPr>
              <a:tblGrid>
                <a:gridCol w="1216376">
                  <a:extLst>
                    <a:ext uri="{9D8B030D-6E8A-4147-A177-3AD203B41FA5}">
                      <a16:colId xmlns:a16="http://schemas.microsoft.com/office/drawing/2014/main" val="987779539"/>
                    </a:ext>
                  </a:extLst>
                </a:gridCol>
                <a:gridCol w="1577490">
                  <a:extLst>
                    <a:ext uri="{9D8B030D-6E8A-4147-A177-3AD203B41FA5}">
                      <a16:colId xmlns:a16="http://schemas.microsoft.com/office/drawing/2014/main" val="1869047666"/>
                    </a:ext>
                  </a:extLst>
                </a:gridCol>
                <a:gridCol w="1216377">
                  <a:extLst>
                    <a:ext uri="{9D8B030D-6E8A-4147-A177-3AD203B41FA5}">
                      <a16:colId xmlns:a16="http://schemas.microsoft.com/office/drawing/2014/main" val="878694712"/>
                    </a:ext>
                  </a:extLst>
                </a:gridCol>
                <a:gridCol w="2261700">
                  <a:extLst>
                    <a:ext uri="{9D8B030D-6E8A-4147-A177-3AD203B41FA5}">
                      <a16:colId xmlns:a16="http://schemas.microsoft.com/office/drawing/2014/main" val="480960534"/>
                    </a:ext>
                  </a:extLst>
                </a:gridCol>
                <a:gridCol w="3383048">
                  <a:extLst>
                    <a:ext uri="{9D8B030D-6E8A-4147-A177-3AD203B41FA5}">
                      <a16:colId xmlns:a16="http://schemas.microsoft.com/office/drawing/2014/main" val="4041273584"/>
                    </a:ext>
                  </a:extLst>
                </a:gridCol>
              </a:tblGrid>
              <a:tr h="762039">
                <a:tc>
                  <a:txBody>
                    <a:bodyPr/>
                    <a:lstStyle/>
                    <a:p>
                      <a:pPr algn="r" rtl="1">
                        <a:lnSpc>
                          <a:spcPct val="107000"/>
                        </a:lnSpc>
                        <a:spcBef>
                          <a:spcPts val="1200"/>
                        </a:spcBef>
                        <a:spcAft>
                          <a:spcPts val="1200"/>
                        </a:spcAft>
                      </a:pPr>
                      <a:r>
                        <a:rPr lang="en-US" sz="1400" u="sng" dirty="0">
                          <a:effectLst/>
                          <a:hlinkClick r:id="rId32" tooltip="3 مايو"/>
                        </a:rPr>
                        <a:t>3 </a:t>
                      </a:r>
                      <a:r>
                        <a:rPr lang="ar-SA" sz="1400" u="sng" dirty="0">
                          <a:effectLst/>
                          <a:hlinkClick r:id="rId32" tooltip="3 مايو"/>
                        </a:rPr>
                        <a:t>مايو</a:t>
                      </a:r>
                      <a:r>
                        <a:rPr lang="en-US" sz="1400" dirty="0">
                          <a:effectLst/>
                        </a:rPr>
                        <a:t> </a:t>
                      </a:r>
                      <a:r>
                        <a:rPr lang="en-US" sz="1400" u="sng" dirty="0">
                          <a:effectLst/>
                          <a:hlinkClick r:id="rId33" tooltip="1927"/>
                        </a:rPr>
                        <a:t>1927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tc>
                  <a:txBody>
                    <a:bodyPr/>
                    <a:lstStyle/>
                    <a:p>
                      <a:pPr algn="r" rtl="1">
                        <a:lnSpc>
                          <a:spcPct val="107000"/>
                        </a:lnSpc>
                        <a:spcBef>
                          <a:spcPts val="1200"/>
                        </a:spcBef>
                        <a:spcAft>
                          <a:spcPts val="1200"/>
                        </a:spcAft>
                      </a:pPr>
                      <a:r>
                        <a:rPr lang="ar-SA" sz="1400" dirty="0">
                          <a:effectLst/>
                        </a:rPr>
                        <a:t>دافيد </a:t>
                      </a:r>
                      <a:r>
                        <a:rPr lang="ar-SA" sz="1400" dirty="0" err="1">
                          <a:effectLst/>
                        </a:rPr>
                        <a:t>أريلانو</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tc>
                  <a:txBody>
                    <a:bodyPr/>
                    <a:lstStyle/>
                    <a:p>
                      <a:pPr algn="r" rtl="1">
                        <a:lnSpc>
                          <a:spcPct val="107000"/>
                        </a:lnSpc>
                        <a:spcBef>
                          <a:spcPts val="1200"/>
                        </a:spcBef>
                        <a:spcAft>
                          <a:spcPts val="1200"/>
                        </a:spcAft>
                      </a:pPr>
                      <a:r>
                        <a:rPr lang="en-US" sz="1400">
                          <a:effectLst/>
                        </a:rPr>
                        <a:t>24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tc>
                  <a:txBody>
                    <a:bodyPr/>
                    <a:lstStyle/>
                    <a:p>
                      <a:pPr algn="r" rtl="1">
                        <a:lnSpc>
                          <a:spcPct val="107000"/>
                        </a:lnSpc>
                        <a:spcBef>
                          <a:spcPts val="1200"/>
                        </a:spcBef>
                        <a:spcAft>
                          <a:spcPts val="1200"/>
                        </a:spcAft>
                      </a:pPr>
                      <a:r>
                        <a:rPr lang="ar-SA" sz="1400" u="sng">
                          <a:effectLst/>
                          <a:hlinkClick r:id="rId34" tooltip="كولو-كولو"/>
                        </a:rPr>
                        <a:t>كولو-كولو</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tc>
                  <a:txBody>
                    <a:bodyPr/>
                    <a:lstStyle/>
                    <a:p>
                      <a:pPr algn="r" rtl="1">
                        <a:lnSpc>
                          <a:spcPct val="107000"/>
                        </a:lnSpc>
                        <a:spcBef>
                          <a:spcPts val="1200"/>
                        </a:spcBef>
                        <a:spcAft>
                          <a:spcPts val="1200"/>
                        </a:spcAft>
                      </a:pPr>
                      <a:r>
                        <a:rPr lang="ar-SA" sz="1400">
                          <a:effectLst/>
                        </a:rPr>
                        <a:t>توفي بسبب تعرضه للخشونة من أحد لاعبي الفريق المنافس</a:t>
                      </a:r>
                      <a:r>
                        <a:rPr lang="en-US" sz="1400">
                          <a:effectLst/>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extLst>
                  <a:ext uri="{0D108BD9-81ED-4DB2-BD59-A6C34878D82A}">
                    <a16:rowId xmlns:a16="http://schemas.microsoft.com/office/drawing/2014/main" val="1203016195"/>
                  </a:ext>
                </a:extLst>
              </a:tr>
              <a:tr h="983452">
                <a:tc>
                  <a:txBody>
                    <a:bodyPr/>
                    <a:lstStyle/>
                    <a:p>
                      <a:pPr algn="r" rtl="1">
                        <a:lnSpc>
                          <a:spcPct val="107000"/>
                        </a:lnSpc>
                        <a:spcBef>
                          <a:spcPts val="1200"/>
                        </a:spcBef>
                        <a:spcAft>
                          <a:spcPts val="1200"/>
                        </a:spcAft>
                      </a:pPr>
                      <a:r>
                        <a:rPr lang="en-US" sz="1400" u="sng">
                          <a:effectLst/>
                          <a:hlinkClick r:id="rId35" tooltip="5 سبتمبر"/>
                        </a:rPr>
                        <a:t>5 </a:t>
                      </a:r>
                      <a:r>
                        <a:rPr lang="ar-SA" sz="1400" u="sng">
                          <a:effectLst/>
                          <a:hlinkClick r:id="rId35" tooltip="5 سبتمبر"/>
                        </a:rPr>
                        <a:t>سبتمبر</a:t>
                      </a:r>
                      <a:r>
                        <a:rPr lang="en-US" sz="1400">
                          <a:effectLst/>
                        </a:rPr>
                        <a:t> </a:t>
                      </a:r>
                      <a:r>
                        <a:rPr lang="en-US" sz="1400" u="sng">
                          <a:effectLst/>
                          <a:hlinkClick r:id="rId36" tooltip="1931"/>
                        </a:rPr>
                        <a:t>1931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tc>
                  <a:txBody>
                    <a:bodyPr/>
                    <a:lstStyle/>
                    <a:p>
                      <a:pPr algn="r" rtl="1">
                        <a:lnSpc>
                          <a:spcPct val="107000"/>
                        </a:lnSpc>
                        <a:spcBef>
                          <a:spcPts val="1200"/>
                        </a:spcBef>
                        <a:spcAft>
                          <a:spcPts val="1200"/>
                        </a:spcAft>
                      </a:pPr>
                      <a:r>
                        <a:rPr lang="ar-SA" sz="1400">
                          <a:effectLst/>
                        </a:rPr>
                        <a:t>جون توماسون</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tc>
                  <a:txBody>
                    <a:bodyPr/>
                    <a:lstStyle/>
                    <a:p>
                      <a:pPr algn="r" rtl="1">
                        <a:lnSpc>
                          <a:spcPct val="107000"/>
                        </a:lnSpc>
                        <a:spcBef>
                          <a:spcPts val="1200"/>
                        </a:spcBef>
                        <a:spcAft>
                          <a:spcPts val="1200"/>
                        </a:spcAft>
                      </a:pPr>
                      <a:r>
                        <a:rPr lang="en-US" sz="1400">
                          <a:effectLst/>
                        </a:rPr>
                        <a:t>22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tc>
                  <a:txBody>
                    <a:bodyPr/>
                    <a:lstStyle/>
                    <a:p>
                      <a:pPr algn="r" rtl="1">
                        <a:lnSpc>
                          <a:spcPct val="107000"/>
                        </a:lnSpc>
                        <a:spcBef>
                          <a:spcPts val="1200"/>
                        </a:spcBef>
                        <a:spcAft>
                          <a:spcPts val="1200"/>
                        </a:spcAft>
                      </a:pPr>
                      <a:r>
                        <a:rPr lang="ar-SA" sz="1400" u="sng" dirty="0">
                          <a:effectLst/>
                          <a:hlinkClick r:id="rId37" tooltip="نادي سلتيك"/>
                        </a:rPr>
                        <a:t>سلتيك</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tc>
                  <a:txBody>
                    <a:bodyPr/>
                    <a:lstStyle/>
                    <a:p>
                      <a:pPr algn="r" rtl="1">
                        <a:lnSpc>
                          <a:spcPct val="107000"/>
                        </a:lnSpc>
                        <a:spcBef>
                          <a:spcPts val="1200"/>
                        </a:spcBef>
                        <a:spcAft>
                          <a:spcPts val="1200"/>
                        </a:spcAft>
                      </a:pPr>
                      <a:r>
                        <a:rPr lang="ar-SA" sz="1400">
                          <a:effectLst/>
                        </a:rPr>
                        <a:t>أصيب بكسر في الجمجمة بعد أن ارتمى بالكرة أدت إلى وفاته في نفس مساء اليوم</a:t>
                      </a:r>
                      <a:r>
                        <a:rPr lang="en-US" sz="1400">
                          <a:effectLst/>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extLst>
                  <a:ext uri="{0D108BD9-81ED-4DB2-BD59-A6C34878D82A}">
                    <a16:rowId xmlns:a16="http://schemas.microsoft.com/office/drawing/2014/main" val="1553532695"/>
                  </a:ext>
                </a:extLst>
              </a:tr>
              <a:tr h="1131063">
                <a:tc>
                  <a:txBody>
                    <a:bodyPr/>
                    <a:lstStyle/>
                    <a:p>
                      <a:pPr algn="r" rtl="1">
                        <a:lnSpc>
                          <a:spcPct val="107000"/>
                        </a:lnSpc>
                        <a:spcBef>
                          <a:spcPts val="1200"/>
                        </a:spcBef>
                        <a:spcAft>
                          <a:spcPts val="1200"/>
                        </a:spcAft>
                      </a:pPr>
                      <a:r>
                        <a:rPr lang="en-US" sz="1400" u="sng">
                          <a:effectLst/>
                          <a:hlinkClick r:id="rId38" tooltip="17 يونيو"/>
                        </a:rPr>
                        <a:t>17 </a:t>
                      </a:r>
                      <a:r>
                        <a:rPr lang="ar-SA" sz="1400" u="sng">
                          <a:effectLst/>
                          <a:hlinkClick r:id="rId38" tooltip="17 يونيو"/>
                        </a:rPr>
                        <a:t>يونيو</a:t>
                      </a:r>
                      <a:r>
                        <a:rPr lang="en-US" sz="1400">
                          <a:effectLst/>
                        </a:rPr>
                        <a:t> </a:t>
                      </a:r>
                      <a:r>
                        <a:rPr lang="en-US" sz="1400" u="sng">
                          <a:effectLst/>
                          <a:hlinkClick r:id="rId39" tooltip="1933"/>
                        </a:rPr>
                        <a:t>1933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tc>
                  <a:txBody>
                    <a:bodyPr/>
                    <a:lstStyle/>
                    <a:p>
                      <a:pPr algn="r" rtl="1">
                        <a:lnSpc>
                          <a:spcPct val="107000"/>
                        </a:lnSpc>
                        <a:spcBef>
                          <a:spcPts val="1200"/>
                        </a:spcBef>
                        <a:spcAft>
                          <a:spcPts val="1200"/>
                        </a:spcAft>
                      </a:pPr>
                      <a:r>
                        <a:rPr lang="ar-SA" sz="1400">
                          <a:effectLst/>
                        </a:rPr>
                        <a:t>جون كريستبجومسون</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tc>
                  <a:txBody>
                    <a:bodyPr/>
                    <a:lstStyle/>
                    <a:p>
                      <a:pPr algn="r" rtl="1">
                        <a:lnSpc>
                          <a:spcPct val="107000"/>
                        </a:lnSpc>
                        <a:spcBef>
                          <a:spcPts val="1200"/>
                        </a:spcBef>
                        <a:spcAft>
                          <a:spcPts val="1200"/>
                        </a:spcAft>
                      </a:pPr>
                      <a:r>
                        <a:rPr lang="en-US" sz="1400">
                          <a:effectLst/>
                        </a:rPr>
                        <a:t>22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tc>
                  <a:txBody>
                    <a:bodyPr/>
                    <a:lstStyle/>
                    <a:p>
                      <a:pPr algn="r" rtl="1">
                        <a:lnSpc>
                          <a:spcPct val="107000"/>
                        </a:lnSpc>
                        <a:spcBef>
                          <a:spcPts val="1200"/>
                        </a:spcBef>
                        <a:spcAft>
                          <a:spcPts val="1200"/>
                        </a:spcAft>
                      </a:pPr>
                      <a:r>
                        <a:rPr lang="ar-SA" sz="1400" u="sng" dirty="0">
                          <a:effectLst/>
                          <a:hlinkClick r:id="rId40" tooltip="نادي فالور (آيسلندا)"/>
                        </a:rPr>
                        <a:t>نادي </a:t>
                      </a:r>
                      <a:r>
                        <a:rPr lang="ar-SA" sz="1400" u="sng" dirty="0" err="1">
                          <a:effectLst/>
                          <a:hlinkClick r:id="rId40" tooltip="نادي فالور (آيسلندا)"/>
                        </a:rPr>
                        <a:t>فالور</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tc>
                  <a:txBody>
                    <a:bodyPr/>
                    <a:lstStyle/>
                    <a:p>
                      <a:pPr algn="r" rtl="1">
                        <a:lnSpc>
                          <a:spcPct val="107000"/>
                        </a:lnSpc>
                        <a:spcBef>
                          <a:spcPts val="1200"/>
                        </a:spcBef>
                        <a:spcAft>
                          <a:spcPts val="1200"/>
                        </a:spcAft>
                      </a:pPr>
                      <a:r>
                        <a:rPr lang="ar-SA" sz="1400">
                          <a:effectLst/>
                        </a:rPr>
                        <a:t>هو حارس مرمى تعرض لتصادم مع مهاجم الفريق الآخر، ونتيجة لإصابته توفي بعد أربعة أيام</a:t>
                      </a:r>
                      <a:r>
                        <a:rPr lang="en-US" sz="1400">
                          <a:effectLst/>
                        </a:rPr>
                        <a:t>.</a:t>
                      </a:r>
                      <a:r>
                        <a:rPr lang="ar-SA" sz="1400" u="sng" baseline="30000">
                          <a:effectLst/>
                          <a:hlinkClick r:id="rId41"/>
                        </a:rPr>
                        <a:t>[10]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extLst>
                  <a:ext uri="{0D108BD9-81ED-4DB2-BD59-A6C34878D82A}">
                    <a16:rowId xmlns:a16="http://schemas.microsoft.com/office/drawing/2014/main" val="745462910"/>
                  </a:ext>
                </a:extLst>
              </a:tr>
              <a:tr h="762039">
                <a:tc>
                  <a:txBody>
                    <a:bodyPr/>
                    <a:lstStyle/>
                    <a:p>
                      <a:pPr algn="r" rtl="1">
                        <a:lnSpc>
                          <a:spcPct val="107000"/>
                        </a:lnSpc>
                        <a:spcBef>
                          <a:spcPts val="1200"/>
                        </a:spcBef>
                        <a:spcAft>
                          <a:spcPts val="1200"/>
                        </a:spcAft>
                      </a:pPr>
                      <a:r>
                        <a:rPr lang="en-US" sz="1400" u="sng">
                          <a:effectLst/>
                          <a:hlinkClick r:id="rId42" tooltip="1 ديسمبر"/>
                        </a:rPr>
                        <a:t>1 </a:t>
                      </a:r>
                      <a:r>
                        <a:rPr lang="ar-SA" sz="1400" u="sng">
                          <a:effectLst/>
                          <a:hlinkClick r:id="rId42" tooltip="1 ديسمبر"/>
                        </a:rPr>
                        <a:t>ديسمبر</a:t>
                      </a:r>
                      <a:r>
                        <a:rPr lang="en-US" sz="1400">
                          <a:effectLst/>
                        </a:rPr>
                        <a:t> </a:t>
                      </a:r>
                      <a:r>
                        <a:rPr lang="en-US" sz="1400" u="sng">
                          <a:effectLst/>
                          <a:hlinkClick r:id="rId43" tooltip="1934"/>
                        </a:rPr>
                        <a:t>1934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tc>
                  <a:txBody>
                    <a:bodyPr/>
                    <a:lstStyle/>
                    <a:p>
                      <a:pPr algn="r" rtl="1">
                        <a:lnSpc>
                          <a:spcPct val="107000"/>
                        </a:lnSpc>
                        <a:spcBef>
                          <a:spcPts val="1200"/>
                        </a:spcBef>
                        <a:spcAft>
                          <a:spcPts val="1200"/>
                        </a:spcAft>
                      </a:pPr>
                      <a:r>
                        <a:rPr lang="ar-SA" sz="1400" dirty="0">
                          <a:effectLst/>
                        </a:rPr>
                        <a:t>سيم </a:t>
                      </a:r>
                      <a:r>
                        <a:rPr lang="ar-SA" sz="1400" dirty="0" err="1">
                          <a:effectLst/>
                        </a:rPr>
                        <a:t>راليج</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tc>
                  <a:txBody>
                    <a:bodyPr/>
                    <a:lstStyle/>
                    <a:p>
                      <a:pPr algn="r" rtl="1">
                        <a:lnSpc>
                          <a:spcPct val="107000"/>
                        </a:lnSpc>
                        <a:spcBef>
                          <a:spcPts val="1200"/>
                        </a:spcBef>
                        <a:spcAft>
                          <a:spcPts val="1200"/>
                        </a:spcAft>
                      </a:pPr>
                      <a:r>
                        <a:rPr lang="en-US" sz="1400">
                          <a:effectLst/>
                        </a:rPr>
                        <a:t>25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tc>
                  <a:txBody>
                    <a:bodyPr/>
                    <a:lstStyle/>
                    <a:p>
                      <a:pPr algn="r" rtl="1">
                        <a:lnSpc>
                          <a:spcPct val="107000"/>
                        </a:lnSpc>
                        <a:spcBef>
                          <a:spcPts val="1200"/>
                        </a:spcBef>
                        <a:spcAft>
                          <a:spcPts val="1200"/>
                        </a:spcAft>
                      </a:pPr>
                      <a:r>
                        <a:rPr lang="ar-SA" sz="1400" u="sng" dirty="0" err="1">
                          <a:effectLst/>
                          <a:hlinkClick r:id="rId44" tooltip="نادي غيلينغهام"/>
                        </a:rPr>
                        <a:t>غيلينغهام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tc>
                  <a:txBody>
                    <a:bodyPr/>
                    <a:lstStyle/>
                    <a:p>
                      <a:pPr algn="r" rtl="1">
                        <a:lnSpc>
                          <a:spcPct val="107000"/>
                        </a:lnSpc>
                        <a:spcBef>
                          <a:spcPts val="1200"/>
                        </a:spcBef>
                        <a:spcAft>
                          <a:spcPts val="1200"/>
                        </a:spcAft>
                      </a:pPr>
                      <a:r>
                        <a:rPr lang="ar-SA" sz="1400">
                          <a:effectLst/>
                        </a:rPr>
                        <a:t>توفي بعد إصابة في الرأس نتيجة الالتحام مع أحد اللاعبين</a:t>
                      </a:r>
                      <a:r>
                        <a:rPr lang="en-US" sz="1400">
                          <a:effectLst/>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extLst>
                  <a:ext uri="{0D108BD9-81ED-4DB2-BD59-A6C34878D82A}">
                    <a16:rowId xmlns:a16="http://schemas.microsoft.com/office/drawing/2014/main" val="1464462165"/>
                  </a:ext>
                </a:extLst>
              </a:tr>
              <a:tr h="540626">
                <a:tc>
                  <a:txBody>
                    <a:bodyPr/>
                    <a:lstStyle/>
                    <a:p>
                      <a:pPr algn="r" rtl="1">
                        <a:lnSpc>
                          <a:spcPct val="107000"/>
                        </a:lnSpc>
                        <a:spcBef>
                          <a:spcPts val="1200"/>
                        </a:spcBef>
                        <a:spcAft>
                          <a:spcPts val="1200"/>
                        </a:spcAft>
                      </a:pPr>
                      <a:r>
                        <a:rPr lang="en-US" sz="1400" u="sng">
                          <a:effectLst/>
                          <a:hlinkClick r:id="rId45" tooltip="5 فبراير"/>
                        </a:rPr>
                        <a:t>5 </a:t>
                      </a:r>
                      <a:r>
                        <a:rPr lang="ar-SA" sz="1400" u="sng">
                          <a:effectLst/>
                          <a:hlinkClick r:id="rId45" tooltip="5 فبراير"/>
                        </a:rPr>
                        <a:t>فبراير</a:t>
                      </a:r>
                      <a:r>
                        <a:rPr lang="en-US" sz="1400">
                          <a:effectLst/>
                        </a:rPr>
                        <a:t> </a:t>
                      </a:r>
                      <a:r>
                        <a:rPr lang="en-US" sz="1400" u="sng">
                          <a:effectLst/>
                          <a:hlinkClick r:id="rId46" tooltip="1936"/>
                        </a:rPr>
                        <a:t>1936</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tc>
                  <a:txBody>
                    <a:bodyPr/>
                    <a:lstStyle/>
                    <a:p>
                      <a:pPr algn="r" rtl="1">
                        <a:lnSpc>
                          <a:spcPct val="107000"/>
                        </a:lnSpc>
                        <a:spcBef>
                          <a:spcPts val="1200"/>
                        </a:spcBef>
                        <a:spcAft>
                          <a:spcPts val="1200"/>
                        </a:spcAft>
                      </a:pPr>
                      <a:r>
                        <a:rPr lang="ar-SA" sz="1400" dirty="0">
                          <a:effectLst/>
                        </a:rPr>
                        <a:t>جيمي </a:t>
                      </a:r>
                      <a:r>
                        <a:rPr lang="ar-SA" sz="1400" dirty="0" err="1">
                          <a:effectLst/>
                        </a:rPr>
                        <a:t>ثوربي</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tc>
                  <a:txBody>
                    <a:bodyPr/>
                    <a:lstStyle/>
                    <a:p>
                      <a:pPr algn="r" rtl="1">
                        <a:lnSpc>
                          <a:spcPct val="107000"/>
                        </a:lnSpc>
                        <a:spcBef>
                          <a:spcPts val="1200"/>
                        </a:spcBef>
                        <a:spcAft>
                          <a:spcPts val="1200"/>
                        </a:spcAft>
                      </a:pPr>
                      <a:r>
                        <a:rPr lang="en-US" sz="1400" dirty="0">
                          <a:effectLst/>
                        </a:rPr>
                        <a:t>22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tc>
                  <a:txBody>
                    <a:bodyPr/>
                    <a:lstStyle/>
                    <a:p>
                      <a:pPr algn="r" rtl="1">
                        <a:lnSpc>
                          <a:spcPct val="107000"/>
                        </a:lnSpc>
                        <a:spcBef>
                          <a:spcPts val="1200"/>
                        </a:spcBef>
                        <a:spcAft>
                          <a:spcPts val="1200"/>
                        </a:spcAft>
                      </a:pPr>
                      <a:r>
                        <a:rPr lang="ar-SA" sz="1400" u="sng" dirty="0">
                          <a:effectLst/>
                          <a:hlinkClick r:id="rId47" tooltip="نادي سندرلاند"/>
                        </a:rPr>
                        <a:t>سندرلاند</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tc>
                  <a:txBody>
                    <a:bodyPr/>
                    <a:lstStyle/>
                    <a:p>
                      <a:pPr algn="r" rtl="1">
                        <a:lnSpc>
                          <a:spcPct val="107000"/>
                        </a:lnSpc>
                        <a:spcBef>
                          <a:spcPts val="1200"/>
                        </a:spcBef>
                        <a:spcAft>
                          <a:spcPts val="1200"/>
                        </a:spcAft>
                      </a:pPr>
                      <a:r>
                        <a:rPr lang="ar-SA" sz="1400" dirty="0">
                          <a:effectLst/>
                        </a:rPr>
                        <a:t>تعرض إلى غيبوبة بسبب ارتفاع معدل السكر</a:t>
                      </a:r>
                      <a:r>
                        <a:rPr lang="en-US" sz="1400" dirty="0">
                          <a:effectLst/>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extLst>
                  <a:ext uri="{0D108BD9-81ED-4DB2-BD59-A6C34878D82A}">
                    <a16:rowId xmlns:a16="http://schemas.microsoft.com/office/drawing/2014/main" val="3609632983"/>
                  </a:ext>
                </a:extLst>
              </a:tr>
              <a:tr h="631472">
                <a:tc>
                  <a:txBody>
                    <a:bodyPr/>
                    <a:lstStyle/>
                    <a:p>
                      <a:pPr algn="r" rtl="1">
                        <a:lnSpc>
                          <a:spcPct val="107000"/>
                        </a:lnSpc>
                        <a:spcBef>
                          <a:spcPts val="1200"/>
                        </a:spcBef>
                        <a:spcAft>
                          <a:spcPts val="1200"/>
                        </a:spcAft>
                      </a:pPr>
                      <a:r>
                        <a:rPr lang="en-US" sz="1400" u="sng">
                          <a:effectLst/>
                          <a:hlinkClick r:id="rId48" tooltip="20 فبراير"/>
                        </a:rPr>
                        <a:t>20 </a:t>
                      </a:r>
                      <a:r>
                        <a:rPr lang="ar-SA" sz="1400" u="sng">
                          <a:effectLst/>
                          <a:hlinkClick r:id="rId48" tooltip="20 فبراير"/>
                        </a:rPr>
                        <a:t>فبراير</a:t>
                      </a:r>
                      <a:r>
                        <a:rPr lang="en-US" sz="1400">
                          <a:effectLst/>
                        </a:rPr>
                        <a:t> </a:t>
                      </a:r>
                      <a:r>
                        <a:rPr lang="en-US" sz="1400" u="sng">
                          <a:effectLst/>
                          <a:hlinkClick r:id="rId49" tooltip="1949"/>
                        </a:rPr>
                        <a:t>1949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tc>
                  <a:txBody>
                    <a:bodyPr/>
                    <a:lstStyle/>
                    <a:p>
                      <a:pPr algn="r" rtl="1">
                        <a:lnSpc>
                          <a:spcPct val="107000"/>
                        </a:lnSpc>
                        <a:spcBef>
                          <a:spcPts val="1200"/>
                        </a:spcBef>
                        <a:spcAft>
                          <a:spcPts val="1200"/>
                        </a:spcAft>
                      </a:pPr>
                      <a:r>
                        <a:rPr lang="ar-SA" sz="1400">
                          <a:effectLst/>
                        </a:rPr>
                        <a:t>غوستاف فهلاند</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tc>
                  <a:txBody>
                    <a:bodyPr/>
                    <a:lstStyle/>
                    <a:p>
                      <a:pPr algn="r" rtl="1">
                        <a:lnSpc>
                          <a:spcPct val="107000"/>
                        </a:lnSpc>
                        <a:spcBef>
                          <a:spcPts val="1200"/>
                        </a:spcBef>
                        <a:spcAft>
                          <a:spcPts val="1200"/>
                        </a:spcAft>
                      </a:pPr>
                      <a:r>
                        <a:rPr lang="ar-SA" sz="1400" dirty="0">
                          <a:effectLst/>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tc>
                  <a:txBody>
                    <a:bodyPr/>
                    <a:lstStyle/>
                    <a:p>
                      <a:pPr algn="r" rtl="1">
                        <a:lnSpc>
                          <a:spcPct val="107000"/>
                        </a:lnSpc>
                        <a:spcBef>
                          <a:spcPts val="1200"/>
                        </a:spcBef>
                        <a:spcAft>
                          <a:spcPts val="1200"/>
                        </a:spcAft>
                      </a:pPr>
                      <a:r>
                        <a:rPr lang="ar-SA" sz="1400" u="sng" dirty="0" err="1">
                          <a:effectLst/>
                          <a:hlinkClick r:id="rId50" tooltip="آينتراخت براونشفايغ"/>
                        </a:rPr>
                        <a:t>آينتراخت</a:t>
                      </a:r>
                      <a:r>
                        <a:rPr lang="ar-SA" sz="1400" u="sng" dirty="0">
                          <a:effectLst/>
                          <a:hlinkClick r:id="rId50" tooltip="آينتراخت براونشفايغ"/>
                        </a:rPr>
                        <a:t> </a:t>
                      </a:r>
                      <a:r>
                        <a:rPr lang="ar-SA" sz="1400" u="sng" dirty="0" err="1">
                          <a:effectLst/>
                          <a:hlinkClick r:id="rId50" tooltip="آينتراخت براونشفايغ"/>
                        </a:rPr>
                        <a:t>براونشفايغ</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tc>
                  <a:txBody>
                    <a:bodyPr/>
                    <a:lstStyle/>
                    <a:p>
                      <a:pPr algn="r" rtl="1">
                        <a:lnSpc>
                          <a:spcPct val="107000"/>
                        </a:lnSpc>
                        <a:spcBef>
                          <a:spcPts val="1200"/>
                        </a:spcBef>
                        <a:spcAft>
                          <a:spcPts val="1200"/>
                        </a:spcAft>
                      </a:pPr>
                      <a:r>
                        <a:rPr lang="ar-SA" sz="1400" dirty="0">
                          <a:effectLst/>
                        </a:rPr>
                        <a:t>تعرض لنزيف داخلي بعد اصطدامه مع أحد اللاعبين</a:t>
                      </a:r>
                      <a:r>
                        <a:rPr lang="en-US" sz="1400" dirty="0">
                          <a:effectLst/>
                        </a:rPr>
                        <a:t>.</a:t>
                      </a:r>
                      <a:r>
                        <a:rPr lang="ar-SA" sz="1400" u="sng" baseline="30000" dirty="0">
                          <a:effectLst/>
                          <a:hlinkClick r:id="rId51"/>
                        </a:rPr>
                        <a:t>[11]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extLst>
                  <a:ext uri="{0D108BD9-81ED-4DB2-BD59-A6C34878D82A}">
                    <a16:rowId xmlns:a16="http://schemas.microsoft.com/office/drawing/2014/main" val="3352083725"/>
                  </a:ext>
                </a:extLst>
              </a:tr>
              <a:tr h="521381">
                <a:tc>
                  <a:txBody>
                    <a:bodyPr/>
                    <a:lstStyle/>
                    <a:p>
                      <a:pPr algn="r" rtl="1">
                        <a:lnSpc>
                          <a:spcPct val="107000"/>
                        </a:lnSpc>
                        <a:spcBef>
                          <a:spcPts val="1200"/>
                        </a:spcBef>
                        <a:spcAft>
                          <a:spcPts val="1200"/>
                        </a:spcAft>
                      </a:pPr>
                      <a:r>
                        <a:rPr lang="en-US" sz="1400" u="sng" dirty="0">
                          <a:effectLst/>
                          <a:hlinkClick r:id="rId52" tooltip="1 أبريل"/>
                        </a:rPr>
                        <a:t>1 </a:t>
                      </a:r>
                      <a:r>
                        <a:rPr lang="ar-SA" sz="1400" u="sng" dirty="0">
                          <a:effectLst/>
                          <a:hlinkClick r:id="rId52" tooltip="1 أبريل"/>
                        </a:rPr>
                        <a:t>أبريل</a:t>
                      </a:r>
                      <a:r>
                        <a:rPr lang="en-US" sz="1400" dirty="0">
                          <a:effectLst/>
                        </a:rPr>
                        <a:t> </a:t>
                      </a:r>
                      <a:r>
                        <a:rPr lang="en-US" sz="1400" u="sng" dirty="0">
                          <a:effectLst/>
                          <a:hlinkClick r:id="rId53" tooltip="1951"/>
                        </a:rPr>
                        <a:t>1951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tc>
                  <a:txBody>
                    <a:bodyPr/>
                    <a:lstStyle/>
                    <a:p>
                      <a:pPr algn="r" rtl="1">
                        <a:lnSpc>
                          <a:spcPct val="107000"/>
                        </a:lnSpc>
                        <a:spcBef>
                          <a:spcPts val="1200"/>
                        </a:spcBef>
                        <a:spcAft>
                          <a:spcPts val="1200"/>
                        </a:spcAft>
                      </a:pPr>
                      <a:r>
                        <a:rPr lang="ar-SA" sz="1400" dirty="0" err="1">
                          <a:effectLst/>
                        </a:rPr>
                        <a:t>ميتوتونيو</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tc>
                  <a:txBody>
                    <a:bodyPr/>
                    <a:lstStyle/>
                    <a:p>
                      <a:pPr algn="r" rtl="1">
                        <a:lnSpc>
                          <a:spcPct val="107000"/>
                        </a:lnSpc>
                        <a:spcBef>
                          <a:spcPts val="1200"/>
                        </a:spcBef>
                        <a:spcAft>
                          <a:spcPts val="1200"/>
                        </a:spcAft>
                      </a:pPr>
                      <a:r>
                        <a:rPr lang="en-US" sz="1400" dirty="0">
                          <a:effectLst/>
                        </a:rPr>
                        <a:t>35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tc>
                  <a:txBody>
                    <a:bodyPr/>
                    <a:lstStyle/>
                    <a:p>
                      <a:pPr algn="r" rtl="1">
                        <a:lnSpc>
                          <a:spcPct val="107000"/>
                        </a:lnSpc>
                        <a:spcBef>
                          <a:spcPts val="1200"/>
                        </a:spcBef>
                        <a:spcAft>
                          <a:spcPts val="1200"/>
                        </a:spcAft>
                      </a:pPr>
                      <a:r>
                        <a:rPr lang="ar-SA" sz="1400" dirty="0" err="1">
                          <a:effectLst/>
                        </a:rPr>
                        <a:t>كايرا</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tc>
                  <a:txBody>
                    <a:bodyPr/>
                    <a:lstStyle/>
                    <a:p>
                      <a:pPr algn="r" rtl="1">
                        <a:lnSpc>
                          <a:spcPct val="107000"/>
                        </a:lnSpc>
                        <a:spcBef>
                          <a:spcPts val="1200"/>
                        </a:spcBef>
                        <a:spcAft>
                          <a:spcPts val="1200"/>
                        </a:spcAft>
                      </a:pPr>
                      <a:r>
                        <a:rPr lang="ar-SA" sz="1400">
                          <a:effectLst/>
                        </a:rPr>
                        <a:t>توفي في المباراة بسبب احتقان المعدة</a:t>
                      </a:r>
                      <a:r>
                        <a:rPr lang="en-US" sz="1400">
                          <a:effectLst/>
                        </a:rPr>
                        <a:t>.</a:t>
                      </a:r>
                      <a:r>
                        <a:rPr lang="ar-SA" sz="1400" u="sng" baseline="30000">
                          <a:effectLst/>
                          <a:hlinkClick r:id="rId54"/>
                        </a:rPr>
                        <a:t>[12]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extLst>
                  <a:ext uri="{0D108BD9-81ED-4DB2-BD59-A6C34878D82A}">
                    <a16:rowId xmlns:a16="http://schemas.microsoft.com/office/drawing/2014/main" val="959355865"/>
                  </a:ext>
                </a:extLst>
              </a:tr>
              <a:tr h="373771">
                <a:tc>
                  <a:txBody>
                    <a:bodyPr/>
                    <a:lstStyle/>
                    <a:p>
                      <a:pPr algn="r" rtl="1">
                        <a:lnSpc>
                          <a:spcPct val="107000"/>
                        </a:lnSpc>
                        <a:spcBef>
                          <a:spcPts val="1200"/>
                        </a:spcBef>
                        <a:spcAft>
                          <a:spcPts val="1200"/>
                        </a:spcAft>
                      </a:pPr>
                      <a:r>
                        <a:rPr lang="ar-SA" sz="1400" u="sng" dirty="0">
                          <a:effectLst/>
                          <a:hlinkClick r:id="rId55" tooltip="أغسطس"/>
                        </a:rPr>
                        <a:t>أغسطس</a:t>
                      </a:r>
                      <a:r>
                        <a:rPr lang="en-US" sz="1400" dirty="0">
                          <a:effectLst/>
                        </a:rPr>
                        <a:t> </a:t>
                      </a:r>
                      <a:r>
                        <a:rPr lang="en-US" sz="1400" u="sng" dirty="0">
                          <a:effectLst/>
                          <a:hlinkClick r:id="rId56" tooltip="1953"/>
                        </a:rPr>
                        <a:t>1953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tc>
                  <a:txBody>
                    <a:bodyPr/>
                    <a:lstStyle/>
                    <a:p>
                      <a:pPr algn="r" rtl="1">
                        <a:lnSpc>
                          <a:spcPct val="107000"/>
                        </a:lnSpc>
                        <a:spcBef>
                          <a:spcPts val="1200"/>
                        </a:spcBef>
                        <a:spcAft>
                          <a:spcPts val="1200"/>
                        </a:spcAft>
                      </a:pPr>
                      <a:r>
                        <a:rPr lang="ar-SA" sz="1400">
                          <a:effectLst/>
                        </a:rPr>
                        <a:t>جون كيركبي</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tc>
                  <a:txBody>
                    <a:bodyPr/>
                    <a:lstStyle/>
                    <a:p>
                      <a:pPr algn="r" rtl="1">
                        <a:lnSpc>
                          <a:spcPct val="107000"/>
                        </a:lnSpc>
                        <a:spcBef>
                          <a:spcPts val="1200"/>
                        </a:spcBef>
                        <a:spcAft>
                          <a:spcPts val="1200"/>
                        </a:spcAft>
                      </a:pPr>
                      <a:r>
                        <a:rPr lang="en-US" sz="1400">
                          <a:effectLst/>
                        </a:rPr>
                        <a:t>23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tc>
                  <a:txBody>
                    <a:bodyPr/>
                    <a:lstStyle/>
                    <a:p>
                      <a:pPr algn="r" rtl="1">
                        <a:lnSpc>
                          <a:spcPct val="107000"/>
                        </a:lnSpc>
                        <a:spcBef>
                          <a:spcPts val="1200"/>
                        </a:spcBef>
                        <a:spcAft>
                          <a:spcPts val="1200"/>
                        </a:spcAft>
                      </a:pPr>
                      <a:r>
                        <a:rPr lang="ar-SA" sz="1400" dirty="0" err="1">
                          <a:effectLst/>
                        </a:rPr>
                        <a:t>فريكسهام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tc>
                  <a:txBody>
                    <a:bodyPr/>
                    <a:lstStyle/>
                    <a:p>
                      <a:pPr algn="r" rtl="1">
                        <a:lnSpc>
                          <a:spcPct val="107000"/>
                        </a:lnSpc>
                        <a:spcBef>
                          <a:spcPts val="1200"/>
                        </a:spcBef>
                        <a:spcAft>
                          <a:spcPts val="1200"/>
                        </a:spcAft>
                      </a:pPr>
                      <a:r>
                        <a:rPr lang="ar-SA" sz="1400" u="sng" dirty="0">
                          <a:effectLst/>
                          <a:hlinkClick r:id="rId57" tooltip="توقف القلب"/>
                        </a:rPr>
                        <a:t>توقف القلب</a:t>
                      </a:r>
                      <a:r>
                        <a:rPr lang="en-US" sz="1400" dirty="0">
                          <a:effectLst/>
                        </a:rPr>
                        <a:t> </a:t>
                      </a:r>
                      <a:r>
                        <a:rPr lang="ar-SA" sz="1400" dirty="0">
                          <a:effectLst/>
                        </a:rPr>
                        <a:t>في الملعب</a:t>
                      </a:r>
                      <a:r>
                        <a:rPr lang="en-US" sz="1400" dirty="0">
                          <a:effectLst/>
                        </a:rPr>
                        <a:t>.</a:t>
                      </a:r>
                      <a:r>
                        <a:rPr lang="ar-SA" sz="1400" u="sng" baseline="30000" dirty="0">
                          <a:effectLst/>
                          <a:hlinkClick r:id="rId58"/>
                        </a:rPr>
                        <a:t>[13]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extLst>
                  <a:ext uri="{0D108BD9-81ED-4DB2-BD59-A6C34878D82A}">
                    <a16:rowId xmlns:a16="http://schemas.microsoft.com/office/drawing/2014/main" val="4151857779"/>
                  </a:ext>
                </a:extLst>
              </a:tr>
              <a:tr h="540626">
                <a:tc>
                  <a:txBody>
                    <a:bodyPr/>
                    <a:lstStyle/>
                    <a:p>
                      <a:pPr algn="r" rtl="1">
                        <a:lnSpc>
                          <a:spcPct val="107000"/>
                        </a:lnSpc>
                        <a:spcBef>
                          <a:spcPts val="1200"/>
                        </a:spcBef>
                        <a:spcAft>
                          <a:spcPts val="1200"/>
                        </a:spcAft>
                      </a:pPr>
                      <a:r>
                        <a:rPr lang="en-US" sz="1400" u="sng">
                          <a:effectLst/>
                          <a:hlinkClick r:id="rId59" tooltip="14 يوليو"/>
                        </a:rPr>
                        <a:t>14 </a:t>
                      </a:r>
                      <a:r>
                        <a:rPr lang="ar-SA" sz="1400" u="sng">
                          <a:effectLst/>
                          <a:hlinkClick r:id="rId59" tooltip="14 يوليو"/>
                        </a:rPr>
                        <a:t>يوليو</a:t>
                      </a:r>
                      <a:r>
                        <a:rPr lang="en-US" sz="1400">
                          <a:effectLst/>
                        </a:rPr>
                        <a:t> </a:t>
                      </a:r>
                      <a:r>
                        <a:rPr lang="en-US" sz="1400" u="sng">
                          <a:effectLst/>
                          <a:hlinkClick r:id="rId60" tooltip="1963"/>
                        </a:rPr>
                        <a:t>1963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tc>
                  <a:txBody>
                    <a:bodyPr/>
                    <a:lstStyle/>
                    <a:p>
                      <a:pPr algn="r" rtl="1">
                        <a:lnSpc>
                          <a:spcPct val="107000"/>
                        </a:lnSpc>
                        <a:spcBef>
                          <a:spcPts val="1200"/>
                        </a:spcBef>
                        <a:spcAft>
                          <a:spcPts val="1200"/>
                        </a:spcAft>
                      </a:pPr>
                      <a:r>
                        <a:rPr lang="ar-SA" sz="1400">
                          <a:effectLst/>
                        </a:rPr>
                        <a:t>تونساتين كابريكيا</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tc>
                  <a:txBody>
                    <a:bodyPr/>
                    <a:lstStyle/>
                    <a:p>
                      <a:pPr algn="r" rtl="1">
                        <a:lnSpc>
                          <a:spcPct val="107000"/>
                        </a:lnSpc>
                        <a:spcBef>
                          <a:spcPts val="1200"/>
                        </a:spcBef>
                        <a:spcAft>
                          <a:spcPts val="1200"/>
                        </a:spcAft>
                      </a:pPr>
                      <a:r>
                        <a:rPr lang="en-US" sz="1400">
                          <a:effectLst/>
                        </a:rPr>
                        <a:t>26</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tc>
                  <a:txBody>
                    <a:bodyPr/>
                    <a:lstStyle/>
                    <a:p>
                      <a:pPr algn="r" rtl="1">
                        <a:lnSpc>
                          <a:spcPct val="107000"/>
                        </a:lnSpc>
                        <a:spcBef>
                          <a:spcPts val="1200"/>
                        </a:spcBef>
                        <a:spcAft>
                          <a:spcPts val="1200"/>
                        </a:spcAft>
                      </a:pPr>
                      <a:r>
                        <a:rPr lang="ar-SA" sz="1400" u="sng" dirty="0" err="1">
                          <a:effectLst/>
                          <a:hlinkClick r:id="rId61" tooltip="نادي بترولول بلويشتي"/>
                        </a:rPr>
                        <a:t>بترولول</a:t>
                      </a:r>
                      <a:r>
                        <a:rPr lang="ar-SA" sz="1400" u="sng" dirty="0">
                          <a:effectLst/>
                          <a:hlinkClick r:id="rId61" tooltip="نادي بترولول بلويشتي"/>
                        </a:rPr>
                        <a:t> </a:t>
                      </a:r>
                      <a:r>
                        <a:rPr lang="ar-SA" sz="1400" u="sng" dirty="0" err="1">
                          <a:effectLst/>
                          <a:hlinkClick r:id="rId61" tooltip="نادي بترولول بلويشتي"/>
                        </a:rPr>
                        <a:t>بلويشتي</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tc>
                  <a:txBody>
                    <a:bodyPr/>
                    <a:lstStyle/>
                    <a:p>
                      <a:pPr algn="r" rtl="1">
                        <a:lnSpc>
                          <a:spcPct val="107000"/>
                        </a:lnSpc>
                        <a:spcBef>
                          <a:spcPts val="1200"/>
                        </a:spcBef>
                        <a:spcAft>
                          <a:spcPts val="1200"/>
                        </a:spcAft>
                      </a:pPr>
                      <a:r>
                        <a:rPr lang="ar-SA" sz="1400" dirty="0">
                          <a:effectLst/>
                        </a:rPr>
                        <a:t>سقط في الملعب، وتوفي بسبب</a:t>
                      </a:r>
                      <a:r>
                        <a:rPr lang="en-US" sz="1400" dirty="0">
                          <a:effectLst/>
                        </a:rPr>
                        <a:t> </a:t>
                      </a:r>
                      <a:r>
                        <a:rPr lang="ar-SA" sz="1400" u="sng" dirty="0">
                          <a:effectLst/>
                          <a:hlinkClick r:id="rId62" tooltip="ورم الغدة الزعترية"/>
                        </a:rPr>
                        <a:t>ورم الغدة الزعترية</a:t>
                      </a:r>
                      <a:r>
                        <a:rPr lang="en-US" sz="1400" dirty="0">
                          <a:effectLst/>
                        </a:rPr>
                        <a:t>.</a:t>
                      </a:r>
                      <a:r>
                        <a:rPr lang="ar-SA" sz="1400" u="sng" baseline="30000" dirty="0">
                          <a:effectLst/>
                          <a:hlinkClick r:id="rId63"/>
                        </a:rPr>
                        <a:t>[14]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13760" marR="13760" marT="6880" marB="6880" anchor="ctr"/>
                </a:tc>
                <a:extLst>
                  <a:ext uri="{0D108BD9-81ED-4DB2-BD59-A6C34878D82A}">
                    <a16:rowId xmlns:a16="http://schemas.microsoft.com/office/drawing/2014/main" val="4072904642"/>
                  </a:ext>
                </a:extLst>
              </a:tr>
            </a:tbl>
          </a:graphicData>
        </a:graphic>
      </p:graphicFrame>
    </p:spTree>
    <p:extLst>
      <p:ext uri="{BB962C8B-B14F-4D97-AF65-F5344CB8AC3E}">
        <p14:creationId xmlns:p14="http://schemas.microsoft.com/office/powerpoint/2010/main" val="1697663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667814" y="914400"/>
            <a:ext cx="9448800" cy="1455314"/>
          </a:xfrm>
        </p:spPr>
        <p:txBody>
          <a:bodyPr>
            <a:normAutofit/>
          </a:bodyPr>
          <a:lstStyle/>
          <a:p>
            <a:pPr algn="r"/>
            <a:r>
              <a:rPr lang="ar-IQ" sz="4400" dirty="0" smtClean="0"/>
              <a:t> </a:t>
            </a:r>
            <a:endParaRPr lang="ar-IQ" sz="4400" dirty="0"/>
          </a:p>
        </p:txBody>
      </p:sp>
      <p:sp>
        <p:nvSpPr>
          <p:cNvPr id="3" name="عنوان فرعي 2"/>
          <p:cNvSpPr>
            <a:spLocks noGrp="1"/>
          </p:cNvSpPr>
          <p:nvPr>
            <p:ph type="subTitle" idx="1"/>
          </p:nvPr>
        </p:nvSpPr>
        <p:spPr>
          <a:xfrm>
            <a:off x="7057622" y="4417453"/>
            <a:ext cx="3762777" cy="785611"/>
          </a:xfrm>
        </p:spPr>
        <p:txBody>
          <a:bodyPr>
            <a:normAutofit/>
          </a:bodyPr>
          <a:lstStyle/>
          <a:p>
            <a:pPr algn="r"/>
            <a:r>
              <a:rPr lang="ar-IQ" sz="3200" dirty="0" smtClean="0"/>
              <a:t> </a:t>
            </a:r>
            <a:endParaRPr lang="ar-IQ" dirty="0"/>
          </a:p>
        </p:txBody>
      </p:sp>
      <p:pic>
        <p:nvPicPr>
          <p:cNvPr id="5" name="Picture 2" descr="C:\Users\hp\Desktop\Welcome Sc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6383" y="-1121822"/>
            <a:ext cx="24410712" cy="9733656"/>
          </a:xfrm>
          <a:prstGeom prst="rect">
            <a:avLst/>
          </a:prstGeom>
          <a:noFill/>
          <a:extLst>
            <a:ext uri="{909E8E84-426E-40DD-AFC4-6F175D3DCCD1}">
              <a14:hiddenFill xmlns:a14="http://schemas.microsoft.com/office/drawing/2010/main">
                <a:solidFill>
                  <a:srgbClr val="FFFFFF"/>
                </a:solidFill>
              </a14:hiddenFill>
            </a:ext>
          </a:extLst>
        </p:spPr>
      </p:pic>
      <p:sp>
        <p:nvSpPr>
          <p:cNvPr id="6" name="مستطيل مستدير الزوايا 5"/>
          <p:cNvSpPr/>
          <p:nvPr/>
        </p:nvSpPr>
        <p:spPr>
          <a:xfrm>
            <a:off x="5661212" y="-1323528"/>
            <a:ext cx="6369802" cy="10814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7" name="شكل بيضاوي 6"/>
          <p:cNvSpPr/>
          <p:nvPr/>
        </p:nvSpPr>
        <p:spPr>
          <a:xfrm>
            <a:off x="1465729" y="727324"/>
            <a:ext cx="9964271" cy="23117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800" dirty="0" smtClean="0"/>
              <a:t>الموت المفاجئ في الرياضة</a:t>
            </a:r>
            <a:endParaRPr lang="ar-IQ" sz="4800" dirty="0"/>
          </a:p>
        </p:txBody>
      </p:sp>
      <p:sp>
        <p:nvSpPr>
          <p:cNvPr id="8" name="شكل بيضاوي 7"/>
          <p:cNvSpPr/>
          <p:nvPr/>
        </p:nvSpPr>
        <p:spPr>
          <a:xfrm>
            <a:off x="4612346" y="5795682"/>
            <a:ext cx="586291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err="1" smtClean="0"/>
              <a:t>ا.م.د</a:t>
            </a:r>
            <a:r>
              <a:rPr lang="ar-IQ" dirty="0" smtClean="0"/>
              <a:t> فريال سامي خليل</a:t>
            </a:r>
            <a:endParaRPr lang="ar-IQ" dirty="0"/>
          </a:p>
        </p:txBody>
      </p:sp>
    </p:spTree>
    <p:extLst>
      <p:ext uri="{BB962C8B-B14F-4D97-AF65-F5344CB8AC3E}">
        <p14:creationId xmlns:p14="http://schemas.microsoft.com/office/powerpoint/2010/main" val="272813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263007494"/>
              </p:ext>
            </p:extLst>
          </p:nvPr>
        </p:nvGraphicFramePr>
        <p:xfrm>
          <a:off x="117540" y="309091"/>
          <a:ext cx="10520408" cy="6436399"/>
        </p:xfrm>
        <a:graphic>
          <a:graphicData uri="http://schemas.openxmlformats.org/drawingml/2006/table">
            <a:tbl>
              <a:tblPr rtl="1" firstRow="1" firstCol="1" bandRow="1">
                <a:tableStyleId>{5C22544A-7EE6-4342-B048-85BDC9FD1C3A}</a:tableStyleId>
              </a:tblPr>
              <a:tblGrid>
                <a:gridCol w="2150579">
                  <a:extLst>
                    <a:ext uri="{9D8B030D-6E8A-4147-A177-3AD203B41FA5}">
                      <a16:colId xmlns:a16="http://schemas.microsoft.com/office/drawing/2014/main" val="2445417129"/>
                    </a:ext>
                  </a:extLst>
                </a:gridCol>
                <a:gridCol w="2689970">
                  <a:extLst>
                    <a:ext uri="{9D8B030D-6E8A-4147-A177-3AD203B41FA5}">
                      <a16:colId xmlns:a16="http://schemas.microsoft.com/office/drawing/2014/main" val="418905242"/>
                    </a:ext>
                  </a:extLst>
                </a:gridCol>
                <a:gridCol w="1617070">
                  <a:extLst>
                    <a:ext uri="{9D8B030D-6E8A-4147-A177-3AD203B41FA5}">
                      <a16:colId xmlns:a16="http://schemas.microsoft.com/office/drawing/2014/main" val="3663951554"/>
                    </a:ext>
                  </a:extLst>
                </a:gridCol>
                <a:gridCol w="1617070">
                  <a:extLst>
                    <a:ext uri="{9D8B030D-6E8A-4147-A177-3AD203B41FA5}">
                      <a16:colId xmlns:a16="http://schemas.microsoft.com/office/drawing/2014/main" val="3446549469"/>
                    </a:ext>
                  </a:extLst>
                </a:gridCol>
                <a:gridCol w="2445719">
                  <a:extLst>
                    <a:ext uri="{9D8B030D-6E8A-4147-A177-3AD203B41FA5}">
                      <a16:colId xmlns:a16="http://schemas.microsoft.com/office/drawing/2014/main" val="3019043645"/>
                    </a:ext>
                  </a:extLst>
                </a:gridCol>
              </a:tblGrid>
              <a:tr h="467220">
                <a:tc>
                  <a:txBody>
                    <a:bodyPr/>
                    <a:lstStyle/>
                    <a:p>
                      <a:pPr algn="r" rtl="1">
                        <a:lnSpc>
                          <a:spcPct val="107000"/>
                        </a:lnSpc>
                        <a:spcBef>
                          <a:spcPts val="1200"/>
                        </a:spcBef>
                        <a:spcAft>
                          <a:spcPts val="1200"/>
                        </a:spcAft>
                      </a:pPr>
                      <a:r>
                        <a:rPr lang="en-US" sz="700" u="sng" dirty="0">
                          <a:effectLst/>
                          <a:hlinkClick r:id="rId2" tooltip="30 أكتوبر"/>
                        </a:rPr>
                        <a:t>30 </a:t>
                      </a:r>
                      <a:r>
                        <a:rPr lang="ar-SA" sz="700" u="sng" dirty="0">
                          <a:effectLst/>
                          <a:hlinkClick r:id="rId2" tooltip="30 أكتوبر"/>
                        </a:rPr>
                        <a:t>أكتوبر</a:t>
                      </a:r>
                      <a:r>
                        <a:rPr lang="en-US" sz="700" dirty="0">
                          <a:effectLst/>
                        </a:rPr>
                        <a:t> </a:t>
                      </a:r>
                      <a:r>
                        <a:rPr lang="en-US" sz="700" u="sng" dirty="0">
                          <a:effectLst/>
                          <a:hlinkClick r:id="rId3" tooltip="1977"/>
                        </a:rPr>
                        <a:t>1977</a:t>
                      </a:r>
                      <a:endParaRPr lang="en-US" sz="700" dirty="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tc>
                  <a:txBody>
                    <a:bodyPr/>
                    <a:lstStyle/>
                    <a:p>
                      <a:pPr algn="r" rtl="1">
                        <a:lnSpc>
                          <a:spcPct val="107000"/>
                        </a:lnSpc>
                        <a:spcBef>
                          <a:spcPts val="1200"/>
                        </a:spcBef>
                        <a:spcAft>
                          <a:spcPts val="1200"/>
                        </a:spcAft>
                      </a:pPr>
                      <a:r>
                        <a:rPr lang="ar-SA" sz="700" dirty="0" err="1">
                          <a:effectLst/>
                        </a:rPr>
                        <a:t>ريناتو</a:t>
                      </a:r>
                      <a:r>
                        <a:rPr lang="ar-SA" sz="700" dirty="0">
                          <a:effectLst/>
                        </a:rPr>
                        <a:t> كوري</a:t>
                      </a:r>
                      <a:endParaRPr lang="en-US" sz="700" dirty="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tc>
                  <a:txBody>
                    <a:bodyPr/>
                    <a:lstStyle/>
                    <a:p>
                      <a:pPr algn="r" rtl="1">
                        <a:lnSpc>
                          <a:spcPct val="107000"/>
                        </a:lnSpc>
                        <a:spcBef>
                          <a:spcPts val="1200"/>
                        </a:spcBef>
                        <a:spcAft>
                          <a:spcPts val="1200"/>
                        </a:spcAft>
                      </a:pPr>
                      <a:r>
                        <a:rPr lang="en-US" sz="700">
                          <a:effectLst/>
                        </a:rPr>
                        <a:t>24</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tc>
                  <a:txBody>
                    <a:bodyPr/>
                    <a:lstStyle/>
                    <a:p>
                      <a:pPr algn="r" rtl="1">
                        <a:lnSpc>
                          <a:spcPct val="107000"/>
                        </a:lnSpc>
                        <a:spcBef>
                          <a:spcPts val="1200"/>
                        </a:spcBef>
                        <a:spcAft>
                          <a:spcPts val="1200"/>
                        </a:spcAft>
                      </a:pPr>
                      <a:r>
                        <a:rPr lang="ar-SA" sz="700">
                          <a:effectLst/>
                        </a:rPr>
                        <a:t>بيروجيا كالتشيو</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tc>
                  <a:txBody>
                    <a:bodyPr/>
                    <a:lstStyle/>
                    <a:p>
                      <a:pPr algn="r" rtl="1">
                        <a:lnSpc>
                          <a:spcPct val="107000"/>
                        </a:lnSpc>
                        <a:spcBef>
                          <a:spcPts val="1200"/>
                        </a:spcBef>
                        <a:spcAft>
                          <a:spcPts val="1200"/>
                        </a:spcAft>
                      </a:pPr>
                      <a:r>
                        <a:rPr lang="ar-SA" sz="700">
                          <a:effectLst/>
                        </a:rPr>
                        <a:t>سكتة قلبية أثناء لعبه ضد</a:t>
                      </a:r>
                      <a:r>
                        <a:rPr lang="en-US" sz="700">
                          <a:effectLst/>
                        </a:rPr>
                        <a:t> </a:t>
                      </a:r>
                      <a:r>
                        <a:rPr lang="ar-SA" sz="700" u="sng">
                          <a:effectLst/>
                          <a:hlinkClick r:id="rId4" tooltip="يوفنتوس"/>
                        </a:rPr>
                        <a:t>نادي يوفنتوس</a:t>
                      </a:r>
                      <a:r>
                        <a:rPr lang="en-US" sz="700">
                          <a:effectLst/>
                        </a:rPr>
                        <a:t>.</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extLst>
                  <a:ext uri="{0D108BD9-81ED-4DB2-BD59-A6C34878D82A}">
                    <a16:rowId xmlns:a16="http://schemas.microsoft.com/office/drawing/2014/main" val="263179350"/>
                  </a:ext>
                </a:extLst>
              </a:tr>
              <a:tr h="467220">
                <a:tc>
                  <a:txBody>
                    <a:bodyPr/>
                    <a:lstStyle/>
                    <a:p>
                      <a:pPr algn="r" rtl="1">
                        <a:lnSpc>
                          <a:spcPct val="107000"/>
                        </a:lnSpc>
                        <a:spcBef>
                          <a:spcPts val="1200"/>
                        </a:spcBef>
                        <a:spcAft>
                          <a:spcPts val="1200"/>
                        </a:spcAft>
                      </a:pPr>
                      <a:r>
                        <a:rPr lang="en-US" sz="1400" u="sng" dirty="0">
                          <a:effectLst/>
                          <a:hlinkClick r:id="rId5" tooltip="23 سبتمبر"/>
                        </a:rPr>
                        <a:t>23 </a:t>
                      </a:r>
                      <a:r>
                        <a:rPr lang="ar-SA" sz="1400" u="sng" dirty="0">
                          <a:effectLst/>
                          <a:hlinkClick r:id="rId5" tooltip="23 سبتمبر"/>
                        </a:rPr>
                        <a:t>سبتمبر</a:t>
                      </a:r>
                      <a:r>
                        <a:rPr lang="en-US" sz="1400" dirty="0">
                          <a:effectLst/>
                        </a:rPr>
                        <a:t> </a:t>
                      </a:r>
                      <a:r>
                        <a:rPr lang="en-US" sz="1400" u="sng" dirty="0">
                          <a:effectLst/>
                          <a:hlinkClick r:id="rId6" tooltip="1984"/>
                        </a:rPr>
                        <a:t>1984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tc>
                  <a:txBody>
                    <a:bodyPr/>
                    <a:lstStyle/>
                    <a:p>
                      <a:pPr algn="r" rtl="1">
                        <a:lnSpc>
                          <a:spcPct val="107000"/>
                        </a:lnSpc>
                        <a:spcBef>
                          <a:spcPts val="1200"/>
                        </a:spcBef>
                        <a:spcAft>
                          <a:spcPts val="1200"/>
                        </a:spcAft>
                      </a:pPr>
                      <a:r>
                        <a:rPr lang="ar-SA" sz="1400" dirty="0">
                          <a:effectLst/>
                        </a:rPr>
                        <a:t>إيريك </a:t>
                      </a:r>
                      <a:r>
                        <a:rPr lang="ar-SA" sz="1400" dirty="0" err="1">
                          <a:effectLst/>
                        </a:rPr>
                        <a:t>جونغبلويد</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tc>
                  <a:txBody>
                    <a:bodyPr/>
                    <a:lstStyle/>
                    <a:p>
                      <a:pPr algn="r" rtl="1">
                        <a:lnSpc>
                          <a:spcPct val="107000"/>
                        </a:lnSpc>
                        <a:spcBef>
                          <a:spcPts val="1200"/>
                        </a:spcBef>
                        <a:spcAft>
                          <a:spcPts val="1200"/>
                        </a:spcAft>
                      </a:pPr>
                      <a:r>
                        <a:rPr lang="ar-SA" sz="1400">
                          <a:effectLst/>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tc>
                  <a:txBody>
                    <a:bodyPr/>
                    <a:lstStyle/>
                    <a:p>
                      <a:pPr algn="r" rtl="1">
                        <a:lnSpc>
                          <a:spcPct val="107000"/>
                        </a:lnSpc>
                        <a:spcBef>
                          <a:spcPts val="1200"/>
                        </a:spcBef>
                        <a:spcAft>
                          <a:spcPts val="1200"/>
                        </a:spcAft>
                      </a:pPr>
                      <a:r>
                        <a:rPr lang="ar-SA" sz="1400">
                          <a:effectLst/>
                        </a:rPr>
                        <a:t>دي دبليو إس أميستردام</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tc>
                  <a:txBody>
                    <a:bodyPr/>
                    <a:lstStyle/>
                    <a:p>
                      <a:pPr algn="r" rtl="1">
                        <a:lnSpc>
                          <a:spcPct val="107000"/>
                        </a:lnSpc>
                        <a:spcBef>
                          <a:spcPts val="1200"/>
                        </a:spcBef>
                        <a:spcAft>
                          <a:spcPts val="1200"/>
                        </a:spcAft>
                      </a:pPr>
                      <a:r>
                        <a:rPr lang="ar-SA" sz="1400">
                          <a:effectLst/>
                        </a:rPr>
                        <a:t>أصيب بصاعقة برق أثناء المباراة</a:t>
                      </a:r>
                      <a:r>
                        <a:rPr lang="en-US" sz="1400">
                          <a:effectLst/>
                        </a:rPr>
                        <a:t>.</a:t>
                      </a:r>
                      <a:r>
                        <a:rPr lang="ar-SA" sz="1400" u="sng" baseline="30000">
                          <a:effectLst/>
                          <a:hlinkClick r:id="rId7"/>
                        </a:rPr>
                        <a:t>[20]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extLst>
                  <a:ext uri="{0D108BD9-81ED-4DB2-BD59-A6C34878D82A}">
                    <a16:rowId xmlns:a16="http://schemas.microsoft.com/office/drawing/2014/main" val="2534009167"/>
                  </a:ext>
                </a:extLst>
              </a:tr>
              <a:tr h="1672901">
                <a:tc>
                  <a:txBody>
                    <a:bodyPr/>
                    <a:lstStyle/>
                    <a:p>
                      <a:pPr algn="r" rtl="1">
                        <a:lnSpc>
                          <a:spcPct val="107000"/>
                        </a:lnSpc>
                        <a:spcBef>
                          <a:spcPts val="1200"/>
                        </a:spcBef>
                        <a:spcAft>
                          <a:spcPts val="1200"/>
                        </a:spcAft>
                      </a:pPr>
                      <a:r>
                        <a:rPr lang="en-US" sz="1400" u="sng">
                          <a:effectLst/>
                          <a:hlinkClick r:id="rId8" tooltip="15 يناير"/>
                        </a:rPr>
                        <a:t>15 </a:t>
                      </a:r>
                      <a:r>
                        <a:rPr lang="ar-SA" sz="1400" u="sng">
                          <a:effectLst/>
                          <a:hlinkClick r:id="rId8" tooltip="15 يناير"/>
                        </a:rPr>
                        <a:t>يناير</a:t>
                      </a:r>
                      <a:r>
                        <a:rPr lang="en-US" sz="1400">
                          <a:effectLst/>
                        </a:rPr>
                        <a:t> </a:t>
                      </a:r>
                      <a:r>
                        <a:rPr lang="en-US" sz="1400" u="sng">
                          <a:effectLst/>
                          <a:hlinkClick r:id="rId9" tooltip="1987"/>
                        </a:rPr>
                        <a:t>1987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tc>
                  <a:txBody>
                    <a:bodyPr/>
                    <a:lstStyle/>
                    <a:p>
                      <a:pPr algn="r" rtl="1">
                        <a:lnSpc>
                          <a:spcPct val="107000"/>
                        </a:lnSpc>
                        <a:spcBef>
                          <a:spcPts val="1200"/>
                        </a:spcBef>
                        <a:spcAft>
                          <a:spcPts val="1200"/>
                        </a:spcAft>
                      </a:pPr>
                      <a:r>
                        <a:rPr lang="ar-SA" sz="1400" dirty="0">
                          <a:effectLst/>
                        </a:rPr>
                        <a:t>خوسي أنطونيو </a:t>
                      </a:r>
                      <a:r>
                        <a:rPr lang="ar-SA" sz="1400" dirty="0" err="1">
                          <a:effectLst/>
                        </a:rPr>
                        <a:t>جالاردو</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tc>
                  <a:txBody>
                    <a:bodyPr/>
                    <a:lstStyle/>
                    <a:p>
                      <a:pPr algn="r" rtl="1">
                        <a:lnSpc>
                          <a:spcPct val="107000"/>
                        </a:lnSpc>
                        <a:spcBef>
                          <a:spcPts val="1200"/>
                        </a:spcBef>
                        <a:spcAft>
                          <a:spcPts val="1200"/>
                        </a:spcAft>
                      </a:pPr>
                      <a:r>
                        <a:rPr lang="en-US" sz="1400" dirty="0">
                          <a:effectLst/>
                        </a:rPr>
                        <a:t>25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tc>
                  <a:txBody>
                    <a:bodyPr/>
                    <a:lstStyle/>
                    <a:p>
                      <a:pPr algn="r" rtl="1">
                        <a:lnSpc>
                          <a:spcPct val="107000"/>
                        </a:lnSpc>
                        <a:spcBef>
                          <a:spcPts val="1200"/>
                        </a:spcBef>
                        <a:spcAft>
                          <a:spcPts val="1200"/>
                        </a:spcAft>
                      </a:pPr>
                      <a:r>
                        <a:rPr lang="ar-SA" sz="1400" dirty="0">
                          <a:effectLst/>
                        </a:rPr>
                        <a:t>سي دي ملقا</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tc>
                  <a:txBody>
                    <a:bodyPr/>
                    <a:lstStyle/>
                    <a:p>
                      <a:pPr algn="r" rtl="1">
                        <a:lnSpc>
                          <a:spcPct val="107000"/>
                        </a:lnSpc>
                        <a:spcBef>
                          <a:spcPts val="1200"/>
                        </a:spcBef>
                        <a:spcAft>
                          <a:spcPts val="1200"/>
                        </a:spcAft>
                      </a:pPr>
                      <a:r>
                        <a:rPr lang="ar-SA" sz="1400">
                          <a:effectLst/>
                        </a:rPr>
                        <a:t>اصطدم مع أحد لاعبي الفريق المنافس في 21 ديسمبر ضد نادي</a:t>
                      </a:r>
                      <a:r>
                        <a:rPr lang="en-US" sz="1400">
                          <a:effectLst/>
                        </a:rPr>
                        <a:t> </a:t>
                      </a:r>
                      <a:r>
                        <a:rPr lang="ar-SA" sz="1400" u="sng">
                          <a:effectLst/>
                          <a:hlinkClick r:id="rId10" tooltip="سيلتا فيغو"/>
                        </a:rPr>
                        <a:t>سيلتا فيغو</a:t>
                      </a:r>
                      <a:r>
                        <a:rPr lang="ar-SA" sz="1400">
                          <a:effectLst/>
                        </a:rPr>
                        <a:t>، خضع لعملية جراحية لإنقاذ حياته وعاد إلى الوطن. يوم 7 يناير انتكس بنزيف دماغي وسقط في غيبوبة لمدة ثمانية أيام قبل أن يفارق الحياة</a:t>
                      </a:r>
                      <a:r>
                        <a:rPr lang="en-US" sz="1400">
                          <a:effectLst/>
                        </a:rPr>
                        <a:t>.</a:t>
                      </a:r>
                      <a:r>
                        <a:rPr lang="ar-SA" sz="1400" u="sng" baseline="30000">
                          <a:effectLst/>
                          <a:hlinkClick r:id="rId11"/>
                        </a:rPr>
                        <a:t>[21]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extLst>
                  <a:ext uri="{0D108BD9-81ED-4DB2-BD59-A6C34878D82A}">
                    <a16:rowId xmlns:a16="http://schemas.microsoft.com/office/drawing/2014/main" val="3924875598"/>
                  </a:ext>
                </a:extLst>
              </a:tr>
              <a:tr h="668167">
                <a:tc>
                  <a:txBody>
                    <a:bodyPr/>
                    <a:lstStyle/>
                    <a:p>
                      <a:pPr algn="r" rtl="1">
                        <a:lnSpc>
                          <a:spcPct val="107000"/>
                        </a:lnSpc>
                        <a:spcBef>
                          <a:spcPts val="1200"/>
                        </a:spcBef>
                        <a:spcAft>
                          <a:spcPts val="1200"/>
                        </a:spcAft>
                      </a:pPr>
                      <a:r>
                        <a:rPr lang="en-US" sz="1400" u="sng">
                          <a:effectLst/>
                          <a:hlinkClick r:id="rId12" tooltip="23 أغسطس"/>
                        </a:rPr>
                        <a:t>23 </a:t>
                      </a:r>
                      <a:r>
                        <a:rPr lang="ar-SA" sz="1400" u="sng">
                          <a:effectLst/>
                          <a:hlinkClick r:id="rId12" tooltip="23 أغسطس"/>
                        </a:rPr>
                        <a:t>أغسطس</a:t>
                      </a:r>
                      <a:r>
                        <a:rPr lang="en-US" sz="1400">
                          <a:effectLst/>
                        </a:rPr>
                        <a:t> </a:t>
                      </a:r>
                      <a:r>
                        <a:rPr lang="en-US" sz="1400" u="sng">
                          <a:effectLst/>
                          <a:hlinkClick r:id="rId9" tooltip="1987"/>
                        </a:rPr>
                        <a:t>1987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tc>
                  <a:txBody>
                    <a:bodyPr/>
                    <a:lstStyle/>
                    <a:p>
                      <a:pPr algn="r" rtl="1">
                        <a:lnSpc>
                          <a:spcPct val="107000"/>
                        </a:lnSpc>
                        <a:spcBef>
                          <a:spcPts val="1200"/>
                        </a:spcBef>
                        <a:spcAft>
                          <a:spcPts val="1200"/>
                        </a:spcAft>
                      </a:pPr>
                      <a:r>
                        <a:rPr lang="ar-SA" sz="1400" dirty="0">
                          <a:effectLst/>
                        </a:rPr>
                        <a:t>باولو </a:t>
                      </a:r>
                      <a:r>
                        <a:rPr lang="ar-SA" sz="1400" dirty="0" err="1">
                          <a:effectLst/>
                        </a:rPr>
                        <a:t>نافالو</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tc>
                  <a:txBody>
                    <a:bodyPr/>
                    <a:lstStyle/>
                    <a:p>
                      <a:pPr algn="r" rtl="1">
                        <a:lnSpc>
                          <a:spcPct val="107000"/>
                        </a:lnSpc>
                        <a:spcBef>
                          <a:spcPts val="1200"/>
                        </a:spcBef>
                        <a:spcAft>
                          <a:spcPts val="1200"/>
                        </a:spcAft>
                      </a:pPr>
                      <a:r>
                        <a:rPr lang="en-US" sz="1400" dirty="0">
                          <a:effectLst/>
                        </a:rPr>
                        <a:t>20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tc>
                  <a:txBody>
                    <a:bodyPr/>
                    <a:lstStyle/>
                    <a:p>
                      <a:pPr algn="r" rtl="1">
                        <a:lnSpc>
                          <a:spcPct val="107000"/>
                        </a:lnSpc>
                        <a:spcBef>
                          <a:spcPts val="1200"/>
                        </a:spcBef>
                        <a:spcAft>
                          <a:spcPts val="1200"/>
                        </a:spcAft>
                      </a:pPr>
                      <a:r>
                        <a:rPr lang="ar-SA" sz="1400" u="sng" dirty="0" err="1">
                          <a:effectLst/>
                          <a:hlinkClick r:id="rId13" tooltip="أتليتيكو كلوب دي برتغال"/>
                        </a:rPr>
                        <a:t>أتليتيكو</a:t>
                      </a:r>
                      <a:r>
                        <a:rPr lang="ar-SA" sz="1400" u="sng" dirty="0">
                          <a:effectLst/>
                          <a:hlinkClick r:id="rId13" tooltip="أتليتيكو كلوب دي برتغال"/>
                        </a:rPr>
                        <a:t> كلوب دي برتغال</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tc>
                  <a:txBody>
                    <a:bodyPr/>
                    <a:lstStyle/>
                    <a:p>
                      <a:pPr algn="r" rtl="1">
                        <a:lnSpc>
                          <a:spcPct val="107000"/>
                        </a:lnSpc>
                        <a:spcBef>
                          <a:spcPts val="1200"/>
                        </a:spcBef>
                        <a:spcAft>
                          <a:spcPts val="1200"/>
                        </a:spcAft>
                      </a:pPr>
                      <a:r>
                        <a:rPr lang="ar-SA" sz="1400" dirty="0">
                          <a:effectLst/>
                        </a:rPr>
                        <a:t>أصيب </a:t>
                      </a:r>
                      <a:r>
                        <a:rPr lang="ar-SA" sz="1400" dirty="0" err="1">
                          <a:effectLst/>
                        </a:rPr>
                        <a:t>باحستشاء</a:t>
                      </a:r>
                      <a:r>
                        <a:rPr lang="ar-SA" sz="1400" dirty="0">
                          <a:effectLst/>
                        </a:rPr>
                        <a:t> حد في عضلة القلب في مباراة ودية مع</a:t>
                      </a:r>
                      <a:r>
                        <a:rPr lang="en-US" sz="1400" dirty="0">
                          <a:effectLst/>
                        </a:rPr>
                        <a:t> </a:t>
                      </a:r>
                      <a:r>
                        <a:rPr lang="ar-SA" sz="1400" u="sng" dirty="0">
                          <a:effectLst/>
                          <a:hlinkClick r:id="rId14" tooltip="نادي الجزيرة (الإمارات)"/>
                        </a:rPr>
                        <a:t>نادي الجزيرة</a:t>
                      </a:r>
                      <a:r>
                        <a:rPr lang="en-US" sz="1400" dirty="0">
                          <a:effectLst/>
                        </a:rPr>
                        <a:t> </a:t>
                      </a:r>
                      <a:r>
                        <a:rPr lang="ar-SA" sz="1400" dirty="0">
                          <a:effectLst/>
                        </a:rPr>
                        <a:t>الإماراتي</a:t>
                      </a:r>
                      <a:r>
                        <a:rPr lang="en-US" sz="1400" dirty="0">
                          <a:effectLst/>
                        </a:rPr>
                        <a:t>.</a:t>
                      </a:r>
                      <a:r>
                        <a:rPr lang="ar-SA" sz="1400" u="sng" baseline="30000" dirty="0">
                          <a:effectLst/>
                          <a:hlinkClick r:id="rId15"/>
                        </a:rPr>
                        <a:t>[22]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extLst>
                  <a:ext uri="{0D108BD9-81ED-4DB2-BD59-A6C34878D82A}">
                    <a16:rowId xmlns:a16="http://schemas.microsoft.com/office/drawing/2014/main" val="1617200140"/>
                  </a:ext>
                </a:extLst>
              </a:tr>
              <a:tr h="467220">
                <a:tc>
                  <a:txBody>
                    <a:bodyPr/>
                    <a:lstStyle/>
                    <a:p>
                      <a:pPr algn="r" rtl="1">
                        <a:lnSpc>
                          <a:spcPct val="107000"/>
                        </a:lnSpc>
                        <a:spcBef>
                          <a:spcPts val="1200"/>
                        </a:spcBef>
                        <a:spcAft>
                          <a:spcPts val="1200"/>
                        </a:spcAft>
                      </a:pPr>
                      <a:r>
                        <a:rPr lang="en-US" sz="1400" u="sng">
                          <a:effectLst/>
                          <a:hlinkClick r:id="rId16" tooltip="9 ديسمبر"/>
                        </a:rPr>
                        <a:t>9 </a:t>
                      </a:r>
                      <a:r>
                        <a:rPr lang="ar-SA" sz="1400" u="sng">
                          <a:effectLst/>
                          <a:hlinkClick r:id="rId16" tooltip="9 ديسمبر"/>
                        </a:rPr>
                        <a:t>ديسمبر</a:t>
                      </a:r>
                      <a:r>
                        <a:rPr lang="en-US" sz="1400">
                          <a:effectLst/>
                        </a:rPr>
                        <a:t> </a:t>
                      </a:r>
                      <a:r>
                        <a:rPr lang="en-US" sz="1400" u="sng">
                          <a:effectLst/>
                          <a:hlinkClick r:id="rId9" tooltip="1987"/>
                        </a:rPr>
                        <a:t>1987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tc>
                  <a:txBody>
                    <a:bodyPr/>
                    <a:lstStyle/>
                    <a:p>
                      <a:pPr algn="r" rtl="1">
                        <a:lnSpc>
                          <a:spcPct val="107000"/>
                        </a:lnSpc>
                        <a:spcBef>
                          <a:spcPts val="1200"/>
                        </a:spcBef>
                        <a:spcAft>
                          <a:spcPts val="1200"/>
                        </a:spcAft>
                      </a:pPr>
                      <a:r>
                        <a:rPr lang="ar-SA" sz="1400">
                          <a:effectLst/>
                        </a:rPr>
                        <a:t>دورسون أوزبيك</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tc>
                  <a:txBody>
                    <a:bodyPr/>
                    <a:lstStyle/>
                    <a:p>
                      <a:pPr algn="r" rtl="1">
                        <a:lnSpc>
                          <a:spcPct val="107000"/>
                        </a:lnSpc>
                        <a:spcBef>
                          <a:spcPts val="1200"/>
                        </a:spcBef>
                        <a:spcAft>
                          <a:spcPts val="1200"/>
                        </a:spcAft>
                      </a:pPr>
                      <a:r>
                        <a:rPr lang="en-US" sz="1400">
                          <a:effectLst/>
                        </a:rPr>
                        <a:t>17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tc>
                  <a:txBody>
                    <a:bodyPr/>
                    <a:lstStyle/>
                    <a:p>
                      <a:pPr algn="r" rtl="1">
                        <a:lnSpc>
                          <a:spcPct val="107000"/>
                        </a:lnSpc>
                        <a:spcBef>
                          <a:spcPts val="1200"/>
                        </a:spcBef>
                        <a:spcAft>
                          <a:spcPts val="1200"/>
                        </a:spcAft>
                      </a:pPr>
                      <a:r>
                        <a:rPr lang="ar-SA" sz="1400" u="sng">
                          <a:effectLst/>
                          <a:hlinkClick r:id="rId17" tooltip="غلطة سراي"/>
                        </a:rPr>
                        <a:t>غلطة سراي</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tc>
                  <a:txBody>
                    <a:bodyPr/>
                    <a:lstStyle/>
                    <a:p>
                      <a:pPr algn="r" rtl="1">
                        <a:lnSpc>
                          <a:spcPct val="107000"/>
                        </a:lnSpc>
                        <a:spcBef>
                          <a:spcPts val="1200"/>
                        </a:spcBef>
                        <a:spcAft>
                          <a:spcPts val="1200"/>
                        </a:spcAft>
                      </a:pPr>
                      <a:r>
                        <a:rPr lang="ar-SA" sz="1400" dirty="0">
                          <a:effectLst/>
                        </a:rPr>
                        <a:t>تعرض لقصور القلب أثناء التمرينات في فلوريا</a:t>
                      </a:r>
                      <a:r>
                        <a:rPr lang="en-US" sz="1400" dirty="0">
                          <a:effectLst/>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extLst>
                  <a:ext uri="{0D108BD9-81ED-4DB2-BD59-A6C34878D82A}">
                    <a16:rowId xmlns:a16="http://schemas.microsoft.com/office/drawing/2014/main" val="813465740"/>
                  </a:ext>
                </a:extLst>
              </a:tr>
              <a:tr h="668167">
                <a:tc>
                  <a:txBody>
                    <a:bodyPr/>
                    <a:lstStyle/>
                    <a:p>
                      <a:pPr algn="r" rtl="1">
                        <a:lnSpc>
                          <a:spcPct val="107000"/>
                        </a:lnSpc>
                        <a:spcBef>
                          <a:spcPts val="1200"/>
                        </a:spcBef>
                        <a:spcAft>
                          <a:spcPts val="1200"/>
                        </a:spcAft>
                      </a:pPr>
                      <a:r>
                        <a:rPr lang="en-US" sz="1400" u="sng">
                          <a:effectLst/>
                          <a:hlinkClick r:id="rId18" tooltip="12 أغسطس"/>
                        </a:rPr>
                        <a:t>12 </a:t>
                      </a:r>
                      <a:r>
                        <a:rPr lang="ar-SA" sz="1400" u="sng">
                          <a:effectLst/>
                          <a:hlinkClick r:id="rId18" tooltip="12 أغسطس"/>
                        </a:rPr>
                        <a:t>أغسطس</a:t>
                      </a:r>
                      <a:r>
                        <a:rPr lang="en-US" sz="1400">
                          <a:effectLst/>
                        </a:rPr>
                        <a:t> </a:t>
                      </a:r>
                      <a:r>
                        <a:rPr lang="en-US" sz="1400" u="sng">
                          <a:effectLst/>
                          <a:hlinkClick r:id="rId19" tooltip="1989"/>
                        </a:rPr>
                        <a:t>1989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tc>
                  <a:txBody>
                    <a:bodyPr/>
                    <a:lstStyle/>
                    <a:p>
                      <a:pPr algn="r" rtl="1">
                        <a:lnSpc>
                          <a:spcPct val="107000"/>
                        </a:lnSpc>
                        <a:spcBef>
                          <a:spcPts val="1200"/>
                        </a:spcBef>
                        <a:spcAft>
                          <a:spcPts val="1200"/>
                        </a:spcAft>
                      </a:pPr>
                      <a:r>
                        <a:rPr lang="ar-SA" sz="1400">
                          <a:effectLst/>
                        </a:rPr>
                        <a:t>صامويل أوكوراجي</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tc>
                  <a:txBody>
                    <a:bodyPr/>
                    <a:lstStyle/>
                    <a:p>
                      <a:pPr algn="r" rtl="1">
                        <a:lnSpc>
                          <a:spcPct val="107000"/>
                        </a:lnSpc>
                        <a:spcBef>
                          <a:spcPts val="1200"/>
                        </a:spcBef>
                        <a:spcAft>
                          <a:spcPts val="1200"/>
                        </a:spcAft>
                      </a:pPr>
                      <a:r>
                        <a:rPr lang="en-US" sz="1400">
                          <a:effectLst/>
                        </a:rPr>
                        <a:t>24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tc>
                  <a:txBody>
                    <a:bodyPr/>
                    <a:lstStyle/>
                    <a:p>
                      <a:pPr algn="r" rtl="1">
                        <a:lnSpc>
                          <a:spcPct val="107000"/>
                        </a:lnSpc>
                        <a:spcBef>
                          <a:spcPts val="1200"/>
                        </a:spcBef>
                        <a:spcAft>
                          <a:spcPts val="1200"/>
                        </a:spcAft>
                      </a:pPr>
                      <a:r>
                        <a:rPr lang="ar-SA" sz="1400" u="sng" dirty="0">
                          <a:effectLst/>
                          <a:hlinkClick r:id="rId20" tooltip="منتخب نيجيريا لكرة القدم"/>
                        </a:rPr>
                        <a:t>منتخب نيجيريا</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tc>
                  <a:txBody>
                    <a:bodyPr/>
                    <a:lstStyle/>
                    <a:p>
                      <a:pPr algn="r" rtl="1">
                        <a:lnSpc>
                          <a:spcPct val="107000"/>
                        </a:lnSpc>
                        <a:spcBef>
                          <a:spcPts val="1200"/>
                        </a:spcBef>
                        <a:spcAft>
                          <a:spcPts val="1200"/>
                        </a:spcAft>
                      </a:pPr>
                      <a:r>
                        <a:rPr lang="ar-SA" sz="1400" dirty="0">
                          <a:effectLst/>
                        </a:rPr>
                        <a:t>سقط في الملعب ثم توفي لاحقاً، وتبين سبب وفاته هو ارتفاع ضغط الدم</a:t>
                      </a:r>
                      <a:r>
                        <a:rPr lang="en-US" sz="1400" dirty="0">
                          <a:effectLst/>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extLst>
                  <a:ext uri="{0D108BD9-81ED-4DB2-BD59-A6C34878D82A}">
                    <a16:rowId xmlns:a16="http://schemas.microsoft.com/office/drawing/2014/main" val="3160772844"/>
                  </a:ext>
                </a:extLst>
              </a:tr>
              <a:tr h="266273">
                <a:tc>
                  <a:txBody>
                    <a:bodyPr/>
                    <a:lstStyle/>
                    <a:p>
                      <a:pPr algn="r" rtl="1">
                        <a:lnSpc>
                          <a:spcPct val="107000"/>
                        </a:lnSpc>
                        <a:spcBef>
                          <a:spcPts val="1200"/>
                        </a:spcBef>
                        <a:spcAft>
                          <a:spcPts val="1200"/>
                        </a:spcAft>
                      </a:pPr>
                      <a:r>
                        <a:rPr lang="en-US" sz="1400" u="sng" dirty="0">
                          <a:effectLst/>
                          <a:hlinkClick r:id="rId21" tooltip="8 سبتمبر"/>
                        </a:rPr>
                        <a:t>8 </a:t>
                      </a:r>
                      <a:r>
                        <a:rPr lang="ar-SA" sz="1400" u="sng" dirty="0">
                          <a:effectLst/>
                          <a:hlinkClick r:id="rId21" tooltip="8 سبتمبر"/>
                        </a:rPr>
                        <a:t>سبتمبر</a:t>
                      </a:r>
                      <a:r>
                        <a:rPr lang="en-US" sz="1400" dirty="0">
                          <a:effectLst/>
                        </a:rPr>
                        <a:t> </a:t>
                      </a:r>
                      <a:r>
                        <a:rPr lang="en-US" sz="1400" u="sng" dirty="0">
                          <a:effectLst/>
                          <a:hlinkClick r:id="rId22" tooltip="1990"/>
                        </a:rPr>
                        <a:t>1990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tc>
                  <a:txBody>
                    <a:bodyPr/>
                    <a:lstStyle/>
                    <a:p>
                      <a:pPr algn="r" rtl="1">
                        <a:lnSpc>
                          <a:spcPct val="107000"/>
                        </a:lnSpc>
                        <a:spcBef>
                          <a:spcPts val="1200"/>
                        </a:spcBef>
                        <a:spcAft>
                          <a:spcPts val="1200"/>
                        </a:spcAft>
                      </a:pPr>
                      <a:r>
                        <a:rPr lang="ar-SA" sz="1400">
                          <a:effectLst/>
                        </a:rPr>
                        <a:t>دافيد لونغورست</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tc>
                  <a:txBody>
                    <a:bodyPr/>
                    <a:lstStyle/>
                    <a:p>
                      <a:pPr algn="r" rtl="1">
                        <a:lnSpc>
                          <a:spcPct val="107000"/>
                        </a:lnSpc>
                        <a:spcBef>
                          <a:spcPts val="1200"/>
                        </a:spcBef>
                        <a:spcAft>
                          <a:spcPts val="1200"/>
                        </a:spcAft>
                      </a:pPr>
                      <a:r>
                        <a:rPr lang="en-US" sz="1400">
                          <a:effectLst/>
                        </a:rPr>
                        <a:t>25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tc>
                  <a:txBody>
                    <a:bodyPr/>
                    <a:lstStyle/>
                    <a:p>
                      <a:pPr algn="r" rtl="1">
                        <a:lnSpc>
                          <a:spcPct val="107000"/>
                        </a:lnSpc>
                        <a:spcBef>
                          <a:spcPts val="1200"/>
                        </a:spcBef>
                        <a:spcAft>
                          <a:spcPts val="1200"/>
                        </a:spcAft>
                      </a:pPr>
                      <a:r>
                        <a:rPr lang="ar-SA" sz="1400" u="sng">
                          <a:effectLst/>
                          <a:hlinkClick r:id="rId23" tooltip="نادي يورك سيتي"/>
                        </a:rPr>
                        <a:t>يورك سيتي</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tc>
                  <a:txBody>
                    <a:bodyPr/>
                    <a:lstStyle/>
                    <a:p>
                      <a:pPr algn="r" rtl="1">
                        <a:lnSpc>
                          <a:spcPct val="107000"/>
                        </a:lnSpc>
                        <a:spcBef>
                          <a:spcPts val="1200"/>
                        </a:spcBef>
                        <a:spcAft>
                          <a:spcPts val="1200"/>
                        </a:spcAft>
                      </a:pPr>
                      <a:r>
                        <a:rPr lang="ar-SA" sz="1400">
                          <a:effectLst/>
                        </a:rPr>
                        <a:t>سكتة قلبية في المباراة</a:t>
                      </a:r>
                      <a:r>
                        <a:rPr lang="en-US" sz="1400">
                          <a:effectLst/>
                        </a:rPr>
                        <a:t>.</a:t>
                      </a:r>
                      <a:r>
                        <a:rPr lang="ar-SA" sz="1400" u="sng" baseline="30000">
                          <a:effectLst/>
                          <a:hlinkClick r:id="rId24"/>
                        </a:rPr>
                        <a:t>[23]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extLst>
                  <a:ext uri="{0D108BD9-81ED-4DB2-BD59-A6C34878D82A}">
                    <a16:rowId xmlns:a16="http://schemas.microsoft.com/office/drawing/2014/main" val="976038538"/>
                  </a:ext>
                </a:extLst>
              </a:tr>
              <a:tr h="266273">
                <a:tc>
                  <a:txBody>
                    <a:bodyPr/>
                    <a:lstStyle/>
                    <a:p>
                      <a:pPr algn="r" rtl="1">
                        <a:lnSpc>
                          <a:spcPct val="107000"/>
                        </a:lnSpc>
                        <a:spcBef>
                          <a:spcPts val="1200"/>
                        </a:spcBef>
                        <a:spcAft>
                          <a:spcPts val="1200"/>
                        </a:spcAft>
                      </a:pPr>
                      <a:r>
                        <a:rPr lang="en-US" sz="1400" u="sng">
                          <a:effectLst/>
                          <a:hlinkClick r:id="rId25" tooltip="2 فبراير"/>
                        </a:rPr>
                        <a:t>2 </a:t>
                      </a:r>
                      <a:r>
                        <a:rPr lang="ar-SA" sz="1400" u="sng">
                          <a:effectLst/>
                          <a:hlinkClick r:id="rId25" tooltip="2 فبراير"/>
                        </a:rPr>
                        <a:t>فبراير</a:t>
                      </a:r>
                      <a:r>
                        <a:rPr lang="en-US" sz="1400">
                          <a:effectLst/>
                        </a:rPr>
                        <a:t> </a:t>
                      </a:r>
                      <a:r>
                        <a:rPr lang="en-US" sz="1400" u="sng">
                          <a:effectLst/>
                          <a:hlinkClick r:id="rId26" tooltip="1993"/>
                        </a:rPr>
                        <a:t>1993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tc>
                  <a:txBody>
                    <a:bodyPr/>
                    <a:lstStyle/>
                    <a:p>
                      <a:pPr algn="r" rtl="1">
                        <a:lnSpc>
                          <a:spcPct val="107000"/>
                        </a:lnSpc>
                        <a:spcBef>
                          <a:spcPts val="1200"/>
                        </a:spcBef>
                        <a:spcAft>
                          <a:spcPts val="1200"/>
                        </a:spcAft>
                      </a:pPr>
                      <a:r>
                        <a:rPr lang="ar-SA" sz="1400">
                          <a:effectLst/>
                        </a:rPr>
                        <a:t>مايكل كلين</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tc>
                  <a:txBody>
                    <a:bodyPr/>
                    <a:lstStyle/>
                    <a:p>
                      <a:pPr algn="r" rtl="1">
                        <a:lnSpc>
                          <a:spcPct val="107000"/>
                        </a:lnSpc>
                        <a:spcBef>
                          <a:spcPts val="1200"/>
                        </a:spcBef>
                        <a:spcAft>
                          <a:spcPts val="1200"/>
                        </a:spcAft>
                      </a:pPr>
                      <a:r>
                        <a:rPr lang="en-US" sz="1400">
                          <a:effectLst/>
                        </a:rPr>
                        <a:t>33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tc>
                  <a:txBody>
                    <a:bodyPr/>
                    <a:lstStyle/>
                    <a:p>
                      <a:pPr algn="r" rtl="1">
                        <a:lnSpc>
                          <a:spcPct val="107000"/>
                        </a:lnSpc>
                        <a:spcBef>
                          <a:spcPts val="1200"/>
                        </a:spcBef>
                        <a:spcAft>
                          <a:spcPts val="1200"/>
                        </a:spcAft>
                      </a:pPr>
                      <a:r>
                        <a:rPr lang="ar-SA" sz="1400">
                          <a:effectLst/>
                        </a:rPr>
                        <a:t>باير أوردينقن</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tc>
                  <a:txBody>
                    <a:bodyPr/>
                    <a:lstStyle/>
                    <a:p>
                      <a:pPr algn="r" rtl="1">
                        <a:lnSpc>
                          <a:spcPct val="107000"/>
                        </a:lnSpc>
                        <a:spcBef>
                          <a:spcPts val="1200"/>
                        </a:spcBef>
                        <a:spcAft>
                          <a:spcPts val="1200"/>
                        </a:spcAft>
                      </a:pPr>
                      <a:r>
                        <a:rPr lang="ar-SA" sz="1400">
                          <a:effectLst/>
                        </a:rPr>
                        <a:t>سكتة قلبية أثناء التدريبات</a:t>
                      </a:r>
                      <a:r>
                        <a:rPr lang="en-US" sz="1400">
                          <a:effectLst/>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extLst>
                  <a:ext uri="{0D108BD9-81ED-4DB2-BD59-A6C34878D82A}">
                    <a16:rowId xmlns:a16="http://schemas.microsoft.com/office/drawing/2014/main" val="2105835912"/>
                  </a:ext>
                </a:extLst>
              </a:tr>
              <a:tr h="467220">
                <a:tc>
                  <a:txBody>
                    <a:bodyPr/>
                    <a:lstStyle/>
                    <a:p>
                      <a:pPr algn="r" rtl="1">
                        <a:lnSpc>
                          <a:spcPct val="107000"/>
                        </a:lnSpc>
                        <a:spcBef>
                          <a:spcPts val="1200"/>
                        </a:spcBef>
                        <a:spcAft>
                          <a:spcPts val="1200"/>
                        </a:spcAft>
                      </a:pPr>
                      <a:r>
                        <a:rPr lang="en-US" sz="1400" u="sng">
                          <a:effectLst/>
                          <a:hlinkClick r:id="rId27" tooltip="1 سبتمبر"/>
                        </a:rPr>
                        <a:t>1 </a:t>
                      </a:r>
                      <a:r>
                        <a:rPr lang="ar-SA" sz="1400" u="sng">
                          <a:effectLst/>
                          <a:hlinkClick r:id="rId27" tooltip="1 سبتمبر"/>
                        </a:rPr>
                        <a:t>سبتمبر</a:t>
                      </a:r>
                      <a:r>
                        <a:rPr lang="en-US" sz="1400">
                          <a:effectLst/>
                        </a:rPr>
                        <a:t> </a:t>
                      </a:r>
                      <a:r>
                        <a:rPr lang="en-US" sz="1400" u="sng">
                          <a:effectLst/>
                          <a:hlinkClick r:id="rId26" tooltip="1993"/>
                        </a:rPr>
                        <a:t>1993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tc>
                  <a:txBody>
                    <a:bodyPr/>
                    <a:lstStyle/>
                    <a:p>
                      <a:pPr algn="r" rtl="1">
                        <a:lnSpc>
                          <a:spcPct val="107000"/>
                        </a:lnSpc>
                        <a:spcBef>
                          <a:spcPts val="1200"/>
                        </a:spcBef>
                        <a:spcAft>
                          <a:spcPts val="1200"/>
                        </a:spcAft>
                      </a:pPr>
                      <a:r>
                        <a:rPr lang="ar-SA" sz="1400">
                          <a:effectLst/>
                        </a:rPr>
                        <a:t>قابور زسبوراس</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tc>
                  <a:txBody>
                    <a:bodyPr/>
                    <a:lstStyle/>
                    <a:p>
                      <a:pPr algn="r" rtl="1">
                        <a:lnSpc>
                          <a:spcPct val="107000"/>
                        </a:lnSpc>
                        <a:spcBef>
                          <a:spcPts val="1200"/>
                        </a:spcBef>
                        <a:spcAft>
                          <a:spcPts val="1200"/>
                        </a:spcAft>
                      </a:pPr>
                      <a:r>
                        <a:rPr lang="en-US" sz="1400" dirty="0">
                          <a:effectLst/>
                        </a:rPr>
                        <a:t>33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tc>
                  <a:txBody>
                    <a:bodyPr/>
                    <a:lstStyle/>
                    <a:p>
                      <a:pPr algn="r" rtl="1">
                        <a:lnSpc>
                          <a:spcPct val="107000"/>
                        </a:lnSpc>
                        <a:spcBef>
                          <a:spcPts val="1200"/>
                        </a:spcBef>
                        <a:spcAft>
                          <a:spcPts val="1200"/>
                        </a:spcAft>
                      </a:pPr>
                      <a:r>
                        <a:rPr lang="ar-SA" sz="1400" u="sng">
                          <a:effectLst/>
                          <a:hlinkClick r:id="rId28" tooltip="نادي بودابست"/>
                        </a:rPr>
                        <a:t>بودابست</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tc>
                  <a:txBody>
                    <a:bodyPr/>
                    <a:lstStyle/>
                    <a:p>
                      <a:pPr algn="r" rtl="1">
                        <a:lnSpc>
                          <a:spcPct val="107000"/>
                        </a:lnSpc>
                        <a:spcBef>
                          <a:spcPts val="1200"/>
                        </a:spcBef>
                        <a:spcAft>
                          <a:spcPts val="1200"/>
                        </a:spcAft>
                      </a:pPr>
                      <a:r>
                        <a:rPr lang="ar-SA" sz="1400">
                          <a:effectLst/>
                        </a:rPr>
                        <a:t>غيبوية أثناء الدورة التدريبية للمنتخب المجري</a:t>
                      </a:r>
                      <a:r>
                        <a:rPr lang="en-US" sz="1400">
                          <a:effectLst/>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extLst>
                  <a:ext uri="{0D108BD9-81ED-4DB2-BD59-A6C34878D82A}">
                    <a16:rowId xmlns:a16="http://schemas.microsoft.com/office/drawing/2014/main" val="2683612066"/>
                  </a:ext>
                </a:extLst>
              </a:tr>
              <a:tr h="668167">
                <a:tc>
                  <a:txBody>
                    <a:bodyPr/>
                    <a:lstStyle/>
                    <a:p>
                      <a:pPr algn="r" rtl="1">
                        <a:lnSpc>
                          <a:spcPct val="107000"/>
                        </a:lnSpc>
                        <a:spcBef>
                          <a:spcPts val="1200"/>
                        </a:spcBef>
                        <a:spcAft>
                          <a:spcPts val="1200"/>
                        </a:spcAft>
                      </a:pPr>
                      <a:r>
                        <a:rPr lang="en-US" sz="1400" u="sng">
                          <a:effectLst/>
                          <a:hlinkClick r:id="rId29" tooltip="30 أبريل"/>
                        </a:rPr>
                        <a:t>30 </a:t>
                      </a:r>
                      <a:r>
                        <a:rPr lang="ar-SA" sz="1400" u="sng">
                          <a:effectLst/>
                          <a:hlinkClick r:id="rId29" tooltip="30 أبريل"/>
                        </a:rPr>
                        <a:t>أبريل</a:t>
                      </a:r>
                      <a:r>
                        <a:rPr lang="en-US" sz="1400">
                          <a:effectLst/>
                        </a:rPr>
                        <a:t> </a:t>
                      </a:r>
                      <a:r>
                        <a:rPr lang="en-US" sz="1400" u="sng">
                          <a:effectLst/>
                          <a:hlinkClick r:id="rId30" tooltip="1995"/>
                        </a:rPr>
                        <a:t>1995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tc>
                  <a:txBody>
                    <a:bodyPr/>
                    <a:lstStyle/>
                    <a:p>
                      <a:pPr algn="r" rtl="1">
                        <a:lnSpc>
                          <a:spcPct val="107000"/>
                        </a:lnSpc>
                        <a:spcBef>
                          <a:spcPts val="1200"/>
                        </a:spcBef>
                        <a:spcAft>
                          <a:spcPts val="1200"/>
                        </a:spcAft>
                      </a:pPr>
                      <a:r>
                        <a:rPr lang="ar-SA" sz="1400">
                          <a:effectLst/>
                        </a:rPr>
                        <a:t>موكاندي تسومايا</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tc>
                  <a:txBody>
                    <a:bodyPr/>
                    <a:lstStyle/>
                    <a:p>
                      <a:pPr algn="r" rtl="1">
                        <a:lnSpc>
                          <a:spcPct val="107000"/>
                        </a:lnSpc>
                        <a:spcBef>
                          <a:spcPts val="1200"/>
                        </a:spcBef>
                        <a:spcAft>
                          <a:spcPts val="1200"/>
                        </a:spcAft>
                      </a:pPr>
                      <a:r>
                        <a:rPr lang="en-US" sz="1400" dirty="0">
                          <a:effectLst/>
                        </a:rPr>
                        <a:t>28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tc>
                  <a:txBody>
                    <a:bodyPr/>
                    <a:lstStyle/>
                    <a:p>
                      <a:pPr algn="r" rtl="1">
                        <a:lnSpc>
                          <a:spcPct val="107000"/>
                        </a:lnSpc>
                        <a:spcBef>
                          <a:spcPts val="1200"/>
                        </a:spcBef>
                        <a:spcAft>
                          <a:spcPts val="1200"/>
                        </a:spcAft>
                      </a:pPr>
                      <a:r>
                        <a:rPr lang="ar-SA" sz="1400" dirty="0" err="1">
                          <a:effectLst/>
                        </a:rPr>
                        <a:t>أتروميتوس</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tc>
                  <a:txBody>
                    <a:bodyPr/>
                    <a:lstStyle/>
                    <a:p>
                      <a:pPr algn="r" rtl="1">
                        <a:lnSpc>
                          <a:spcPct val="107000"/>
                        </a:lnSpc>
                        <a:spcBef>
                          <a:spcPts val="1200"/>
                        </a:spcBef>
                        <a:spcAft>
                          <a:spcPts val="1200"/>
                        </a:spcAft>
                      </a:pPr>
                      <a:r>
                        <a:rPr lang="ar-SA" sz="1400" dirty="0">
                          <a:effectLst/>
                        </a:rPr>
                        <a:t>أصيب في رقبته من قبل أحد لاعبي الفريق الخصم، وتوفى قبل وصوله إلى المستشفى</a:t>
                      </a:r>
                      <a:r>
                        <a:rPr lang="en-US" sz="1400" dirty="0">
                          <a:effectLst/>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8846" marR="38846" marT="19423" marB="19423" anchor="ctr"/>
                </a:tc>
                <a:extLst>
                  <a:ext uri="{0D108BD9-81ED-4DB2-BD59-A6C34878D82A}">
                    <a16:rowId xmlns:a16="http://schemas.microsoft.com/office/drawing/2014/main" val="3542664520"/>
                  </a:ext>
                </a:extLst>
              </a:tr>
            </a:tbl>
          </a:graphicData>
        </a:graphic>
      </p:graphicFrame>
    </p:spTree>
    <p:extLst>
      <p:ext uri="{BB962C8B-B14F-4D97-AF65-F5344CB8AC3E}">
        <p14:creationId xmlns:p14="http://schemas.microsoft.com/office/powerpoint/2010/main" val="886270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18564227"/>
              </p:ext>
            </p:extLst>
          </p:nvPr>
        </p:nvGraphicFramePr>
        <p:xfrm>
          <a:off x="579548" y="643944"/>
          <a:ext cx="10109916" cy="5859886"/>
        </p:xfrm>
        <a:graphic>
          <a:graphicData uri="http://schemas.openxmlformats.org/drawingml/2006/table">
            <a:tbl>
              <a:tblPr rtl="1" firstRow="1" firstCol="1" bandRow="1">
                <a:tableStyleId>{5C22544A-7EE6-4342-B048-85BDC9FD1C3A}</a:tableStyleId>
              </a:tblPr>
              <a:tblGrid>
                <a:gridCol w="1506827">
                  <a:extLst>
                    <a:ext uri="{9D8B030D-6E8A-4147-A177-3AD203B41FA5}">
                      <a16:colId xmlns:a16="http://schemas.microsoft.com/office/drawing/2014/main" val="488680505"/>
                    </a:ext>
                  </a:extLst>
                </a:gridCol>
                <a:gridCol w="2408350">
                  <a:extLst>
                    <a:ext uri="{9D8B030D-6E8A-4147-A177-3AD203B41FA5}">
                      <a16:colId xmlns:a16="http://schemas.microsoft.com/office/drawing/2014/main" val="1335128162"/>
                    </a:ext>
                  </a:extLst>
                </a:gridCol>
                <a:gridCol w="1880315">
                  <a:extLst>
                    <a:ext uri="{9D8B030D-6E8A-4147-A177-3AD203B41FA5}">
                      <a16:colId xmlns:a16="http://schemas.microsoft.com/office/drawing/2014/main" val="2083057038"/>
                    </a:ext>
                  </a:extLst>
                </a:gridCol>
                <a:gridCol w="1313645">
                  <a:extLst>
                    <a:ext uri="{9D8B030D-6E8A-4147-A177-3AD203B41FA5}">
                      <a16:colId xmlns:a16="http://schemas.microsoft.com/office/drawing/2014/main" val="3789120284"/>
                    </a:ext>
                  </a:extLst>
                </a:gridCol>
                <a:gridCol w="3000779">
                  <a:extLst>
                    <a:ext uri="{9D8B030D-6E8A-4147-A177-3AD203B41FA5}">
                      <a16:colId xmlns:a16="http://schemas.microsoft.com/office/drawing/2014/main" val="1198755696"/>
                    </a:ext>
                  </a:extLst>
                </a:gridCol>
              </a:tblGrid>
              <a:tr h="2020698">
                <a:tc>
                  <a:txBody>
                    <a:bodyPr/>
                    <a:lstStyle/>
                    <a:p>
                      <a:pPr algn="r" rtl="1">
                        <a:lnSpc>
                          <a:spcPct val="107000"/>
                        </a:lnSpc>
                        <a:spcBef>
                          <a:spcPts val="1200"/>
                        </a:spcBef>
                        <a:spcAft>
                          <a:spcPts val="1200"/>
                        </a:spcAft>
                      </a:pPr>
                      <a:r>
                        <a:rPr lang="en-US" sz="1400" u="sng" dirty="0">
                          <a:effectLst/>
                          <a:hlinkClick r:id="rId2" tooltip="30 أبريل"/>
                        </a:rPr>
                        <a:t>30 </a:t>
                      </a:r>
                      <a:r>
                        <a:rPr lang="ar-SA" sz="1400" u="sng" dirty="0">
                          <a:effectLst/>
                          <a:hlinkClick r:id="rId2" tooltip="30 أبريل"/>
                        </a:rPr>
                        <a:t>أبريل</a:t>
                      </a:r>
                      <a:r>
                        <a:rPr lang="en-US" sz="1400" dirty="0">
                          <a:effectLst/>
                        </a:rPr>
                        <a:t> </a:t>
                      </a:r>
                      <a:r>
                        <a:rPr lang="en-US" sz="1400" u="sng" dirty="0">
                          <a:effectLst/>
                          <a:hlinkClick r:id="rId3" tooltip="1995"/>
                        </a:rPr>
                        <a:t>1995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2043" marR="42043" marT="21022" marB="21022" anchor="ctr"/>
                </a:tc>
                <a:tc>
                  <a:txBody>
                    <a:bodyPr/>
                    <a:lstStyle/>
                    <a:p>
                      <a:pPr algn="r" rtl="1">
                        <a:lnSpc>
                          <a:spcPct val="107000"/>
                        </a:lnSpc>
                        <a:spcBef>
                          <a:spcPts val="1200"/>
                        </a:spcBef>
                        <a:spcAft>
                          <a:spcPts val="1200"/>
                        </a:spcAft>
                      </a:pPr>
                      <a:r>
                        <a:rPr lang="ar-SA" sz="1400" dirty="0" err="1">
                          <a:effectLst/>
                        </a:rPr>
                        <a:t>موكاندي</a:t>
                      </a:r>
                      <a:r>
                        <a:rPr lang="ar-SA" sz="1400" dirty="0">
                          <a:effectLst/>
                        </a:rPr>
                        <a:t> </a:t>
                      </a:r>
                      <a:r>
                        <a:rPr lang="ar-SA" sz="1400" dirty="0" err="1">
                          <a:effectLst/>
                        </a:rPr>
                        <a:t>تسومايا</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2043" marR="42043" marT="21022" marB="21022" anchor="ctr"/>
                </a:tc>
                <a:tc>
                  <a:txBody>
                    <a:bodyPr/>
                    <a:lstStyle/>
                    <a:p>
                      <a:pPr algn="r" rtl="1">
                        <a:lnSpc>
                          <a:spcPct val="107000"/>
                        </a:lnSpc>
                        <a:spcBef>
                          <a:spcPts val="1200"/>
                        </a:spcBef>
                        <a:spcAft>
                          <a:spcPts val="1200"/>
                        </a:spcAft>
                      </a:pPr>
                      <a:r>
                        <a:rPr lang="en-US" sz="1400">
                          <a:effectLst/>
                        </a:rPr>
                        <a:t>28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043" marR="42043" marT="21022" marB="21022" anchor="ctr"/>
                </a:tc>
                <a:tc>
                  <a:txBody>
                    <a:bodyPr/>
                    <a:lstStyle/>
                    <a:p>
                      <a:pPr algn="r" rtl="1">
                        <a:lnSpc>
                          <a:spcPct val="107000"/>
                        </a:lnSpc>
                        <a:spcBef>
                          <a:spcPts val="1200"/>
                        </a:spcBef>
                        <a:spcAft>
                          <a:spcPts val="1200"/>
                        </a:spcAft>
                      </a:pPr>
                      <a:r>
                        <a:rPr lang="ar-SA" sz="1400">
                          <a:effectLst/>
                        </a:rPr>
                        <a:t>أتروميتوس</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043" marR="42043" marT="21022" marB="21022" anchor="ctr"/>
                </a:tc>
                <a:tc>
                  <a:txBody>
                    <a:bodyPr/>
                    <a:lstStyle/>
                    <a:p>
                      <a:pPr algn="r" rtl="1">
                        <a:lnSpc>
                          <a:spcPct val="107000"/>
                        </a:lnSpc>
                        <a:spcBef>
                          <a:spcPts val="1200"/>
                        </a:spcBef>
                        <a:spcAft>
                          <a:spcPts val="1200"/>
                        </a:spcAft>
                      </a:pPr>
                      <a:r>
                        <a:rPr lang="ar-SA" sz="1400">
                          <a:effectLst/>
                        </a:rPr>
                        <a:t>أصيب في رقبته من قبل أحد لاعبي الفريق الخصم، وتوفى قبل وصوله إلى المستشفى</a:t>
                      </a:r>
                      <a:r>
                        <a:rPr lang="en-US" sz="1400">
                          <a:effectLst/>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043" marR="42043" marT="21022" marB="21022" anchor="ctr"/>
                </a:tc>
                <a:extLst>
                  <a:ext uri="{0D108BD9-81ED-4DB2-BD59-A6C34878D82A}">
                    <a16:rowId xmlns:a16="http://schemas.microsoft.com/office/drawing/2014/main" val="3176724334"/>
                  </a:ext>
                </a:extLst>
              </a:tr>
              <a:tr h="650382">
                <a:tc>
                  <a:txBody>
                    <a:bodyPr/>
                    <a:lstStyle/>
                    <a:p>
                      <a:pPr algn="r" rtl="1">
                        <a:lnSpc>
                          <a:spcPct val="107000"/>
                        </a:lnSpc>
                        <a:spcBef>
                          <a:spcPts val="1200"/>
                        </a:spcBef>
                        <a:spcAft>
                          <a:spcPts val="1200"/>
                        </a:spcAft>
                      </a:pPr>
                      <a:r>
                        <a:rPr lang="en-US" sz="1400" u="sng">
                          <a:effectLst/>
                          <a:hlinkClick r:id="rId4" tooltip="25 أغسطس"/>
                        </a:rPr>
                        <a:t>25 </a:t>
                      </a:r>
                      <a:r>
                        <a:rPr lang="ar-SA" sz="1400" u="sng">
                          <a:effectLst/>
                          <a:hlinkClick r:id="rId4" tooltip="25 أغسطس"/>
                        </a:rPr>
                        <a:t>أغسطس</a:t>
                      </a:r>
                      <a:r>
                        <a:rPr lang="en-US" sz="1400">
                          <a:effectLst/>
                        </a:rPr>
                        <a:t> </a:t>
                      </a:r>
                      <a:r>
                        <a:rPr lang="en-US" sz="1400" u="sng">
                          <a:effectLst/>
                          <a:hlinkClick r:id="rId3" tooltip="1995"/>
                        </a:rPr>
                        <a:t>1995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043" marR="42043" marT="21022" marB="21022" anchor="ctr"/>
                </a:tc>
                <a:tc>
                  <a:txBody>
                    <a:bodyPr/>
                    <a:lstStyle/>
                    <a:p>
                      <a:pPr algn="r" rtl="1">
                        <a:lnSpc>
                          <a:spcPct val="107000"/>
                        </a:lnSpc>
                        <a:spcBef>
                          <a:spcPts val="1200"/>
                        </a:spcBef>
                        <a:spcAft>
                          <a:spcPts val="1200"/>
                        </a:spcAft>
                      </a:pPr>
                      <a:r>
                        <a:rPr lang="ar-SA" sz="1400" dirty="0">
                          <a:effectLst/>
                        </a:rPr>
                        <a:t>مايكل </a:t>
                      </a:r>
                      <a:r>
                        <a:rPr lang="ar-SA" sz="1400" dirty="0" err="1">
                          <a:effectLst/>
                        </a:rPr>
                        <a:t>جودارد</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2043" marR="42043" marT="21022" marB="21022" anchor="ctr"/>
                </a:tc>
                <a:tc>
                  <a:txBody>
                    <a:bodyPr/>
                    <a:lstStyle/>
                    <a:p>
                      <a:pPr algn="r" rtl="1">
                        <a:lnSpc>
                          <a:spcPct val="107000"/>
                        </a:lnSpc>
                        <a:spcBef>
                          <a:spcPts val="1200"/>
                        </a:spcBef>
                        <a:spcAft>
                          <a:spcPts val="1200"/>
                        </a:spcAft>
                      </a:pPr>
                      <a:r>
                        <a:rPr lang="ar-SA" sz="1400" dirty="0">
                          <a:effectLst/>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2043" marR="42043" marT="21022" marB="21022" anchor="ctr"/>
                </a:tc>
                <a:tc>
                  <a:txBody>
                    <a:bodyPr/>
                    <a:lstStyle/>
                    <a:p>
                      <a:pPr algn="r" rtl="1">
                        <a:lnSpc>
                          <a:spcPct val="107000"/>
                        </a:lnSpc>
                        <a:spcBef>
                          <a:spcPts val="1200"/>
                        </a:spcBef>
                        <a:spcAft>
                          <a:spcPts val="1200"/>
                        </a:spcAft>
                      </a:pPr>
                      <a:r>
                        <a:rPr lang="ar-SA" sz="1400">
                          <a:effectLst/>
                        </a:rPr>
                        <a:t>دونديلا</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043" marR="42043" marT="21022" marB="21022" anchor="ctr"/>
                </a:tc>
                <a:tc>
                  <a:txBody>
                    <a:bodyPr/>
                    <a:lstStyle/>
                    <a:p>
                      <a:pPr algn="r" rtl="1">
                        <a:lnSpc>
                          <a:spcPct val="107000"/>
                        </a:lnSpc>
                        <a:spcBef>
                          <a:spcPts val="1200"/>
                        </a:spcBef>
                        <a:spcAft>
                          <a:spcPts val="1200"/>
                        </a:spcAft>
                      </a:pPr>
                      <a:r>
                        <a:rPr lang="ar-SA" sz="1400">
                          <a:effectLst/>
                        </a:rPr>
                        <a:t>توفي بعد أن ضربته الكرة في صدره</a:t>
                      </a:r>
                      <a:r>
                        <a:rPr lang="en-US" sz="1400">
                          <a:effectLst/>
                        </a:rPr>
                        <a:t>.</a:t>
                      </a:r>
                      <a:r>
                        <a:rPr lang="ar-SA" sz="1400" u="sng" baseline="30000">
                          <a:effectLst/>
                          <a:hlinkClick r:id="rId5"/>
                        </a:rPr>
                        <a:t>[10]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043" marR="42043" marT="21022" marB="21022" anchor="ctr"/>
                </a:tc>
                <a:extLst>
                  <a:ext uri="{0D108BD9-81ED-4DB2-BD59-A6C34878D82A}">
                    <a16:rowId xmlns:a16="http://schemas.microsoft.com/office/drawing/2014/main" val="1939930151"/>
                  </a:ext>
                </a:extLst>
              </a:tr>
              <a:tr h="650382">
                <a:tc>
                  <a:txBody>
                    <a:bodyPr/>
                    <a:lstStyle/>
                    <a:p>
                      <a:pPr algn="r" rtl="1">
                        <a:lnSpc>
                          <a:spcPct val="107000"/>
                        </a:lnSpc>
                        <a:spcBef>
                          <a:spcPts val="1200"/>
                        </a:spcBef>
                        <a:spcAft>
                          <a:spcPts val="1200"/>
                        </a:spcAft>
                      </a:pPr>
                      <a:r>
                        <a:rPr lang="en-US" sz="1400" u="sng" dirty="0">
                          <a:effectLst/>
                          <a:hlinkClick r:id="rId6" tooltip="29 أكتوبر"/>
                        </a:rPr>
                        <a:t>29 </a:t>
                      </a:r>
                      <a:r>
                        <a:rPr lang="ar-SA" sz="1400" u="sng" dirty="0">
                          <a:effectLst/>
                          <a:hlinkClick r:id="rId6" tooltip="29 أكتوبر"/>
                        </a:rPr>
                        <a:t>أكتوبر</a:t>
                      </a:r>
                      <a:r>
                        <a:rPr lang="en-US" sz="1400" dirty="0">
                          <a:effectLst/>
                        </a:rPr>
                        <a:t> </a:t>
                      </a:r>
                      <a:r>
                        <a:rPr lang="en-US" sz="1400" u="sng" dirty="0">
                          <a:effectLst/>
                          <a:hlinkClick r:id="rId3" tooltip="1995"/>
                        </a:rPr>
                        <a:t>1995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2043" marR="42043" marT="21022" marB="21022" anchor="ctr"/>
                </a:tc>
                <a:tc>
                  <a:txBody>
                    <a:bodyPr/>
                    <a:lstStyle/>
                    <a:p>
                      <a:pPr algn="r" rtl="1">
                        <a:lnSpc>
                          <a:spcPct val="107000"/>
                        </a:lnSpc>
                        <a:spcBef>
                          <a:spcPts val="1200"/>
                        </a:spcBef>
                        <a:spcAft>
                          <a:spcPts val="1200"/>
                        </a:spcAft>
                      </a:pPr>
                      <a:r>
                        <a:rPr lang="ar-SA" sz="1400" dirty="0">
                          <a:effectLst/>
                        </a:rPr>
                        <a:t>امير </a:t>
                      </a:r>
                      <a:r>
                        <a:rPr lang="ar-SA" sz="1400" dirty="0" err="1">
                          <a:effectLst/>
                        </a:rPr>
                        <a:t>أنجوي</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2043" marR="42043" marT="21022" marB="21022" anchor="ctr"/>
                </a:tc>
                <a:tc>
                  <a:txBody>
                    <a:bodyPr/>
                    <a:lstStyle/>
                    <a:p>
                      <a:pPr algn="r" rtl="1">
                        <a:lnSpc>
                          <a:spcPct val="107000"/>
                        </a:lnSpc>
                        <a:spcBef>
                          <a:spcPts val="1200"/>
                        </a:spcBef>
                        <a:spcAft>
                          <a:spcPts val="1200"/>
                        </a:spcAft>
                      </a:pPr>
                      <a:r>
                        <a:rPr lang="en-US" sz="1400" dirty="0">
                          <a:effectLst/>
                        </a:rPr>
                        <a:t>29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2043" marR="42043" marT="21022" marB="21022" anchor="ctr"/>
                </a:tc>
                <a:tc>
                  <a:txBody>
                    <a:bodyPr/>
                    <a:lstStyle/>
                    <a:p>
                      <a:pPr algn="r" rtl="1">
                        <a:lnSpc>
                          <a:spcPct val="107000"/>
                        </a:lnSpc>
                        <a:spcBef>
                          <a:spcPts val="1200"/>
                        </a:spcBef>
                        <a:spcAft>
                          <a:spcPts val="1200"/>
                        </a:spcAft>
                      </a:pPr>
                      <a:r>
                        <a:rPr lang="ar-SA" sz="1400" u="sng">
                          <a:effectLst/>
                          <a:hlinkClick r:id="rId7" tooltip="جوليوس بيرجر"/>
                        </a:rPr>
                        <a:t>جوليوس بيرجر</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043" marR="42043" marT="21022" marB="21022" anchor="ctr"/>
                </a:tc>
                <a:tc>
                  <a:txBody>
                    <a:bodyPr/>
                    <a:lstStyle/>
                    <a:p>
                      <a:pPr algn="r" rtl="1">
                        <a:lnSpc>
                          <a:spcPct val="107000"/>
                        </a:lnSpc>
                        <a:spcBef>
                          <a:spcPts val="1200"/>
                        </a:spcBef>
                        <a:spcAft>
                          <a:spcPts val="1200"/>
                        </a:spcAft>
                      </a:pPr>
                      <a:r>
                        <a:rPr lang="ar-SA" sz="1400">
                          <a:effectLst/>
                        </a:rPr>
                        <a:t>سكتة قلبية داهمته أثناء المباراة</a:t>
                      </a:r>
                      <a:r>
                        <a:rPr lang="en-US" sz="1400">
                          <a:effectLst/>
                        </a:rPr>
                        <a:t>.</a:t>
                      </a:r>
                      <a:r>
                        <a:rPr lang="ar-SA" sz="1400" u="sng" baseline="30000">
                          <a:effectLst/>
                          <a:hlinkClick r:id="rId8"/>
                        </a:rPr>
                        <a:t>[24]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043" marR="42043" marT="21022" marB="21022" anchor="ctr"/>
                </a:tc>
                <a:extLst>
                  <a:ext uri="{0D108BD9-81ED-4DB2-BD59-A6C34878D82A}">
                    <a16:rowId xmlns:a16="http://schemas.microsoft.com/office/drawing/2014/main" val="1407584437"/>
                  </a:ext>
                </a:extLst>
              </a:tr>
              <a:tr h="846141">
                <a:tc>
                  <a:txBody>
                    <a:bodyPr/>
                    <a:lstStyle/>
                    <a:p>
                      <a:pPr algn="r" rtl="1">
                        <a:lnSpc>
                          <a:spcPct val="107000"/>
                        </a:lnSpc>
                        <a:spcBef>
                          <a:spcPts val="1200"/>
                        </a:spcBef>
                        <a:spcAft>
                          <a:spcPts val="1200"/>
                        </a:spcAft>
                      </a:pPr>
                      <a:r>
                        <a:rPr lang="en-US" sz="1400" u="sng">
                          <a:effectLst/>
                          <a:hlinkClick r:id="rId9" tooltip="4 يناير"/>
                        </a:rPr>
                        <a:t>4 </a:t>
                      </a:r>
                      <a:r>
                        <a:rPr lang="ar-SA" sz="1400" u="sng">
                          <a:effectLst/>
                          <a:hlinkClick r:id="rId9" tooltip="4 يناير"/>
                        </a:rPr>
                        <a:t>يناير</a:t>
                      </a:r>
                      <a:r>
                        <a:rPr lang="en-US" sz="1400">
                          <a:effectLst/>
                        </a:rPr>
                        <a:t> </a:t>
                      </a:r>
                      <a:r>
                        <a:rPr lang="en-US" sz="1400" u="sng">
                          <a:effectLst/>
                          <a:hlinkClick r:id="rId10" tooltip="1997"/>
                        </a:rPr>
                        <a:t>1997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043" marR="42043" marT="21022" marB="21022" anchor="ctr"/>
                </a:tc>
                <a:tc>
                  <a:txBody>
                    <a:bodyPr/>
                    <a:lstStyle/>
                    <a:p>
                      <a:pPr algn="r" rtl="1">
                        <a:lnSpc>
                          <a:spcPct val="107000"/>
                        </a:lnSpc>
                        <a:spcBef>
                          <a:spcPts val="1200"/>
                        </a:spcBef>
                        <a:spcAft>
                          <a:spcPts val="1200"/>
                        </a:spcAft>
                      </a:pPr>
                      <a:r>
                        <a:rPr lang="ar-SA" sz="1400" u="sng">
                          <a:effectLst/>
                          <a:hlinkClick r:id="rId11" tooltip="الهادي بالرخيصة"/>
                        </a:rPr>
                        <a:t>الهادي بالرخيصة</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043" marR="42043" marT="21022" marB="21022" anchor="ctr"/>
                </a:tc>
                <a:tc>
                  <a:txBody>
                    <a:bodyPr/>
                    <a:lstStyle/>
                    <a:p>
                      <a:pPr algn="r" rtl="1">
                        <a:lnSpc>
                          <a:spcPct val="107000"/>
                        </a:lnSpc>
                        <a:spcBef>
                          <a:spcPts val="1200"/>
                        </a:spcBef>
                        <a:spcAft>
                          <a:spcPts val="1200"/>
                        </a:spcAft>
                      </a:pPr>
                      <a:r>
                        <a:rPr lang="en-US" sz="1400" dirty="0">
                          <a:effectLst/>
                        </a:rPr>
                        <a:t>24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2043" marR="42043" marT="21022" marB="21022" anchor="ctr"/>
                </a:tc>
                <a:tc>
                  <a:txBody>
                    <a:bodyPr/>
                    <a:lstStyle/>
                    <a:p>
                      <a:pPr algn="r" rtl="1">
                        <a:lnSpc>
                          <a:spcPct val="107000"/>
                        </a:lnSpc>
                        <a:spcBef>
                          <a:spcPts val="1200"/>
                        </a:spcBef>
                        <a:spcAft>
                          <a:spcPts val="1200"/>
                        </a:spcAft>
                      </a:pPr>
                      <a:r>
                        <a:rPr lang="ar-SA" sz="1400" u="sng" dirty="0">
                          <a:effectLst/>
                          <a:hlinkClick r:id="rId12" tooltip="الترجي الرياضي التونسي"/>
                        </a:rPr>
                        <a:t>الترجي الرياضي</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2043" marR="42043" marT="21022" marB="21022" anchor="ctr"/>
                </a:tc>
                <a:tc>
                  <a:txBody>
                    <a:bodyPr/>
                    <a:lstStyle/>
                    <a:p>
                      <a:pPr algn="r" rtl="1">
                        <a:lnSpc>
                          <a:spcPct val="107000"/>
                        </a:lnSpc>
                        <a:spcBef>
                          <a:spcPts val="1200"/>
                        </a:spcBef>
                        <a:spcAft>
                          <a:spcPts val="1200"/>
                        </a:spcAft>
                      </a:pPr>
                      <a:r>
                        <a:rPr lang="ar-SA" sz="1400" u="sng" dirty="0">
                          <a:effectLst/>
                          <a:hlinkClick r:id="rId13" tooltip="نوبة قلبية"/>
                        </a:rPr>
                        <a:t>نوبة قلبية</a:t>
                      </a:r>
                      <a:r>
                        <a:rPr lang="en-US" sz="1400" dirty="0">
                          <a:effectLst/>
                        </a:rPr>
                        <a:t> </a:t>
                      </a:r>
                      <a:r>
                        <a:rPr lang="ar-SA" sz="1400" dirty="0">
                          <a:effectLst/>
                        </a:rPr>
                        <a:t>أصابته في مباراة ودية</a:t>
                      </a:r>
                      <a:r>
                        <a:rPr lang="en-US" sz="1400" dirty="0">
                          <a:effectLst/>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2043" marR="42043" marT="21022" marB="21022" anchor="ctr"/>
                </a:tc>
                <a:extLst>
                  <a:ext uri="{0D108BD9-81ED-4DB2-BD59-A6C34878D82A}">
                    <a16:rowId xmlns:a16="http://schemas.microsoft.com/office/drawing/2014/main" val="3710103235"/>
                  </a:ext>
                </a:extLst>
              </a:tr>
              <a:tr h="1237660">
                <a:tc>
                  <a:txBody>
                    <a:bodyPr/>
                    <a:lstStyle/>
                    <a:p>
                      <a:pPr algn="r" rtl="1">
                        <a:lnSpc>
                          <a:spcPct val="107000"/>
                        </a:lnSpc>
                        <a:spcBef>
                          <a:spcPts val="1200"/>
                        </a:spcBef>
                        <a:spcAft>
                          <a:spcPts val="1200"/>
                        </a:spcAft>
                      </a:pPr>
                      <a:r>
                        <a:rPr lang="en-US" sz="1400" u="sng" dirty="0">
                          <a:effectLst/>
                          <a:hlinkClick r:id="rId14" tooltip="4 أبريل"/>
                        </a:rPr>
                        <a:t>4 </a:t>
                      </a:r>
                      <a:r>
                        <a:rPr lang="ar-SA" sz="1400" u="sng" dirty="0">
                          <a:effectLst/>
                          <a:hlinkClick r:id="rId14" tooltip="4 أبريل"/>
                        </a:rPr>
                        <a:t>أبريل</a:t>
                      </a:r>
                      <a:r>
                        <a:rPr lang="en-US" sz="1400" dirty="0">
                          <a:effectLst/>
                        </a:rPr>
                        <a:t> </a:t>
                      </a:r>
                      <a:r>
                        <a:rPr lang="en-US" sz="1400" u="sng" dirty="0">
                          <a:effectLst/>
                          <a:hlinkClick r:id="rId10" tooltip="1997"/>
                        </a:rPr>
                        <a:t>1997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2043" marR="42043" marT="21022" marB="21022" anchor="ctr"/>
                </a:tc>
                <a:tc>
                  <a:txBody>
                    <a:bodyPr/>
                    <a:lstStyle/>
                    <a:p>
                      <a:pPr algn="r" rtl="1">
                        <a:lnSpc>
                          <a:spcPct val="107000"/>
                        </a:lnSpc>
                        <a:spcBef>
                          <a:spcPts val="1200"/>
                        </a:spcBef>
                        <a:spcAft>
                          <a:spcPts val="1200"/>
                        </a:spcAft>
                      </a:pPr>
                      <a:r>
                        <a:rPr lang="ar-SA" sz="1400" dirty="0">
                          <a:effectLst/>
                        </a:rPr>
                        <a:t>وهيب جبارة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2043" marR="42043" marT="21022" marB="21022" anchor="ctr"/>
                </a:tc>
                <a:tc>
                  <a:txBody>
                    <a:bodyPr/>
                    <a:lstStyle/>
                    <a:p>
                      <a:pPr algn="r" rtl="1">
                        <a:lnSpc>
                          <a:spcPct val="107000"/>
                        </a:lnSpc>
                        <a:spcBef>
                          <a:spcPts val="1200"/>
                        </a:spcBef>
                        <a:spcAft>
                          <a:spcPts val="1200"/>
                        </a:spcAft>
                      </a:pPr>
                      <a:r>
                        <a:rPr lang="en-US" sz="1400" dirty="0">
                          <a:effectLst/>
                        </a:rPr>
                        <a:t>23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2043" marR="42043" marT="21022" marB="21022" anchor="ctr"/>
                </a:tc>
                <a:tc>
                  <a:txBody>
                    <a:bodyPr/>
                    <a:lstStyle/>
                    <a:p>
                      <a:pPr algn="r" rtl="1">
                        <a:lnSpc>
                          <a:spcPct val="107000"/>
                        </a:lnSpc>
                        <a:spcBef>
                          <a:spcPts val="1200"/>
                        </a:spcBef>
                        <a:spcAft>
                          <a:spcPts val="1200"/>
                        </a:spcAft>
                      </a:pPr>
                      <a:r>
                        <a:rPr lang="ar-SA" sz="1400" dirty="0" err="1">
                          <a:effectLst/>
                        </a:rPr>
                        <a:t>تابويل</a:t>
                      </a:r>
                      <a:r>
                        <a:rPr lang="ar-SA" sz="1400" dirty="0">
                          <a:effectLst/>
                        </a:rPr>
                        <a:t> طيبة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2043" marR="42043" marT="21022" marB="21022" anchor="ctr"/>
                </a:tc>
                <a:tc>
                  <a:txBody>
                    <a:bodyPr/>
                    <a:lstStyle/>
                    <a:p>
                      <a:pPr algn="r" rtl="1">
                        <a:lnSpc>
                          <a:spcPct val="107000"/>
                        </a:lnSpc>
                        <a:spcBef>
                          <a:spcPts val="1200"/>
                        </a:spcBef>
                        <a:spcAft>
                          <a:spcPts val="1200"/>
                        </a:spcAft>
                      </a:pPr>
                      <a:r>
                        <a:rPr lang="ar-SA" sz="1400" dirty="0">
                          <a:effectLst/>
                        </a:rPr>
                        <a:t>أصيب بنوبة قلبية في مباراة فريقه أمام فريق بني يهودا تل-أبيب</a:t>
                      </a:r>
                      <a:r>
                        <a:rPr lang="en-US" sz="1400" dirty="0">
                          <a:effectLst/>
                        </a:rPr>
                        <a:t>.</a:t>
                      </a:r>
                      <a:r>
                        <a:rPr lang="ar-SA" sz="1400" u="sng" baseline="30000" dirty="0">
                          <a:effectLst/>
                          <a:hlinkClick r:id="rId15"/>
                        </a:rPr>
                        <a:t>[25]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2043" marR="42043" marT="21022" marB="21022" anchor="ctr"/>
                </a:tc>
                <a:extLst>
                  <a:ext uri="{0D108BD9-81ED-4DB2-BD59-A6C34878D82A}">
                    <a16:rowId xmlns:a16="http://schemas.microsoft.com/office/drawing/2014/main" val="1052482595"/>
                  </a:ext>
                </a:extLst>
              </a:tr>
              <a:tr h="454623">
                <a:tc>
                  <a:txBody>
                    <a:bodyPr/>
                    <a:lstStyle/>
                    <a:p>
                      <a:pPr algn="r" rtl="1">
                        <a:lnSpc>
                          <a:spcPct val="107000"/>
                        </a:lnSpc>
                        <a:spcBef>
                          <a:spcPts val="1200"/>
                        </a:spcBef>
                        <a:spcAft>
                          <a:spcPts val="1200"/>
                        </a:spcAft>
                      </a:pPr>
                      <a:r>
                        <a:rPr lang="ar-SA" sz="1400" u="sng">
                          <a:effectLst/>
                          <a:hlinkClick r:id="rId16" tooltip="فبراير"/>
                        </a:rPr>
                        <a:t>فبراير</a:t>
                      </a:r>
                      <a:r>
                        <a:rPr lang="en-US" sz="1400">
                          <a:effectLst/>
                        </a:rPr>
                        <a:t> </a:t>
                      </a:r>
                      <a:r>
                        <a:rPr lang="en-US" sz="1400" u="sng">
                          <a:effectLst/>
                          <a:hlinkClick r:id="rId17" tooltip="1998"/>
                        </a:rPr>
                        <a:t>1998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043" marR="42043" marT="21022" marB="21022" anchor="ctr"/>
                </a:tc>
                <a:tc>
                  <a:txBody>
                    <a:bodyPr/>
                    <a:lstStyle/>
                    <a:p>
                      <a:pPr algn="r" rtl="1">
                        <a:lnSpc>
                          <a:spcPct val="107000"/>
                        </a:lnSpc>
                        <a:spcBef>
                          <a:spcPts val="1200"/>
                        </a:spcBef>
                        <a:spcAft>
                          <a:spcPts val="1200"/>
                        </a:spcAft>
                      </a:pPr>
                      <a:r>
                        <a:rPr lang="ar-SA" sz="1400" u="sng">
                          <a:effectLst/>
                          <a:hlinkClick r:id="rId18" tooltip="روبي جيمس"/>
                        </a:rPr>
                        <a:t>روبي جيمس</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043" marR="42043" marT="21022" marB="21022" anchor="ctr"/>
                </a:tc>
                <a:tc>
                  <a:txBody>
                    <a:bodyPr/>
                    <a:lstStyle/>
                    <a:p>
                      <a:pPr algn="r" rtl="1">
                        <a:lnSpc>
                          <a:spcPct val="107000"/>
                        </a:lnSpc>
                        <a:spcBef>
                          <a:spcPts val="1200"/>
                        </a:spcBef>
                        <a:spcAft>
                          <a:spcPts val="1200"/>
                        </a:spcAft>
                      </a:pPr>
                      <a:r>
                        <a:rPr lang="en-US" sz="1400">
                          <a:effectLst/>
                        </a:rPr>
                        <a:t>40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043" marR="42043" marT="21022" marB="21022" anchor="ctr"/>
                </a:tc>
                <a:tc>
                  <a:txBody>
                    <a:bodyPr/>
                    <a:lstStyle/>
                    <a:p>
                      <a:pPr algn="r" rtl="1">
                        <a:lnSpc>
                          <a:spcPct val="107000"/>
                        </a:lnSpc>
                        <a:spcBef>
                          <a:spcPts val="1200"/>
                        </a:spcBef>
                        <a:spcAft>
                          <a:spcPts val="1200"/>
                        </a:spcAft>
                      </a:pPr>
                      <a:r>
                        <a:rPr lang="ar-SA" sz="1400">
                          <a:effectLst/>
                        </a:rPr>
                        <a:t>لانيلي</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043" marR="42043" marT="21022" marB="21022" anchor="ctr"/>
                </a:tc>
                <a:tc>
                  <a:txBody>
                    <a:bodyPr/>
                    <a:lstStyle/>
                    <a:p>
                      <a:pPr algn="r" rtl="1">
                        <a:lnSpc>
                          <a:spcPct val="107000"/>
                        </a:lnSpc>
                        <a:spcBef>
                          <a:spcPts val="1200"/>
                        </a:spcBef>
                        <a:spcAft>
                          <a:spcPts val="1200"/>
                        </a:spcAft>
                      </a:pPr>
                      <a:r>
                        <a:rPr lang="ar-SA" sz="1400" dirty="0" err="1">
                          <a:effectLst/>
                        </a:rPr>
                        <a:t>إلتهاب</a:t>
                      </a:r>
                      <a:r>
                        <a:rPr lang="ar-SA" sz="1400" dirty="0">
                          <a:effectLst/>
                        </a:rPr>
                        <a:t> عضلة القلب</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2043" marR="42043" marT="21022" marB="21022" anchor="ctr"/>
                </a:tc>
                <a:extLst>
                  <a:ext uri="{0D108BD9-81ED-4DB2-BD59-A6C34878D82A}">
                    <a16:rowId xmlns:a16="http://schemas.microsoft.com/office/drawing/2014/main" val="2616514370"/>
                  </a:ext>
                </a:extLst>
              </a:tr>
            </a:tbl>
          </a:graphicData>
        </a:graphic>
      </p:graphicFrame>
    </p:spTree>
    <p:extLst>
      <p:ext uri="{BB962C8B-B14F-4D97-AF65-F5344CB8AC3E}">
        <p14:creationId xmlns:p14="http://schemas.microsoft.com/office/powerpoint/2010/main" val="3625283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158267115"/>
              </p:ext>
            </p:extLst>
          </p:nvPr>
        </p:nvGraphicFramePr>
        <p:xfrm>
          <a:off x="476520" y="321972"/>
          <a:ext cx="10985677" cy="6220496"/>
        </p:xfrm>
        <a:graphic>
          <a:graphicData uri="http://schemas.openxmlformats.org/drawingml/2006/table">
            <a:tbl>
              <a:tblPr rtl="1" firstRow="1" firstCol="1" bandRow="1">
                <a:tableStyleId>{5C22544A-7EE6-4342-B048-85BDC9FD1C3A}</a:tableStyleId>
              </a:tblPr>
              <a:tblGrid>
                <a:gridCol w="2932393">
                  <a:extLst>
                    <a:ext uri="{9D8B030D-6E8A-4147-A177-3AD203B41FA5}">
                      <a16:colId xmlns:a16="http://schemas.microsoft.com/office/drawing/2014/main" val="1162050286"/>
                    </a:ext>
                  </a:extLst>
                </a:gridCol>
                <a:gridCol w="2013321">
                  <a:extLst>
                    <a:ext uri="{9D8B030D-6E8A-4147-A177-3AD203B41FA5}">
                      <a16:colId xmlns:a16="http://schemas.microsoft.com/office/drawing/2014/main" val="674717986"/>
                    </a:ext>
                  </a:extLst>
                </a:gridCol>
                <a:gridCol w="2013321">
                  <a:extLst>
                    <a:ext uri="{9D8B030D-6E8A-4147-A177-3AD203B41FA5}">
                      <a16:colId xmlns:a16="http://schemas.microsoft.com/office/drawing/2014/main" val="3239869491"/>
                    </a:ext>
                  </a:extLst>
                </a:gridCol>
                <a:gridCol w="2013321">
                  <a:extLst>
                    <a:ext uri="{9D8B030D-6E8A-4147-A177-3AD203B41FA5}">
                      <a16:colId xmlns:a16="http://schemas.microsoft.com/office/drawing/2014/main" val="552054197"/>
                    </a:ext>
                  </a:extLst>
                </a:gridCol>
                <a:gridCol w="2013321">
                  <a:extLst>
                    <a:ext uri="{9D8B030D-6E8A-4147-A177-3AD203B41FA5}">
                      <a16:colId xmlns:a16="http://schemas.microsoft.com/office/drawing/2014/main" val="996548735"/>
                    </a:ext>
                  </a:extLst>
                </a:gridCol>
              </a:tblGrid>
              <a:tr h="503228">
                <a:tc>
                  <a:txBody>
                    <a:bodyPr/>
                    <a:lstStyle/>
                    <a:p>
                      <a:pPr algn="r" rtl="1">
                        <a:lnSpc>
                          <a:spcPct val="107000"/>
                        </a:lnSpc>
                        <a:spcBef>
                          <a:spcPts val="1200"/>
                        </a:spcBef>
                        <a:spcAft>
                          <a:spcPts val="1200"/>
                        </a:spcAft>
                      </a:pPr>
                      <a:r>
                        <a:rPr lang="en-US" sz="1400" u="sng" dirty="0">
                          <a:effectLst/>
                          <a:hlinkClick r:id="rId2" tooltip="28 أبريل"/>
                        </a:rPr>
                        <a:t>28 </a:t>
                      </a:r>
                      <a:r>
                        <a:rPr lang="ar-SA" sz="1400" u="sng" dirty="0">
                          <a:effectLst/>
                          <a:hlinkClick r:id="rId2" tooltip="28 أبريل"/>
                        </a:rPr>
                        <a:t>أبريل</a:t>
                      </a:r>
                      <a:r>
                        <a:rPr lang="en-US" sz="1400" dirty="0">
                          <a:effectLst/>
                        </a:rPr>
                        <a:t> </a:t>
                      </a:r>
                      <a:r>
                        <a:rPr lang="en-US" sz="1400" u="sng" dirty="0">
                          <a:effectLst/>
                          <a:hlinkClick r:id="rId3" tooltip="1998"/>
                        </a:rPr>
                        <a:t>1998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tc>
                  <a:txBody>
                    <a:bodyPr/>
                    <a:lstStyle/>
                    <a:p>
                      <a:pPr algn="r" rtl="1">
                        <a:lnSpc>
                          <a:spcPct val="107000"/>
                        </a:lnSpc>
                        <a:spcBef>
                          <a:spcPts val="1200"/>
                        </a:spcBef>
                        <a:spcAft>
                          <a:spcPts val="1200"/>
                        </a:spcAft>
                      </a:pPr>
                      <a:r>
                        <a:rPr lang="ar-SA" sz="1400" dirty="0" err="1">
                          <a:effectLst/>
                        </a:rPr>
                        <a:t>أكسيل</a:t>
                      </a:r>
                      <a:r>
                        <a:rPr lang="ar-SA" sz="1400" dirty="0">
                          <a:effectLst/>
                        </a:rPr>
                        <a:t> </a:t>
                      </a:r>
                      <a:r>
                        <a:rPr lang="ar-SA" sz="1400" dirty="0" err="1">
                          <a:effectLst/>
                        </a:rPr>
                        <a:t>جوبتنير</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tc>
                  <a:txBody>
                    <a:bodyPr/>
                    <a:lstStyle/>
                    <a:p>
                      <a:pPr algn="r" rtl="1">
                        <a:lnSpc>
                          <a:spcPct val="107000"/>
                        </a:lnSpc>
                        <a:spcBef>
                          <a:spcPts val="1200"/>
                        </a:spcBef>
                        <a:spcAft>
                          <a:spcPts val="1200"/>
                        </a:spcAft>
                      </a:pPr>
                      <a:r>
                        <a:rPr lang="en-US" sz="1400" dirty="0">
                          <a:effectLst/>
                        </a:rPr>
                        <a:t>29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tc>
                  <a:txBody>
                    <a:bodyPr/>
                    <a:lstStyle/>
                    <a:p>
                      <a:pPr algn="r" rtl="1">
                        <a:lnSpc>
                          <a:spcPct val="107000"/>
                        </a:lnSpc>
                        <a:spcBef>
                          <a:spcPts val="1200"/>
                        </a:spcBef>
                        <a:spcAft>
                          <a:spcPts val="1200"/>
                        </a:spcAft>
                      </a:pPr>
                      <a:r>
                        <a:rPr lang="ar-SA" sz="1400" u="sng" dirty="0">
                          <a:effectLst/>
                          <a:hlinkClick r:id="rId4" tooltip="كارل زايس يينا"/>
                        </a:rPr>
                        <a:t>كارل </a:t>
                      </a:r>
                      <a:r>
                        <a:rPr lang="ar-SA" sz="1400" u="sng" dirty="0" err="1">
                          <a:effectLst/>
                          <a:hlinkClick r:id="rId4" tooltip="كارل زايس يينا"/>
                        </a:rPr>
                        <a:t>زايس</a:t>
                      </a:r>
                      <a:r>
                        <a:rPr lang="ar-SA" sz="1400" u="sng" dirty="0">
                          <a:effectLst/>
                          <a:hlinkClick r:id="rId4" tooltip="كارل زايس يينا"/>
                        </a:rPr>
                        <a:t> </a:t>
                      </a:r>
                      <a:r>
                        <a:rPr lang="ar-SA" sz="1400" u="sng" dirty="0" err="1">
                          <a:effectLst/>
                          <a:hlinkClick r:id="rId4" tooltip="كارل زايس يينا"/>
                        </a:rPr>
                        <a:t>يينا</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tc>
                  <a:txBody>
                    <a:bodyPr/>
                    <a:lstStyle/>
                    <a:p>
                      <a:pPr algn="r" rtl="1">
                        <a:lnSpc>
                          <a:spcPct val="107000"/>
                        </a:lnSpc>
                        <a:spcBef>
                          <a:spcPts val="1200"/>
                        </a:spcBef>
                        <a:spcAft>
                          <a:spcPts val="1200"/>
                        </a:spcAft>
                      </a:pPr>
                      <a:r>
                        <a:rPr lang="ar-SA" sz="1400" dirty="0">
                          <a:effectLst/>
                        </a:rPr>
                        <a:t>أصيب بنوبة قلبية أثناء التدريبات</a:t>
                      </a:r>
                      <a:r>
                        <a:rPr lang="en-US" sz="1400" dirty="0">
                          <a:effectLst/>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extLst>
                  <a:ext uri="{0D108BD9-81ED-4DB2-BD59-A6C34878D82A}">
                    <a16:rowId xmlns:a16="http://schemas.microsoft.com/office/drawing/2014/main" val="4216027755"/>
                  </a:ext>
                </a:extLst>
              </a:tr>
              <a:tr h="503228">
                <a:tc>
                  <a:txBody>
                    <a:bodyPr/>
                    <a:lstStyle/>
                    <a:p>
                      <a:pPr algn="r" rtl="1">
                        <a:lnSpc>
                          <a:spcPct val="107000"/>
                        </a:lnSpc>
                        <a:spcBef>
                          <a:spcPts val="1200"/>
                        </a:spcBef>
                        <a:spcAft>
                          <a:spcPts val="1200"/>
                        </a:spcAft>
                      </a:pPr>
                      <a:r>
                        <a:rPr lang="ar-SA" sz="1400" u="sng" dirty="0">
                          <a:effectLst/>
                          <a:hlinkClick r:id="rId5" tooltip="يناير (شهر)"/>
                        </a:rPr>
                        <a:t>يناير</a:t>
                      </a:r>
                      <a:r>
                        <a:rPr lang="en-US" sz="1400" dirty="0">
                          <a:effectLst/>
                        </a:rPr>
                        <a:t> </a:t>
                      </a:r>
                      <a:r>
                        <a:rPr lang="en-US" sz="1400" u="sng" dirty="0">
                          <a:effectLst/>
                          <a:hlinkClick r:id="rId6" tooltip="1999"/>
                        </a:rPr>
                        <a:t>1999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tc>
                  <a:txBody>
                    <a:bodyPr/>
                    <a:lstStyle/>
                    <a:p>
                      <a:pPr algn="r" rtl="1">
                        <a:lnSpc>
                          <a:spcPct val="107000"/>
                        </a:lnSpc>
                        <a:spcBef>
                          <a:spcPts val="1200"/>
                        </a:spcBef>
                        <a:spcAft>
                          <a:spcPts val="1200"/>
                        </a:spcAft>
                      </a:pPr>
                      <a:r>
                        <a:rPr lang="ar-SA" sz="1400">
                          <a:effectLst/>
                        </a:rPr>
                        <a:t>فيرينك بيرو</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tc>
                  <a:txBody>
                    <a:bodyPr/>
                    <a:lstStyle/>
                    <a:p>
                      <a:pPr algn="r" rtl="1">
                        <a:lnSpc>
                          <a:spcPct val="107000"/>
                        </a:lnSpc>
                        <a:spcBef>
                          <a:spcPts val="1200"/>
                        </a:spcBef>
                        <a:spcAft>
                          <a:spcPts val="1200"/>
                        </a:spcAft>
                      </a:pPr>
                      <a:r>
                        <a:rPr lang="en-US" sz="1400">
                          <a:effectLst/>
                        </a:rPr>
                        <a:t>15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tc>
                  <a:txBody>
                    <a:bodyPr/>
                    <a:lstStyle/>
                    <a:p>
                      <a:pPr algn="r" rtl="1">
                        <a:lnSpc>
                          <a:spcPct val="107000"/>
                        </a:lnSpc>
                        <a:spcBef>
                          <a:spcPts val="1200"/>
                        </a:spcBef>
                        <a:spcAft>
                          <a:spcPts val="1200"/>
                        </a:spcAft>
                      </a:pPr>
                      <a:r>
                        <a:rPr lang="ar-SA" sz="1400">
                          <a:effectLst/>
                        </a:rPr>
                        <a:t>نيراجول</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tc>
                  <a:txBody>
                    <a:bodyPr/>
                    <a:lstStyle/>
                    <a:p>
                      <a:pPr algn="r" rtl="1">
                        <a:lnSpc>
                          <a:spcPct val="107000"/>
                        </a:lnSpc>
                        <a:spcBef>
                          <a:spcPts val="1200"/>
                        </a:spcBef>
                        <a:spcAft>
                          <a:spcPts val="1200"/>
                        </a:spcAft>
                      </a:pPr>
                      <a:r>
                        <a:rPr lang="ar-SA" sz="1400" dirty="0">
                          <a:effectLst/>
                        </a:rPr>
                        <a:t>توفي بعد إصابة في الرأس أثناء التمرينات</a:t>
                      </a:r>
                      <a:r>
                        <a:rPr lang="en-US" sz="1400" dirty="0">
                          <a:effectLst/>
                        </a:rPr>
                        <a:t>.</a:t>
                      </a:r>
                      <a:r>
                        <a:rPr lang="ar-SA" sz="1400" u="sng" baseline="30000" dirty="0">
                          <a:effectLst/>
                          <a:hlinkClick r:id="rId7"/>
                        </a:rPr>
                        <a:t>[14]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extLst>
                  <a:ext uri="{0D108BD9-81ED-4DB2-BD59-A6C34878D82A}">
                    <a16:rowId xmlns:a16="http://schemas.microsoft.com/office/drawing/2014/main" val="2452312025"/>
                  </a:ext>
                </a:extLst>
              </a:tr>
              <a:tr h="382227">
                <a:tc>
                  <a:txBody>
                    <a:bodyPr/>
                    <a:lstStyle/>
                    <a:p>
                      <a:pPr algn="r" rtl="1">
                        <a:lnSpc>
                          <a:spcPct val="107000"/>
                        </a:lnSpc>
                        <a:spcBef>
                          <a:spcPts val="1200"/>
                        </a:spcBef>
                        <a:spcAft>
                          <a:spcPts val="1200"/>
                        </a:spcAft>
                      </a:pPr>
                      <a:r>
                        <a:rPr lang="en-US" sz="1400" u="sng">
                          <a:effectLst/>
                          <a:hlinkClick r:id="rId8" tooltip="24 يوليو"/>
                        </a:rPr>
                        <a:t>24 </a:t>
                      </a:r>
                      <a:r>
                        <a:rPr lang="ar-SA" sz="1400" u="sng">
                          <a:effectLst/>
                          <a:hlinkClick r:id="rId8" tooltip="24 يوليو"/>
                        </a:rPr>
                        <a:t>يوليو</a:t>
                      </a:r>
                      <a:r>
                        <a:rPr lang="en-US" sz="1400">
                          <a:effectLst/>
                        </a:rPr>
                        <a:t> </a:t>
                      </a:r>
                      <a:r>
                        <a:rPr lang="en-US" sz="1400" u="sng">
                          <a:effectLst/>
                          <a:hlinkClick r:id="rId6" tooltip="1999"/>
                        </a:rPr>
                        <a:t>1999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tc>
                  <a:txBody>
                    <a:bodyPr/>
                    <a:lstStyle/>
                    <a:p>
                      <a:pPr algn="r" rtl="1">
                        <a:lnSpc>
                          <a:spcPct val="107000"/>
                        </a:lnSpc>
                        <a:spcBef>
                          <a:spcPts val="1200"/>
                        </a:spcBef>
                        <a:spcAft>
                          <a:spcPts val="1200"/>
                        </a:spcAft>
                      </a:pPr>
                      <a:r>
                        <a:rPr lang="ar-SA" sz="1400" dirty="0">
                          <a:effectLst/>
                        </a:rPr>
                        <a:t>ستيفان </a:t>
                      </a:r>
                      <a:r>
                        <a:rPr lang="ar-SA" sz="1400" dirty="0" err="1">
                          <a:effectLst/>
                        </a:rPr>
                        <a:t>فرابيرو</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tc>
                  <a:txBody>
                    <a:bodyPr/>
                    <a:lstStyle/>
                    <a:p>
                      <a:pPr algn="r" rtl="1">
                        <a:lnSpc>
                          <a:spcPct val="107000"/>
                        </a:lnSpc>
                        <a:spcBef>
                          <a:spcPts val="1200"/>
                        </a:spcBef>
                        <a:spcAft>
                          <a:spcPts val="1200"/>
                        </a:spcAft>
                      </a:pPr>
                      <a:r>
                        <a:rPr lang="en-US" sz="1400" dirty="0">
                          <a:effectLst/>
                        </a:rPr>
                        <a:t>23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tc>
                  <a:txBody>
                    <a:bodyPr/>
                    <a:lstStyle/>
                    <a:p>
                      <a:pPr algn="r" rtl="1">
                        <a:lnSpc>
                          <a:spcPct val="107000"/>
                        </a:lnSpc>
                        <a:spcBef>
                          <a:spcPts val="1200"/>
                        </a:spcBef>
                        <a:spcAft>
                          <a:spcPts val="1200"/>
                        </a:spcAft>
                      </a:pPr>
                      <a:r>
                        <a:rPr lang="ar-SA" sz="1400">
                          <a:effectLst/>
                        </a:rPr>
                        <a:t>أسترا بلويستي</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tc>
                  <a:txBody>
                    <a:bodyPr/>
                    <a:lstStyle/>
                    <a:p>
                      <a:pPr algn="r" rtl="1">
                        <a:lnSpc>
                          <a:spcPct val="107000"/>
                        </a:lnSpc>
                        <a:spcBef>
                          <a:spcPts val="1200"/>
                        </a:spcBef>
                        <a:spcAft>
                          <a:spcPts val="1200"/>
                        </a:spcAft>
                      </a:pPr>
                      <a:r>
                        <a:rPr lang="ar-SA" sz="1400">
                          <a:effectLst/>
                        </a:rPr>
                        <a:t>توقف قلبه أثناء اللعب</a:t>
                      </a:r>
                      <a:r>
                        <a:rPr lang="en-US" sz="1400">
                          <a:effectLst/>
                        </a:rPr>
                        <a:t>.</a:t>
                      </a:r>
                      <a:r>
                        <a:rPr lang="ar-SA" sz="1400" u="sng" baseline="30000">
                          <a:effectLst/>
                          <a:hlinkClick r:id="rId7"/>
                        </a:rPr>
                        <a:t>[14]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extLst>
                  <a:ext uri="{0D108BD9-81ED-4DB2-BD59-A6C34878D82A}">
                    <a16:rowId xmlns:a16="http://schemas.microsoft.com/office/drawing/2014/main" val="3531737329"/>
                  </a:ext>
                </a:extLst>
              </a:tr>
              <a:tr h="612133">
                <a:tc>
                  <a:txBody>
                    <a:bodyPr/>
                    <a:lstStyle/>
                    <a:p>
                      <a:pPr algn="r" rtl="1">
                        <a:lnSpc>
                          <a:spcPct val="107000"/>
                        </a:lnSpc>
                        <a:spcBef>
                          <a:spcPts val="1200"/>
                        </a:spcBef>
                        <a:spcAft>
                          <a:spcPts val="1200"/>
                        </a:spcAft>
                      </a:pPr>
                      <a:r>
                        <a:rPr lang="ar-SA" sz="1400" u="sng">
                          <a:effectLst/>
                          <a:hlinkClick r:id="rId5" tooltip="يناير (شهر)"/>
                        </a:rPr>
                        <a:t>يناير</a:t>
                      </a:r>
                      <a:r>
                        <a:rPr lang="en-US" sz="1400">
                          <a:effectLst/>
                        </a:rPr>
                        <a:t> </a:t>
                      </a:r>
                      <a:r>
                        <a:rPr lang="en-US" sz="1400" u="sng">
                          <a:effectLst/>
                          <a:hlinkClick r:id="rId9" tooltip="2000"/>
                        </a:rPr>
                        <a:t>2000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tc>
                  <a:txBody>
                    <a:bodyPr/>
                    <a:lstStyle/>
                    <a:p>
                      <a:pPr algn="r" rtl="1">
                        <a:lnSpc>
                          <a:spcPct val="107000"/>
                        </a:lnSpc>
                        <a:spcBef>
                          <a:spcPts val="1200"/>
                        </a:spcBef>
                        <a:spcAft>
                          <a:spcPts val="1200"/>
                        </a:spcAft>
                      </a:pPr>
                      <a:r>
                        <a:rPr lang="ar-SA" sz="1400">
                          <a:effectLst/>
                        </a:rPr>
                        <a:t>دانييل أوربيانو</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tc>
                  <a:txBody>
                    <a:bodyPr/>
                    <a:lstStyle/>
                    <a:p>
                      <a:pPr algn="r" rtl="1">
                        <a:lnSpc>
                          <a:spcPct val="107000"/>
                        </a:lnSpc>
                        <a:spcBef>
                          <a:spcPts val="1200"/>
                        </a:spcBef>
                        <a:spcAft>
                          <a:spcPts val="1200"/>
                        </a:spcAft>
                      </a:pPr>
                      <a:r>
                        <a:rPr lang="en-US" sz="1400" dirty="0">
                          <a:effectLst/>
                        </a:rPr>
                        <a:t>18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tc>
                  <a:txBody>
                    <a:bodyPr/>
                    <a:lstStyle/>
                    <a:p>
                      <a:pPr algn="r" rtl="1">
                        <a:lnSpc>
                          <a:spcPct val="107000"/>
                        </a:lnSpc>
                        <a:spcBef>
                          <a:spcPts val="1200"/>
                        </a:spcBef>
                        <a:spcAft>
                          <a:spcPts val="1200"/>
                        </a:spcAft>
                      </a:pPr>
                      <a:r>
                        <a:rPr lang="ar-SA" sz="1400">
                          <a:effectLst/>
                        </a:rPr>
                        <a:t>كارامنول بوستيني</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tc>
                  <a:txBody>
                    <a:bodyPr/>
                    <a:lstStyle/>
                    <a:p>
                      <a:pPr algn="r" rtl="1">
                        <a:lnSpc>
                          <a:spcPct val="107000"/>
                        </a:lnSpc>
                        <a:spcBef>
                          <a:spcPts val="1200"/>
                        </a:spcBef>
                        <a:spcAft>
                          <a:spcPts val="1200"/>
                        </a:spcAft>
                      </a:pPr>
                      <a:r>
                        <a:rPr lang="ar-SA" sz="1400">
                          <a:effectLst/>
                        </a:rPr>
                        <a:t>توفي بعد إلتهاب إصابته في إحدى المباريات</a:t>
                      </a:r>
                      <a:r>
                        <a:rPr lang="en-US" sz="1400">
                          <a:effectLst/>
                        </a:rPr>
                        <a:t>.</a:t>
                      </a:r>
                      <a:r>
                        <a:rPr lang="ar-SA" sz="1400" u="sng" baseline="30000">
                          <a:effectLst/>
                          <a:hlinkClick r:id="rId7"/>
                        </a:rPr>
                        <a:t>[14]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extLst>
                  <a:ext uri="{0D108BD9-81ED-4DB2-BD59-A6C34878D82A}">
                    <a16:rowId xmlns:a16="http://schemas.microsoft.com/office/drawing/2014/main" val="2941819647"/>
                  </a:ext>
                </a:extLst>
              </a:tr>
              <a:tr h="612133">
                <a:tc>
                  <a:txBody>
                    <a:bodyPr/>
                    <a:lstStyle/>
                    <a:p>
                      <a:pPr algn="r" rtl="1">
                        <a:lnSpc>
                          <a:spcPct val="107000"/>
                        </a:lnSpc>
                        <a:spcBef>
                          <a:spcPts val="1200"/>
                        </a:spcBef>
                        <a:spcAft>
                          <a:spcPts val="1200"/>
                        </a:spcAft>
                      </a:pPr>
                      <a:r>
                        <a:rPr lang="ar-SA" sz="1400" u="sng">
                          <a:effectLst/>
                          <a:hlinkClick r:id="rId10" tooltip="فبراير"/>
                        </a:rPr>
                        <a:t>فبراير</a:t>
                      </a:r>
                      <a:r>
                        <a:rPr lang="en-US" sz="1400">
                          <a:effectLst/>
                        </a:rPr>
                        <a:t> </a:t>
                      </a:r>
                      <a:r>
                        <a:rPr lang="en-US" sz="1400" u="sng">
                          <a:effectLst/>
                          <a:hlinkClick r:id="rId9" tooltip="2000"/>
                        </a:rPr>
                        <a:t>2000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tc>
                  <a:txBody>
                    <a:bodyPr/>
                    <a:lstStyle/>
                    <a:p>
                      <a:pPr algn="r" rtl="1">
                        <a:lnSpc>
                          <a:spcPct val="107000"/>
                        </a:lnSpc>
                        <a:spcBef>
                          <a:spcPts val="1200"/>
                        </a:spcBef>
                        <a:spcAft>
                          <a:spcPts val="1200"/>
                        </a:spcAft>
                      </a:pPr>
                      <a:r>
                        <a:rPr lang="ar-SA" sz="1400">
                          <a:effectLst/>
                        </a:rPr>
                        <a:t>جون إكوروما</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tc>
                  <a:txBody>
                    <a:bodyPr/>
                    <a:lstStyle/>
                    <a:p>
                      <a:pPr algn="r" rtl="1">
                        <a:lnSpc>
                          <a:spcPct val="107000"/>
                        </a:lnSpc>
                        <a:spcBef>
                          <a:spcPts val="1200"/>
                        </a:spcBef>
                        <a:spcAft>
                          <a:spcPts val="1200"/>
                        </a:spcAft>
                      </a:pPr>
                      <a:r>
                        <a:rPr lang="en-US" sz="1400" dirty="0">
                          <a:effectLst/>
                        </a:rPr>
                        <a:t>17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tc>
                  <a:txBody>
                    <a:bodyPr/>
                    <a:lstStyle/>
                    <a:p>
                      <a:pPr algn="r" rtl="1">
                        <a:lnSpc>
                          <a:spcPct val="107000"/>
                        </a:lnSpc>
                        <a:spcBef>
                          <a:spcPts val="1200"/>
                        </a:spcBef>
                        <a:spcAft>
                          <a:spcPts val="1200"/>
                        </a:spcAft>
                      </a:pPr>
                      <a:r>
                        <a:rPr lang="ar-SA" sz="1400" u="sng">
                          <a:effectLst/>
                          <a:hlinkClick r:id="rId11" tooltip="نادي الوحدة (الإمارات)"/>
                        </a:rPr>
                        <a:t>نادي الوحدة</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tc>
                  <a:txBody>
                    <a:bodyPr/>
                    <a:lstStyle/>
                    <a:p>
                      <a:pPr algn="r" rtl="1">
                        <a:lnSpc>
                          <a:spcPct val="107000"/>
                        </a:lnSpc>
                        <a:spcBef>
                          <a:spcPts val="1200"/>
                        </a:spcBef>
                        <a:spcAft>
                          <a:spcPts val="1200"/>
                        </a:spcAft>
                      </a:pPr>
                      <a:r>
                        <a:rPr lang="ar-SA" sz="1400">
                          <a:effectLst/>
                        </a:rPr>
                        <a:t>سقط في الملعب وتوفي لاحقاً في المستشفى</a:t>
                      </a:r>
                      <a:r>
                        <a:rPr lang="en-US" sz="1400">
                          <a:effectLst/>
                        </a:rPr>
                        <a:t>.</a:t>
                      </a:r>
                      <a:r>
                        <a:rPr lang="ar-SA" sz="1400" u="sng" baseline="30000">
                          <a:effectLst/>
                          <a:hlinkClick r:id="rId12"/>
                        </a:rPr>
                        <a:t>[26]</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extLst>
                  <a:ext uri="{0D108BD9-81ED-4DB2-BD59-A6C34878D82A}">
                    <a16:rowId xmlns:a16="http://schemas.microsoft.com/office/drawing/2014/main" val="4052424996"/>
                  </a:ext>
                </a:extLst>
              </a:tr>
              <a:tr h="748853">
                <a:tc>
                  <a:txBody>
                    <a:bodyPr/>
                    <a:lstStyle/>
                    <a:p>
                      <a:pPr algn="r" rtl="1">
                        <a:lnSpc>
                          <a:spcPct val="107000"/>
                        </a:lnSpc>
                        <a:spcBef>
                          <a:spcPts val="1200"/>
                        </a:spcBef>
                        <a:spcAft>
                          <a:spcPts val="1200"/>
                        </a:spcAft>
                      </a:pPr>
                      <a:r>
                        <a:rPr lang="en-US" sz="1400" u="sng" dirty="0">
                          <a:effectLst/>
                          <a:hlinkClick r:id="rId13" tooltip="2 أبريل"/>
                        </a:rPr>
                        <a:t>2 </a:t>
                      </a:r>
                      <a:r>
                        <a:rPr lang="ar-SA" sz="1400" u="sng" dirty="0">
                          <a:effectLst/>
                          <a:hlinkClick r:id="rId13" tooltip="2 أبريل"/>
                        </a:rPr>
                        <a:t>أبريل</a:t>
                      </a:r>
                      <a:r>
                        <a:rPr lang="en-US" sz="1400" dirty="0">
                          <a:effectLst/>
                        </a:rPr>
                        <a:t> </a:t>
                      </a:r>
                      <a:r>
                        <a:rPr lang="en-US" sz="1400" u="sng" dirty="0">
                          <a:effectLst/>
                          <a:hlinkClick r:id="rId9" tooltip="2000"/>
                        </a:rPr>
                        <a:t>2000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tc>
                  <a:txBody>
                    <a:bodyPr/>
                    <a:lstStyle/>
                    <a:p>
                      <a:pPr algn="r" rtl="1">
                        <a:lnSpc>
                          <a:spcPct val="107000"/>
                        </a:lnSpc>
                        <a:spcBef>
                          <a:spcPts val="1200"/>
                        </a:spcBef>
                        <a:spcAft>
                          <a:spcPts val="1200"/>
                        </a:spcAft>
                      </a:pPr>
                      <a:r>
                        <a:rPr lang="ar-SA" sz="1400" dirty="0">
                          <a:effectLst/>
                        </a:rPr>
                        <a:t>إيري </a:t>
                      </a:r>
                      <a:r>
                        <a:rPr lang="ar-SA" sz="1400" dirty="0" err="1">
                          <a:effectLst/>
                        </a:rPr>
                        <a:t>إريناتو</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tc>
                  <a:txBody>
                    <a:bodyPr/>
                    <a:lstStyle/>
                    <a:p>
                      <a:pPr algn="r" rtl="1">
                        <a:lnSpc>
                          <a:spcPct val="107000"/>
                        </a:lnSpc>
                        <a:spcBef>
                          <a:spcPts val="1200"/>
                        </a:spcBef>
                        <a:spcAft>
                          <a:spcPts val="1200"/>
                        </a:spcAft>
                      </a:pPr>
                      <a:r>
                        <a:rPr lang="en-US" sz="1400" dirty="0">
                          <a:effectLst/>
                        </a:rPr>
                        <a:t>26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tc>
                  <a:txBody>
                    <a:bodyPr/>
                    <a:lstStyle/>
                    <a:p>
                      <a:pPr algn="r" rtl="1">
                        <a:lnSpc>
                          <a:spcPct val="107000"/>
                        </a:lnSpc>
                        <a:spcBef>
                          <a:spcPts val="1200"/>
                        </a:spcBef>
                        <a:spcAft>
                          <a:spcPts val="1200"/>
                        </a:spcAft>
                      </a:pPr>
                      <a:r>
                        <a:rPr lang="ar-SA" sz="1400" dirty="0" err="1">
                          <a:effectLst/>
                        </a:rPr>
                        <a:t>بيرسيباسا</a:t>
                      </a:r>
                      <a:r>
                        <a:rPr lang="en-US" sz="1400" dirty="0">
                          <a:effectLst/>
                        </a:rPr>
                        <a:t> </a:t>
                      </a:r>
                      <a:r>
                        <a:rPr lang="ar-SA" sz="1400" u="sng" dirty="0" err="1">
                          <a:effectLst/>
                          <a:hlinkClick r:id="rId14" tooltip="سورابايا"/>
                        </a:rPr>
                        <a:t>سورابايا</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tc>
                  <a:txBody>
                    <a:bodyPr/>
                    <a:lstStyle/>
                    <a:p>
                      <a:pPr algn="r" rtl="1">
                        <a:lnSpc>
                          <a:spcPct val="107000"/>
                        </a:lnSpc>
                        <a:spcBef>
                          <a:spcPts val="1200"/>
                        </a:spcBef>
                        <a:spcAft>
                          <a:spcPts val="1200"/>
                        </a:spcAft>
                      </a:pPr>
                      <a:r>
                        <a:rPr lang="ar-SA" sz="1400" dirty="0">
                          <a:effectLst/>
                        </a:rPr>
                        <a:t>توفي في المستشفى بعد أن داهمته أزمة قلبية في المباراة</a:t>
                      </a:r>
                      <a:r>
                        <a:rPr lang="en-US" sz="1400" dirty="0">
                          <a:effectLst/>
                        </a:rPr>
                        <a:t>.</a:t>
                      </a:r>
                      <a:r>
                        <a:rPr lang="ar-SA" sz="1400" u="sng" baseline="30000" dirty="0">
                          <a:effectLst/>
                          <a:hlinkClick r:id="rId15"/>
                        </a:rPr>
                        <a:t>[27]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extLst>
                  <a:ext uri="{0D108BD9-81ED-4DB2-BD59-A6C34878D82A}">
                    <a16:rowId xmlns:a16="http://schemas.microsoft.com/office/drawing/2014/main" val="759317766"/>
                  </a:ext>
                </a:extLst>
              </a:tr>
              <a:tr h="612133">
                <a:tc>
                  <a:txBody>
                    <a:bodyPr/>
                    <a:lstStyle/>
                    <a:p>
                      <a:pPr algn="r" rtl="1">
                        <a:lnSpc>
                          <a:spcPct val="107000"/>
                        </a:lnSpc>
                        <a:spcBef>
                          <a:spcPts val="1200"/>
                        </a:spcBef>
                        <a:spcAft>
                          <a:spcPts val="1200"/>
                        </a:spcAft>
                      </a:pPr>
                      <a:r>
                        <a:rPr lang="en-US" sz="1400" u="sng">
                          <a:effectLst/>
                          <a:hlinkClick r:id="rId16" tooltip="21 مايو"/>
                        </a:rPr>
                        <a:t>21 </a:t>
                      </a:r>
                      <a:r>
                        <a:rPr lang="ar-SA" sz="1400" u="sng">
                          <a:effectLst/>
                          <a:hlinkClick r:id="rId16" tooltip="21 مايو"/>
                        </a:rPr>
                        <a:t>مايو</a:t>
                      </a:r>
                      <a:r>
                        <a:rPr lang="en-US" sz="1400">
                          <a:effectLst/>
                        </a:rPr>
                        <a:t> </a:t>
                      </a:r>
                      <a:r>
                        <a:rPr lang="en-US" sz="1400" u="sng">
                          <a:effectLst/>
                          <a:hlinkClick r:id="rId9" tooltip="2000"/>
                        </a:rPr>
                        <a:t>2000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tc>
                  <a:txBody>
                    <a:bodyPr/>
                    <a:lstStyle/>
                    <a:p>
                      <a:pPr algn="r" rtl="1">
                        <a:lnSpc>
                          <a:spcPct val="107000"/>
                        </a:lnSpc>
                        <a:spcBef>
                          <a:spcPts val="1200"/>
                        </a:spcBef>
                        <a:spcAft>
                          <a:spcPts val="1200"/>
                        </a:spcAft>
                      </a:pPr>
                      <a:r>
                        <a:rPr lang="ar-SA" sz="1400">
                          <a:effectLst/>
                        </a:rPr>
                        <a:t>هوسين جاسيمي</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tc>
                  <a:txBody>
                    <a:bodyPr/>
                    <a:lstStyle/>
                    <a:p>
                      <a:pPr algn="r" rtl="1">
                        <a:lnSpc>
                          <a:spcPct val="107000"/>
                        </a:lnSpc>
                        <a:spcBef>
                          <a:spcPts val="1200"/>
                        </a:spcBef>
                        <a:spcAft>
                          <a:spcPts val="1200"/>
                        </a:spcAft>
                      </a:pPr>
                      <a:r>
                        <a:rPr lang="en-US" sz="1400">
                          <a:effectLst/>
                        </a:rPr>
                        <a:t>24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tc>
                  <a:txBody>
                    <a:bodyPr/>
                    <a:lstStyle/>
                    <a:p>
                      <a:pPr algn="r" rtl="1">
                        <a:lnSpc>
                          <a:spcPct val="107000"/>
                        </a:lnSpc>
                        <a:spcBef>
                          <a:spcPts val="1200"/>
                        </a:spcBef>
                        <a:spcAft>
                          <a:spcPts val="1200"/>
                        </a:spcAft>
                      </a:pPr>
                      <a:r>
                        <a:rPr lang="ar-SA" sz="1400">
                          <a:effectLst/>
                        </a:rPr>
                        <a:t>كابيلاي</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tc>
                  <a:txBody>
                    <a:bodyPr/>
                    <a:lstStyle/>
                    <a:p>
                      <a:pPr algn="r" rtl="1">
                        <a:lnSpc>
                          <a:spcPct val="107000"/>
                        </a:lnSpc>
                        <a:spcBef>
                          <a:spcPts val="1200"/>
                        </a:spcBef>
                        <a:spcAft>
                          <a:spcPts val="1200"/>
                        </a:spcAft>
                      </a:pPr>
                      <a:r>
                        <a:rPr lang="ar-SA" sz="1400" dirty="0">
                          <a:effectLst/>
                        </a:rPr>
                        <a:t>مات بسبب كسر الجمجمة بعد اصطدام في الرأس</a:t>
                      </a:r>
                      <a:r>
                        <a:rPr lang="en-US" sz="1400" dirty="0">
                          <a:effectLst/>
                        </a:rPr>
                        <a:t>.</a:t>
                      </a:r>
                      <a:r>
                        <a:rPr lang="ar-SA" sz="1400" u="sng" baseline="30000" dirty="0">
                          <a:effectLst/>
                          <a:hlinkClick r:id="rId7"/>
                        </a:rPr>
                        <a:t>[14]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extLst>
                  <a:ext uri="{0D108BD9-81ED-4DB2-BD59-A6C34878D82A}">
                    <a16:rowId xmlns:a16="http://schemas.microsoft.com/office/drawing/2014/main" val="2910084734"/>
                  </a:ext>
                </a:extLst>
              </a:tr>
              <a:tr h="748853">
                <a:tc>
                  <a:txBody>
                    <a:bodyPr/>
                    <a:lstStyle/>
                    <a:p>
                      <a:pPr algn="r" rtl="1">
                        <a:lnSpc>
                          <a:spcPct val="107000"/>
                        </a:lnSpc>
                        <a:spcBef>
                          <a:spcPts val="1200"/>
                        </a:spcBef>
                        <a:spcAft>
                          <a:spcPts val="1200"/>
                        </a:spcAft>
                      </a:pPr>
                      <a:r>
                        <a:rPr lang="en-US" sz="1400" u="sng" dirty="0">
                          <a:effectLst/>
                          <a:hlinkClick r:id="rId17" tooltip="30 مايو"/>
                        </a:rPr>
                        <a:t>30 </a:t>
                      </a:r>
                      <a:r>
                        <a:rPr lang="ar-SA" sz="1400" u="sng" dirty="0">
                          <a:effectLst/>
                          <a:hlinkClick r:id="rId17" tooltip="30 مايو"/>
                        </a:rPr>
                        <a:t>مايو</a:t>
                      </a:r>
                      <a:r>
                        <a:rPr lang="en-US" sz="1400" dirty="0">
                          <a:effectLst/>
                        </a:rPr>
                        <a:t> </a:t>
                      </a:r>
                      <a:r>
                        <a:rPr lang="en-US" sz="1400" u="sng" dirty="0">
                          <a:effectLst/>
                          <a:hlinkClick r:id="rId9" tooltip="2000"/>
                        </a:rPr>
                        <a:t>2000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tc>
                  <a:txBody>
                    <a:bodyPr/>
                    <a:lstStyle/>
                    <a:p>
                      <a:pPr algn="r" rtl="1">
                        <a:lnSpc>
                          <a:spcPct val="107000"/>
                        </a:lnSpc>
                        <a:spcBef>
                          <a:spcPts val="1200"/>
                        </a:spcBef>
                        <a:spcAft>
                          <a:spcPts val="1200"/>
                        </a:spcAft>
                      </a:pPr>
                      <a:r>
                        <a:rPr lang="ar-SA" sz="1400" dirty="0">
                          <a:effectLst/>
                        </a:rPr>
                        <a:t>إيفان </a:t>
                      </a:r>
                      <a:r>
                        <a:rPr lang="ar-SA" sz="1400" dirty="0" err="1">
                          <a:effectLst/>
                        </a:rPr>
                        <a:t>كريستيك</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tc>
                  <a:txBody>
                    <a:bodyPr/>
                    <a:lstStyle/>
                    <a:p>
                      <a:pPr algn="r" rtl="1">
                        <a:lnSpc>
                          <a:spcPct val="107000"/>
                        </a:lnSpc>
                        <a:spcBef>
                          <a:spcPts val="1200"/>
                        </a:spcBef>
                        <a:spcAft>
                          <a:spcPts val="1200"/>
                        </a:spcAft>
                      </a:pPr>
                      <a:r>
                        <a:rPr lang="en-US" sz="1400" dirty="0">
                          <a:effectLst/>
                        </a:rPr>
                        <a:t>19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tc>
                  <a:txBody>
                    <a:bodyPr/>
                    <a:lstStyle/>
                    <a:p>
                      <a:pPr algn="r" rtl="1">
                        <a:lnSpc>
                          <a:spcPct val="107000"/>
                        </a:lnSpc>
                        <a:spcBef>
                          <a:spcPts val="1200"/>
                        </a:spcBef>
                        <a:spcAft>
                          <a:spcPts val="1200"/>
                        </a:spcAft>
                      </a:pPr>
                      <a:r>
                        <a:rPr lang="ar-SA" sz="1400" dirty="0" err="1">
                          <a:effectLst/>
                        </a:rPr>
                        <a:t>رادنيكي</a:t>
                      </a:r>
                      <a:r>
                        <a:rPr lang="ar-SA" sz="1400" dirty="0">
                          <a:effectLst/>
                        </a:rPr>
                        <a:t> نيس</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tc>
                  <a:txBody>
                    <a:bodyPr/>
                    <a:lstStyle/>
                    <a:p>
                      <a:pPr algn="r" rtl="1">
                        <a:lnSpc>
                          <a:spcPct val="107000"/>
                        </a:lnSpc>
                        <a:spcBef>
                          <a:spcPts val="1200"/>
                        </a:spcBef>
                        <a:spcAft>
                          <a:spcPts val="1200"/>
                        </a:spcAft>
                      </a:pPr>
                      <a:r>
                        <a:rPr lang="ar-SA" sz="1400">
                          <a:effectLst/>
                        </a:rPr>
                        <a:t>توفي بعد أن ضربته صاعقة برق في الدورة التدريبية</a:t>
                      </a:r>
                      <a:r>
                        <a:rPr lang="en-US" sz="1400">
                          <a:effectLst/>
                        </a:rPr>
                        <a:t>.</a:t>
                      </a:r>
                      <a:r>
                        <a:rPr lang="ar-SA" sz="1400" u="sng" baseline="30000">
                          <a:effectLst/>
                          <a:hlinkClick r:id="rId18"/>
                        </a:rPr>
                        <a:t>[28]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extLst>
                  <a:ext uri="{0D108BD9-81ED-4DB2-BD59-A6C34878D82A}">
                    <a16:rowId xmlns:a16="http://schemas.microsoft.com/office/drawing/2014/main" val="195013697"/>
                  </a:ext>
                </a:extLst>
              </a:tr>
              <a:tr h="503228">
                <a:tc>
                  <a:txBody>
                    <a:bodyPr/>
                    <a:lstStyle/>
                    <a:p>
                      <a:pPr algn="r" rtl="1">
                        <a:lnSpc>
                          <a:spcPct val="107000"/>
                        </a:lnSpc>
                        <a:spcBef>
                          <a:spcPts val="1200"/>
                        </a:spcBef>
                        <a:spcAft>
                          <a:spcPts val="1200"/>
                        </a:spcAft>
                      </a:pPr>
                      <a:r>
                        <a:rPr lang="en-US" sz="1400" u="sng">
                          <a:effectLst/>
                          <a:hlinkClick r:id="rId19" tooltip="5 أكتوبر"/>
                        </a:rPr>
                        <a:t>5 </a:t>
                      </a:r>
                      <a:r>
                        <a:rPr lang="ar-SA" sz="1400" u="sng">
                          <a:effectLst/>
                          <a:hlinkClick r:id="rId19" tooltip="5 أكتوبر"/>
                        </a:rPr>
                        <a:t>أكتوبر</a:t>
                      </a:r>
                      <a:r>
                        <a:rPr lang="en-US" sz="1400">
                          <a:effectLst/>
                        </a:rPr>
                        <a:t> </a:t>
                      </a:r>
                      <a:r>
                        <a:rPr lang="en-US" sz="1400" u="sng">
                          <a:effectLst/>
                          <a:hlinkClick r:id="rId9" tooltip="2000"/>
                        </a:rPr>
                        <a:t>2000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tc>
                  <a:txBody>
                    <a:bodyPr/>
                    <a:lstStyle/>
                    <a:p>
                      <a:pPr algn="r" rtl="1">
                        <a:lnSpc>
                          <a:spcPct val="107000"/>
                        </a:lnSpc>
                        <a:spcBef>
                          <a:spcPts val="1200"/>
                        </a:spcBef>
                        <a:spcAft>
                          <a:spcPts val="1200"/>
                        </a:spcAft>
                      </a:pPr>
                      <a:r>
                        <a:rPr lang="ar-SA" sz="1400">
                          <a:effectLst/>
                        </a:rPr>
                        <a:t>كاتالين هيلدان</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tc>
                  <a:txBody>
                    <a:bodyPr/>
                    <a:lstStyle/>
                    <a:p>
                      <a:pPr algn="r" rtl="1">
                        <a:lnSpc>
                          <a:spcPct val="107000"/>
                        </a:lnSpc>
                        <a:spcBef>
                          <a:spcPts val="1200"/>
                        </a:spcBef>
                        <a:spcAft>
                          <a:spcPts val="1200"/>
                        </a:spcAft>
                      </a:pPr>
                      <a:r>
                        <a:rPr lang="en-US" sz="1400">
                          <a:effectLst/>
                        </a:rPr>
                        <a:t>24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tc>
                  <a:txBody>
                    <a:bodyPr/>
                    <a:lstStyle/>
                    <a:p>
                      <a:pPr algn="r" rtl="1">
                        <a:lnSpc>
                          <a:spcPct val="107000"/>
                        </a:lnSpc>
                        <a:spcBef>
                          <a:spcPts val="1200"/>
                        </a:spcBef>
                        <a:spcAft>
                          <a:spcPts val="1200"/>
                        </a:spcAft>
                      </a:pPr>
                      <a:r>
                        <a:rPr lang="ar-SA" sz="1400" u="sng" dirty="0">
                          <a:effectLst/>
                          <a:hlinkClick r:id="rId20" tooltip="دينامو بوخارست"/>
                        </a:rPr>
                        <a:t>دينامو بوخارست</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tc>
                  <a:txBody>
                    <a:bodyPr/>
                    <a:lstStyle/>
                    <a:p>
                      <a:pPr algn="r" rtl="1">
                        <a:lnSpc>
                          <a:spcPct val="107000"/>
                        </a:lnSpc>
                        <a:spcBef>
                          <a:spcPts val="1200"/>
                        </a:spcBef>
                        <a:spcAft>
                          <a:spcPts val="1200"/>
                        </a:spcAft>
                      </a:pPr>
                      <a:r>
                        <a:rPr lang="ar-SA" sz="1400" dirty="0">
                          <a:effectLst/>
                        </a:rPr>
                        <a:t>تعرض لسكتة قلبية أثناء إحدى المباريات</a:t>
                      </a:r>
                      <a:r>
                        <a:rPr lang="en-US" sz="1400" dirty="0">
                          <a:effectLst/>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extLst>
                  <a:ext uri="{0D108BD9-81ED-4DB2-BD59-A6C34878D82A}">
                    <a16:rowId xmlns:a16="http://schemas.microsoft.com/office/drawing/2014/main" val="863422843"/>
                  </a:ext>
                </a:extLst>
              </a:tr>
              <a:tr h="994480">
                <a:tc>
                  <a:txBody>
                    <a:bodyPr/>
                    <a:lstStyle/>
                    <a:p>
                      <a:pPr algn="r" rtl="1">
                        <a:lnSpc>
                          <a:spcPct val="107000"/>
                        </a:lnSpc>
                        <a:spcBef>
                          <a:spcPts val="1200"/>
                        </a:spcBef>
                        <a:spcAft>
                          <a:spcPts val="1200"/>
                        </a:spcAft>
                      </a:pPr>
                      <a:r>
                        <a:rPr lang="en-US" sz="1400" u="sng">
                          <a:effectLst/>
                          <a:hlinkClick r:id="rId21" tooltip="29 أغسطس"/>
                        </a:rPr>
                        <a:t>29 </a:t>
                      </a:r>
                      <a:r>
                        <a:rPr lang="ar-SA" sz="1400" u="sng">
                          <a:effectLst/>
                          <a:hlinkClick r:id="rId21" tooltip="29 أغسطس"/>
                        </a:rPr>
                        <a:t>أغسطس</a:t>
                      </a:r>
                      <a:r>
                        <a:rPr lang="en-US" sz="1400">
                          <a:effectLst/>
                        </a:rPr>
                        <a:t> </a:t>
                      </a:r>
                      <a:r>
                        <a:rPr lang="en-US" sz="1400" u="sng">
                          <a:effectLst/>
                          <a:hlinkClick r:id="rId22" tooltip="2001"/>
                        </a:rPr>
                        <a:t>2001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tc>
                  <a:txBody>
                    <a:bodyPr/>
                    <a:lstStyle/>
                    <a:p>
                      <a:pPr algn="r" rtl="1">
                        <a:lnSpc>
                          <a:spcPct val="107000"/>
                        </a:lnSpc>
                        <a:spcBef>
                          <a:spcPts val="1200"/>
                        </a:spcBef>
                        <a:spcAft>
                          <a:spcPts val="1200"/>
                        </a:spcAft>
                      </a:pPr>
                      <a:r>
                        <a:rPr lang="ar-SA" sz="1400">
                          <a:effectLst/>
                        </a:rPr>
                        <a:t>سيرهي بورخون</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tc>
                  <a:txBody>
                    <a:bodyPr/>
                    <a:lstStyle/>
                    <a:p>
                      <a:pPr algn="r" rtl="1">
                        <a:lnSpc>
                          <a:spcPct val="107000"/>
                        </a:lnSpc>
                        <a:spcBef>
                          <a:spcPts val="1200"/>
                        </a:spcBef>
                        <a:spcAft>
                          <a:spcPts val="1200"/>
                        </a:spcAft>
                      </a:pPr>
                      <a:r>
                        <a:rPr lang="en-US" sz="1400" dirty="0">
                          <a:effectLst/>
                        </a:rPr>
                        <a:t>23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tc>
                  <a:txBody>
                    <a:bodyPr/>
                    <a:lstStyle/>
                    <a:p>
                      <a:pPr algn="r" rtl="1">
                        <a:lnSpc>
                          <a:spcPct val="107000"/>
                        </a:lnSpc>
                        <a:spcBef>
                          <a:spcPts val="1200"/>
                        </a:spcBef>
                        <a:spcAft>
                          <a:spcPts val="1200"/>
                        </a:spcAft>
                      </a:pPr>
                      <a:r>
                        <a:rPr lang="ar-SA" sz="1400" u="sng" dirty="0" err="1">
                          <a:effectLst/>
                          <a:hlinkClick r:id="rId23" tooltip="نادي سيسكا موسكو"/>
                        </a:rPr>
                        <a:t>سيسكا</a:t>
                      </a:r>
                      <a:r>
                        <a:rPr lang="ar-SA" sz="1400" u="sng" dirty="0">
                          <a:effectLst/>
                          <a:hlinkClick r:id="rId23" tooltip="نادي سيسكا موسكو"/>
                        </a:rPr>
                        <a:t> موسكو</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tc>
                  <a:txBody>
                    <a:bodyPr/>
                    <a:lstStyle/>
                    <a:p>
                      <a:pPr algn="r" rtl="1">
                        <a:lnSpc>
                          <a:spcPct val="107000"/>
                        </a:lnSpc>
                        <a:spcBef>
                          <a:spcPts val="1200"/>
                        </a:spcBef>
                        <a:spcAft>
                          <a:spcPts val="1200"/>
                        </a:spcAft>
                      </a:pPr>
                      <a:r>
                        <a:rPr lang="ar-SA" sz="1400" dirty="0">
                          <a:effectLst/>
                        </a:rPr>
                        <a:t>سقط بعد حادث تصادم مع أحد اللاعبين وتعرض لنزيف المخ نتج عنه وفاته بعد 8 أيام</a:t>
                      </a:r>
                      <a:r>
                        <a:rPr lang="en-US" sz="1400" dirty="0">
                          <a:effectLst/>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3385" marR="23385" marT="11693" marB="11693" anchor="ctr"/>
                </a:tc>
                <a:extLst>
                  <a:ext uri="{0D108BD9-81ED-4DB2-BD59-A6C34878D82A}">
                    <a16:rowId xmlns:a16="http://schemas.microsoft.com/office/drawing/2014/main" val="1510930115"/>
                  </a:ext>
                </a:extLst>
              </a:tr>
            </a:tbl>
          </a:graphicData>
        </a:graphic>
      </p:graphicFrame>
    </p:spTree>
    <p:extLst>
      <p:ext uri="{BB962C8B-B14F-4D97-AF65-F5344CB8AC3E}">
        <p14:creationId xmlns:p14="http://schemas.microsoft.com/office/powerpoint/2010/main" val="1417608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125545462"/>
              </p:ext>
            </p:extLst>
          </p:nvPr>
        </p:nvGraphicFramePr>
        <p:xfrm>
          <a:off x="270457" y="579548"/>
          <a:ext cx="10612191" cy="5718011"/>
        </p:xfrm>
        <a:graphic>
          <a:graphicData uri="http://schemas.openxmlformats.org/drawingml/2006/table">
            <a:tbl>
              <a:tblPr rtl="1" firstRow="1" firstCol="1" bandRow="1">
                <a:tableStyleId>{5C22544A-7EE6-4342-B048-85BDC9FD1C3A}</a:tableStyleId>
              </a:tblPr>
              <a:tblGrid>
                <a:gridCol w="2832699">
                  <a:extLst>
                    <a:ext uri="{9D8B030D-6E8A-4147-A177-3AD203B41FA5}">
                      <a16:colId xmlns:a16="http://schemas.microsoft.com/office/drawing/2014/main" val="3500335780"/>
                    </a:ext>
                  </a:extLst>
                </a:gridCol>
                <a:gridCol w="1944873">
                  <a:extLst>
                    <a:ext uri="{9D8B030D-6E8A-4147-A177-3AD203B41FA5}">
                      <a16:colId xmlns:a16="http://schemas.microsoft.com/office/drawing/2014/main" val="3468367071"/>
                    </a:ext>
                  </a:extLst>
                </a:gridCol>
                <a:gridCol w="1944873">
                  <a:extLst>
                    <a:ext uri="{9D8B030D-6E8A-4147-A177-3AD203B41FA5}">
                      <a16:colId xmlns:a16="http://schemas.microsoft.com/office/drawing/2014/main" val="3235327361"/>
                    </a:ext>
                  </a:extLst>
                </a:gridCol>
                <a:gridCol w="1944873">
                  <a:extLst>
                    <a:ext uri="{9D8B030D-6E8A-4147-A177-3AD203B41FA5}">
                      <a16:colId xmlns:a16="http://schemas.microsoft.com/office/drawing/2014/main" val="1159541097"/>
                    </a:ext>
                  </a:extLst>
                </a:gridCol>
                <a:gridCol w="1944873">
                  <a:extLst>
                    <a:ext uri="{9D8B030D-6E8A-4147-A177-3AD203B41FA5}">
                      <a16:colId xmlns:a16="http://schemas.microsoft.com/office/drawing/2014/main" val="567397926"/>
                    </a:ext>
                  </a:extLst>
                </a:gridCol>
              </a:tblGrid>
              <a:tr h="895792">
                <a:tc>
                  <a:txBody>
                    <a:bodyPr/>
                    <a:lstStyle/>
                    <a:p>
                      <a:pPr algn="r" rtl="1">
                        <a:lnSpc>
                          <a:spcPct val="107000"/>
                        </a:lnSpc>
                        <a:spcBef>
                          <a:spcPts val="1200"/>
                        </a:spcBef>
                        <a:spcAft>
                          <a:spcPts val="1200"/>
                        </a:spcAft>
                      </a:pPr>
                      <a:r>
                        <a:rPr lang="en-US" sz="1400" u="sng" dirty="0">
                          <a:effectLst/>
                          <a:hlinkClick r:id="rId2" tooltip="29 فبراير"/>
                        </a:rPr>
                        <a:t>29 </a:t>
                      </a:r>
                      <a:r>
                        <a:rPr lang="ar-SA" sz="1400" u="sng" dirty="0">
                          <a:effectLst/>
                          <a:hlinkClick r:id="rId2" tooltip="29 فبراير"/>
                        </a:rPr>
                        <a:t>فبراير</a:t>
                      </a:r>
                      <a:r>
                        <a:rPr lang="en-US" sz="1400" dirty="0">
                          <a:effectLst/>
                        </a:rPr>
                        <a:t> </a:t>
                      </a:r>
                      <a:r>
                        <a:rPr lang="en-US" sz="1400" u="sng" dirty="0">
                          <a:effectLst/>
                          <a:hlinkClick r:id="rId3" tooltip="2004"/>
                        </a:rPr>
                        <a:t>2004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5770" marR="25770" marT="12885" marB="12885" anchor="ctr"/>
                </a:tc>
                <a:tc>
                  <a:txBody>
                    <a:bodyPr/>
                    <a:lstStyle/>
                    <a:p>
                      <a:pPr algn="r" rtl="1">
                        <a:lnSpc>
                          <a:spcPct val="107000"/>
                        </a:lnSpc>
                        <a:spcBef>
                          <a:spcPts val="1200"/>
                        </a:spcBef>
                        <a:spcAft>
                          <a:spcPts val="1200"/>
                        </a:spcAft>
                      </a:pPr>
                      <a:r>
                        <a:rPr lang="ar-SA" sz="1400" u="sng">
                          <a:effectLst/>
                          <a:hlinkClick r:id="rId4" tooltip="داني أورتيز"/>
                        </a:rPr>
                        <a:t>داني أورتيز</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5770" marR="25770" marT="12885" marB="12885" anchor="ctr"/>
                </a:tc>
                <a:tc>
                  <a:txBody>
                    <a:bodyPr/>
                    <a:lstStyle/>
                    <a:p>
                      <a:pPr algn="r" rtl="1">
                        <a:lnSpc>
                          <a:spcPct val="107000"/>
                        </a:lnSpc>
                        <a:spcBef>
                          <a:spcPts val="1200"/>
                        </a:spcBef>
                        <a:spcAft>
                          <a:spcPts val="1200"/>
                        </a:spcAft>
                      </a:pPr>
                      <a:r>
                        <a:rPr lang="en-US" sz="1400">
                          <a:effectLst/>
                        </a:rPr>
                        <a:t>27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5770" marR="25770" marT="12885" marB="12885" anchor="ctr"/>
                </a:tc>
                <a:tc>
                  <a:txBody>
                    <a:bodyPr/>
                    <a:lstStyle/>
                    <a:p>
                      <a:pPr algn="r" rtl="1">
                        <a:lnSpc>
                          <a:spcPct val="107000"/>
                        </a:lnSpc>
                        <a:spcBef>
                          <a:spcPts val="1200"/>
                        </a:spcBef>
                        <a:spcAft>
                          <a:spcPts val="1200"/>
                        </a:spcAft>
                      </a:pPr>
                      <a:r>
                        <a:rPr lang="ar-SA" sz="1400">
                          <a:effectLst/>
                        </a:rPr>
                        <a:t>مونيكيبال</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5770" marR="25770" marT="12885" marB="12885" anchor="ctr"/>
                </a:tc>
                <a:tc>
                  <a:txBody>
                    <a:bodyPr/>
                    <a:lstStyle/>
                    <a:p>
                      <a:pPr algn="r" rtl="1">
                        <a:lnSpc>
                          <a:spcPct val="107000"/>
                        </a:lnSpc>
                        <a:spcBef>
                          <a:spcPts val="1200"/>
                        </a:spcBef>
                        <a:spcAft>
                          <a:spcPts val="1200"/>
                        </a:spcAft>
                      </a:pPr>
                      <a:r>
                        <a:rPr lang="ar-SA" sz="1400">
                          <a:effectLst/>
                        </a:rPr>
                        <a:t>تعرض لتمزق</a:t>
                      </a:r>
                      <a:r>
                        <a:rPr lang="en-US" sz="1400">
                          <a:effectLst/>
                        </a:rPr>
                        <a:t> </a:t>
                      </a:r>
                      <a:r>
                        <a:rPr lang="ar-SA" sz="1400" u="sng">
                          <a:effectLst/>
                          <a:hlinkClick r:id="rId5" tooltip="تامور"/>
                        </a:rPr>
                        <a:t>تامور</a:t>
                      </a:r>
                      <a:r>
                        <a:rPr lang="en-US" sz="1400">
                          <a:effectLst/>
                        </a:rPr>
                        <a:t> </a:t>
                      </a:r>
                      <a:r>
                        <a:rPr lang="ar-SA" sz="1400">
                          <a:effectLst/>
                        </a:rPr>
                        <a:t>بعد حادثة إصطدام أثناء، وتوفي لاحقاً في المستشفى</a:t>
                      </a:r>
                      <a:r>
                        <a:rPr lang="en-US" sz="1400">
                          <a:effectLst/>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5770" marR="25770" marT="12885" marB="12885" anchor="ctr"/>
                </a:tc>
                <a:extLst>
                  <a:ext uri="{0D108BD9-81ED-4DB2-BD59-A6C34878D82A}">
                    <a16:rowId xmlns:a16="http://schemas.microsoft.com/office/drawing/2014/main" val="3532945962"/>
                  </a:ext>
                </a:extLst>
              </a:tr>
              <a:tr h="528920">
                <a:tc>
                  <a:txBody>
                    <a:bodyPr/>
                    <a:lstStyle/>
                    <a:p>
                      <a:pPr algn="r" rtl="1">
                        <a:lnSpc>
                          <a:spcPct val="107000"/>
                        </a:lnSpc>
                        <a:spcBef>
                          <a:spcPts val="1200"/>
                        </a:spcBef>
                        <a:spcAft>
                          <a:spcPts val="1200"/>
                        </a:spcAft>
                      </a:pPr>
                      <a:r>
                        <a:rPr lang="en-US" sz="1400" u="sng">
                          <a:effectLst/>
                          <a:hlinkClick r:id="rId6" tooltip="27 أكتوبر"/>
                        </a:rPr>
                        <a:t>27 </a:t>
                      </a:r>
                      <a:r>
                        <a:rPr lang="ar-SA" sz="1400" u="sng">
                          <a:effectLst/>
                          <a:hlinkClick r:id="rId6" tooltip="27 أكتوبر"/>
                        </a:rPr>
                        <a:t>أكتوبر</a:t>
                      </a:r>
                      <a:r>
                        <a:rPr lang="en-US" sz="1400">
                          <a:effectLst/>
                        </a:rPr>
                        <a:t> </a:t>
                      </a:r>
                      <a:r>
                        <a:rPr lang="en-US" sz="1400" u="sng">
                          <a:effectLst/>
                          <a:hlinkClick r:id="rId3" tooltip="2004"/>
                        </a:rPr>
                        <a:t>2004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5770" marR="25770" marT="12885" marB="12885" anchor="ctr"/>
                </a:tc>
                <a:tc>
                  <a:txBody>
                    <a:bodyPr/>
                    <a:lstStyle/>
                    <a:p>
                      <a:pPr algn="r" rtl="1">
                        <a:lnSpc>
                          <a:spcPct val="107000"/>
                        </a:lnSpc>
                        <a:spcBef>
                          <a:spcPts val="1200"/>
                        </a:spcBef>
                        <a:spcAft>
                          <a:spcPts val="1200"/>
                        </a:spcAft>
                      </a:pPr>
                      <a:r>
                        <a:rPr lang="ar-SA" sz="1400" u="sng" dirty="0" err="1">
                          <a:effectLst/>
                          <a:hlinkClick r:id="rId7" tooltip="سيرجينيو"/>
                        </a:rPr>
                        <a:t>سيرجينيو</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5770" marR="25770" marT="12885" marB="12885" anchor="ctr"/>
                </a:tc>
                <a:tc>
                  <a:txBody>
                    <a:bodyPr/>
                    <a:lstStyle/>
                    <a:p>
                      <a:pPr algn="r" rtl="1">
                        <a:lnSpc>
                          <a:spcPct val="107000"/>
                        </a:lnSpc>
                        <a:spcBef>
                          <a:spcPts val="1200"/>
                        </a:spcBef>
                        <a:spcAft>
                          <a:spcPts val="1200"/>
                        </a:spcAft>
                      </a:pPr>
                      <a:r>
                        <a:rPr lang="en-US" sz="1400" dirty="0">
                          <a:effectLst/>
                        </a:rPr>
                        <a:t>30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5770" marR="25770" marT="12885" marB="12885" anchor="ctr"/>
                </a:tc>
                <a:tc>
                  <a:txBody>
                    <a:bodyPr/>
                    <a:lstStyle/>
                    <a:p>
                      <a:pPr algn="r" rtl="1">
                        <a:lnSpc>
                          <a:spcPct val="107000"/>
                        </a:lnSpc>
                        <a:spcBef>
                          <a:spcPts val="1200"/>
                        </a:spcBef>
                        <a:spcAft>
                          <a:spcPts val="1200"/>
                        </a:spcAft>
                      </a:pPr>
                      <a:r>
                        <a:rPr lang="ar-SA" sz="1400" u="sng">
                          <a:effectLst/>
                          <a:hlinkClick r:id="rId8" tooltip="نادي ساو كايتانو"/>
                        </a:rPr>
                        <a:t>ساو كايتانو</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5770" marR="25770" marT="12885" marB="12885" anchor="ctr"/>
                </a:tc>
                <a:tc>
                  <a:txBody>
                    <a:bodyPr/>
                    <a:lstStyle/>
                    <a:p>
                      <a:pPr algn="r" rtl="1">
                        <a:lnSpc>
                          <a:spcPct val="107000"/>
                        </a:lnSpc>
                        <a:spcBef>
                          <a:spcPts val="1200"/>
                        </a:spcBef>
                        <a:spcAft>
                          <a:spcPts val="1200"/>
                        </a:spcAft>
                      </a:pPr>
                      <a:r>
                        <a:rPr lang="ar-SA" sz="1400">
                          <a:effectLst/>
                        </a:rPr>
                        <a:t>تعرض إلى</a:t>
                      </a:r>
                      <a:r>
                        <a:rPr lang="en-US" sz="1400">
                          <a:effectLst/>
                        </a:rPr>
                        <a:t> </a:t>
                      </a:r>
                      <a:r>
                        <a:rPr lang="ar-SA" sz="1400" u="sng">
                          <a:effectLst/>
                          <a:hlinkClick r:id="rId9" tooltip="موت القلب المفاجئ"/>
                        </a:rPr>
                        <a:t>موت القلب المفاجئ</a:t>
                      </a:r>
                      <a:r>
                        <a:rPr lang="en-US" sz="1400">
                          <a:effectLst/>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5770" marR="25770" marT="12885" marB="12885" anchor="ctr"/>
                </a:tc>
                <a:extLst>
                  <a:ext uri="{0D108BD9-81ED-4DB2-BD59-A6C34878D82A}">
                    <a16:rowId xmlns:a16="http://schemas.microsoft.com/office/drawing/2014/main" val="2719710234"/>
                  </a:ext>
                </a:extLst>
              </a:tr>
              <a:tr h="1140372">
                <a:tc>
                  <a:txBody>
                    <a:bodyPr/>
                    <a:lstStyle/>
                    <a:p>
                      <a:pPr algn="r" rtl="1">
                        <a:lnSpc>
                          <a:spcPct val="107000"/>
                        </a:lnSpc>
                        <a:spcBef>
                          <a:spcPts val="1200"/>
                        </a:spcBef>
                        <a:spcAft>
                          <a:spcPts val="1200"/>
                        </a:spcAft>
                      </a:pPr>
                      <a:r>
                        <a:rPr lang="en-US" sz="1400" u="sng">
                          <a:effectLst/>
                          <a:hlinkClick r:id="rId10" tooltip="5 ديسمبر"/>
                        </a:rPr>
                        <a:t>5 </a:t>
                      </a:r>
                      <a:r>
                        <a:rPr lang="ar-SA" sz="1400" u="sng">
                          <a:effectLst/>
                          <a:hlinkClick r:id="rId10" tooltip="5 ديسمبر"/>
                        </a:rPr>
                        <a:t>ديسمبر</a:t>
                      </a:r>
                      <a:r>
                        <a:rPr lang="en-US" sz="1400">
                          <a:effectLst/>
                        </a:rPr>
                        <a:t> </a:t>
                      </a:r>
                      <a:r>
                        <a:rPr lang="en-US" sz="1400" u="sng">
                          <a:effectLst/>
                          <a:hlinkClick r:id="rId3" tooltip="2004"/>
                        </a:rPr>
                        <a:t>2004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5770" marR="25770" marT="12885" marB="12885" anchor="ctr"/>
                </a:tc>
                <a:tc>
                  <a:txBody>
                    <a:bodyPr/>
                    <a:lstStyle/>
                    <a:p>
                      <a:pPr algn="r" rtl="1">
                        <a:lnSpc>
                          <a:spcPct val="107000"/>
                        </a:lnSpc>
                        <a:spcBef>
                          <a:spcPts val="1200"/>
                        </a:spcBef>
                        <a:spcAft>
                          <a:spcPts val="1200"/>
                        </a:spcAft>
                      </a:pPr>
                      <a:r>
                        <a:rPr lang="ar-SA" sz="1400">
                          <a:effectLst/>
                        </a:rPr>
                        <a:t>كريستيانو جونيور</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5770" marR="25770" marT="12885" marB="12885" anchor="ctr"/>
                </a:tc>
                <a:tc>
                  <a:txBody>
                    <a:bodyPr/>
                    <a:lstStyle/>
                    <a:p>
                      <a:pPr algn="r" rtl="1">
                        <a:lnSpc>
                          <a:spcPct val="107000"/>
                        </a:lnSpc>
                        <a:spcBef>
                          <a:spcPts val="1200"/>
                        </a:spcBef>
                        <a:spcAft>
                          <a:spcPts val="1200"/>
                        </a:spcAft>
                      </a:pPr>
                      <a:r>
                        <a:rPr lang="en-US" sz="1400" dirty="0">
                          <a:effectLst/>
                        </a:rPr>
                        <a:t>24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5770" marR="25770" marT="12885" marB="12885" anchor="ctr"/>
                </a:tc>
                <a:tc>
                  <a:txBody>
                    <a:bodyPr/>
                    <a:lstStyle/>
                    <a:p>
                      <a:pPr algn="r" rtl="1">
                        <a:lnSpc>
                          <a:spcPct val="107000"/>
                        </a:lnSpc>
                        <a:spcBef>
                          <a:spcPts val="1200"/>
                        </a:spcBef>
                        <a:spcAft>
                          <a:spcPts val="1200"/>
                        </a:spcAft>
                      </a:pPr>
                      <a:r>
                        <a:rPr lang="ar-SA" sz="1400" u="sng" dirty="0" err="1">
                          <a:effectLst/>
                          <a:hlinkClick r:id="rId11" tooltip="نادي ديمبو"/>
                        </a:rPr>
                        <a:t>ديمبو</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5770" marR="25770" marT="12885" marB="12885" anchor="ctr"/>
                </a:tc>
                <a:tc>
                  <a:txBody>
                    <a:bodyPr/>
                    <a:lstStyle/>
                    <a:p>
                      <a:pPr algn="r" rtl="1">
                        <a:lnSpc>
                          <a:spcPct val="107000"/>
                        </a:lnSpc>
                        <a:spcBef>
                          <a:spcPts val="1200"/>
                        </a:spcBef>
                        <a:spcAft>
                          <a:spcPts val="1200"/>
                        </a:spcAft>
                      </a:pPr>
                      <a:r>
                        <a:rPr lang="ar-SA" sz="1400">
                          <a:effectLst/>
                        </a:rPr>
                        <a:t>سقط بعد اصطدامه مع حارس الفريق المنافس، ومحاولة انعاشه باءت بالفشل ليتوفى بعد ذلك</a:t>
                      </a:r>
                      <a:r>
                        <a:rPr lang="en-US" sz="1400">
                          <a:effectLst/>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5770" marR="25770" marT="12885" marB="12885" anchor="ctr"/>
                </a:tc>
                <a:extLst>
                  <a:ext uri="{0D108BD9-81ED-4DB2-BD59-A6C34878D82A}">
                    <a16:rowId xmlns:a16="http://schemas.microsoft.com/office/drawing/2014/main" val="1419739845"/>
                  </a:ext>
                </a:extLst>
              </a:tr>
              <a:tr h="528920">
                <a:tc>
                  <a:txBody>
                    <a:bodyPr/>
                    <a:lstStyle/>
                    <a:p>
                      <a:pPr algn="r" rtl="1">
                        <a:lnSpc>
                          <a:spcPct val="107000"/>
                        </a:lnSpc>
                        <a:spcBef>
                          <a:spcPts val="1200"/>
                        </a:spcBef>
                        <a:spcAft>
                          <a:spcPts val="1200"/>
                        </a:spcAft>
                      </a:pPr>
                      <a:r>
                        <a:rPr lang="en-US" sz="1400" u="sng" dirty="0">
                          <a:effectLst/>
                          <a:hlinkClick r:id="rId12" tooltip="12 أبريل"/>
                        </a:rPr>
                        <a:t>12 </a:t>
                      </a:r>
                      <a:r>
                        <a:rPr lang="ar-SA" sz="1400" u="sng" dirty="0">
                          <a:effectLst/>
                          <a:hlinkClick r:id="rId12" tooltip="12 أبريل"/>
                        </a:rPr>
                        <a:t>أبريل</a:t>
                      </a:r>
                      <a:r>
                        <a:rPr lang="en-US" sz="1400" dirty="0">
                          <a:effectLst/>
                        </a:rPr>
                        <a:t> </a:t>
                      </a:r>
                      <a:r>
                        <a:rPr lang="en-US" sz="1400" u="sng" dirty="0">
                          <a:effectLst/>
                          <a:hlinkClick r:id="rId13" tooltip="2005"/>
                        </a:rPr>
                        <a:t>2005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5770" marR="25770" marT="12885" marB="12885" anchor="ctr"/>
                </a:tc>
                <a:tc>
                  <a:txBody>
                    <a:bodyPr/>
                    <a:lstStyle/>
                    <a:p>
                      <a:pPr algn="r" rtl="1">
                        <a:lnSpc>
                          <a:spcPct val="107000"/>
                        </a:lnSpc>
                        <a:spcBef>
                          <a:spcPts val="1200"/>
                        </a:spcBef>
                        <a:spcAft>
                          <a:spcPts val="1200"/>
                        </a:spcAft>
                      </a:pPr>
                      <a:r>
                        <a:rPr lang="ar-SA" sz="1400" dirty="0">
                          <a:effectLst/>
                        </a:rPr>
                        <a:t>بأول سايكس</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5770" marR="25770" marT="12885" marB="12885" anchor="ctr"/>
                </a:tc>
                <a:tc>
                  <a:txBody>
                    <a:bodyPr/>
                    <a:lstStyle/>
                    <a:p>
                      <a:pPr algn="r" rtl="1">
                        <a:lnSpc>
                          <a:spcPct val="107000"/>
                        </a:lnSpc>
                        <a:spcBef>
                          <a:spcPts val="1200"/>
                        </a:spcBef>
                        <a:spcAft>
                          <a:spcPts val="1200"/>
                        </a:spcAft>
                      </a:pPr>
                      <a:r>
                        <a:rPr lang="en-US" sz="1400">
                          <a:effectLst/>
                        </a:rPr>
                        <a:t>28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5770" marR="25770" marT="12885" marB="12885" anchor="ctr"/>
                </a:tc>
                <a:tc>
                  <a:txBody>
                    <a:bodyPr/>
                    <a:lstStyle/>
                    <a:p>
                      <a:pPr algn="r" rtl="1">
                        <a:lnSpc>
                          <a:spcPct val="107000"/>
                        </a:lnSpc>
                        <a:spcBef>
                          <a:spcPts val="1200"/>
                        </a:spcBef>
                        <a:spcAft>
                          <a:spcPts val="1200"/>
                        </a:spcAft>
                      </a:pPr>
                      <a:r>
                        <a:rPr lang="ar-SA" sz="1400">
                          <a:effectLst/>
                        </a:rPr>
                        <a:t>فولكيستوني</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5770" marR="25770" marT="12885" marB="12885" anchor="ctr"/>
                </a:tc>
                <a:tc>
                  <a:txBody>
                    <a:bodyPr/>
                    <a:lstStyle/>
                    <a:p>
                      <a:pPr algn="r" rtl="1">
                        <a:lnSpc>
                          <a:spcPct val="107000"/>
                        </a:lnSpc>
                        <a:spcBef>
                          <a:spcPts val="1200"/>
                        </a:spcBef>
                        <a:spcAft>
                          <a:spcPts val="1200"/>
                        </a:spcAft>
                      </a:pPr>
                      <a:r>
                        <a:rPr lang="ar-SA" sz="1400">
                          <a:effectLst/>
                        </a:rPr>
                        <a:t>سقط في الملعب بسبب مشاكل في القلب</a:t>
                      </a:r>
                      <a:r>
                        <a:rPr lang="en-US" sz="1400">
                          <a:effectLst/>
                        </a:rPr>
                        <a:t>.</a:t>
                      </a:r>
                      <a:r>
                        <a:rPr lang="ar-SA" sz="1400" u="sng" baseline="30000">
                          <a:effectLst/>
                          <a:hlinkClick r:id="rId14"/>
                        </a:rPr>
                        <a:t>[33]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5770" marR="25770" marT="12885" marB="12885" anchor="ctr"/>
                </a:tc>
                <a:extLst>
                  <a:ext uri="{0D108BD9-81ED-4DB2-BD59-A6C34878D82A}">
                    <a16:rowId xmlns:a16="http://schemas.microsoft.com/office/drawing/2014/main" val="975085276"/>
                  </a:ext>
                </a:extLst>
              </a:tr>
              <a:tr h="528920">
                <a:tc>
                  <a:txBody>
                    <a:bodyPr/>
                    <a:lstStyle/>
                    <a:p>
                      <a:pPr algn="r" rtl="1">
                        <a:lnSpc>
                          <a:spcPct val="107000"/>
                        </a:lnSpc>
                        <a:spcBef>
                          <a:spcPts val="1200"/>
                        </a:spcBef>
                        <a:spcAft>
                          <a:spcPts val="1200"/>
                        </a:spcAft>
                      </a:pPr>
                      <a:r>
                        <a:rPr lang="en-US" sz="1400" u="sng" dirty="0">
                          <a:effectLst/>
                          <a:hlinkClick r:id="rId15" tooltip="27 مايو"/>
                        </a:rPr>
                        <a:t>27 </a:t>
                      </a:r>
                      <a:r>
                        <a:rPr lang="ar-SA" sz="1400" u="sng" dirty="0">
                          <a:effectLst/>
                          <a:hlinkClick r:id="rId15" tooltip="27 مايو"/>
                        </a:rPr>
                        <a:t>مايو</a:t>
                      </a:r>
                      <a:r>
                        <a:rPr lang="en-US" sz="1400" dirty="0">
                          <a:effectLst/>
                        </a:rPr>
                        <a:t> </a:t>
                      </a:r>
                      <a:r>
                        <a:rPr lang="en-US" sz="1400" u="sng" dirty="0">
                          <a:effectLst/>
                          <a:hlinkClick r:id="rId13" tooltip="2005"/>
                        </a:rPr>
                        <a:t>2005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5770" marR="25770" marT="12885" marB="12885" anchor="ctr"/>
                </a:tc>
                <a:tc>
                  <a:txBody>
                    <a:bodyPr/>
                    <a:lstStyle/>
                    <a:p>
                      <a:pPr algn="r" rtl="1">
                        <a:lnSpc>
                          <a:spcPct val="107000"/>
                        </a:lnSpc>
                        <a:spcBef>
                          <a:spcPts val="1200"/>
                        </a:spcBef>
                        <a:spcAft>
                          <a:spcPts val="1200"/>
                        </a:spcAft>
                      </a:pPr>
                      <a:r>
                        <a:rPr lang="ar-SA" sz="1400" dirty="0">
                          <a:effectLst/>
                        </a:rPr>
                        <a:t>ألين </a:t>
                      </a:r>
                      <a:r>
                        <a:rPr lang="ar-SA" sz="1400" dirty="0" err="1">
                          <a:effectLst/>
                        </a:rPr>
                        <a:t>بايكو</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5770" marR="25770" marT="12885" marB="12885" anchor="ctr"/>
                </a:tc>
                <a:tc>
                  <a:txBody>
                    <a:bodyPr/>
                    <a:lstStyle/>
                    <a:p>
                      <a:pPr algn="r" rtl="1">
                        <a:lnSpc>
                          <a:spcPct val="107000"/>
                        </a:lnSpc>
                        <a:spcBef>
                          <a:spcPts val="1200"/>
                        </a:spcBef>
                        <a:spcAft>
                          <a:spcPts val="1200"/>
                        </a:spcAft>
                      </a:pPr>
                      <a:r>
                        <a:rPr lang="en-US" sz="1400" dirty="0">
                          <a:effectLst/>
                        </a:rPr>
                        <a:t>32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5770" marR="25770" marT="12885" marB="12885" anchor="ctr"/>
                </a:tc>
                <a:tc>
                  <a:txBody>
                    <a:bodyPr/>
                    <a:lstStyle/>
                    <a:p>
                      <a:pPr algn="r" rtl="1">
                        <a:lnSpc>
                          <a:spcPct val="107000"/>
                        </a:lnSpc>
                        <a:spcBef>
                          <a:spcPts val="1200"/>
                        </a:spcBef>
                        <a:spcAft>
                          <a:spcPts val="1200"/>
                        </a:spcAft>
                      </a:pPr>
                      <a:r>
                        <a:rPr lang="ar-SA" sz="1400" dirty="0" err="1">
                          <a:effectLst/>
                        </a:rPr>
                        <a:t>مينيرول</a:t>
                      </a:r>
                      <a:r>
                        <a:rPr lang="ar-SA" sz="1400" dirty="0">
                          <a:effectLst/>
                        </a:rPr>
                        <a:t> </a:t>
                      </a:r>
                      <a:r>
                        <a:rPr lang="ar-SA" sz="1400" dirty="0" err="1">
                          <a:effectLst/>
                        </a:rPr>
                        <a:t>ماتاساري</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5770" marR="25770" marT="12885" marB="12885" anchor="ctr"/>
                </a:tc>
                <a:tc>
                  <a:txBody>
                    <a:bodyPr/>
                    <a:lstStyle/>
                    <a:p>
                      <a:pPr algn="r" rtl="1">
                        <a:lnSpc>
                          <a:spcPct val="107000"/>
                        </a:lnSpc>
                        <a:spcBef>
                          <a:spcPts val="1200"/>
                        </a:spcBef>
                        <a:spcAft>
                          <a:spcPts val="1200"/>
                        </a:spcAft>
                      </a:pPr>
                      <a:r>
                        <a:rPr lang="ar-SA" sz="1400">
                          <a:effectLst/>
                        </a:rPr>
                        <a:t>توفي بنوبة قلبية، بعد أن اصطدم برأسه</a:t>
                      </a:r>
                      <a:r>
                        <a:rPr lang="en-US" sz="1400">
                          <a:effectLst/>
                        </a:rPr>
                        <a:t>.</a:t>
                      </a:r>
                      <a:r>
                        <a:rPr lang="ar-SA" sz="1400" u="sng" baseline="30000">
                          <a:effectLst/>
                          <a:hlinkClick r:id="rId16"/>
                        </a:rPr>
                        <a:t>[14]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5770" marR="25770" marT="12885" marB="12885" anchor="ctr"/>
                </a:tc>
                <a:extLst>
                  <a:ext uri="{0D108BD9-81ED-4DB2-BD59-A6C34878D82A}">
                    <a16:rowId xmlns:a16="http://schemas.microsoft.com/office/drawing/2014/main" val="353778844"/>
                  </a:ext>
                </a:extLst>
              </a:tr>
              <a:tr h="406629">
                <a:tc>
                  <a:txBody>
                    <a:bodyPr/>
                    <a:lstStyle/>
                    <a:p>
                      <a:pPr algn="r" rtl="1">
                        <a:lnSpc>
                          <a:spcPct val="107000"/>
                        </a:lnSpc>
                        <a:spcBef>
                          <a:spcPts val="1200"/>
                        </a:spcBef>
                        <a:spcAft>
                          <a:spcPts val="1200"/>
                        </a:spcAft>
                      </a:pPr>
                      <a:r>
                        <a:rPr lang="en-US" sz="1400" u="sng">
                          <a:effectLst/>
                          <a:hlinkClick r:id="rId17" tooltip="12 يونيو"/>
                        </a:rPr>
                        <a:t>12 </a:t>
                      </a:r>
                      <a:r>
                        <a:rPr lang="ar-SA" sz="1400" u="sng">
                          <a:effectLst/>
                          <a:hlinkClick r:id="rId17" tooltip="12 يونيو"/>
                        </a:rPr>
                        <a:t>يونيو</a:t>
                      </a:r>
                      <a:r>
                        <a:rPr lang="en-US" sz="1400">
                          <a:effectLst/>
                        </a:rPr>
                        <a:t> </a:t>
                      </a:r>
                      <a:r>
                        <a:rPr lang="en-US" sz="1400" u="sng">
                          <a:effectLst/>
                          <a:hlinkClick r:id="rId18" tooltip="2006"/>
                        </a:rPr>
                        <a:t>2006</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5770" marR="25770" marT="12885" marB="12885" anchor="ctr"/>
                </a:tc>
                <a:tc>
                  <a:txBody>
                    <a:bodyPr/>
                    <a:lstStyle/>
                    <a:p>
                      <a:pPr algn="r" rtl="1">
                        <a:lnSpc>
                          <a:spcPct val="107000"/>
                        </a:lnSpc>
                        <a:spcBef>
                          <a:spcPts val="1200"/>
                        </a:spcBef>
                        <a:spcAft>
                          <a:spcPts val="1200"/>
                        </a:spcAft>
                      </a:pPr>
                      <a:r>
                        <a:rPr lang="ar-SA" sz="1400" u="sng">
                          <a:effectLst/>
                          <a:hlinkClick r:id="rId19" tooltip="راسموس غرين"/>
                        </a:rPr>
                        <a:t>راسموس غرين</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5770" marR="25770" marT="12885" marB="12885" anchor="ctr"/>
                </a:tc>
                <a:tc>
                  <a:txBody>
                    <a:bodyPr/>
                    <a:lstStyle/>
                    <a:p>
                      <a:pPr algn="r" rtl="1">
                        <a:lnSpc>
                          <a:spcPct val="107000"/>
                        </a:lnSpc>
                        <a:spcBef>
                          <a:spcPts val="1200"/>
                        </a:spcBef>
                        <a:spcAft>
                          <a:spcPts val="1200"/>
                        </a:spcAft>
                      </a:pPr>
                      <a:r>
                        <a:rPr lang="en-US" sz="1400">
                          <a:effectLst/>
                        </a:rPr>
                        <a:t>26</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5770" marR="25770" marT="12885" marB="12885" anchor="ctr"/>
                </a:tc>
                <a:tc>
                  <a:txBody>
                    <a:bodyPr/>
                    <a:lstStyle/>
                    <a:p>
                      <a:pPr algn="r" rtl="1">
                        <a:lnSpc>
                          <a:spcPct val="107000"/>
                        </a:lnSpc>
                        <a:spcBef>
                          <a:spcPts val="1200"/>
                        </a:spcBef>
                        <a:spcAft>
                          <a:spcPts val="1200"/>
                        </a:spcAft>
                      </a:pPr>
                      <a:r>
                        <a:rPr lang="ar-SA" sz="1400" dirty="0" err="1">
                          <a:effectLst/>
                        </a:rPr>
                        <a:t>ناستفيد</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5770" marR="25770" marT="12885" marB="12885" anchor="ctr"/>
                </a:tc>
                <a:tc>
                  <a:txBody>
                    <a:bodyPr/>
                    <a:lstStyle/>
                    <a:p>
                      <a:pPr algn="r" rtl="1">
                        <a:lnSpc>
                          <a:spcPct val="107000"/>
                        </a:lnSpc>
                        <a:spcBef>
                          <a:spcPts val="1200"/>
                        </a:spcBef>
                        <a:spcAft>
                          <a:spcPts val="1200"/>
                        </a:spcAft>
                      </a:pPr>
                      <a:r>
                        <a:rPr lang="ar-SA" sz="1400" dirty="0">
                          <a:effectLst/>
                        </a:rPr>
                        <a:t>نوبة قلبية أثناء التمارين</a:t>
                      </a:r>
                      <a:r>
                        <a:rPr lang="en-US" sz="1400" dirty="0">
                          <a:effectLst/>
                        </a:rPr>
                        <a:t>.</a:t>
                      </a:r>
                      <a:r>
                        <a:rPr lang="ar-SA" sz="1400" u="sng" baseline="30000" dirty="0">
                          <a:effectLst/>
                          <a:hlinkClick r:id="rId20"/>
                        </a:rPr>
                        <a:t>[34]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5770" marR="25770" marT="12885" marB="12885" anchor="ctr"/>
                </a:tc>
                <a:extLst>
                  <a:ext uri="{0D108BD9-81ED-4DB2-BD59-A6C34878D82A}">
                    <a16:rowId xmlns:a16="http://schemas.microsoft.com/office/drawing/2014/main" val="4096153622"/>
                  </a:ext>
                </a:extLst>
              </a:tr>
              <a:tr h="651210">
                <a:tc>
                  <a:txBody>
                    <a:bodyPr/>
                    <a:lstStyle/>
                    <a:p>
                      <a:pPr algn="r" rtl="1">
                        <a:lnSpc>
                          <a:spcPct val="107000"/>
                        </a:lnSpc>
                        <a:spcBef>
                          <a:spcPts val="1200"/>
                        </a:spcBef>
                        <a:spcAft>
                          <a:spcPts val="1200"/>
                        </a:spcAft>
                      </a:pPr>
                      <a:r>
                        <a:rPr lang="en-US" sz="1400" u="sng" dirty="0">
                          <a:effectLst/>
                          <a:hlinkClick r:id="rId21" tooltip="30 أغسطس"/>
                        </a:rPr>
                        <a:t>30 </a:t>
                      </a:r>
                      <a:r>
                        <a:rPr lang="ar-SA" sz="1400" u="sng" dirty="0">
                          <a:effectLst/>
                          <a:hlinkClick r:id="rId21" tooltip="30 أغسطس"/>
                        </a:rPr>
                        <a:t>أغسطس</a:t>
                      </a:r>
                      <a:r>
                        <a:rPr lang="en-US" sz="1400" dirty="0">
                          <a:effectLst/>
                        </a:rPr>
                        <a:t> </a:t>
                      </a:r>
                      <a:r>
                        <a:rPr lang="en-US" sz="1400" u="sng" dirty="0">
                          <a:effectLst/>
                          <a:hlinkClick r:id="rId18" tooltip="2006"/>
                        </a:rPr>
                        <a:t>2006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5770" marR="25770" marT="12885" marB="12885" anchor="ctr"/>
                </a:tc>
                <a:tc>
                  <a:txBody>
                    <a:bodyPr/>
                    <a:lstStyle/>
                    <a:p>
                      <a:pPr algn="r" rtl="1">
                        <a:lnSpc>
                          <a:spcPct val="107000"/>
                        </a:lnSpc>
                        <a:spcBef>
                          <a:spcPts val="1200"/>
                        </a:spcBef>
                        <a:spcAft>
                          <a:spcPts val="1200"/>
                        </a:spcAft>
                      </a:pPr>
                      <a:r>
                        <a:rPr lang="ar-SA" sz="1400" u="sng" dirty="0">
                          <a:effectLst/>
                          <a:hlinkClick r:id="rId22" tooltip="محمد عبد الوهاب (لاعب كرة قدم)"/>
                        </a:rPr>
                        <a:t>محمد عبد الوهاب</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5770" marR="25770" marT="12885" marB="12885" anchor="ctr"/>
                </a:tc>
                <a:tc>
                  <a:txBody>
                    <a:bodyPr/>
                    <a:lstStyle/>
                    <a:p>
                      <a:pPr algn="r" rtl="1">
                        <a:lnSpc>
                          <a:spcPct val="107000"/>
                        </a:lnSpc>
                        <a:spcBef>
                          <a:spcPts val="1200"/>
                        </a:spcBef>
                        <a:spcAft>
                          <a:spcPts val="1200"/>
                        </a:spcAft>
                      </a:pPr>
                      <a:r>
                        <a:rPr lang="en-US" sz="1400">
                          <a:effectLst/>
                        </a:rPr>
                        <a:t>23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5770" marR="25770" marT="12885" marB="12885" anchor="ctr"/>
                </a:tc>
                <a:tc>
                  <a:txBody>
                    <a:bodyPr/>
                    <a:lstStyle/>
                    <a:p>
                      <a:pPr algn="r" rtl="1">
                        <a:lnSpc>
                          <a:spcPct val="107000"/>
                        </a:lnSpc>
                        <a:spcBef>
                          <a:spcPts val="1200"/>
                        </a:spcBef>
                        <a:spcAft>
                          <a:spcPts val="1200"/>
                        </a:spcAft>
                      </a:pPr>
                      <a:r>
                        <a:rPr lang="ar-SA" sz="1400" u="sng">
                          <a:effectLst/>
                          <a:hlinkClick r:id="rId23" tooltip="النادي الأهلي (مصر)"/>
                        </a:rPr>
                        <a:t>الأهلي</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5770" marR="25770" marT="12885" marB="12885" anchor="ctr"/>
                </a:tc>
                <a:tc>
                  <a:txBody>
                    <a:bodyPr/>
                    <a:lstStyle/>
                    <a:p>
                      <a:pPr algn="r" rtl="1">
                        <a:lnSpc>
                          <a:spcPct val="107000"/>
                        </a:lnSpc>
                        <a:spcBef>
                          <a:spcPts val="1200"/>
                        </a:spcBef>
                        <a:spcAft>
                          <a:spcPts val="1200"/>
                        </a:spcAft>
                      </a:pPr>
                      <a:r>
                        <a:rPr lang="ar-SA" sz="1400">
                          <a:effectLst/>
                        </a:rPr>
                        <a:t>توفي إثر أزمة قلبية حادة مفاجئة وهو يؤدى التدريبات</a:t>
                      </a:r>
                      <a:r>
                        <a:rPr lang="en-US" sz="1400">
                          <a:effectLst/>
                        </a:rPr>
                        <a:t>.</a:t>
                      </a:r>
                      <a:r>
                        <a:rPr lang="ar-SA" sz="1400" u="sng" baseline="30000">
                          <a:effectLst/>
                          <a:hlinkClick r:id="rId24"/>
                        </a:rPr>
                        <a:t>[35]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5770" marR="25770" marT="12885" marB="12885" anchor="ctr"/>
                </a:tc>
                <a:extLst>
                  <a:ext uri="{0D108BD9-81ED-4DB2-BD59-A6C34878D82A}">
                    <a16:rowId xmlns:a16="http://schemas.microsoft.com/office/drawing/2014/main" val="3811867649"/>
                  </a:ext>
                </a:extLst>
              </a:tr>
              <a:tr h="895792">
                <a:tc>
                  <a:txBody>
                    <a:bodyPr/>
                    <a:lstStyle/>
                    <a:p>
                      <a:pPr algn="r" rtl="1">
                        <a:lnSpc>
                          <a:spcPct val="107000"/>
                        </a:lnSpc>
                        <a:spcBef>
                          <a:spcPts val="1200"/>
                        </a:spcBef>
                        <a:spcAft>
                          <a:spcPts val="1200"/>
                        </a:spcAft>
                      </a:pPr>
                      <a:r>
                        <a:rPr lang="en-US" sz="1400" u="sng">
                          <a:effectLst/>
                          <a:hlinkClick r:id="rId25" tooltip="9 سبتمبر"/>
                        </a:rPr>
                        <a:t>9 </a:t>
                      </a:r>
                      <a:r>
                        <a:rPr lang="ar-SA" sz="1400" u="sng">
                          <a:effectLst/>
                          <a:hlinkClick r:id="rId25" tooltip="9 سبتمبر"/>
                        </a:rPr>
                        <a:t>سبتمبر</a:t>
                      </a:r>
                      <a:r>
                        <a:rPr lang="en-US" sz="1400">
                          <a:effectLst/>
                        </a:rPr>
                        <a:t> </a:t>
                      </a:r>
                      <a:r>
                        <a:rPr lang="en-US" sz="1400" u="sng">
                          <a:effectLst/>
                          <a:hlinkClick r:id="rId18" tooltip="2006"/>
                        </a:rPr>
                        <a:t>2006</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5770" marR="25770" marT="12885" marB="12885" anchor="ctr"/>
                </a:tc>
                <a:tc>
                  <a:txBody>
                    <a:bodyPr/>
                    <a:lstStyle/>
                    <a:p>
                      <a:pPr algn="r" rtl="1">
                        <a:lnSpc>
                          <a:spcPct val="107000"/>
                        </a:lnSpc>
                        <a:spcBef>
                          <a:spcPts val="1200"/>
                        </a:spcBef>
                        <a:spcAft>
                          <a:spcPts val="1200"/>
                        </a:spcAft>
                      </a:pPr>
                      <a:r>
                        <a:rPr lang="ar-SA" sz="1400">
                          <a:effectLst/>
                        </a:rPr>
                        <a:t>مات جادسبي</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5770" marR="25770" marT="12885" marB="12885" anchor="ctr"/>
                </a:tc>
                <a:tc>
                  <a:txBody>
                    <a:bodyPr/>
                    <a:lstStyle/>
                    <a:p>
                      <a:pPr algn="r" rtl="1">
                        <a:lnSpc>
                          <a:spcPct val="107000"/>
                        </a:lnSpc>
                        <a:spcBef>
                          <a:spcPts val="1200"/>
                        </a:spcBef>
                        <a:spcAft>
                          <a:spcPts val="1200"/>
                        </a:spcAft>
                      </a:pPr>
                      <a:r>
                        <a:rPr lang="en-US" sz="1400" dirty="0">
                          <a:effectLst/>
                        </a:rPr>
                        <a:t>27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5770" marR="25770" marT="12885" marB="12885" anchor="ctr"/>
                </a:tc>
                <a:tc>
                  <a:txBody>
                    <a:bodyPr/>
                    <a:lstStyle/>
                    <a:p>
                      <a:pPr algn="r" rtl="1">
                        <a:lnSpc>
                          <a:spcPct val="107000"/>
                        </a:lnSpc>
                        <a:spcBef>
                          <a:spcPts val="1200"/>
                        </a:spcBef>
                        <a:spcAft>
                          <a:spcPts val="1200"/>
                        </a:spcAft>
                      </a:pPr>
                      <a:r>
                        <a:rPr lang="ar-SA" sz="1400" dirty="0" err="1">
                          <a:effectLst/>
                        </a:rPr>
                        <a:t>هينكلي</a:t>
                      </a:r>
                      <a:r>
                        <a:rPr lang="ar-SA" sz="1400" dirty="0">
                          <a:effectLst/>
                        </a:rPr>
                        <a:t> يونايتد</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5770" marR="25770" marT="12885" marB="12885" anchor="ctr"/>
                </a:tc>
                <a:tc>
                  <a:txBody>
                    <a:bodyPr/>
                    <a:lstStyle/>
                    <a:p>
                      <a:pPr algn="r" rtl="1">
                        <a:lnSpc>
                          <a:spcPct val="107000"/>
                        </a:lnSpc>
                        <a:spcBef>
                          <a:spcPts val="1200"/>
                        </a:spcBef>
                        <a:spcAft>
                          <a:spcPts val="1200"/>
                        </a:spcAft>
                      </a:pPr>
                      <a:r>
                        <a:rPr lang="ar-SA" sz="1400" dirty="0">
                          <a:effectLst/>
                        </a:rPr>
                        <a:t>سقط على أرضية الملعب، وتوفي بعد ذلك بوقت قصير في المستشفى</a:t>
                      </a:r>
                      <a:r>
                        <a:rPr lang="en-US" sz="1400" dirty="0">
                          <a:effectLst/>
                        </a:rPr>
                        <a:t>.</a:t>
                      </a:r>
                      <a:r>
                        <a:rPr lang="ar-SA" sz="1400" u="sng" baseline="30000" dirty="0">
                          <a:effectLst/>
                          <a:hlinkClick r:id="rId26"/>
                        </a:rPr>
                        <a:t>[36]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5770" marR="25770" marT="12885" marB="12885" anchor="ctr"/>
                </a:tc>
                <a:extLst>
                  <a:ext uri="{0D108BD9-81ED-4DB2-BD59-A6C34878D82A}">
                    <a16:rowId xmlns:a16="http://schemas.microsoft.com/office/drawing/2014/main" val="2573246164"/>
                  </a:ext>
                </a:extLst>
              </a:tr>
            </a:tbl>
          </a:graphicData>
        </a:graphic>
      </p:graphicFrame>
    </p:spTree>
    <p:extLst>
      <p:ext uri="{BB962C8B-B14F-4D97-AF65-F5344CB8AC3E}">
        <p14:creationId xmlns:p14="http://schemas.microsoft.com/office/powerpoint/2010/main" val="4062808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864247497"/>
              </p:ext>
            </p:extLst>
          </p:nvPr>
        </p:nvGraphicFramePr>
        <p:xfrm>
          <a:off x="540913" y="77273"/>
          <a:ext cx="10560675" cy="6259133"/>
        </p:xfrm>
        <a:graphic>
          <a:graphicData uri="http://schemas.openxmlformats.org/drawingml/2006/table">
            <a:tbl>
              <a:tblPr rtl="1" firstRow="1" firstCol="1" bandRow="1">
                <a:tableStyleId>{5C22544A-7EE6-4342-B048-85BDC9FD1C3A}</a:tableStyleId>
              </a:tblPr>
              <a:tblGrid>
                <a:gridCol w="2818951">
                  <a:extLst>
                    <a:ext uri="{9D8B030D-6E8A-4147-A177-3AD203B41FA5}">
                      <a16:colId xmlns:a16="http://schemas.microsoft.com/office/drawing/2014/main" val="2997596498"/>
                    </a:ext>
                  </a:extLst>
                </a:gridCol>
                <a:gridCol w="1935431">
                  <a:extLst>
                    <a:ext uri="{9D8B030D-6E8A-4147-A177-3AD203B41FA5}">
                      <a16:colId xmlns:a16="http://schemas.microsoft.com/office/drawing/2014/main" val="392298535"/>
                    </a:ext>
                  </a:extLst>
                </a:gridCol>
                <a:gridCol w="1935431">
                  <a:extLst>
                    <a:ext uri="{9D8B030D-6E8A-4147-A177-3AD203B41FA5}">
                      <a16:colId xmlns:a16="http://schemas.microsoft.com/office/drawing/2014/main" val="2502311363"/>
                    </a:ext>
                  </a:extLst>
                </a:gridCol>
                <a:gridCol w="1564507">
                  <a:extLst>
                    <a:ext uri="{9D8B030D-6E8A-4147-A177-3AD203B41FA5}">
                      <a16:colId xmlns:a16="http://schemas.microsoft.com/office/drawing/2014/main" val="3411920307"/>
                    </a:ext>
                  </a:extLst>
                </a:gridCol>
                <a:gridCol w="2306355">
                  <a:extLst>
                    <a:ext uri="{9D8B030D-6E8A-4147-A177-3AD203B41FA5}">
                      <a16:colId xmlns:a16="http://schemas.microsoft.com/office/drawing/2014/main" val="1647724977"/>
                    </a:ext>
                  </a:extLst>
                </a:gridCol>
              </a:tblGrid>
              <a:tr h="1072389">
                <a:tc>
                  <a:txBody>
                    <a:bodyPr/>
                    <a:lstStyle/>
                    <a:p>
                      <a:pPr algn="r" rtl="1">
                        <a:lnSpc>
                          <a:spcPct val="107000"/>
                        </a:lnSpc>
                        <a:spcBef>
                          <a:spcPts val="1200"/>
                        </a:spcBef>
                        <a:spcAft>
                          <a:spcPts val="1200"/>
                        </a:spcAft>
                      </a:pPr>
                      <a:r>
                        <a:rPr lang="en-US" sz="1400" u="sng" dirty="0">
                          <a:effectLst/>
                          <a:hlinkClick r:id="rId2" tooltip="18 سبتمبر"/>
                        </a:rPr>
                        <a:t>18 </a:t>
                      </a:r>
                      <a:r>
                        <a:rPr lang="ar-SA" sz="1400" u="sng" dirty="0">
                          <a:effectLst/>
                          <a:hlinkClick r:id="rId2" tooltip="18 سبتمبر"/>
                        </a:rPr>
                        <a:t>سبتمبر</a:t>
                      </a:r>
                      <a:r>
                        <a:rPr lang="en-US" sz="1400" dirty="0">
                          <a:effectLst/>
                        </a:rPr>
                        <a:t> </a:t>
                      </a:r>
                      <a:r>
                        <a:rPr lang="en-US" sz="1400" u="sng" dirty="0">
                          <a:effectLst/>
                          <a:hlinkClick r:id="rId3" tooltip="2006"/>
                        </a:rPr>
                        <a:t>2006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2687" marR="32687" marT="16344" marB="16344" anchor="ctr"/>
                </a:tc>
                <a:tc>
                  <a:txBody>
                    <a:bodyPr/>
                    <a:lstStyle/>
                    <a:p>
                      <a:pPr algn="r" rtl="1">
                        <a:lnSpc>
                          <a:spcPct val="107000"/>
                        </a:lnSpc>
                        <a:spcBef>
                          <a:spcPts val="1200"/>
                        </a:spcBef>
                        <a:spcAft>
                          <a:spcPts val="1200"/>
                        </a:spcAft>
                      </a:pPr>
                      <a:r>
                        <a:rPr lang="ar-SA" sz="1400" u="sng" dirty="0" err="1">
                          <a:effectLst/>
                          <a:hlinkClick r:id="rId4" tooltip="نيلتون بيريرا مينديز"/>
                        </a:rPr>
                        <a:t>نيلتون</a:t>
                      </a:r>
                      <a:r>
                        <a:rPr lang="ar-SA" sz="1400" u="sng" dirty="0">
                          <a:effectLst/>
                          <a:hlinkClick r:id="rId4" tooltip="نيلتون بيريرا مينديز"/>
                        </a:rPr>
                        <a:t> </a:t>
                      </a:r>
                      <a:r>
                        <a:rPr lang="ar-SA" sz="1400" u="sng" dirty="0" err="1">
                          <a:effectLst/>
                          <a:hlinkClick r:id="rId4" tooltip="نيلتون بيريرا مينديز"/>
                        </a:rPr>
                        <a:t>بيريرا</a:t>
                      </a:r>
                      <a:r>
                        <a:rPr lang="ar-SA" sz="1400" u="sng" dirty="0">
                          <a:effectLst/>
                          <a:hlinkClick r:id="rId4" tooltip="نيلتون بيريرا مينديز"/>
                        </a:rPr>
                        <a:t> </a:t>
                      </a:r>
                      <a:r>
                        <a:rPr lang="ar-SA" sz="1400" u="sng" dirty="0" err="1">
                          <a:effectLst/>
                          <a:hlinkClick r:id="rId4" tooltip="نيلتون بيريرا مينديز"/>
                        </a:rPr>
                        <a:t>مينديز</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2687" marR="32687" marT="16344" marB="16344" anchor="ctr"/>
                </a:tc>
                <a:tc>
                  <a:txBody>
                    <a:bodyPr/>
                    <a:lstStyle/>
                    <a:p>
                      <a:pPr algn="r" rtl="1">
                        <a:lnSpc>
                          <a:spcPct val="107000"/>
                        </a:lnSpc>
                        <a:spcBef>
                          <a:spcPts val="1200"/>
                        </a:spcBef>
                        <a:spcAft>
                          <a:spcPts val="1200"/>
                        </a:spcAft>
                      </a:pPr>
                      <a:r>
                        <a:rPr lang="en-US" sz="1400" dirty="0">
                          <a:effectLst/>
                        </a:rPr>
                        <a:t>30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2687" marR="32687" marT="16344" marB="16344" anchor="ctr"/>
                </a:tc>
                <a:tc>
                  <a:txBody>
                    <a:bodyPr/>
                    <a:lstStyle/>
                    <a:p>
                      <a:pPr algn="r" rtl="1">
                        <a:lnSpc>
                          <a:spcPct val="107000"/>
                        </a:lnSpc>
                        <a:spcBef>
                          <a:spcPts val="1200"/>
                        </a:spcBef>
                        <a:spcAft>
                          <a:spcPts val="1200"/>
                        </a:spcAft>
                      </a:pPr>
                      <a:r>
                        <a:rPr lang="ar-SA" sz="1400" dirty="0" err="1">
                          <a:effectLst/>
                        </a:rPr>
                        <a:t>شاختيور</a:t>
                      </a:r>
                      <a:r>
                        <a:rPr lang="ar-SA" sz="1400" dirty="0">
                          <a:effectLst/>
                        </a:rPr>
                        <a:t> قره </a:t>
                      </a:r>
                      <a:r>
                        <a:rPr lang="ar-SA" sz="1400" dirty="0" err="1">
                          <a:effectLst/>
                        </a:rPr>
                        <a:t>غنده</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2687" marR="32687" marT="16344" marB="16344" anchor="ctr"/>
                </a:tc>
                <a:tc>
                  <a:txBody>
                    <a:bodyPr/>
                    <a:lstStyle/>
                    <a:p>
                      <a:pPr algn="r" rtl="1">
                        <a:lnSpc>
                          <a:spcPct val="107000"/>
                        </a:lnSpc>
                        <a:spcBef>
                          <a:spcPts val="1200"/>
                        </a:spcBef>
                        <a:spcAft>
                          <a:spcPts val="1200"/>
                        </a:spcAft>
                      </a:pPr>
                      <a:r>
                        <a:rPr lang="ar-SA" sz="1400">
                          <a:effectLst/>
                        </a:rPr>
                        <a:t>سقط على أرضية الملعب وتوفي سيارة الإسعاف</a:t>
                      </a:r>
                      <a:r>
                        <a:rPr lang="en-US" sz="1400">
                          <a:effectLst/>
                        </a:rPr>
                        <a:t>.</a:t>
                      </a:r>
                      <a:r>
                        <a:rPr lang="ar-SA" sz="1400" u="sng" baseline="30000">
                          <a:effectLst/>
                          <a:hlinkClick r:id="rId5"/>
                        </a:rPr>
                        <a:t>[37]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2687" marR="32687" marT="16344" marB="16344" anchor="ctr"/>
                </a:tc>
                <a:extLst>
                  <a:ext uri="{0D108BD9-81ED-4DB2-BD59-A6C34878D82A}">
                    <a16:rowId xmlns:a16="http://schemas.microsoft.com/office/drawing/2014/main" val="3694961055"/>
                  </a:ext>
                </a:extLst>
              </a:tr>
              <a:tr h="561137">
                <a:tc>
                  <a:txBody>
                    <a:bodyPr/>
                    <a:lstStyle/>
                    <a:p>
                      <a:pPr algn="r" rtl="1">
                        <a:lnSpc>
                          <a:spcPct val="107000"/>
                        </a:lnSpc>
                        <a:spcBef>
                          <a:spcPts val="1200"/>
                        </a:spcBef>
                        <a:spcAft>
                          <a:spcPts val="1200"/>
                        </a:spcAft>
                      </a:pPr>
                      <a:r>
                        <a:rPr lang="en-US" sz="1400" u="sng">
                          <a:effectLst/>
                          <a:hlinkClick r:id="rId6" tooltip="27 مارس"/>
                        </a:rPr>
                        <a:t>27 </a:t>
                      </a:r>
                      <a:r>
                        <a:rPr lang="ar-SA" sz="1400" u="sng">
                          <a:effectLst/>
                          <a:hlinkClick r:id="rId6" tooltip="27 مارس"/>
                        </a:rPr>
                        <a:t>مارس</a:t>
                      </a:r>
                      <a:r>
                        <a:rPr lang="en-US" sz="1400">
                          <a:effectLst/>
                        </a:rPr>
                        <a:t> </a:t>
                      </a:r>
                      <a:r>
                        <a:rPr lang="en-US" sz="1400" u="sng">
                          <a:effectLst/>
                          <a:hlinkClick r:id="rId7" tooltip="2007"/>
                        </a:rPr>
                        <a:t>2007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2687" marR="32687" marT="16344" marB="16344" anchor="ctr"/>
                </a:tc>
                <a:tc>
                  <a:txBody>
                    <a:bodyPr/>
                    <a:lstStyle/>
                    <a:p>
                      <a:pPr algn="r" rtl="1">
                        <a:lnSpc>
                          <a:spcPct val="107000"/>
                        </a:lnSpc>
                        <a:spcBef>
                          <a:spcPts val="1200"/>
                        </a:spcBef>
                        <a:spcAft>
                          <a:spcPts val="1200"/>
                        </a:spcAft>
                      </a:pPr>
                      <a:r>
                        <a:rPr lang="ar-SA" sz="1400">
                          <a:effectLst/>
                        </a:rPr>
                        <a:t>إيفان كراسيتش</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2687" marR="32687" marT="16344" marB="16344" anchor="ctr"/>
                </a:tc>
                <a:tc>
                  <a:txBody>
                    <a:bodyPr/>
                    <a:lstStyle/>
                    <a:p>
                      <a:pPr algn="r" rtl="1">
                        <a:lnSpc>
                          <a:spcPct val="107000"/>
                        </a:lnSpc>
                        <a:spcBef>
                          <a:spcPts val="1200"/>
                        </a:spcBef>
                        <a:spcAft>
                          <a:spcPts val="1200"/>
                        </a:spcAft>
                      </a:pPr>
                      <a:r>
                        <a:rPr lang="en-US" sz="1400">
                          <a:effectLst/>
                        </a:rPr>
                        <a:t>19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2687" marR="32687" marT="16344" marB="16344" anchor="ctr"/>
                </a:tc>
                <a:tc>
                  <a:txBody>
                    <a:bodyPr/>
                    <a:lstStyle/>
                    <a:p>
                      <a:pPr algn="r" rtl="1">
                        <a:lnSpc>
                          <a:spcPct val="107000"/>
                        </a:lnSpc>
                        <a:spcBef>
                          <a:spcPts val="1200"/>
                        </a:spcBef>
                        <a:spcAft>
                          <a:spcPts val="1200"/>
                        </a:spcAft>
                      </a:pPr>
                      <a:r>
                        <a:rPr lang="ar-SA" sz="1400" dirty="0" err="1">
                          <a:effectLst/>
                        </a:rPr>
                        <a:t>سيروكي</a:t>
                      </a:r>
                      <a:r>
                        <a:rPr lang="ar-SA" sz="1400" dirty="0">
                          <a:effectLst/>
                        </a:rPr>
                        <a:t> </a:t>
                      </a:r>
                      <a:r>
                        <a:rPr lang="ar-SA" sz="1400" dirty="0" err="1">
                          <a:effectLst/>
                        </a:rPr>
                        <a:t>بريجغ</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2687" marR="32687" marT="16344" marB="16344" anchor="ctr"/>
                </a:tc>
                <a:tc>
                  <a:txBody>
                    <a:bodyPr/>
                    <a:lstStyle/>
                    <a:p>
                      <a:pPr algn="r" rtl="1">
                        <a:lnSpc>
                          <a:spcPct val="107000"/>
                        </a:lnSpc>
                        <a:spcBef>
                          <a:spcPts val="1200"/>
                        </a:spcBef>
                        <a:spcAft>
                          <a:spcPts val="1200"/>
                        </a:spcAft>
                      </a:pPr>
                      <a:r>
                        <a:rPr lang="ar-SA" sz="1400">
                          <a:effectLst/>
                        </a:rPr>
                        <a:t>سكتة قلبية أثناء تمرين المباراة</a:t>
                      </a:r>
                      <a:r>
                        <a:rPr lang="en-US" sz="1400">
                          <a:effectLst/>
                        </a:rPr>
                        <a:t>.</a:t>
                      </a:r>
                      <a:r>
                        <a:rPr lang="ar-SA" sz="1400" u="sng" baseline="30000">
                          <a:effectLst/>
                          <a:hlinkClick r:id="rId8"/>
                        </a:rPr>
                        <a:t>[38]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2687" marR="32687" marT="16344" marB="16344" anchor="ctr"/>
                </a:tc>
                <a:extLst>
                  <a:ext uri="{0D108BD9-81ED-4DB2-BD59-A6C34878D82A}">
                    <a16:rowId xmlns:a16="http://schemas.microsoft.com/office/drawing/2014/main" val="3369106531"/>
                  </a:ext>
                </a:extLst>
              </a:tr>
              <a:tr h="693037">
                <a:tc>
                  <a:txBody>
                    <a:bodyPr/>
                    <a:lstStyle/>
                    <a:p>
                      <a:pPr algn="r" rtl="1">
                        <a:lnSpc>
                          <a:spcPct val="107000"/>
                        </a:lnSpc>
                        <a:spcBef>
                          <a:spcPts val="1200"/>
                        </a:spcBef>
                        <a:spcAft>
                          <a:spcPts val="1200"/>
                        </a:spcAft>
                      </a:pPr>
                      <a:r>
                        <a:rPr lang="en-US" sz="1400" u="sng">
                          <a:effectLst/>
                          <a:hlinkClick r:id="rId9" tooltip="19 أغسطس"/>
                        </a:rPr>
                        <a:t>19 </a:t>
                      </a:r>
                      <a:r>
                        <a:rPr lang="ar-SA" sz="1400" u="sng">
                          <a:effectLst/>
                          <a:hlinkClick r:id="rId9" tooltip="19 أغسطس"/>
                        </a:rPr>
                        <a:t>أغسطس</a:t>
                      </a:r>
                      <a:r>
                        <a:rPr lang="en-US" sz="1400">
                          <a:effectLst/>
                        </a:rPr>
                        <a:t> </a:t>
                      </a:r>
                      <a:r>
                        <a:rPr lang="en-US" sz="1400" u="sng">
                          <a:effectLst/>
                          <a:hlinkClick r:id="rId7" tooltip="2007"/>
                        </a:rPr>
                        <a:t>2007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2687" marR="32687" marT="16344" marB="16344" anchor="ctr"/>
                </a:tc>
                <a:tc>
                  <a:txBody>
                    <a:bodyPr/>
                    <a:lstStyle/>
                    <a:p>
                      <a:pPr algn="r" rtl="1">
                        <a:lnSpc>
                          <a:spcPct val="107000"/>
                        </a:lnSpc>
                        <a:spcBef>
                          <a:spcPts val="1200"/>
                        </a:spcBef>
                        <a:spcAft>
                          <a:spcPts val="1200"/>
                        </a:spcAft>
                      </a:pPr>
                      <a:r>
                        <a:rPr lang="ar-SA" sz="1400">
                          <a:effectLst/>
                        </a:rPr>
                        <a:t>أنتون ريد</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2687" marR="32687" marT="16344" marB="16344" anchor="ctr"/>
                </a:tc>
                <a:tc>
                  <a:txBody>
                    <a:bodyPr/>
                    <a:lstStyle/>
                    <a:p>
                      <a:pPr algn="r" rtl="1">
                        <a:lnSpc>
                          <a:spcPct val="107000"/>
                        </a:lnSpc>
                        <a:spcBef>
                          <a:spcPts val="1200"/>
                        </a:spcBef>
                        <a:spcAft>
                          <a:spcPts val="1200"/>
                        </a:spcAft>
                      </a:pPr>
                      <a:r>
                        <a:rPr lang="en-US" sz="1400">
                          <a:effectLst/>
                        </a:rPr>
                        <a:t>16</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2687" marR="32687" marT="16344" marB="16344" anchor="ctr"/>
                </a:tc>
                <a:tc>
                  <a:txBody>
                    <a:bodyPr/>
                    <a:lstStyle/>
                    <a:p>
                      <a:pPr algn="r" rtl="1">
                        <a:lnSpc>
                          <a:spcPct val="107000"/>
                        </a:lnSpc>
                        <a:spcBef>
                          <a:spcPts val="1200"/>
                        </a:spcBef>
                        <a:spcAft>
                          <a:spcPts val="1200"/>
                        </a:spcAft>
                      </a:pPr>
                      <a:r>
                        <a:rPr lang="ar-SA" sz="1400" u="sng" dirty="0">
                          <a:effectLst/>
                          <a:hlinkClick r:id="rId10" tooltip="نادي والسول"/>
                        </a:rPr>
                        <a:t>والسول</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2687" marR="32687" marT="16344" marB="16344" anchor="ctr"/>
                </a:tc>
                <a:tc>
                  <a:txBody>
                    <a:bodyPr/>
                    <a:lstStyle/>
                    <a:p>
                      <a:pPr algn="r" rtl="1">
                        <a:lnSpc>
                          <a:spcPct val="107000"/>
                        </a:lnSpc>
                        <a:spcBef>
                          <a:spcPts val="1200"/>
                        </a:spcBef>
                        <a:spcAft>
                          <a:spcPts val="1200"/>
                        </a:spcAft>
                      </a:pPr>
                      <a:r>
                        <a:rPr lang="ar-SA" sz="1400">
                          <a:effectLst/>
                        </a:rPr>
                        <a:t>توفي لأسباب طبيعية في الملعب</a:t>
                      </a:r>
                      <a:r>
                        <a:rPr lang="en-US" sz="1400">
                          <a:effectLst/>
                        </a:rPr>
                        <a:t>.</a:t>
                      </a:r>
                      <a:r>
                        <a:rPr lang="ar-SA" sz="1400" u="sng" baseline="30000">
                          <a:effectLst/>
                          <a:hlinkClick r:id="rId11"/>
                        </a:rPr>
                        <a:t>[39]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2687" marR="32687" marT="16344" marB="16344" anchor="ctr"/>
                </a:tc>
                <a:extLst>
                  <a:ext uri="{0D108BD9-81ED-4DB2-BD59-A6C34878D82A}">
                    <a16:rowId xmlns:a16="http://schemas.microsoft.com/office/drawing/2014/main" val="2991526518"/>
                  </a:ext>
                </a:extLst>
              </a:tr>
              <a:tr h="2279269">
                <a:tc>
                  <a:txBody>
                    <a:bodyPr/>
                    <a:lstStyle/>
                    <a:p>
                      <a:pPr algn="r" rtl="1">
                        <a:lnSpc>
                          <a:spcPct val="107000"/>
                        </a:lnSpc>
                        <a:spcBef>
                          <a:spcPts val="1200"/>
                        </a:spcBef>
                        <a:spcAft>
                          <a:spcPts val="1200"/>
                        </a:spcAft>
                      </a:pPr>
                      <a:r>
                        <a:rPr lang="en-US" sz="1400" u="sng" dirty="0">
                          <a:effectLst/>
                          <a:hlinkClick r:id="rId12" tooltip="28 أغسطس"/>
                        </a:rPr>
                        <a:t>28 </a:t>
                      </a:r>
                      <a:r>
                        <a:rPr lang="ar-SA" sz="1400" u="sng" dirty="0">
                          <a:effectLst/>
                          <a:hlinkClick r:id="rId12" tooltip="28 أغسطس"/>
                        </a:rPr>
                        <a:t>أغسطس</a:t>
                      </a:r>
                      <a:r>
                        <a:rPr lang="en-US" sz="1400" dirty="0">
                          <a:effectLst/>
                        </a:rPr>
                        <a:t> </a:t>
                      </a:r>
                      <a:r>
                        <a:rPr lang="en-US" sz="1400" u="sng" dirty="0">
                          <a:effectLst/>
                          <a:hlinkClick r:id="rId7" tooltip="2007"/>
                        </a:rPr>
                        <a:t>2007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2687" marR="32687" marT="16344" marB="16344" anchor="ctr"/>
                </a:tc>
                <a:tc>
                  <a:txBody>
                    <a:bodyPr/>
                    <a:lstStyle/>
                    <a:p>
                      <a:pPr algn="r" rtl="1">
                        <a:lnSpc>
                          <a:spcPct val="107000"/>
                        </a:lnSpc>
                        <a:spcBef>
                          <a:spcPts val="1200"/>
                        </a:spcBef>
                        <a:spcAft>
                          <a:spcPts val="1200"/>
                        </a:spcAft>
                      </a:pPr>
                      <a:r>
                        <a:rPr lang="ar-SA" sz="1400" u="sng" dirty="0" err="1">
                          <a:effectLst/>
                          <a:hlinkClick r:id="rId13" tooltip="أنتونيو بويرتا"/>
                        </a:rPr>
                        <a:t>أنتونيو</a:t>
                      </a:r>
                      <a:r>
                        <a:rPr lang="ar-SA" sz="1400" u="sng" dirty="0">
                          <a:effectLst/>
                          <a:hlinkClick r:id="rId13" tooltip="أنتونيو بويرتا"/>
                        </a:rPr>
                        <a:t> بويرتا</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2687" marR="32687" marT="16344" marB="16344" anchor="ctr"/>
                </a:tc>
                <a:tc>
                  <a:txBody>
                    <a:bodyPr/>
                    <a:lstStyle/>
                    <a:p>
                      <a:pPr algn="r" rtl="1">
                        <a:lnSpc>
                          <a:spcPct val="107000"/>
                        </a:lnSpc>
                        <a:spcBef>
                          <a:spcPts val="1200"/>
                        </a:spcBef>
                        <a:spcAft>
                          <a:spcPts val="1200"/>
                        </a:spcAft>
                      </a:pPr>
                      <a:r>
                        <a:rPr lang="en-US" sz="1400" dirty="0">
                          <a:effectLst/>
                        </a:rPr>
                        <a:t>22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2687" marR="32687" marT="16344" marB="16344" anchor="ctr"/>
                </a:tc>
                <a:tc>
                  <a:txBody>
                    <a:bodyPr/>
                    <a:lstStyle/>
                    <a:p>
                      <a:pPr algn="r" rtl="1">
                        <a:lnSpc>
                          <a:spcPct val="107000"/>
                        </a:lnSpc>
                        <a:spcBef>
                          <a:spcPts val="1200"/>
                        </a:spcBef>
                        <a:spcAft>
                          <a:spcPts val="1200"/>
                        </a:spcAft>
                      </a:pPr>
                      <a:r>
                        <a:rPr lang="ar-SA" sz="1400" u="sng" dirty="0">
                          <a:effectLst/>
                          <a:hlinkClick r:id="rId14" tooltip="نادي إشبيلية"/>
                        </a:rPr>
                        <a:t>إشبيليه</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2687" marR="32687" marT="16344" marB="16344" anchor="ctr"/>
                </a:tc>
                <a:tc>
                  <a:txBody>
                    <a:bodyPr/>
                    <a:lstStyle/>
                    <a:p>
                      <a:pPr algn="r" rtl="1">
                        <a:lnSpc>
                          <a:spcPct val="107000"/>
                        </a:lnSpc>
                        <a:spcBef>
                          <a:spcPts val="1200"/>
                        </a:spcBef>
                        <a:spcAft>
                          <a:spcPts val="1200"/>
                        </a:spcAft>
                      </a:pPr>
                      <a:r>
                        <a:rPr lang="ar-SA" sz="1400" dirty="0">
                          <a:effectLst/>
                        </a:rPr>
                        <a:t>تعرض لحالة إغماء في أحد مباريات الدوري أمام</a:t>
                      </a:r>
                      <a:r>
                        <a:rPr lang="en-US" sz="1400" dirty="0">
                          <a:effectLst/>
                        </a:rPr>
                        <a:t> </a:t>
                      </a:r>
                      <a:r>
                        <a:rPr lang="ar-SA" sz="1400" u="sng" dirty="0">
                          <a:effectLst/>
                          <a:hlinkClick r:id="rId15" tooltip="نادي خيتافي"/>
                        </a:rPr>
                        <a:t>نادي </a:t>
                      </a:r>
                      <a:r>
                        <a:rPr lang="ar-SA" sz="1400" u="sng" dirty="0" err="1">
                          <a:effectLst/>
                          <a:hlinkClick r:id="rId15" tooltip="نادي خيتافي"/>
                        </a:rPr>
                        <a:t>خيتافي</a:t>
                      </a:r>
                      <a:r>
                        <a:rPr lang="en-US" sz="1400" dirty="0">
                          <a:effectLst/>
                        </a:rPr>
                        <a:t> </a:t>
                      </a:r>
                      <a:r>
                        <a:rPr lang="ar-SA" sz="1400" dirty="0">
                          <a:effectLst/>
                        </a:rPr>
                        <a:t>ثم توفي لاحقاً نتيجة مضاعفات تكرار توقف القلب عن العمل لفترة طويلة</a:t>
                      </a:r>
                      <a:r>
                        <a:rPr lang="en-US" sz="1400" dirty="0">
                          <a:effectLst/>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2687" marR="32687" marT="16344" marB="16344" anchor="ctr"/>
                </a:tc>
                <a:extLst>
                  <a:ext uri="{0D108BD9-81ED-4DB2-BD59-A6C34878D82A}">
                    <a16:rowId xmlns:a16="http://schemas.microsoft.com/office/drawing/2014/main" val="1500927268"/>
                  </a:ext>
                </a:extLst>
              </a:tr>
              <a:tr h="696462">
                <a:tc>
                  <a:txBody>
                    <a:bodyPr/>
                    <a:lstStyle/>
                    <a:p>
                      <a:pPr algn="r" rtl="1">
                        <a:lnSpc>
                          <a:spcPct val="107000"/>
                        </a:lnSpc>
                        <a:spcBef>
                          <a:spcPts val="1200"/>
                        </a:spcBef>
                        <a:spcAft>
                          <a:spcPts val="1200"/>
                        </a:spcAft>
                      </a:pPr>
                      <a:r>
                        <a:rPr lang="en-US" sz="1400" u="sng" dirty="0">
                          <a:effectLst/>
                          <a:hlinkClick r:id="rId16" tooltip="29 أغسطس"/>
                        </a:rPr>
                        <a:t>29 </a:t>
                      </a:r>
                      <a:r>
                        <a:rPr lang="ar-SA" sz="1400" u="sng" dirty="0">
                          <a:effectLst/>
                          <a:hlinkClick r:id="rId16" tooltip="29 أغسطس"/>
                        </a:rPr>
                        <a:t>أغسطس</a:t>
                      </a:r>
                      <a:r>
                        <a:rPr lang="en-US" sz="1400" dirty="0">
                          <a:effectLst/>
                        </a:rPr>
                        <a:t> </a:t>
                      </a:r>
                      <a:r>
                        <a:rPr lang="en-US" sz="1400" u="sng" dirty="0">
                          <a:effectLst/>
                          <a:hlinkClick r:id="rId7" tooltip="2007"/>
                        </a:rPr>
                        <a:t>2007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2687" marR="32687" marT="16344" marB="16344" anchor="ctr"/>
                </a:tc>
                <a:tc>
                  <a:txBody>
                    <a:bodyPr/>
                    <a:lstStyle/>
                    <a:p>
                      <a:pPr algn="r" rtl="1">
                        <a:lnSpc>
                          <a:spcPct val="107000"/>
                        </a:lnSpc>
                        <a:spcBef>
                          <a:spcPts val="1200"/>
                        </a:spcBef>
                        <a:spcAft>
                          <a:spcPts val="1200"/>
                        </a:spcAft>
                      </a:pPr>
                      <a:r>
                        <a:rPr lang="ar-SA" sz="1400" dirty="0" err="1">
                          <a:effectLst/>
                        </a:rPr>
                        <a:t>تشاسوي</a:t>
                      </a:r>
                      <a:r>
                        <a:rPr lang="ar-SA" sz="1400" dirty="0">
                          <a:effectLst/>
                        </a:rPr>
                        <a:t> </a:t>
                      </a:r>
                      <a:r>
                        <a:rPr lang="ar-SA" sz="1400" dirty="0" err="1">
                          <a:effectLst/>
                        </a:rPr>
                        <a:t>نسوفوا</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2687" marR="32687" marT="16344" marB="16344" anchor="ctr"/>
                </a:tc>
                <a:tc>
                  <a:txBody>
                    <a:bodyPr/>
                    <a:lstStyle/>
                    <a:p>
                      <a:pPr algn="r" rtl="1">
                        <a:lnSpc>
                          <a:spcPct val="107000"/>
                        </a:lnSpc>
                        <a:spcBef>
                          <a:spcPts val="1200"/>
                        </a:spcBef>
                        <a:spcAft>
                          <a:spcPts val="1200"/>
                        </a:spcAft>
                      </a:pPr>
                      <a:r>
                        <a:rPr lang="en-US" sz="1400" dirty="0">
                          <a:effectLst/>
                        </a:rPr>
                        <a:t>28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2687" marR="32687" marT="16344" marB="16344" anchor="ctr"/>
                </a:tc>
                <a:tc>
                  <a:txBody>
                    <a:bodyPr/>
                    <a:lstStyle/>
                    <a:p>
                      <a:pPr algn="r" rtl="1">
                        <a:lnSpc>
                          <a:spcPct val="107000"/>
                        </a:lnSpc>
                        <a:spcBef>
                          <a:spcPts val="1200"/>
                        </a:spcBef>
                        <a:spcAft>
                          <a:spcPts val="1200"/>
                        </a:spcAft>
                      </a:pPr>
                      <a:r>
                        <a:rPr lang="ar-SA" sz="1400">
                          <a:effectLst/>
                        </a:rPr>
                        <a:t>هابويل بيرشيبا</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2687" marR="32687" marT="16344" marB="16344" anchor="ctr"/>
                </a:tc>
                <a:tc>
                  <a:txBody>
                    <a:bodyPr/>
                    <a:lstStyle/>
                    <a:p>
                      <a:pPr algn="r" rtl="1">
                        <a:lnSpc>
                          <a:spcPct val="107000"/>
                        </a:lnSpc>
                        <a:spcBef>
                          <a:spcPts val="1200"/>
                        </a:spcBef>
                        <a:spcAft>
                          <a:spcPts val="1200"/>
                        </a:spcAft>
                      </a:pPr>
                      <a:r>
                        <a:rPr lang="ar-SA" sz="1400">
                          <a:effectLst/>
                        </a:rPr>
                        <a:t>أزمة قلبية مفاجئة خلال مباراة تدريبية</a:t>
                      </a:r>
                      <a:r>
                        <a:rPr lang="en-US" sz="1400">
                          <a:effectLst/>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2687" marR="32687" marT="16344" marB="16344" anchor="ctr"/>
                </a:tc>
                <a:extLst>
                  <a:ext uri="{0D108BD9-81ED-4DB2-BD59-A6C34878D82A}">
                    <a16:rowId xmlns:a16="http://schemas.microsoft.com/office/drawing/2014/main" val="3400906734"/>
                  </a:ext>
                </a:extLst>
              </a:tr>
              <a:tr h="956839">
                <a:tc>
                  <a:txBody>
                    <a:bodyPr/>
                    <a:lstStyle/>
                    <a:p>
                      <a:pPr algn="r" rtl="1">
                        <a:lnSpc>
                          <a:spcPct val="107000"/>
                        </a:lnSpc>
                        <a:spcBef>
                          <a:spcPts val="1200"/>
                        </a:spcBef>
                        <a:spcAft>
                          <a:spcPts val="1200"/>
                        </a:spcAft>
                      </a:pPr>
                      <a:r>
                        <a:rPr lang="en-US" sz="1400" u="sng">
                          <a:effectLst/>
                          <a:hlinkClick r:id="rId17" tooltip="29 ديسمبر"/>
                        </a:rPr>
                        <a:t>29 </a:t>
                      </a:r>
                      <a:r>
                        <a:rPr lang="ar-SA" sz="1400" u="sng">
                          <a:effectLst/>
                          <a:hlinkClick r:id="rId17" tooltip="29 ديسمبر"/>
                        </a:rPr>
                        <a:t>ديسمبر</a:t>
                      </a:r>
                      <a:r>
                        <a:rPr lang="en-US" sz="1400">
                          <a:effectLst/>
                        </a:rPr>
                        <a:t> </a:t>
                      </a:r>
                      <a:r>
                        <a:rPr lang="en-US" sz="1400" u="sng">
                          <a:effectLst/>
                          <a:hlinkClick r:id="rId7" tooltip="2007"/>
                        </a:rPr>
                        <a:t>2007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2687" marR="32687" marT="16344" marB="16344" anchor="ctr"/>
                </a:tc>
                <a:tc>
                  <a:txBody>
                    <a:bodyPr/>
                    <a:lstStyle/>
                    <a:p>
                      <a:pPr algn="r" rtl="1">
                        <a:lnSpc>
                          <a:spcPct val="107000"/>
                        </a:lnSpc>
                        <a:spcBef>
                          <a:spcPts val="1200"/>
                        </a:spcBef>
                        <a:spcAft>
                          <a:spcPts val="1200"/>
                        </a:spcAft>
                      </a:pPr>
                      <a:r>
                        <a:rPr lang="ar-SA" sz="1400" dirty="0">
                          <a:effectLst/>
                        </a:rPr>
                        <a:t>فيل </a:t>
                      </a:r>
                      <a:r>
                        <a:rPr lang="ar-SA" sz="1400" dirty="0" err="1">
                          <a:effectLst/>
                        </a:rPr>
                        <a:t>دونيل</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2687" marR="32687" marT="16344" marB="16344" anchor="ctr"/>
                </a:tc>
                <a:tc>
                  <a:txBody>
                    <a:bodyPr/>
                    <a:lstStyle/>
                    <a:p>
                      <a:pPr algn="r" rtl="1">
                        <a:lnSpc>
                          <a:spcPct val="107000"/>
                        </a:lnSpc>
                        <a:spcBef>
                          <a:spcPts val="1200"/>
                        </a:spcBef>
                        <a:spcAft>
                          <a:spcPts val="1200"/>
                        </a:spcAft>
                      </a:pPr>
                      <a:r>
                        <a:rPr lang="en-US" sz="1400" dirty="0">
                          <a:effectLst/>
                        </a:rPr>
                        <a:t>35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2687" marR="32687" marT="16344" marB="16344" anchor="ctr"/>
                </a:tc>
                <a:tc>
                  <a:txBody>
                    <a:bodyPr/>
                    <a:lstStyle/>
                    <a:p>
                      <a:pPr algn="r" rtl="1">
                        <a:lnSpc>
                          <a:spcPct val="107000"/>
                        </a:lnSpc>
                        <a:spcBef>
                          <a:spcPts val="1200"/>
                        </a:spcBef>
                        <a:spcAft>
                          <a:spcPts val="1200"/>
                        </a:spcAft>
                      </a:pPr>
                      <a:r>
                        <a:rPr lang="ar-SA" sz="1400" u="sng" dirty="0" err="1">
                          <a:effectLst/>
                          <a:hlinkClick r:id="rId18" tooltip="نادي ماذرويل"/>
                        </a:rPr>
                        <a:t>ماذرويل</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2687" marR="32687" marT="16344" marB="16344" anchor="ctr"/>
                </a:tc>
                <a:tc>
                  <a:txBody>
                    <a:bodyPr/>
                    <a:lstStyle/>
                    <a:p>
                      <a:pPr algn="r" rtl="1">
                        <a:lnSpc>
                          <a:spcPct val="107000"/>
                        </a:lnSpc>
                        <a:spcBef>
                          <a:spcPts val="1200"/>
                        </a:spcBef>
                        <a:spcAft>
                          <a:spcPts val="1200"/>
                        </a:spcAft>
                      </a:pPr>
                      <a:r>
                        <a:rPr lang="ar-SA" sz="1400" dirty="0">
                          <a:effectLst/>
                        </a:rPr>
                        <a:t>توفي بسبب</a:t>
                      </a:r>
                      <a:r>
                        <a:rPr lang="en-US" sz="1400" dirty="0">
                          <a:effectLst/>
                        </a:rPr>
                        <a:t> </a:t>
                      </a:r>
                      <a:r>
                        <a:rPr lang="ar-SA" sz="1400" u="sng" dirty="0">
                          <a:effectLst/>
                          <a:hlinkClick r:id="rId19" tooltip="تضخم البطين الأيسر"/>
                        </a:rPr>
                        <a:t>تضخم البطين الأيسر</a:t>
                      </a:r>
                      <a:r>
                        <a:rPr lang="en-US" sz="1400" dirty="0">
                          <a:effectLst/>
                        </a:rPr>
                        <a:t> </a:t>
                      </a:r>
                      <a:r>
                        <a:rPr lang="ar-SA" sz="1400" dirty="0">
                          <a:effectLst/>
                        </a:rPr>
                        <a:t>بعد أن سقط في الملعب</a:t>
                      </a:r>
                      <a:r>
                        <a:rPr lang="en-US" sz="1400" dirty="0">
                          <a:effectLst/>
                        </a:rPr>
                        <a:t>.</a:t>
                      </a:r>
                      <a:r>
                        <a:rPr lang="ar-SA" sz="1400" u="sng" baseline="30000" dirty="0">
                          <a:effectLst/>
                          <a:hlinkClick r:id="rId20"/>
                        </a:rPr>
                        <a:t>[40]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2687" marR="32687" marT="16344" marB="16344" anchor="ctr"/>
                </a:tc>
                <a:extLst>
                  <a:ext uri="{0D108BD9-81ED-4DB2-BD59-A6C34878D82A}">
                    <a16:rowId xmlns:a16="http://schemas.microsoft.com/office/drawing/2014/main" val="1587769749"/>
                  </a:ext>
                </a:extLst>
              </a:tr>
            </a:tbl>
          </a:graphicData>
        </a:graphic>
      </p:graphicFrame>
    </p:spTree>
    <p:extLst>
      <p:ext uri="{BB962C8B-B14F-4D97-AF65-F5344CB8AC3E}">
        <p14:creationId xmlns:p14="http://schemas.microsoft.com/office/powerpoint/2010/main" val="2521838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871286565"/>
              </p:ext>
            </p:extLst>
          </p:nvPr>
        </p:nvGraphicFramePr>
        <p:xfrm>
          <a:off x="399245" y="253927"/>
          <a:ext cx="11281893" cy="6156101"/>
        </p:xfrm>
        <a:graphic>
          <a:graphicData uri="http://schemas.openxmlformats.org/drawingml/2006/table">
            <a:tbl>
              <a:tblPr rtl="1" firstRow="1" firstCol="1" bandRow="1">
                <a:tableStyleId>{5C22544A-7EE6-4342-B048-85BDC9FD1C3A}</a:tableStyleId>
              </a:tblPr>
              <a:tblGrid>
                <a:gridCol w="3011461">
                  <a:extLst>
                    <a:ext uri="{9D8B030D-6E8A-4147-A177-3AD203B41FA5}">
                      <a16:colId xmlns:a16="http://schemas.microsoft.com/office/drawing/2014/main" val="2175486766"/>
                    </a:ext>
                  </a:extLst>
                </a:gridCol>
                <a:gridCol w="2067608">
                  <a:extLst>
                    <a:ext uri="{9D8B030D-6E8A-4147-A177-3AD203B41FA5}">
                      <a16:colId xmlns:a16="http://schemas.microsoft.com/office/drawing/2014/main" val="2250116756"/>
                    </a:ext>
                  </a:extLst>
                </a:gridCol>
                <a:gridCol w="2067608">
                  <a:extLst>
                    <a:ext uri="{9D8B030D-6E8A-4147-A177-3AD203B41FA5}">
                      <a16:colId xmlns:a16="http://schemas.microsoft.com/office/drawing/2014/main" val="1251144381"/>
                    </a:ext>
                  </a:extLst>
                </a:gridCol>
                <a:gridCol w="2067608">
                  <a:extLst>
                    <a:ext uri="{9D8B030D-6E8A-4147-A177-3AD203B41FA5}">
                      <a16:colId xmlns:a16="http://schemas.microsoft.com/office/drawing/2014/main" val="1932192129"/>
                    </a:ext>
                  </a:extLst>
                </a:gridCol>
                <a:gridCol w="2067608">
                  <a:extLst>
                    <a:ext uri="{9D8B030D-6E8A-4147-A177-3AD203B41FA5}">
                      <a16:colId xmlns:a16="http://schemas.microsoft.com/office/drawing/2014/main" val="2219993882"/>
                    </a:ext>
                  </a:extLst>
                </a:gridCol>
              </a:tblGrid>
              <a:tr h="1925565">
                <a:tc>
                  <a:txBody>
                    <a:bodyPr/>
                    <a:lstStyle/>
                    <a:p>
                      <a:pPr algn="r" rtl="1">
                        <a:lnSpc>
                          <a:spcPct val="107000"/>
                        </a:lnSpc>
                        <a:spcBef>
                          <a:spcPts val="1200"/>
                        </a:spcBef>
                        <a:spcAft>
                          <a:spcPts val="1200"/>
                        </a:spcAft>
                      </a:pPr>
                      <a:r>
                        <a:rPr lang="en-US" sz="1400" u="sng" dirty="0">
                          <a:effectLst/>
                          <a:hlinkClick r:id="rId2" tooltip="15 مارس"/>
                        </a:rPr>
                        <a:t>15 </a:t>
                      </a:r>
                      <a:r>
                        <a:rPr lang="ar-SA" sz="1400" u="sng" dirty="0">
                          <a:effectLst/>
                          <a:hlinkClick r:id="rId2" tooltip="15 مارس"/>
                        </a:rPr>
                        <a:t>مارس</a:t>
                      </a:r>
                      <a:r>
                        <a:rPr lang="en-US" sz="1400" dirty="0">
                          <a:effectLst/>
                        </a:rPr>
                        <a:t> </a:t>
                      </a:r>
                      <a:r>
                        <a:rPr lang="en-US" sz="1400" u="sng" dirty="0">
                          <a:effectLst/>
                          <a:hlinkClick r:id="rId3" tooltip="2009"/>
                        </a:rPr>
                        <a:t>2009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7585" marR="27585" marT="13792" marB="13792" anchor="ctr"/>
                </a:tc>
                <a:tc>
                  <a:txBody>
                    <a:bodyPr/>
                    <a:lstStyle/>
                    <a:p>
                      <a:pPr algn="r" rtl="1">
                        <a:lnSpc>
                          <a:spcPct val="107000"/>
                        </a:lnSpc>
                        <a:spcBef>
                          <a:spcPts val="1200"/>
                        </a:spcBef>
                        <a:spcAft>
                          <a:spcPts val="1200"/>
                        </a:spcAft>
                      </a:pPr>
                      <a:r>
                        <a:rPr lang="ar-SA" sz="1400" dirty="0" err="1">
                          <a:effectLst/>
                        </a:rPr>
                        <a:t>جومادي</a:t>
                      </a:r>
                      <a:r>
                        <a:rPr lang="ar-SA" sz="1400" dirty="0">
                          <a:effectLst/>
                        </a:rPr>
                        <a:t> أبدي</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7585" marR="27585" marT="13792" marB="13792" anchor="ctr"/>
                </a:tc>
                <a:tc>
                  <a:txBody>
                    <a:bodyPr/>
                    <a:lstStyle/>
                    <a:p>
                      <a:pPr algn="r" rtl="1">
                        <a:lnSpc>
                          <a:spcPct val="107000"/>
                        </a:lnSpc>
                        <a:spcBef>
                          <a:spcPts val="1200"/>
                        </a:spcBef>
                        <a:spcAft>
                          <a:spcPts val="1200"/>
                        </a:spcAft>
                      </a:pPr>
                      <a:r>
                        <a:rPr lang="en-US" sz="1400">
                          <a:effectLst/>
                        </a:rPr>
                        <a:t>26</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7585" marR="27585" marT="13792" marB="13792" anchor="ctr"/>
                </a:tc>
                <a:tc>
                  <a:txBody>
                    <a:bodyPr/>
                    <a:lstStyle/>
                    <a:p>
                      <a:pPr algn="r" rtl="1">
                        <a:lnSpc>
                          <a:spcPct val="107000"/>
                        </a:lnSpc>
                        <a:spcBef>
                          <a:spcPts val="1200"/>
                        </a:spcBef>
                        <a:spcAft>
                          <a:spcPts val="1200"/>
                        </a:spcAft>
                      </a:pPr>
                      <a:r>
                        <a:rPr lang="ar-SA" sz="1400">
                          <a:effectLst/>
                        </a:rPr>
                        <a:t>بونتانج</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7585" marR="27585" marT="13792" marB="13792" anchor="ctr"/>
                </a:tc>
                <a:tc>
                  <a:txBody>
                    <a:bodyPr/>
                    <a:lstStyle/>
                    <a:p>
                      <a:pPr algn="r" rtl="1">
                        <a:lnSpc>
                          <a:spcPct val="107000"/>
                        </a:lnSpc>
                        <a:spcBef>
                          <a:spcPts val="1200"/>
                        </a:spcBef>
                        <a:spcAft>
                          <a:spcPts val="1200"/>
                        </a:spcAft>
                      </a:pPr>
                      <a:r>
                        <a:rPr lang="ar-SA" sz="1400">
                          <a:effectLst/>
                        </a:rPr>
                        <a:t>توفي بعد حادث تصادم مع أحد اللاعبين، ثم قام اللاعب الآخر بركله بالخطأ عند محاولته انتزاع الكرة منه، تسبب ذلك بإصابته ثم وفاته بعد 8 أيام</a:t>
                      </a:r>
                      <a:r>
                        <a:rPr lang="en-US" sz="1400">
                          <a:effectLst/>
                        </a:rPr>
                        <a:t>.</a:t>
                      </a:r>
                      <a:r>
                        <a:rPr lang="ar-SA" sz="1400" u="sng" baseline="30000">
                          <a:effectLst/>
                          <a:hlinkClick r:id="rId4"/>
                        </a:rPr>
                        <a:t>[46]</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7585" marR="27585" marT="13792" marB="13792" anchor="ctr"/>
                </a:tc>
                <a:extLst>
                  <a:ext uri="{0D108BD9-81ED-4DB2-BD59-A6C34878D82A}">
                    <a16:rowId xmlns:a16="http://schemas.microsoft.com/office/drawing/2014/main" val="1779618995"/>
                  </a:ext>
                </a:extLst>
              </a:tr>
              <a:tr h="480499">
                <a:tc>
                  <a:txBody>
                    <a:bodyPr/>
                    <a:lstStyle/>
                    <a:p>
                      <a:pPr algn="r" rtl="1">
                        <a:lnSpc>
                          <a:spcPct val="107000"/>
                        </a:lnSpc>
                        <a:spcBef>
                          <a:spcPts val="1200"/>
                        </a:spcBef>
                        <a:spcAft>
                          <a:spcPts val="1200"/>
                        </a:spcAft>
                      </a:pPr>
                      <a:r>
                        <a:rPr lang="en-US" sz="1400" u="sng">
                          <a:effectLst/>
                          <a:hlinkClick r:id="rId5" tooltip="3 أبريل"/>
                        </a:rPr>
                        <a:t>3 </a:t>
                      </a:r>
                      <a:r>
                        <a:rPr lang="ar-SA" sz="1400" u="sng">
                          <a:effectLst/>
                          <a:hlinkClick r:id="rId5" tooltip="3 أبريل"/>
                        </a:rPr>
                        <a:t>أبريل</a:t>
                      </a:r>
                      <a:r>
                        <a:rPr lang="en-US" sz="1400">
                          <a:effectLst/>
                        </a:rPr>
                        <a:t> </a:t>
                      </a:r>
                      <a:r>
                        <a:rPr lang="en-US" sz="1400" u="sng">
                          <a:effectLst/>
                          <a:hlinkClick r:id="rId3" tooltip="2009"/>
                        </a:rPr>
                        <a:t>2009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7585" marR="27585" marT="13792" marB="13792" anchor="ctr"/>
                </a:tc>
                <a:tc>
                  <a:txBody>
                    <a:bodyPr/>
                    <a:lstStyle/>
                    <a:p>
                      <a:pPr algn="r" rtl="1">
                        <a:lnSpc>
                          <a:spcPct val="107000"/>
                        </a:lnSpc>
                        <a:spcBef>
                          <a:spcPts val="1200"/>
                        </a:spcBef>
                        <a:spcAft>
                          <a:spcPts val="1200"/>
                        </a:spcAft>
                      </a:pPr>
                      <a:r>
                        <a:rPr lang="ar-SA" sz="1400" dirty="0">
                          <a:effectLst/>
                        </a:rPr>
                        <a:t>فيكتور هوجو أجالوس</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7585" marR="27585" marT="13792" marB="13792" anchor="ctr"/>
                </a:tc>
                <a:tc>
                  <a:txBody>
                    <a:bodyPr/>
                    <a:lstStyle/>
                    <a:p>
                      <a:pPr algn="r" rtl="1">
                        <a:lnSpc>
                          <a:spcPct val="107000"/>
                        </a:lnSpc>
                        <a:spcBef>
                          <a:spcPts val="1200"/>
                        </a:spcBef>
                        <a:spcAft>
                          <a:spcPts val="1200"/>
                        </a:spcAft>
                      </a:pPr>
                      <a:r>
                        <a:rPr lang="en-US" sz="1400">
                          <a:effectLst/>
                        </a:rPr>
                        <a:t>37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7585" marR="27585" marT="13792" marB="13792" anchor="ctr"/>
                </a:tc>
                <a:tc>
                  <a:txBody>
                    <a:bodyPr/>
                    <a:lstStyle/>
                    <a:p>
                      <a:pPr algn="r" rtl="1">
                        <a:lnSpc>
                          <a:spcPct val="107000"/>
                        </a:lnSpc>
                        <a:spcBef>
                          <a:spcPts val="1200"/>
                        </a:spcBef>
                        <a:spcAft>
                          <a:spcPts val="1200"/>
                        </a:spcAft>
                      </a:pPr>
                      <a:r>
                        <a:rPr lang="ar-SA" sz="1400">
                          <a:effectLst/>
                        </a:rPr>
                        <a:t>فيا فلوريدا</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7585" marR="27585" marT="13792" marB="13792" anchor="ctr"/>
                </a:tc>
                <a:tc>
                  <a:txBody>
                    <a:bodyPr/>
                    <a:lstStyle/>
                    <a:p>
                      <a:pPr algn="r" rtl="1">
                        <a:lnSpc>
                          <a:spcPct val="107000"/>
                        </a:lnSpc>
                        <a:spcBef>
                          <a:spcPts val="1200"/>
                        </a:spcBef>
                        <a:spcAft>
                          <a:spcPts val="1200"/>
                        </a:spcAft>
                      </a:pPr>
                      <a:r>
                        <a:rPr lang="ar-SA" sz="1400">
                          <a:effectLst/>
                        </a:rPr>
                        <a:t>نوبة قلبية أثناء المباراة</a:t>
                      </a:r>
                      <a:r>
                        <a:rPr lang="en-US" sz="1400">
                          <a:effectLst/>
                        </a:rPr>
                        <a:t>.</a:t>
                      </a:r>
                      <a:r>
                        <a:rPr lang="ar-SA" sz="1400" u="sng" baseline="30000">
                          <a:effectLst/>
                          <a:hlinkClick r:id="rId6"/>
                        </a:rPr>
                        <a:t>[47]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7585" marR="27585" marT="13792" marB="13792" anchor="ctr"/>
                </a:tc>
                <a:extLst>
                  <a:ext uri="{0D108BD9-81ED-4DB2-BD59-A6C34878D82A}">
                    <a16:rowId xmlns:a16="http://schemas.microsoft.com/office/drawing/2014/main" val="1085823976"/>
                  </a:ext>
                </a:extLst>
              </a:tr>
              <a:tr h="1203033">
                <a:tc>
                  <a:txBody>
                    <a:bodyPr/>
                    <a:lstStyle/>
                    <a:p>
                      <a:pPr algn="r" rtl="1">
                        <a:lnSpc>
                          <a:spcPct val="107000"/>
                        </a:lnSpc>
                        <a:spcBef>
                          <a:spcPts val="1200"/>
                        </a:spcBef>
                        <a:spcAft>
                          <a:spcPts val="1200"/>
                        </a:spcAft>
                      </a:pPr>
                      <a:r>
                        <a:rPr lang="en-US" sz="1400" u="sng">
                          <a:effectLst/>
                          <a:hlinkClick r:id="rId7" tooltip="26 مايو"/>
                        </a:rPr>
                        <a:t>26 </a:t>
                      </a:r>
                      <a:r>
                        <a:rPr lang="ar-SA" sz="1400" u="sng">
                          <a:effectLst/>
                          <a:hlinkClick r:id="rId7" tooltip="26 مايو"/>
                        </a:rPr>
                        <a:t>مايو</a:t>
                      </a:r>
                      <a:r>
                        <a:rPr lang="en-US" sz="1400">
                          <a:effectLst/>
                        </a:rPr>
                        <a:t> </a:t>
                      </a:r>
                      <a:r>
                        <a:rPr lang="en-US" sz="1400" u="sng">
                          <a:effectLst/>
                          <a:hlinkClick r:id="rId3" tooltip="2009"/>
                        </a:rPr>
                        <a:t>2009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7585" marR="27585" marT="13792" marB="13792" anchor="ctr"/>
                </a:tc>
                <a:tc>
                  <a:txBody>
                    <a:bodyPr/>
                    <a:lstStyle/>
                    <a:p>
                      <a:pPr algn="r" rtl="1">
                        <a:lnSpc>
                          <a:spcPct val="107000"/>
                        </a:lnSpc>
                        <a:spcBef>
                          <a:spcPts val="1200"/>
                        </a:spcBef>
                        <a:spcAft>
                          <a:spcPts val="1200"/>
                        </a:spcAft>
                      </a:pPr>
                      <a:r>
                        <a:rPr lang="ar-SA" sz="1400">
                          <a:effectLst/>
                        </a:rPr>
                        <a:t>أوروبوسا أدون</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7585" marR="27585" marT="13792" marB="13792" anchor="ctr"/>
                </a:tc>
                <a:tc>
                  <a:txBody>
                    <a:bodyPr/>
                    <a:lstStyle/>
                    <a:p>
                      <a:pPr algn="r" rtl="1">
                        <a:lnSpc>
                          <a:spcPct val="107000"/>
                        </a:lnSpc>
                        <a:spcBef>
                          <a:spcPts val="1200"/>
                        </a:spcBef>
                        <a:spcAft>
                          <a:spcPts val="1200"/>
                        </a:spcAft>
                      </a:pPr>
                      <a:r>
                        <a:rPr lang="en-US" sz="1400" dirty="0">
                          <a:effectLst/>
                        </a:rPr>
                        <a:t>28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7585" marR="27585" marT="13792" marB="13792" anchor="ctr"/>
                </a:tc>
                <a:tc>
                  <a:txBody>
                    <a:bodyPr/>
                    <a:lstStyle/>
                    <a:p>
                      <a:pPr algn="r" rtl="1">
                        <a:lnSpc>
                          <a:spcPct val="107000"/>
                        </a:lnSpc>
                        <a:spcBef>
                          <a:spcPts val="1200"/>
                        </a:spcBef>
                        <a:spcAft>
                          <a:spcPts val="1200"/>
                        </a:spcAft>
                      </a:pPr>
                      <a:r>
                        <a:rPr lang="ar-SA" sz="1400" u="sng">
                          <a:effectLst/>
                          <a:hlinkClick r:id="rId8" tooltip="واري وولفز"/>
                        </a:rPr>
                        <a:t>واري وولفس</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7585" marR="27585" marT="13792" marB="13792" anchor="ctr"/>
                </a:tc>
                <a:tc>
                  <a:txBody>
                    <a:bodyPr/>
                    <a:lstStyle/>
                    <a:p>
                      <a:pPr algn="r" rtl="1">
                        <a:lnSpc>
                          <a:spcPct val="107000"/>
                        </a:lnSpc>
                        <a:spcBef>
                          <a:spcPts val="1200"/>
                        </a:spcBef>
                        <a:spcAft>
                          <a:spcPts val="1200"/>
                        </a:spcAft>
                      </a:pPr>
                      <a:r>
                        <a:rPr lang="ar-SA" sz="1400">
                          <a:effectLst/>
                        </a:rPr>
                        <a:t>تعرض إلى اعتداءات من قبل الفريق المنافس، أدى ذلك إلى إصابته ووفاته بعد 3 أيام</a:t>
                      </a:r>
                      <a:r>
                        <a:rPr lang="en-US" sz="1400">
                          <a:effectLst/>
                        </a:rPr>
                        <a:t>.</a:t>
                      </a:r>
                      <a:r>
                        <a:rPr lang="ar-SA" sz="1400" u="sng" baseline="30000">
                          <a:effectLst/>
                          <a:hlinkClick r:id="rId9"/>
                        </a:rPr>
                        <a:t>[48]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7585" marR="27585" marT="13792" marB="13792" anchor="ctr"/>
                </a:tc>
                <a:extLst>
                  <a:ext uri="{0D108BD9-81ED-4DB2-BD59-A6C34878D82A}">
                    <a16:rowId xmlns:a16="http://schemas.microsoft.com/office/drawing/2014/main" val="3292626081"/>
                  </a:ext>
                </a:extLst>
              </a:tr>
              <a:tr h="335993">
                <a:tc>
                  <a:txBody>
                    <a:bodyPr/>
                    <a:lstStyle/>
                    <a:p>
                      <a:pPr algn="r" rtl="1">
                        <a:lnSpc>
                          <a:spcPct val="107000"/>
                        </a:lnSpc>
                        <a:spcBef>
                          <a:spcPts val="1200"/>
                        </a:spcBef>
                        <a:spcAft>
                          <a:spcPts val="1200"/>
                        </a:spcAft>
                      </a:pPr>
                      <a:r>
                        <a:rPr lang="en-US" sz="1400" u="sng">
                          <a:effectLst/>
                          <a:hlinkClick r:id="rId10" tooltip="8 أغسطس"/>
                        </a:rPr>
                        <a:t>8 </a:t>
                      </a:r>
                      <a:r>
                        <a:rPr lang="ar-SA" sz="1400" u="sng">
                          <a:effectLst/>
                          <a:hlinkClick r:id="rId10" tooltip="8 أغسطس"/>
                        </a:rPr>
                        <a:t>أغسطس</a:t>
                      </a:r>
                      <a:r>
                        <a:rPr lang="en-US" sz="1400">
                          <a:effectLst/>
                        </a:rPr>
                        <a:t> </a:t>
                      </a:r>
                      <a:r>
                        <a:rPr lang="en-US" sz="1400" u="sng">
                          <a:effectLst/>
                          <a:hlinkClick r:id="rId3" tooltip="2009"/>
                        </a:rPr>
                        <a:t>2009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7585" marR="27585" marT="13792" marB="13792" anchor="ctr"/>
                </a:tc>
                <a:tc>
                  <a:txBody>
                    <a:bodyPr/>
                    <a:lstStyle/>
                    <a:p>
                      <a:pPr algn="r" rtl="1">
                        <a:lnSpc>
                          <a:spcPct val="107000"/>
                        </a:lnSpc>
                        <a:spcBef>
                          <a:spcPts val="1200"/>
                        </a:spcBef>
                        <a:spcAft>
                          <a:spcPts val="1200"/>
                        </a:spcAft>
                      </a:pPr>
                      <a:r>
                        <a:rPr lang="ar-SA" sz="1400" u="sng">
                          <a:effectLst/>
                          <a:hlinkClick r:id="rId11" tooltip="دانيال خاركي"/>
                        </a:rPr>
                        <a:t>دانيال خاركي</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7585" marR="27585" marT="13792" marB="13792" anchor="ctr"/>
                </a:tc>
                <a:tc>
                  <a:txBody>
                    <a:bodyPr/>
                    <a:lstStyle/>
                    <a:p>
                      <a:pPr algn="r" rtl="1">
                        <a:lnSpc>
                          <a:spcPct val="107000"/>
                        </a:lnSpc>
                        <a:spcBef>
                          <a:spcPts val="1200"/>
                        </a:spcBef>
                        <a:spcAft>
                          <a:spcPts val="1200"/>
                        </a:spcAft>
                      </a:pPr>
                      <a:r>
                        <a:rPr lang="en-US" sz="1400">
                          <a:effectLst/>
                        </a:rPr>
                        <a:t>26</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7585" marR="27585" marT="13792" marB="13792" anchor="ctr"/>
                </a:tc>
                <a:tc>
                  <a:txBody>
                    <a:bodyPr/>
                    <a:lstStyle/>
                    <a:p>
                      <a:pPr algn="r" rtl="1">
                        <a:lnSpc>
                          <a:spcPct val="107000"/>
                        </a:lnSpc>
                        <a:spcBef>
                          <a:spcPts val="1200"/>
                        </a:spcBef>
                        <a:spcAft>
                          <a:spcPts val="1200"/>
                        </a:spcAft>
                      </a:pPr>
                      <a:r>
                        <a:rPr lang="ar-SA" sz="1400" u="sng">
                          <a:effectLst/>
                          <a:hlinkClick r:id="rId12" tooltip="إسبانيول"/>
                        </a:rPr>
                        <a:t>نادي إسبانيول</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7585" marR="27585" marT="13792" marB="13792" anchor="ctr"/>
                </a:tc>
                <a:tc>
                  <a:txBody>
                    <a:bodyPr/>
                    <a:lstStyle/>
                    <a:p>
                      <a:pPr algn="r" rtl="1">
                        <a:lnSpc>
                          <a:spcPct val="107000"/>
                        </a:lnSpc>
                        <a:spcBef>
                          <a:spcPts val="1200"/>
                        </a:spcBef>
                        <a:spcAft>
                          <a:spcPts val="1200"/>
                        </a:spcAft>
                      </a:pPr>
                      <a:r>
                        <a:rPr lang="ar-SA" sz="1400">
                          <a:effectLst/>
                        </a:rPr>
                        <a:t>تعرض إلى أزمة قلبية</a:t>
                      </a:r>
                      <a:r>
                        <a:rPr lang="en-US" sz="1400">
                          <a:effectLst/>
                        </a:rPr>
                        <a:t>.</a:t>
                      </a:r>
                      <a:r>
                        <a:rPr lang="ar-SA" sz="1400" u="sng" baseline="30000">
                          <a:effectLst/>
                          <a:hlinkClick r:id="rId13"/>
                        </a:rPr>
                        <a:t>[49]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7585" marR="27585" marT="13792" marB="13792" anchor="ctr"/>
                </a:tc>
                <a:extLst>
                  <a:ext uri="{0D108BD9-81ED-4DB2-BD59-A6C34878D82A}">
                    <a16:rowId xmlns:a16="http://schemas.microsoft.com/office/drawing/2014/main" val="1803861683"/>
                  </a:ext>
                </a:extLst>
              </a:tr>
              <a:tr h="769512">
                <a:tc>
                  <a:txBody>
                    <a:bodyPr/>
                    <a:lstStyle/>
                    <a:p>
                      <a:pPr algn="r" rtl="1">
                        <a:lnSpc>
                          <a:spcPct val="107000"/>
                        </a:lnSpc>
                        <a:spcBef>
                          <a:spcPts val="1200"/>
                        </a:spcBef>
                        <a:spcAft>
                          <a:spcPts val="1200"/>
                        </a:spcAft>
                      </a:pPr>
                      <a:r>
                        <a:rPr lang="en-US" sz="1400" u="sng" dirty="0">
                          <a:effectLst/>
                          <a:hlinkClick r:id="rId14" tooltip="15 نوفمبر"/>
                        </a:rPr>
                        <a:t>15 </a:t>
                      </a:r>
                      <a:r>
                        <a:rPr lang="ar-SA" sz="1400" u="sng" dirty="0">
                          <a:effectLst/>
                          <a:hlinkClick r:id="rId14" tooltip="15 نوفمبر"/>
                        </a:rPr>
                        <a:t>نوفمبر</a:t>
                      </a:r>
                      <a:r>
                        <a:rPr lang="en-US" sz="1400" dirty="0">
                          <a:effectLst/>
                        </a:rPr>
                        <a:t> </a:t>
                      </a:r>
                      <a:r>
                        <a:rPr lang="en-US" sz="1400" u="sng" dirty="0">
                          <a:effectLst/>
                          <a:hlinkClick r:id="rId3" tooltip="2009"/>
                        </a:rPr>
                        <a:t>2009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7585" marR="27585" marT="13792" marB="13792" anchor="ctr"/>
                </a:tc>
                <a:tc>
                  <a:txBody>
                    <a:bodyPr/>
                    <a:lstStyle/>
                    <a:p>
                      <a:pPr algn="r" rtl="1">
                        <a:lnSpc>
                          <a:spcPct val="107000"/>
                        </a:lnSpc>
                        <a:spcBef>
                          <a:spcPts val="1200"/>
                        </a:spcBef>
                        <a:spcAft>
                          <a:spcPts val="1200"/>
                        </a:spcAft>
                      </a:pPr>
                      <a:r>
                        <a:rPr lang="ar-SA" sz="1400" dirty="0" err="1">
                          <a:effectLst/>
                        </a:rPr>
                        <a:t>ماوريزيو</a:t>
                      </a:r>
                      <a:r>
                        <a:rPr lang="ar-SA" sz="1400" dirty="0">
                          <a:effectLst/>
                        </a:rPr>
                        <a:t> </a:t>
                      </a:r>
                      <a:r>
                        <a:rPr lang="ar-SA" sz="1400" dirty="0" err="1">
                          <a:effectLst/>
                        </a:rPr>
                        <a:t>غريسو</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7585" marR="27585" marT="13792" marB="13792" anchor="ctr"/>
                </a:tc>
                <a:tc>
                  <a:txBody>
                    <a:bodyPr/>
                    <a:lstStyle/>
                    <a:p>
                      <a:pPr algn="r" rtl="1">
                        <a:lnSpc>
                          <a:spcPct val="107000"/>
                        </a:lnSpc>
                        <a:spcBef>
                          <a:spcPts val="1200"/>
                        </a:spcBef>
                        <a:spcAft>
                          <a:spcPts val="1200"/>
                        </a:spcAft>
                      </a:pPr>
                      <a:r>
                        <a:rPr lang="en-US" sz="1400" dirty="0">
                          <a:effectLst/>
                        </a:rPr>
                        <a:t>25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7585" marR="27585" marT="13792" marB="13792" anchor="ctr"/>
                </a:tc>
                <a:tc>
                  <a:txBody>
                    <a:bodyPr/>
                    <a:lstStyle/>
                    <a:p>
                      <a:pPr algn="r" rtl="1">
                        <a:lnSpc>
                          <a:spcPct val="107000"/>
                        </a:lnSpc>
                        <a:spcBef>
                          <a:spcPts val="1200"/>
                        </a:spcBef>
                        <a:spcAft>
                          <a:spcPts val="1200"/>
                        </a:spcAft>
                      </a:pPr>
                      <a:r>
                        <a:rPr lang="ar-SA" sz="1400">
                          <a:effectLst/>
                        </a:rPr>
                        <a:t>توس ستيد</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7585" marR="27585" marT="13792" marB="13792" anchor="ctr"/>
                </a:tc>
                <a:tc>
                  <a:txBody>
                    <a:bodyPr/>
                    <a:lstStyle/>
                    <a:p>
                      <a:pPr algn="r" rtl="1">
                        <a:lnSpc>
                          <a:spcPct val="107000"/>
                        </a:lnSpc>
                        <a:spcBef>
                          <a:spcPts val="1200"/>
                        </a:spcBef>
                        <a:spcAft>
                          <a:spcPts val="1200"/>
                        </a:spcAft>
                      </a:pPr>
                      <a:r>
                        <a:rPr lang="ar-SA" sz="1400">
                          <a:effectLst/>
                        </a:rPr>
                        <a:t>سقط في الملعب ثم توفي لاحقاً في المستشفى</a:t>
                      </a:r>
                      <a:r>
                        <a:rPr lang="en-US" sz="1400">
                          <a:effectLst/>
                        </a:rPr>
                        <a:t>.</a:t>
                      </a:r>
                      <a:r>
                        <a:rPr lang="ar-SA" sz="1400" u="sng" baseline="30000">
                          <a:effectLst/>
                          <a:hlinkClick r:id="rId15"/>
                        </a:rPr>
                        <a:t>[50]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7585" marR="27585" marT="13792" marB="13792" anchor="ctr"/>
                </a:tc>
                <a:extLst>
                  <a:ext uri="{0D108BD9-81ED-4DB2-BD59-A6C34878D82A}">
                    <a16:rowId xmlns:a16="http://schemas.microsoft.com/office/drawing/2014/main" val="451154565"/>
                  </a:ext>
                </a:extLst>
              </a:tr>
              <a:tr h="480499">
                <a:tc>
                  <a:txBody>
                    <a:bodyPr/>
                    <a:lstStyle/>
                    <a:p>
                      <a:pPr algn="r" rtl="1">
                        <a:lnSpc>
                          <a:spcPct val="107000"/>
                        </a:lnSpc>
                        <a:spcBef>
                          <a:spcPts val="1200"/>
                        </a:spcBef>
                        <a:spcAft>
                          <a:spcPts val="1200"/>
                        </a:spcAft>
                      </a:pPr>
                      <a:r>
                        <a:rPr lang="en-US" sz="1400" u="sng">
                          <a:effectLst/>
                          <a:hlinkClick r:id="rId16" tooltip="18 نوفمبر"/>
                        </a:rPr>
                        <a:t>18 </a:t>
                      </a:r>
                      <a:r>
                        <a:rPr lang="ar-SA" sz="1400" u="sng">
                          <a:effectLst/>
                          <a:hlinkClick r:id="rId16" tooltip="18 نوفمبر"/>
                        </a:rPr>
                        <a:t>نوفمبر</a:t>
                      </a:r>
                      <a:r>
                        <a:rPr lang="en-US" sz="1400">
                          <a:effectLst/>
                        </a:rPr>
                        <a:t> </a:t>
                      </a:r>
                      <a:r>
                        <a:rPr lang="en-US" sz="1400" u="sng">
                          <a:effectLst/>
                          <a:hlinkClick r:id="rId3" tooltip="2009"/>
                        </a:rPr>
                        <a:t>2009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7585" marR="27585" marT="13792" marB="13792" anchor="ctr"/>
                </a:tc>
                <a:tc>
                  <a:txBody>
                    <a:bodyPr/>
                    <a:lstStyle/>
                    <a:p>
                      <a:pPr algn="r" rtl="1">
                        <a:lnSpc>
                          <a:spcPct val="107000"/>
                        </a:lnSpc>
                        <a:spcBef>
                          <a:spcPts val="1200"/>
                        </a:spcBef>
                        <a:spcAft>
                          <a:spcPts val="1200"/>
                        </a:spcAft>
                      </a:pPr>
                      <a:r>
                        <a:rPr lang="ar-SA" sz="1400" u="sng">
                          <a:effectLst/>
                          <a:hlinkClick r:id="rId17" tooltip="سالم سعد"/>
                        </a:rPr>
                        <a:t>سالم سعد</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7585" marR="27585" marT="13792" marB="13792" anchor="ctr"/>
                </a:tc>
                <a:tc>
                  <a:txBody>
                    <a:bodyPr/>
                    <a:lstStyle/>
                    <a:p>
                      <a:pPr algn="r" rtl="1">
                        <a:lnSpc>
                          <a:spcPct val="107000"/>
                        </a:lnSpc>
                        <a:spcBef>
                          <a:spcPts val="1200"/>
                        </a:spcBef>
                        <a:spcAft>
                          <a:spcPts val="1200"/>
                        </a:spcAft>
                      </a:pPr>
                      <a:r>
                        <a:rPr lang="en-US" sz="1400" dirty="0">
                          <a:effectLst/>
                        </a:rPr>
                        <a:t>31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7585" marR="27585" marT="13792" marB="13792" anchor="ctr"/>
                </a:tc>
                <a:tc>
                  <a:txBody>
                    <a:bodyPr/>
                    <a:lstStyle/>
                    <a:p>
                      <a:pPr algn="r" rtl="1">
                        <a:lnSpc>
                          <a:spcPct val="107000"/>
                        </a:lnSpc>
                        <a:spcBef>
                          <a:spcPts val="1200"/>
                        </a:spcBef>
                        <a:spcAft>
                          <a:spcPts val="1200"/>
                        </a:spcAft>
                      </a:pPr>
                      <a:r>
                        <a:rPr lang="ar-SA" sz="1400" u="sng" dirty="0">
                          <a:effectLst/>
                          <a:hlinkClick r:id="rId18" tooltip="نادي النصر (الإمارات)"/>
                        </a:rPr>
                        <a:t>نادي النصر</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7585" marR="27585" marT="13792" marB="13792" anchor="ctr"/>
                </a:tc>
                <a:tc>
                  <a:txBody>
                    <a:bodyPr/>
                    <a:lstStyle/>
                    <a:p>
                      <a:pPr algn="r" rtl="1">
                        <a:lnSpc>
                          <a:spcPct val="107000"/>
                        </a:lnSpc>
                        <a:spcBef>
                          <a:spcPts val="1200"/>
                        </a:spcBef>
                        <a:spcAft>
                          <a:spcPts val="1200"/>
                        </a:spcAft>
                      </a:pPr>
                      <a:r>
                        <a:rPr lang="ar-SA" sz="1400" dirty="0">
                          <a:effectLst/>
                        </a:rPr>
                        <a:t>داهمته نوبة قلبية أثناء التمرين</a:t>
                      </a:r>
                      <a:r>
                        <a:rPr lang="en-US" sz="1400" dirty="0">
                          <a:effectLst/>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7585" marR="27585" marT="13792" marB="13792" anchor="ctr"/>
                </a:tc>
                <a:extLst>
                  <a:ext uri="{0D108BD9-81ED-4DB2-BD59-A6C34878D82A}">
                    <a16:rowId xmlns:a16="http://schemas.microsoft.com/office/drawing/2014/main" val="1442769608"/>
                  </a:ext>
                </a:extLst>
              </a:tr>
              <a:tr h="625007">
                <a:tc>
                  <a:txBody>
                    <a:bodyPr/>
                    <a:lstStyle/>
                    <a:p>
                      <a:pPr algn="r" rtl="1">
                        <a:lnSpc>
                          <a:spcPct val="107000"/>
                        </a:lnSpc>
                        <a:spcBef>
                          <a:spcPts val="1200"/>
                        </a:spcBef>
                        <a:spcAft>
                          <a:spcPts val="1200"/>
                        </a:spcAft>
                      </a:pPr>
                      <a:r>
                        <a:rPr lang="en-US" sz="1400" u="sng" dirty="0">
                          <a:effectLst/>
                          <a:hlinkClick r:id="rId19" tooltip="24 يناير"/>
                        </a:rPr>
                        <a:t>24 </a:t>
                      </a:r>
                      <a:r>
                        <a:rPr lang="ar-SA" sz="1400" u="sng" dirty="0">
                          <a:effectLst/>
                          <a:hlinkClick r:id="rId19" tooltip="24 يناير"/>
                        </a:rPr>
                        <a:t>يناير</a:t>
                      </a:r>
                      <a:r>
                        <a:rPr lang="en-US" sz="1400" dirty="0">
                          <a:effectLst/>
                        </a:rPr>
                        <a:t> </a:t>
                      </a:r>
                      <a:r>
                        <a:rPr lang="en-US" sz="1400" u="sng" dirty="0">
                          <a:effectLst/>
                          <a:hlinkClick r:id="rId20" tooltip="2010"/>
                        </a:rPr>
                        <a:t>2010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7585" marR="27585" marT="13792" marB="13792" anchor="ctr"/>
                </a:tc>
                <a:tc>
                  <a:txBody>
                    <a:bodyPr/>
                    <a:lstStyle/>
                    <a:p>
                      <a:pPr algn="r" rtl="1">
                        <a:lnSpc>
                          <a:spcPct val="107000"/>
                        </a:lnSpc>
                        <a:spcBef>
                          <a:spcPts val="1200"/>
                        </a:spcBef>
                        <a:spcAft>
                          <a:spcPts val="1200"/>
                        </a:spcAft>
                      </a:pPr>
                      <a:r>
                        <a:rPr lang="ar-SA" sz="1400" dirty="0" err="1">
                          <a:effectLst/>
                        </a:rPr>
                        <a:t>يانيك</a:t>
                      </a:r>
                      <a:r>
                        <a:rPr lang="ar-SA" sz="1400" dirty="0">
                          <a:effectLst/>
                        </a:rPr>
                        <a:t> داجو</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7585" marR="27585" marT="13792" marB="13792" anchor="ctr"/>
                </a:tc>
                <a:tc>
                  <a:txBody>
                    <a:bodyPr/>
                    <a:lstStyle/>
                    <a:p>
                      <a:pPr algn="r" rtl="1">
                        <a:lnSpc>
                          <a:spcPct val="107000"/>
                        </a:lnSpc>
                        <a:spcBef>
                          <a:spcPts val="1200"/>
                        </a:spcBef>
                        <a:spcAft>
                          <a:spcPts val="1200"/>
                        </a:spcAft>
                      </a:pPr>
                      <a:r>
                        <a:rPr lang="en-US" sz="1400" dirty="0">
                          <a:effectLst/>
                        </a:rPr>
                        <a:t>17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7585" marR="27585" marT="13792" marB="13792" anchor="ctr"/>
                </a:tc>
                <a:tc>
                  <a:txBody>
                    <a:bodyPr/>
                    <a:lstStyle/>
                    <a:p>
                      <a:pPr algn="r" rtl="1">
                        <a:lnSpc>
                          <a:spcPct val="107000"/>
                        </a:lnSpc>
                        <a:spcBef>
                          <a:spcPts val="1200"/>
                        </a:spcBef>
                        <a:spcAft>
                          <a:spcPts val="1200"/>
                        </a:spcAft>
                      </a:pPr>
                      <a:r>
                        <a:rPr lang="ar-SA" sz="1400" dirty="0">
                          <a:effectLst/>
                        </a:rPr>
                        <a:t>أراس </a:t>
                      </a:r>
                      <a:r>
                        <a:rPr lang="ar-SA" sz="1400" dirty="0" err="1">
                          <a:effectLst/>
                        </a:rPr>
                        <a:t>فوتبول</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7585" marR="27585" marT="13792" marB="13792" anchor="ctr"/>
                </a:tc>
                <a:tc>
                  <a:txBody>
                    <a:bodyPr/>
                    <a:lstStyle/>
                    <a:p>
                      <a:pPr algn="r" rtl="1">
                        <a:lnSpc>
                          <a:spcPct val="107000"/>
                        </a:lnSpc>
                        <a:spcBef>
                          <a:spcPts val="1200"/>
                        </a:spcBef>
                        <a:spcAft>
                          <a:spcPts val="1200"/>
                        </a:spcAft>
                      </a:pPr>
                      <a:r>
                        <a:rPr lang="ar-SA" sz="1400">
                          <a:effectLst/>
                        </a:rPr>
                        <a:t>سقط في الملعب ثم توفي لاحقاً بنوبة قلبية</a:t>
                      </a:r>
                      <a:r>
                        <a:rPr lang="en-US" sz="1400">
                          <a:effectLst/>
                        </a:rPr>
                        <a:t>.</a:t>
                      </a:r>
                      <a:r>
                        <a:rPr lang="ar-SA" sz="1400" u="sng" baseline="30000">
                          <a:effectLst/>
                          <a:hlinkClick r:id="rId21"/>
                        </a:rPr>
                        <a:t>[51]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7585" marR="27585" marT="13792" marB="13792" anchor="ctr"/>
                </a:tc>
                <a:extLst>
                  <a:ext uri="{0D108BD9-81ED-4DB2-BD59-A6C34878D82A}">
                    <a16:rowId xmlns:a16="http://schemas.microsoft.com/office/drawing/2014/main" val="4052325683"/>
                  </a:ext>
                </a:extLst>
              </a:tr>
              <a:tr h="335993">
                <a:tc>
                  <a:txBody>
                    <a:bodyPr/>
                    <a:lstStyle/>
                    <a:p>
                      <a:pPr algn="r" rtl="1">
                        <a:lnSpc>
                          <a:spcPct val="107000"/>
                        </a:lnSpc>
                        <a:spcBef>
                          <a:spcPts val="1200"/>
                        </a:spcBef>
                        <a:spcAft>
                          <a:spcPts val="1200"/>
                        </a:spcAft>
                      </a:pPr>
                      <a:r>
                        <a:rPr lang="en-US" sz="1400" u="sng">
                          <a:effectLst/>
                          <a:hlinkClick r:id="rId22" tooltip="6 مارس"/>
                        </a:rPr>
                        <a:t>6 </a:t>
                      </a:r>
                      <a:r>
                        <a:rPr lang="ar-SA" sz="1400" u="sng">
                          <a:effectLst/>
                          <a:hlinkClick r:id="rId22" tooltip="6 مارس"/>
                        </a:rPr>
                        <a:t>مارس</a:t>
                      </a:r>
                      <a:r>
                        <a:rPr lang="en-US" sz="1400">
                          <a:effectLst/>
                        </a:rPr>
                        <a:t> </a:t>
                      </a:r>
                      <a:r>
                        <a:rPr lang="en-US" sz="1400" u="sng">
                          <a:effectLst/>
                          <a:hlinkClick r:id="rId20" tooltip="2010"/>
                        </a:rPr>
                        <a:t>2010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7585" marR="27585" marT="13792" marB="13792" anchor="ctr"/>
                </a:tc>
                <a:tc>
                  <a:txBody>
                    <a:bodyPr/>
                    <a:lstStyle/>
                    <a:p>
                      <a:pPr algn="r" rtl="1">
                        <a:lnSpc>
                          <a:spcPct val="107000"/>
                        </a:lnSpc>
                        <a:spcBef>
                          <a:spcPts val="1200"/>
                        </a:spcBef>
                        <a:spcAft>
                          <a:spcPts val="1200"/>
                        </a:spcAft>
                      </a:pPr>
                      <a:r>
                        <a:rPr lang="ar-SA" sz="1400" u="sng">
                          <a:effectLst/>
                          <a:hlinkClick r:id="rId23" tooltip="إندورانس إيداهور"/>
                        </a:rPr>
                        <a:t>إندورانس إيداهور</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7585" marR="27585" marT="13792" marB="13792" anchor="ctr"/>
                </a:tc>
                <a:tc>
                  <a:txBody>
                    <a:bodyPr/>
                    <a:lstStyle/>
                    <a:p>
                      <a:pPr algn="r" rtl="1">
                        <a:lnSpc>
                          <a:spcPct val="107000"/>
                        </a:lnSpc>
                        <a:spcBef>
                          <a:spcPts val="1200"/>
                        </a:spcBef>
                        <a:spcAft>
                          <a:spcPts val="1200"/>
                        </a:spcAft>
                      </a:pPr>
                      <a:r>
                        <a:rPr lang="en-US" sz="1400">
                          <a:effectLst/>
                        </a:rPr>
                        <a:t>25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7585" marR="27585" marT="13792" marB="13792" anchor="ctr"/>
                </a:tc>
                <a:tc>
                  <a:txBody>
                    <a:bodyPr/>
                    <a:lstStyle/>
                    <a:p>
                      <a:pPr algn="r" rtl="1">
                        <a:lnSpc>
                          <a:spcPct val="107000"/>
                        </a:lnSpc>
                        <a:spcBef>
                          <a:spcPts val="1200"/>
                        </a:spcBef>
                        <a:spcAft>
                          <a:spcPts val="1200"/>
                        </a:spcAft>
                      </a:pPr>
                      <a:r>
                        <a:rPr lang="ar-SA" sz="1400" u="sng" dirty="0">
                          <a:effectLst/>
                          <a:hlinkClick r:id="rId24" tooltip="نادي المريخ (السودان)"/>
                        </a:rPr>
                        <a:t>نادي المريخ</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7585" marR="27585" marT="13792" marB="13792" anchor="ctr"/>
                </a:tc>
                <a:tc>
                  <a:txBody>
                    <a:bodyPr/>
                    <a:lstStyle/>
                    <a:p>
                      <a:pPr algn="r" rtl="1">
                        <a:lnSpc>
                          <a:spcPct val="107000"/>
                        </a:lnSpc>
                        <a:spcBef>
                          <a:spcPts val="1200"/>
                        </a:spcBef>
                        <a:spcAft>
                          <a:spcPts val="1200"/>
                        </a:spcAft>
                      </a:pPr>
                      <a:r>
                        <a:rPr lang="ar-SA" sz="1400" dirty="0">
                          <a:effectLst/>
                        </a:rPr>
                        <a:t>نوبة قلبية</a:t>
                      </a:r>
                      <a:r>
                        <a:rPr lang="en-US" sz="1400" dirty="0">
                          <a:effectLst/>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7585" marR="27585" marT="13792" marB="13792" anchor="ctr"/>
                </a:tc>
                <a:extLst>
                  <a:ext uri="{0D108BD9-81ED-4DB2-BD59-A6C34878D82A}">
                    <a16:rowId xmlns:a16="http://schemas.microsoft.com/office/drawing/2014/main" val="1789869536"/>
                  </a:ext>
                </a:extLst>
              </a:tr>
            </a:tbl>
          </a:graphicData>
        </a:graphic>
      </p:graphicFrame>
    </p:spTree>
    <p:extLst>
      <p:ext uri="{BB962C8B-B14F-4D97-AF65-F5344CB8AC3E}">
        <p14:creationId xmlns:p14="http://schemas.microsoft.com/office/powerpoint/2010/main" val="1071688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529670432"/>
              </p:ext>
            </p:extLst>
          </p:nvPr>
        </p:nvGraphicFramePr>
        <p:xfrm>
          <a:off x="321971" y="309094"/>
          <a:ext cx="10820162" cy="5782612"/>
        </p:xfrm>
        <a:graphic>
          <a:graphicData uri="http://schemas.openxmlformats.org/drawingml/2006/table">
            <a:tbl>
              <a:tblPr rtl="1" firstRow="1" firstCol="1" bandRow="1">
                <a:tableStyleId>{5C22544A-7EE6-4342-B048-85BDC9FD1C3A}</a:tableStyleId>
              </a:tblPr>
              <a:tblGrid>
                <a:gridCol w="1794881">
                  <a:extLst>
                    <a:ext uri="{9D8B030D-6E8A-4147-A177-3AD203B41FA5}">
                      <a16:colId xmlns:a16="http://schemas.microsoft.com/office/drawing/2014/main" val="1032591198"/>
                    </a:ext>
                  </a:extLst>
                </a:gridCol>
                <a:gridCol w="1794881">
                  <a:extLst>
                    <a:ext uri="{9D8B030D-6E8A-4147-A177-3AD203B41FA5}">
                      <a16:colId xmlns:a16="http://schemas.microsoft.com/office/drawing/2014/main" val="3641862256"/>
                    </a:ext>
                  </a:extLst>
                </a:gridCol>
                <a:gridCol w="1794881">
                  <a:extLst>
                    <a:ext uri="{9D8B030D-6E8A-4147-A177-3AD203B41FA5}">
                      <a16:colId xmlns:a16="http://schemas.microsoft.com/office/drawing/2014/main" val="193851447"/>
                    </a:ext>
                  </a:extLst>
                </a:gridCol>
                <a:gridCol w="1794881">
                  <a:extLst>
                    <a:ext uri="{9D8B030D-6E8A-4147-A177-3AD203B41FA5}">
                      <a16:colId xmlns:a16="http://schemas.microsoft.com/office/drawing/2014/main" val="4273168393"/>
                    </a:ext>
                  </a:extLst>
                </a:gridCol>
                <a:gridCol w="3640638">
                  <a:extLst>
                    <a:ext uri="{9D8B030D-6E8A-4147-A177-3AD203B41FA5}">
                      <a16:colId xmlns:a16="http://schemas.microsoft.com/office/drawing/2014/main" val="4097925487"/>
                    </a:ext>
                  </a:extLst>
                </a:gridCol>
              </a:tblGrid>
              <a:tr h="814216">
                <a:tc>
                  <a:txBody>
                    <a:bodyPr/>
                    <a:lstStyle/>
                    <a:p>
                      <a:pPr algn="r" rtl="1">
                        <a:lnSpc>
                          <a:spcPct val="107000"/>
                        </a:lnSpc>
                        <a:spcBef>
                          <a:spcPts val="1200"/>
                        </a:spcBef>
                        <a:spcAft>
                          <a:spcPts val="1200"/>
                        </a:spcAft>
                      </a:pPr>
                      <a:r>
                        <a:rPr lang="en-US" sz="1400" u="sng" dirty="0">
                          <a:effectLst/>
                          <a:hlinkClick r:id="rId2" tooltip="2 نوفمبر"/>
                        </a:rPr>
                        <a:t>2 </a:t>
                      </a:r>
                      <a:r>
                        <a:rPr lang="ar-SA" sz="1400" u="sng" dirty="0">
                          <a:effectLst/>
                          <a:hlinkClick r:id="rId2" tooltip="2 نوفمبر"/>
                        </a:rPr>
                        <a:t>نوفمبر</a:t>
                      </a:r>
                      <a:r>
                        <a:rPr lang="en-US" sz="1400" dirty="0">
                          <a:effectLst/>
                        </a:rPr>
                        <a:t> </a:t>
                      </a:r>
                      <a:r>
                        <a:rPr lang="en-US" sz="1400" u="sng" dirty="0">
                          <a:effectLst/>
                          <a:hlinkClick r:id="rId3" tooltip="2017"/>
                        </a:rPr>
                        <a:t>2017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8902" marR="58902" marT="29451" marB="29451" anchor="ctr"/>
                </a:tc>
                <a:tc>
                  <a:txBody>
                    <a:bodyPr/>
                    <a:lstStyle/>
                    <a:p>
                      <a:pPr algn="r" rtl="1">
                        <a:lnSpc>
                          <a:spcPct val="107000"/>
                        </a:lnSpc>
                        <a:spcBef>
                          <a:spcPts val="1200"/>
                        </a:spcBef>
                        <a:spcAft>
                          <a:spcPts val="1200"/>
                        </a:spcAft>
                      </a:pPr>
                      <a:r>
                        <a:rPr lang="ar-SA" sz="1400">
                          <a:effectLst/>
                        </a:rPr>
                        <a:t>جزيل لوبانزو</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8902" marR="58902" marT="29451" marB="29451" anchor="ctr"/>
                </a:tc>
                <a:tc>
                  <a:txBody>
                    <a:bodyPr/>
                    <a:lstStyle/>
                    <a:p>
                      <a:pPr algn="r" rtl="1">
                        <a:lnSpc>
                          <a:spcPct val="107000"/>
                        </a:lnSpc>
                        <a:spcBef>
                          <a:spcPts val="1200"/>
                        </a:spcBef>
                        <a:spcAft>
                          <a:spcPts val="1200"/>
                        </a:spcAft>
                      </a:pPr>
                      <a:r>
                        <a:rPr lang="en-US" sz="1400">
                          <a:effectLst/>
                        </a:rPr>
                        <a:t>17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8902" marR="58902" marT="29451" marB="29451" anchor="ctr"/>
                </a:tc>
                <a:tc>
                  <a:txBody>
                    <a:bodyPr/>
                    <a:lstStyle/>
                    <a:p>
                      <a:pPr algn="r" rtl="1">
                        <a:lnSpc>
                          <a:spcPct val="107000"/>
                        </a:lnSpc>
                        <a:spcBef>
                          <a:spcPts val="1200"/>
                        </a:spcBef>
                        <a:spcAft>
                          <a:spcPts val="1200"/>
                        </a:spcAft>
                      </a:pPr>
                      <a:r>
                        <a:rPr lang="ar-SA" sz="1400" u="sng">
                          <a:effectLst/>
                          <a:hlinkClick r:id="rId4" tooltip="رويال أنتويرب"/>
                        </a:rPr>
                        <a:t>رويال أنتويرب تحت 19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8902" marR="58902" marT="29451" marB="29451" anchor="ctr"/>
                </a:tc>
                <a:tc>
                  <a:txBody>
                    <a:bodyPr/>
                    <a:lstStyle/>
                    <a:p>
                      <a:pPr algn="r" rtl="1">
                        <a:lnSpc>
                          <a:spcPct val="107000"/>
                        </a:lnSpc>
                        <a:spcBef>
                          <a:spcPts val="1200"/>
                        </a:spcBef>
                        <a:spcAft>
                          <a:spcPts val="1200"/>
                        </a:spcAft>
                      </a:pPr>
                      <a:r>
                        <a:rPr lang="ar-SA" sz="1400">
                          <a:effectLst/>
                        </a:rPr>
                        <a:t>انهار بسبب نوبة قلبية في التدريبات وتُوفي في اليوم التالي</a:t>
                      </a:r>
                      <a:r>
                        <a:rPr lang="en-US" sz="1400">
                          <a:effectLst/>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8902" marR="58902" marT="29451" marB="29451" anchor="ctr"/>
                </a:tc>
                <a:extLst>
                  <a:ext uri="{0D108BD9-81ED-4DB2-BD59-A6C34878D82A}">
                    <a16:rowId xmlns:a16="http://schemas.microsoft.com/office/drawing/2014/main" val="3492159779"/>
                  </a:ext>
                </a:extLst>
              </a:tr>
              <a:tr h="1808817">
                <a:tc>
                  <a:txBody>
                    <a:bodyPr/>
                    <a:lstStyle/>
                    <a:p>
                      <a:pPr algn="r" rtl="1">
                        <a:lnSpc>
                          <a:spcPct val="107000"/>
                        </a:lnSpc>
                        <a:spcBef>
                          <a:spcPts val="1200"/>
                        </a:spcBef>
                        <a:spcAft>
                          <a:spcPts val="1200"/>
                        </a:spcAft>
                      </a:pPr>
                      <a:r>
                        <a:rPr lang="en-US" sz="1400" u="sng">
                          <a:effectLst/>
                          <a:hlinkClick r:id="rId5" tooltip="24 مارس"/>
                        </a:rPr>
                        <a:t>24 </a:t>
                      </a:r>
                      <a:r>
                        <a:rPr lang="ar-SA" sz="1400" u="sng">
                          <a:effectLst/>
                          <a:hlinkClick r:id="rId5" tooltip="24 مارس"/>
                        </a:rPr>
                        <a:t>مارس</a:t>
                      </a:r>
                      <a:r>
                        <a:rPr lang="en-US" sz="1400">
                          <a:effectLst/>
                        </a:rPr>
                        <a:t> </a:t>
                      </a:r>
                      <a:r>
                        <a:rPr lang="en-US" sz="1400" u="sng">
                          <a:effectLst/>
                          <a:hlinkClick r:id="rId6" tooltip="2018"/>
                        </a:rPr>
                        <a:t>2018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8902" marR="58902" marT="29451" marB="29451" anchor="ctr"/>
                </a:tc>
                <a:tc>
                  <a:txBody>
                    <a:bodyPr/>
                    <a:lstStyle/>
                    <a:p>
                      <a:pPr algn="r" rtl="1">
                        <a:lnSpc>
                          <a:spcPct val="107000"/>
                        </a:lnSpc>
                        <a:spcBef>
                          <a:spcPts val="1200"/>
                        </a:spcBef>
                        <a:spcAft>
                          <a:spcPts val="1200"/>
                        </a:spcAft>
                      </a:pPr>
                      <a:r>
                        <a:rPr lang="ar-SA" sz="1400">
                          <a:effectLst/>
                        </a:rPr>
                        <a:t>برونو بوبان</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8902" marR="58902" marT="29451" marB="29451" anchor="ctr"/>
                </a:tc>
                <a:tc>
                  <a:txBody>
                    <a:bodyPr/>
                    <a:lstStyle/>
                    <a:p>
                      <a:pPr algn="r" rtl="1">
                        <a:lnSpc>
                          <a:spcPct val="107000"/>
                        </a:lnSpc>
                        <a:spcBef>
                          <a:spcPts val="1200"/>
                        </a:spcBef>
                        <a:spcAft>
                          <a:spcPts val="1200"/>
                        </a:spcAft>
                      </a:pPr>
                      <a:r>
                        <a:rPr lang="en-US" sz="1400" dirty="0">
                          <a:effectLst/>
                        </a:rPr>
                        <a:t>25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8902" marR="58902" marT="29451" marB="29451" anchor="ctr"/>
                </a:tc>
                <a:tc>
                  <a:txBody>
                    <a:bodyPr/>
                    <a:lstStyle/>
                    <a:p>
                      <a:pPr algn="r" rtl="1">
                        <a:lnSpc>
                          <a:spcPct val="107000"/>
                        </a:lnSpc>
                        <a:spcBef>
                          <a:spcPts val="1200"/>
                        </a:spcBef>
                        <a:spcAft>
                          <a:spcPts val="1200"/>
                        </a:spcAft>
                      </a:pPr>
                      <a:r>
                        <a:rPr lang="ar-SA" sz="1400">
                          <a:effectLst/>
                        </a:rPr>
                        <a:t>مارسوني الكرواتي</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8902" marR="58902" marT="29451" marB="29451" anchor="ctr"/>
                </a:tc>
                <a:tc>
                  <a:txBody>
                    <a:bodyPr/>
                    <a:lstStyle/>
                    <a:p>
                      <a:pPr algn="r" rtl="1">
                        <a:lnSpc>
                          <a:spcPct val="107000"/>
                        </a:lnSpc>
                        <a:spcBef>
                          <a:spcPts val="1200"/>
                        </a:spcBef>
                        <a:spcAft>
                          <a:spcPts val="1200"/>
                        </a:spcAft>
                      </a:pPr>
                      <a:r>
                        <a:rPr lang="ar-SA" sz="1400">
                          <a:effectLst/>
                        </a:rPr>
                        <a:t>توفي إثر اصطدام كرة قوية بصدره في مباراة بالدوري الدرجة الثالثة الكرواتي وقد حاول المسعفون واللاعبون بأرض الملعب إنقاذ اللاعب لكنهم فشلوا حيث سقط مغشياً عليه ولم يستجب لمحاولات الإفاقة</a:t>
                      </a:r>
                      <a:r>
                        <a:rPr lang="en-US" sz="1400">
                          <a:effectLst/>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8902" marR="58902" marT="29451" marB="29451" anchor="ctr"/>
                </a:tc>
                <a:extLst>
                  <a:ext uri="{0D108BD9-81ED-4DB2-BD59-A6C34878D82A}">
                    <a16:rowId xmlns:a16="http://schemas.microsoft.com/office/drawing/2014/main" val="2304732960"/>
                  </a:ext>
                </a:extLst>
              </a:tr>
              <a:tr h="1129827">
                <a:tc>
                  <a:txBody>
                    <a:bodyPr/>
                    <a:lstStyle/>
                    <a:p>
                      <a:pPr algn="r" rtl="1">
                        <a:lnSpc>
                          <a:spcPct val="107000"/>
                        </a:lnSpc>
                        <a:spcBef>
                          <a:spcPts val="1200"/>
                        </a:spcBef>
                        <a:spcAft>
                          <a:spcPts val="1200"/>
                        </a:spcAft>
                      </a:pPr>
                      <a:r>
                        <a:rPr lang="en-US" sz="1400" u="sng" dirty="0">
                          <a:effectLst/>
                          <a:hlinkClick r:id="rId7" tooltip="4 مايو"/>
                        </a:rPr>
                        <a:t>4 </a:t>
                      </a:r>
                      <a:r>
                        <a:rPr lang="ar-SA" sz="1400" u="sng" dirty="0">
                          <a:effectLst/>
                          <a:hlinkClick r:id="rId7" tooltip="4 مايو"/>
                        </a:rPr>
                        <a:t>مايو</a:t>
                      </a:r>
                      <a:r>
                        <a:rPr lang="en-US" sz="1400" dirty="0">
                          <a:effectLst/>
                        </a:rPr>
                        <a:t> </a:t>
                      </a:r>
                      <a:r>
                        <a:rPr lang="en-US" sz="1400" u="sng" dirty="0">
                          <a:effectLst/>
                          <a:hlinkClick r:id="rId6" tooltip="2018"/>
                        </a:rPr>
                        <a:t>2018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8902" marR="58902" marT="29451" marB="29451" anchor="ctr"/>
                </a:tc>
                <a:tc>
                  <a:txBody>
                    <a:bodyPr/>
                    <a:lstStyle/>
                    <a:p>
                      <a:pPr algn="r" rtl="1">
                        <a:lnSpc>
                          <a:spcPct val="107000"/>
                        </a:lnSpc>
                        <a:spcBef>
                          <a:spcPts val="1200"/>
                        </a:spcBef>
                        <a:spcAft>
                          <a:spcPts val="1200"/>
                        </a:spcAft>
                      </a:pPr>
                      <a:r>
                        <a:rPr lang="ar-SA" sz="1400" dirty="0" err="1">
                          <a:effectLst/>
                        </a:rPr>
                        <a:t>لياندا</a:t>
                      </a:r>
                      <a:r>
                        <a:rPr lang="ar-SA" sz="1400" dirty="0">
                          <a:effectLst/>
                        </a:rPr>
                        <a:t> </a:t>
                      </a:r>
                      <a:r>
                        <a:rPr lang="ar-SA" sz="1400" dirty="0" err="1">
                          <a:effectLst/>
                        </a:rPr>
                        <a:t>نتشانجاسي</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8902" marR="58902" marT="29451" marB="29451" anchor="ctr"/>
                </a:tc>
                <a:tc>
                  <a:txBody>
                    <a:bodyPr/>
                    <a:lstStyle/>
                    <a:p>
                      <a:pPr algn="r" rtl="1">
                        <a:lnSpc>
                          <a:spcPct val="107000"/>
                        </a:lnSpc>
                        <a:spcBef>
                          <a:spcPts val="1200"/>
                        </a:spcBef>
                        <a:spcAft>
                          <a:spcPts val="1200"/>
                        </a:spcAft>
                      </a:pPr>
                      <a:r>
                        <a:rPr lang="en-US" sz="1400" dirty="0">
                          <a:effectLst/>
                        </a:rPr>
                        <a:t>21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8902" marR="58902" marT="29451" marB="29451" anchor="ctr"/>
                </a:tc>
                <a:tc>
                  <a:txBody>
                    <a:bodyPr/>
                    <a:lstStyle/>
                    <a:p>
                      <a:pPr algn="r" rtl="1">
                        <a:lnSpc>
                          <a:spcPct val="107000"/>
                        </a:lnSpc>
                        <a:spcBef>
                          <a:spcPts val="1200"/>
                        </a:spcBef>
                        <a:spcAft>
                          <a:spcPts val="1200"/>
                        </a:spcAft>
                      </a:pPr>
                      <a:r>
                        <a:rPr lang="ar-SA" sz="1400" dirty="0" err="1">
                          <a:effectLst/>
                        </a:rPr>
                        <a:t>ماريتزبورغ</a:t>
                      </a:r>
                      <a:r>
                        <a:rPr lang="ar-SA" sz="1400" dirty="0">
                          <a:effectLst/>
                        </a:rPr>
                        <a:t> يونايتد</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8902" marR="58902" marT="29451" marB="29451" anchor="ctr"/>
                </a:tc>
                <a:tc>
                  <a:txBody>
                    <a:bodyPr/>
                    <a:lstStyle/>
                    <a:p>
                      <a:pPr algn="r" rtl="1">
                        <a:lnSpc>
                          <a:spcPct val="107000"/>
                        </a:lnSpc>
                        <a:spcBef>
                          <a:spcPts val="1200"/>
                        </a:spcBef>
                        <a:spcAft>
                          <a:spcPts val="1200"/>
                        </a:spcAft>
                      </a:pPr>
                      <a:r>
                        <a:rPr lang="ar-SA" sz="1400" dirty="0">
                          <a:effectLst/>
                        </a:rPr>
                        <a:t>لاعب وسط جنوب أفريقيا الذي أصيب بالبرق خلال مباراة ودية في 1 مايو 2018. توفي بعد ثلاثة أيام متأثرا بجراحه</a:t>
                      </a:r>
                      <a:r>
                        <a:rPr lang="en-US" sz="1400" dirty="0">
                          <a:effectLst/>
                        </a:rPr>
                        <a:t>.</a:t>
                      </a:r>
                      <a:r>
                        <a:rPr lang="ar-SA" sz="1400" u="sng" baseline="30000" dirty="0">
                          <a:effectLst/>
                          <a:hlinkClick r:id="rId8"/>
                        </a:rPr>
                        <a:t>[103]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8902" marR="58902" marT="29451" marB="29451" anchor="ctr"/>
                </a:tc>
                <a:extLst>
                  <a:ext uri="{0D108BD9-81ED-4DB2-BD59-A6C34878D82A}">
                    <a16:rowId xmlns:a16="http://schemas.microsoft.com/office/drawing/2014/main" val="333182422"/>
                  </a:ext>
                </a:extLst>
              </a:tr>
              <a:tr h="607768">
                <a:tc>
                  <a:txBody>
                    <a:bodyPr/>
                    <a:lstStyle/>
                    <a:p>
                      <a:pPr algn="r" rtl="1">
                        <a:lnSpc>
                          <a:spcPct val="107000"/>
                        </a:lnSpc>
                        <a:spcBef>
                          <a:spcPts val="1200"/>
                        </a:spcBef>
                        <a:spcAft>
                          <a:spcPts val="1200"/>
                        </a:spcAft>
                      </a:pPr>
                      <a:r>
                        <a:rPr lang="en-US" sz="1400" u="sng" dirty="0">
                          <a:effectLst/>
                          <a:hlinkClick r:id="rId9" tooltip="6 أكتوبر"/>
                        </a:rPr>
                        <a:t>6 </a:t>
                      </a:r>
                      <a:r>
                        <a:rPr lang="ar-SA" sz="1400" u="sng" dirty="0">
                          <a:effectLst/>
                          <a:hlinkClick r:id="rId9" tooltip="6 أكتوبر"/>
                        </a:rPr>
                        <a:t>أكتوبر</a:t>
                      </a:r>
                      <a:r>
                        <a:rPr lang="en-US" sz="1400" dirty="0">
                          <a:effectLst/>
                        </a:rPr>
                        <a:t> </a:t>
                      </a:r>
                      <a:r>
                        <a:rPr lang="en-US" sz="1400" u="sng" dirty="0">
                          <a:effectLst/>
                          <a:hlinkClick r:id="rId6" tooltip="2018"/>
                        </a:rPr>
                        <a:t>2018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8902" marR="58902" marT="29451" marB="29451" anchor="ctr"/>
                </a:tc>
                <a:tc>
                  <a:txBody>
                    <a:bodyPr/>
                    <a:lstStyle/>
                    <a:p>
                      <a:pPr algn="r" rtl="1">
                        <a:lnSpc>
                          <a:spcPct val="107000"/>
                        </a:lnSpc>
                        <a:spcBef>
                          <a:spcPts val="1200"/>
                        </a:spcBef>
                        <a:spcAft>
                          <a:spcPts val="1200"/>
                        </a:spcAft>
                      </a:pPr>
                      <a:r>
                        <a:rPr lang="ar-SA" sz="1400">
                          <a:effectLst/>
                        </a:rPr>
                        <a:t>رامون نيتو دا كوستا</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8902" marR="58902" marT="29451" marB="29451" anchor="ctr"/>
                </a:tc>
                <a:tc>
                  <a:txBody>
                    <a:bodyPr/>
                    <a:lstStyle/>
                    <a:p>
                      <a:pPr algn="r" rtl="1">
                        <a:lnSpc>
                          <a:spcPct val="107000"/>
                        </a:lnSpc>
                        <a:spcBef>
                          <a:spcPts val="1200"/>
                        </a:spcBef>
                        <a:spcAft>
                          <a:spcPts val="1200"/>
                        </a:spcAft>
                      </a:pPr>
                      <a:r>
                        <a:rPr lang="en-US" sz="1400">
                          <a:effectLst/>
                        </a:rPr>
                        <a:t>31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8902" marR="58902" marT="29451" marB="29451" anchor="ctr"/>
                </a:tc>
                <a:tc>
                  <a:txBody>
                    <a:bodyPr/>
                    <a:lstStyle/>
                    <a:p>
                      <a:pPr algn="r" rtl="1">
                        <a:lnSpc>
                          <a:spcPct val="107000"/>
                        </a:lnSpc>
                        <a:spcBef>
                          <a:spcPts val="1200"/>
                        </a:spcBef>
                        <a:spcAft>
                          <a:spcPts val="1200"/>
                        </a:spcAft>
                      </a:pPr>
                      <a:r>
                        <a:rPr lang="ar-SA" sz="1400">
                          <a:effectLst/>
                        </a:rPr>
                        <a:t>أرارانغوا سبورت كلوب</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8902" marR="58902" marT="29451" marB="29451" anchor="ctr"/>
                </a:tc>
                <a:tc>
                  <a:txBody>
                    <a:bodyPr/>
                    <a:lstStyle/>
                    <a:p>
                      <a:pPr algn="r" rtl="1">
                        <a:lnSpc>
                          <a:spcPct val="107000"/>
                        </a:lnSpc>
                        <a:spcBef>
                          <a:spcPts val="1200"/>
                        </a:spcBef>
                        <a:spcAft>
                          <a:spcPts val="1200"/>
                        </a:spcAft>
                      </a:pPr>
                      <a:r>
                        <a:rPr lang="ar-SA" sz="1400">
                          <a:effectLst/>
                        </a:rPr>
                        <a:t>مهاجم برازيلي توفي خلال مباراة ودية في 6 أكتوبر 2018</a:t>
                      </a:r>
                      <a:r>
                        <a:rPr lang="en-US" sz="1400">
                          <a:effectLst/>
                        </a:rPr>
                        <a:t>.</a:t>
                      </a:r>
                      <a:r>
                        <a:rPr lang="ar-SA" sz="1400" u="sng" baseline="30000">
                          <a:effectLst/>
                          <a:hlinkClick r:id="rId10"/>
                        </a:rPr>
                        <a:t>[104]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8902" marR="58902" marT="29451" marB="29451" anchor="ctr"/>
                </a:tc>
                <a:extLst>
                  <a:ext uri="{0D108BD9-81ED-4DB2-BD59-A6C34878D82A}">
                    <a16:rowId xmlns:a16="http://schemas.microsoft.com/office/drawing/2014/main" val="2330255055"/>
                  </a:ext>
                </a:extLst>
              </a:tr>
              <a:tr h="814216">
                <a:tc>
                  <a:txBody>
                    <a:bodyPr/>
                    <a:lstStyle/>
                    <a:p>
                      <a:pPr algn="r" rtl="1">
                        <a:lnSpc>
                          <a:spcPct val="107000"/>
                        </a:lnSpc>
                        <a:spcBef>
                          <a:spcPts val="1200"/>
                        </a:spcBef>
                        <a:spcAft>
                          <a:spcPts val="1200"/>
                        </a:spcAft>
                      </a:pPr>
                      <a:r>
                        <a:rPr lang="en-US" sz="1400" u="sng">
                          <a:effectLst/>
                          <a:hlinkClick r:id="rId11" tooltip="25 أبريل"/>
                        </a:rPr>
                        <a:t>25 </a:t>
                      </a:r>
                      <a:r>
                        <a:rPr lang="ar-SA" sz="1400" u="sng">
                          <a:effectLst/>
                          <a:hlinkClick r:id="rId11" tooltip="25 أبريل"/>
                        </a:rPr>
                        <a:t>أبريل</a:t>
                      </a:r>
                      <a:r>
                        <a:rPr lang="en-US" sz="1400">
                          <a:effectLst/>
                        </a:rPr>
                        <a:t> </a:t>
                      </a:r>
                      <a:r>
                        <a:rPr lang="en-US" sz="1400" u="sng">
                          <a:effectLst/>
                          <a:hlinkClick r:id="rId12" tooltip="2019"/>
                        </a:rPr>
                        <a:t>2019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8902" marR="58902" marT="29451" marB="29451" anchor="ctr"/>
                </a:tc>
                <a:tc>
                  <a:txBody>
                    <a:bodyPr/>
                    <a:lstStyle/>
                    <a:p>
                      <a:pPr algn="r" rtl="1">
                        <a:lnSpc>
                          <a:spcPct val="107000"/>
                        </a:lnSpc>
                        <a:spcBef>
                          <a:spcPts val="1200"/>
                        </a:spcBef>
                        <a:spcAft>
                          <a:spcPts val="1200"/>
                        </a:spcAft>
                      </a:pPr>
                      <a:r>
                        <a:rPr lang="ar-SA" sz="1400">
                          <a:effectLst/>
                        </a:rPr>
                        <a:t>فاتي بابي</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8902" marR="58902" marT="29451" marB="29451" anchor="ctr"/>
                </a:tc>
                <a:tc>
                  <a:txBody>
                    <a:bodyPr/>
                    <a:lstStyle/>
                    <a:p>
                      <a:pPr algn="r" rtl="1">
                        <a:lnSpc>
                          <a:spcPct val="107000"/>
                        </a:lnSpc>
                        <a:spcBef>
                          <a:spcPts val="1200"/>
                        </a:spcBef>
                        <a:spcAft>
                          <a:spcPts val="1200"/>
                        </a:spcAft>
                      </a:pPr>
                      <a:r>
                        <a:rPr lang="en-US" sz="1400">
                          <a:effectLst/>
                        </a:rPr>
                        <a:t>28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8902" marR="58902" marT="29451" marB="29451" anchor="ctr"/>
                </a:tc>
                <a:tc>
                  <a:txBody>
                    <a:bodyPr/>
                    <a:lstStyle/>
                    <a:p>
                      <a:pPr algn="r" rtl="1">
                        <a:lnSpc>
                          <a:spcPct val="107000"/>
                        </a:lnSpc>
                        <a:spcBef>
                          <a:spcPts val="1200"/>
                        </a:spcBef>
                        <a:spcAft>
                          <a:spcPts val="1200"/>
                        </a:spcAft>
                      </a:pPr>
                      <a:r>
                        <a:rPr lang="ar-SA" sz="1400">
                          <a:effectLst/>
                        </a:rPr>
                        <a:t>مالانتي تشيفس</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8902" marR="58902" marT="29451" marB="29451" anchor="ctr"/>
                </a:tc>
                <a:tc>
                  <a:txBody>
                    <a:bodyPr/>
                    <a:lstStyle/>
                    <a:p>
                      <a:pPr algn="r" rtl="1">
                        <a:lnSpc>
                          <a:spcPct val="107000"/>
                        </a:lnSpc>
                        <a:spcBef>
                          <a:spcPts val="1200"/>
                        </a:spcBef>
                        <a:spcAft>
                          <a:spcPts val="1200"/>
                        </a:spcAft>
                      </a:pPr>
                      <a:r>
                        <a:rPr lang="ar-SA" sz="1400">
                          <a:effectLst/>
                        </a:rPr>
                        <a:t>مُدافع بورنودي، تعرّض لسكتة قلبية أثناء إحدى المُباريات مع ناديه</a:t>
                      </a:r>
                      <a:r>
                        <a:rPr lang="en-US" sz="1400">
                          <a:effectLst/>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8902" marR="58902" marT="29451" marB="29451" anchor="ctr"/>
                </a:tc>
                <a:extLst>
                  <a:ext uri="{0D108BD9-81ED-4DB2-BD59-A6C34878D82A}">
                    <a16:rowId xmlns:a16="http://schemas.microsoft.com/office/drawing/2014/main" val="3630826507"/>
                  </a:ext>
                </a:extLst>
              </a:tr>
              <a:tr h="607768">
                <a:tc>
                  <a:txBody>
                    <a:bodyPr/>
                    <a:lstStyle/>
                    <a:p>
                      <a:pPr algn="r" rtl="1">
                        <a:lnSpc>
                          <a:spcPct val="107000"/>
                        </a:lnSpc>
                        <a:spcBef>
                          <a:spcPts val="1200"/>
                        </a:spcBef>
                        <a:spcAft>
                          <a:spcPts val="1200"/>
                        </a:spcAft>
                      </a:pPr>
                      <a:r>
                        <a:rPr lang="en-US" sz="1400" u="sng">
                          <a:effectLst/>
                          <a:hlinkClick r:id="rId13" tooltip="7 نوفمبر"/>
                        </a:rPr>
                        <a:t>7 </a:t>
                      </a:r>
                      <a:r>
                        <a:rPr lang="ar-SA" sz="1400" u="sng">
                          <a:effectLst/>
                          <a:hlinkClick r:id="rId13" tooltip="7 نوفمبر"/>
                        </a:rPr>
                        <a:t>نوفمبر</a:t>
                      </a:r>
                      <a:r>
                        <a:rPr lang="en-US" sz="1400">
                          <a:effectLst/>
                        </a:rPr>
                        <a:t> </a:t>
                      </a:r>
                      <a:r>
                        <a:rPr lang="en-US" sz="1400" u="sng">
                          <a:effectLst/>
                          <a:hlinkClick r:id="rId12" tooltip="2019"/>
                        </a:rPr>
                        <a:t>2019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8902" marR="58902" marT="29451" marB="29451" anchor="ctr"/>
                </a:tc>
                <a:tc>
                  <a:txBody>
                    <a:bodyPr/>
                    <a:lstStyle/>
                    <a:p>
                      <a:pPr algn="r" rtl="1">
                        <a:lnSpc>
                          <a:spcPct val="107000"/>
                        </a:lnSpc>
                        <a:spcBef>
                          <a:spcPts val="1200"/>
                        </a:spcBef>
                        <a:spcAft>
                          <a:spcPts val="1200"/>
                        </a:spcAft>
                      </a:pPr>
                      <a:r>
                        <a:rPr lang="ar-SA" sz="1400">
                          <a:effectLst/>
                        </a:rPr>
                        <a:t>رينان هنريكي</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8902" marR="58902" marT="29451" marB="29451" anchor="ctr"/>
                </a:tc>
                <a:tc>
                  <a:txBody>
                    <a:bodyPr/>
                    <a:lstStyle/>
                    <a:p>
                      <a:pPr algn="r" rtl="1">
                        <a:lnSpc>
                          <a:spcPct val="107000"/>
                        </a:lnSpc>
                        <a:spcBef>
                          <a:spcPts val="1200"/>
                        </a:spcBef>
                        <a:spcAft>
                          <a:spcPts val="1200"/>
                        </a:spcAft>
                      </a:pPr>
                      <a:r>
                        <a:rPr lang="en-US" sz="1400" dirty="0">
                          <a:effectLst/>
                        </a:rPr>
                        <a:t>16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8902" marR="58902" marT="29451" marB="29451" anchor="ctr"/>
                </a:tc>
                <a:tc>
                  <a:txBody>
                    <a:bodyPr/>
                    <a:lstStyle/>
                    <a:p>
                      <a:pPr algn="r" rtl="1">
                        <a:lnSpc>
                          <a:spcPct val="107000"/>
                        </a:lnSpc>
                        <a:spcBef>
                          <a:spcPts val="1200"/>
                        </a:spcBef>
                        <a:spcAft>
                          <a:spcPts val="1200"/>
                        </a:spcAft>
                      </a:pPr>
                      <a:r>
                        <a:rPr lang="ar-SA" sz="1400" dirty="0" err="1">
                          <a:effectLst/>
                        </a:rPr>
                        <a:t>أغوا</a:t>
                      </a:r>
                      <a:r>
                        <a:rPr lang="ar-SA" sz="1400" dirty="0">
                          <a:effectLst/>
                        </a:rPr>
                        <a:t> سانتا تحت 17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8902" marR="58902" marT="29451" marB="29451" anchor="ctr"/>
                </a:tc>
                <a:tc>
                  <a:txBody>
                    <a:bodyPr/>
                    <a:lstStyle/>
                    <a:p>
                      <a:pPr algn="r" rtl="1">
                        <a:lnSpc>
                          <a:spcPct val="107000"/>
                        </a:lnSpc>
                        <a:spcBef>
                          <a:spcPts val="1200"/>
                        </a:spcBef>
                        <a:spcAft>
                          <a:spcPts val="1200"/>
                        </a:spcAft>
                      </a:pPr>
                      <a:r>
                        <a:rPr lang="ar-SA" sz="1400" dirty="0">
                          <a:effectLst/>
                        </a:rPr>
                        <a:t>سقط أثناء التدريبات بسبب سكتة قلبية</a:t>
                      </a:r>
                      <a:r>
                        <a:rPr lang="en-US" sz="1400" dirty="0">
                          <a:effectLst/>
                        </a:rPr>
                        <a:t>.</a:t>
                      </a:r>
                      <a:r>
                        <a:rPr lang="ar-SA" sz="1400" u="sng" baseline="30000" dirty="0">
                          <a:effectLst/>
                          <a:hlinkClick r:id="rId14"/>
                        </a:rPr>
                        <a:t>[105]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8902" marR="58902" marT="29451" marB="29451" anchor="ctr"/>
                </a:tc>
                <a:extLst>
                  <a:ext uri="{0D108BD9-81ED-4DB2-BD59-A6C34878D82A}">
                    <a16:rowId xmlns:a16="http://schemas.microsoft.com/office/drawing/2014/main" val="970332220"/>
                  </a:ext>
                </a:extLst>
              </a:tr>
            </a:tbl>
          </a:graphicData>
        </a:graphic>
      </p:graphicFrame>
    </p:spTree>
    <p:extLst>
      <p:ext uri="{BB962C8B-B14F-4D97-AF65-F5344CB8AC3E}">
        <p14:creationId xmlns:p14="http://schemas.microsoft.com/office/powerpoint/2010/main" val="3952187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4197251244"/>
              </p:ext>
            </p:extLst>
          </p:nvPr>
        </p:nvGraphicFramePr>
        <p:xfrm>
          <a:off x="489396" y="425003"/>
          <a:ext cx="11230378" cy="6027312"/>
        </p:xfrm>
        <a:graphic>
          <a:graphicData uri="http://schemas.openxmlformats.org/drawingml/2006/table">
            <a:tbl>
              <a:tblPr rtl="1" firstRow="1" firstCol="1" bandRow="1">
                <a:tableStyleId>{5C22544A-7EE6-4342-B048-85BDC9FD1C3A}</a:tableStyleId>
              </a:tblPr>
              <a:tblGrid>
                <a:gridCol w="1862929">
                  <a:extLst>
                    <a:ext uri="{9D8B030D-6E8A-4147-A177-3AD203B41FA5}">
                      <a16:colId xmlns:a16="http://schemas.microsoft.com/office/drawing/2014/main" val="3779086249"/>
                    </a:ext>
                  </a:extLst>
                </a:gridCol>
                <a:gridCol w="1862929">
                  <a:extLst>
                    <a:ext uri="{9D8B030D-6E8A-4147-A177-3AD203B41FA5}">
                      <a16:colId xmlns:a16="http://schemas.microsoft.com/office/drawing/2014/main" val="2321117844"/>
                    </a:ext>
                  </a:extLst>
                </a:gridCol>
                <a:gridCol w="1862929">
                  <a:extLst>
                    <a:ext uri="{9D8B030D-6E8A-4147-A177-3AD203B41FA5}">
                      <a16:colId xmlns:a16="http://schemas.microsoft.com/office/drawing/2014/main" val="462562421"/>
                    </a:ext>
                  </a:extLst>
                </a:gridCol>
                <a:gridCol w="1862929">
                  <a:extLst>
                    <a:ext uri="{9D8B030D-6E8A-4147-A177-3AD203B41FA5}">
                      <a16:colId xmlns:a16="http://schemas.microsoft.com/office/drawing/2014/main" val="1327882682"/>
                    </a:ext>
                  </a:extLst>
                </a:gridCol>
                <a:gridCol w="3778662">
                  <a:extLst>
                    <a:ext uri="{9D8B030D-6E8A-4147-A177-3AD203B41FA5}">
                      <a16:colId xmlns:a16="http://schemas.microsoft.com/office/drawing/2014/main" val="777320164"/>
                    </a:ext>
                  </a:extLst>
                </a:gridCol>
              </a:tblGrid>
              <a:tr h="1072458">
                <a:tc>
                  <a:txBody>
                    <a:bodyPr/>
                    <a:lstStyle/>
                    <a:p>
                      <a:pPr algn="r" rtl="1">
                        <a:lnSpc>
                          <a:spcPct val="107000"/>
                        </a:lnSpc>
                        <a:spcBef>
                          <a:spcPts val="1200"/>
                        </a:spcBef>
                        <a:spcAft>
                          <a:spcPts val="1200"/>
                        </a:spcAft>
                      </a:pPr>
                      <a:r>
                        <a:rPr lang="en-US" sz="1400" u="sng" dirty="0">
                          <a:effectLst/>
                          <a:hlinkClick r:id="rId2" tooltip="29 ديسمبر"/>
                        </a:rPr>
                        <a:t>29 </a:t>
                      </a:r>
                      <a:r>
                        <a:rPr lang="ar-SA" sz="1400" u="sng" dirty="0">
                          <a:effectLst/>
                          <a:hlinkClick r:id="rId2" tooltip="29 ديسمبر"/>
                        </a:rPr>
                        <a:t>ديسمبر</a:t>
                      </a:r>
                      <a:r>
                        <a:rPr lang="en-US" sz="1400" dirty="0">
                          <a:effectLst/>
                        </a:rPr>
                        <a:t> </a:t>
                      </a:r>
                      <a:r>
                        <a:rPr lang="en-US" sz="1400" u="sng" dirty="0">
                          <a:effectLst/>
                          <a:hlinkClick r:id="rId3" tooltip="2019"/>
                        </a:rPr>
                        <a:t>2019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3863" marR="53863" marT="26931" marB="26931" anchor="ctr"/>
                </a:tc>
                <a:tc>
                  <a:txBody>
                    <a:bodyPr/>
                    <a:lstStyle/>
                    <a:p>
                      <a:pPr algn="r" rtl="1">
                        <a:lnSpc>
                          <a:spcPct val="107000"/>
                        </a:lnSpc>
                        <a:spcBef>
                          <a:spcPts val="1200"/>
                        </a:spcBef>
                        <a:spcAft>
                          <a:spcPts val="1200"/>
                        </a:spcAft>
                      </a:pPr>
                      <a:r>
                        <a:rPr lang="ar-SA" sz="1400" dirty="0" err="1">
                          <a:effectLst/>
                        </a:rPr>
                        <a:t>راداكريشان</a:t>
                      </a:r>
                      <a:r>
                        <a:rPr lang="ar-SA" sz="1400" dirty="0">
                          <a:effectLst/>
                        </a:rPr>
                        <a:t> </a:t>
                      </a:r>
                      <a:r>
                        <a:rPr lang="ar-SA" sz="1400" dirty="0" err="1">
                          <a:effectLst/>
                        </a:rPr>
                        <a:t>داناراجان</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3863" marR="53863" marT="26931" marB="26931" anchor="ctr"/>
                </a:tc>
                <a:tc>
                  <a:txBody>
                    <a:bodyPr/>
                    <a:lstStyle/>
                    <a:p>
                      <a:pPr algn="r" rtl="1">
                        <a:lnSpc>
                          <a:spcPct val="107000"/>
                        </a:lnSpc>
                        <a:spcBef>
                          <a:spcPts val="1200"/>
                        </a:spcBef>
                        <a:spcAft>
                          <a:spcPts val="1200"/>
                        </a:spcAft>
                      </a:pPr>
                      <a:r>
                        <a:rPr lang="en-US" sz="1400" dirty="0">
                          <a:effectLst/>
                        </a:rPr>
                        <a:t>39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3863" marR="53863" marT="26931" marB="26931" anchor="ctr"/>
                </a:tc>
                <a:tc>
                  <a:txBody>
                    <a:bodyPr/>
                    <a:lstStyle/>
                    <a:p>
                      <a:pPr algn="r" rtl="1">
                        <a:lnSpc>
                          <a:spcPct val="107000"/>
                        </a:lnSpc>
                        <a:spcBef>
                          <a:spcPts val="1200"/>
                        </a:spcBef>
                        <a:spcAft>
                          <a:spcPts val="1200"/>
                        </a:spcAft>
                      </a:pPr>
                      <a:r>
                        <a:rPr lang="ar-SA" sz="1400" u="sng">
                          <a:effectLst/>
                          <a:hlinkClick r:id="rId4" tooltip="نادي إيست بنغال"/>
                        </a:rPr>
                        <a:t>إيست بنغال</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3863" marR="53863" marT="26931" marB="26931" anchor="ctr"/>
                </a:tc>
                <a:tc>
                  <a:txBody>
                    <a:bodyPr/>
                    <a:lstStyle/>
                    <a:p>
                      <a:pPr algn="r" rtl="1">
                        <a:lnSpc>
                          <a:spcPct val="107000"/>
                        </a:lnSpc>
                        <a:spcBef>
                          <a:spcPts val="1200"/>
                        </a:spcBef>
                        <a:spcAft>
                          <a:spcPts val="1200"/>
                        </a:spcAft>
                      </a:pPr>
                      <a:r>
                        <a:rPr lang="ar-SA" sz="1400">
                          <a:effectLst/>
                        </a:rPr>
                        <a:t>سقط بعد أن عانى من فقدان التنفس وألم في الصدر. لم يتمكن الأطباء من إنعاشه وتُوفيَّ لاحقًا</a:t>
                      </a:r>
                      <a:r>
                        <a:rPr lang="en-US" sz="1400">
                          <a:effectLst/>
                        </a:rPr>
                        <a:t>.</a:t>
                      </a:r>
                      <a:r>
                        <a:rPr lang="ar-SA" sz="1400" u="sng" baseline="30000">
                          <a:effectLst/>
                          <a:hlinkClick r:id="rId5"/>
                        </a:rPr>
                        <a:t>[106]</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3863" marR="53863" marT="26931" marB="26931" anchor="ctr"/>
                </a:tc>
                <a:extLst>
                  <a:ext uri="{0D108BD9-81ED-4DB2-BD59-A6C34878D82A}">
                    <a16:rowId xmlns:a16="http://schemas.microsoft.com/office/drawing/2014/main" val="278568748"/>
                  </a:ext>
                </a:extLst>
              </a:tr>
              <a:tr h="596337">
                <a:tc>
                  <a:txBody>
                    <a:bodyPr/>
                    <a:lstStyle/>
                    <a:p>
                      <a:pPr algn="r" rtl="1">
                        <a:lnSpc>
                          <a:spcPct val="107000"/>
                        </a:lnSpc>
                        <a:spcBef>
                          <a:spcPts val="1200"/>
                        </a:spcBef>
                        <a:spcAft>
                          <a:spcPts val="1200"/>
                        </a:spcAft>
                      </a:pPr>
                      <a:r>
                        <a:rPr lang="en-US" sz="1400" u="sng">
                          <a:effectLst/>
                          <a:hlinkClick r:id="rId6" tooltip="8 مارس"/>
                        </a:rPr>
                        <a:t>8 </a:t>
                      </a:r>
                      <a:r>
                        <a:rPr lang="ar-SA" sz="1400" u="sng">
                          <a:effectLst/>
                          <a:hlinkClick r:id="rId6" tooltip="8 مارس"/>
                        </a:rPr>
                        <a:t>مارس</a:t>
                      </a:r>
                      <a:r>
                        <a:rPr lang="en-US" sz="1400">
                          <a:effectLst/>
                        </a:rPr>
                        <a:t> </a:t>
                      </a:r>
                      <a:r>
                        <a:rPr lang="en-US" sz="1400" u="sng">
                          <a:effectLst/>
                          <a:hlinkClick r:id="rId7" tooltip="2020"/>
                        </a:rPr>
                        <a:t>2020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3863" marR="53863" marT="26931" marB="26931" anchor="ctr"/>
                </a:tc>
                <a:tc>
                  <a:txBody>
                    <a:bodyPr/>
                    <a:lstStyle/>
                    <a:p>
                      <a:pPr algn="r" rtl="1">
                        <a:lnSpc>
                          <a:spcPct val="107000"/>
                        </a:lnSpc>
                        <a:spcBef>
                          <a:spcPts val="1200"/>
                        </a:spcBef>
                        <a:spcAft>
                          <a:spcPts val="1200"/>
                        </a:spcAft>
                      </a:pPr>
                      <a:r>
                        <a:rPr lang="ar-SA" sz="1400">
                          <a:effectLst/>
                        </a:rPr>
                        <a:t>تشينيمي مارتينز</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3863" marR="53863" marT="26931" marB="26931" anchor="ctr"/>
                </a:tc>
                <a:tc>
                  <a:txBody>
                    <a:bodyPr/>
                    <a:lstStyle/>
                    <a:p>
                      <a:pPr algn="r" rtl="1">
                        <a:lnSpc>
                          <a:spcPct val="107000"/>
                        </a:lnSpc>
                        <a:spcBef>
                          <a:spcPts val="1200"/>
                        </a:spcBef>
                        <a:spcAft>
                          <a:spcPts val="1200"/>
                        </a:spcAft>
                      </a:pPr>
                      <a:r>
                        <a:rPr lang="en-US" sz="1400">
                          <a:effectLst/>
                        </a:rPr>
                        <a:t>22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3863" marR="53863" marT="26931" marB="26931" anchor="ctr"/>
                </a:tc>
                <a:tc>
                  <a:txBody>
                    <a:bodyPr/>
                    <a:lstStyle/>
                    <a:p>
                      <a:pPr algn="r" rtl="1">
                        <a:lnSpc>
                          <a:spcPct val="107000"/>
                        </a:lnSpc>
                        <a:spcBef>
                          <a:spcPts val="1200"/>
                        </a:spcBef>
                        <a:spcAft>
                          <a:spcPts val="1200"/>
                        </a:spcAft>
                      </a:pPr>
                      <a:r>
                        <a:rPr lang="ar-SA" sz="1400" u="sng" dirty="0" err="1">
                          <a:effectLst/>
                          <a:hlinkClick r:id="rId8" tooltip="ناساراوا يونايتد"/>
                        </a:rPr>
                        <a:t>ناساراوا</a:t>
                      </a:r>
                      <a:r>
                        <a:rPr lang="ar-SA" sz="1400" u="sng" dirty="0">
                          <a:effectLst/>
                          <a:hlinkClick r:id="rId8" tooltip="ناساراوا يونايتد"/>
                        </a:rPr>
                        <a:t> يونايتد</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3863" marR="53863" marT="26931" marB="26931" anchor="ctr"/>
                </a:tc>
                <a:tc>
                  <a:txBody>
                    <a:bodyPr/>
                    <a:lstStyle/>
                    <a:p>
                      <a:pPr algn="r" rtl="1">
                        <a:lnSpc>
                          <a:spcPct val="107000"/>
                        </a:lnSpc>
                        <a:spcBef>
                          <a:spcPts val="1200"/>
                        </a:spcBef>
                        <a:spcAft>
                          <a:spcPts val="1200"/>
                        </a:spcAft>
                      </a:pPr>
                      <a:r>
                        <a:rPr lang="ar-SA" sz="1400">
                          <a:effectLst/>
                        </a:rPr>
                        <a:t>سقط وتُوفيَّ خلال أحد مُباريات الدوري</a:t>
                      </a:r>
                      <a:r>
                        <a:rPr lang="en-US" sz="1400">
                          <a:effectLst/>
                        </a:rPr>
                        <a:t>.</a:t>
                      </a:r>
                      <a:r>
                        <a:rPr lang="ar-SA" sz="1400" u="sng" baseline="30000">
                          <a:effectLst/>
                          <a:hlinkClick r:id="rId9"/>
                        </a:rPr>
                        <a:t>[107]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3863" marR="53863" marT="26931" marB="26931" anchor="ctr"/>
                </a:tc>
                <a:extLst>
                  <a:ext uri="{0D108BD9-81ED-4DB2-BD59-A6C34878D82A}">
                    <a16:rowId xmlns:a16="http://schemas.microsoft.com/office/drawing/2014/main" val="1356009479"/>
                  </a:ext>
                </a:extLst>
              </a:tr>
              <a:tr h="1186421">
                <a:tc>
                  <a:txBody>
                    <a:bodyPr/>
                    <a:lstStyle/>
                    <a:p>
                      <a:pPr algn="r" rtl="1">
                        <a:lnSpc>
                          <a:spcPct val="107000"/>
                        </a:lnSpc>
                        <a:spcBef>
                          <a:spcPts val="1200"/>
                        </a:spcBef>
                        <a:spcAft>
                          <a:spcPts val="1200"/>
                        </a:spcAft>
                      </a:pPr>
                      <a:r>
                        <a:rPr lang="en-US" sz="1400" u="sng" dirty="0">
                          <a:effectLst/>
                          <a:hlinkClick r:id="rId10" tooltip="21 نوفمبر"/>
                        </a:rPr>
                        <a:t>21 </a:t>
                      </a:r>
                      <a:r>
                        <a:rPr lang="ar-SA" sz="1400" u="sng" dirty="0">
                          <a:effectLst/>
                          <a:hlinkClick r:id="rId10" tooltip="21 نوفمبر"/>
                        </a:rPr>
                        <a:t>نوفمبر</a:t>
                      </a:r>
                      <a:r>
                        <a:rPr lang="en-US" sz="1400" dirty="0">
                          <a:effectLst/>
                        </a:rPr>
                        <a:t> </a:t>
                      </a:r>
                      <a:r>
                        <a:rPr lang="en-US" sz="1400" u="sng" dirty="0">
                          <a:effectLst/>
                          <a:hlinkClick r:id="rId7" tooltip="2020"/>
                        </a:rPr>
                        <a:t>2020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3863" marR="53863" marT="26931" marB="26931" anchor="ctr"/>
                </a:tc>
                <a:tc>
                  <a:txBody>
                    <a:bodyPr/>
                    <a:lstStyle/>
                    <a:p>
                      <a:pPr algn="r" rtl="1">
                        <a:lnSpc>
                          <a:spcPct val="107000"/>
                        </a:lnSpc>
                        <a:spcBef>
                          <a:spcPts val="1200"/>
                        </a:spcBef>
                        <a:spcAft>
                          <a:spcPts val="1200"/>
                        </a:spcAft>
                      </a:pPr>
                      <a:r>
                        <a:rPr lang="ar-SA" sz="1400" dirty="0">
                          <a:effectLst/>
                        </a:rPr>
                        <a:t>ريكي يعقوبي</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3863" marR="53863" marT="26931" marB="26931" anchor="ctr"/>
                </a:tc>
                <a:tc>
                  <a:txBody>
                    <a:bodyPr/>
                    <a:lstStyle/>
                    <a:p>
                      <a:pPr algn="r" rtl="1">
                        <a:lnSpc>
                          <a:spcPct val="107000"/>
                        </a:lnSpc>
                        <a:spcBef>
                          <a:spcPts val="1200"/>
                        </a:spcBef>
                        <a:spcAft>
                          <a:spcPts val="1200"/>
                        </a:spcAft>
                      </a:pPr>
                      <a:r>
                        <a:rPr lang="en-US" sz="1400" dirty="0">
                          <a:effectLst/>
                        </a:rPr>
                        <a:t>57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3863" marR="53863" marT="26931" marB="26931" anchor="ctr"/>
                </a:tc>
                <a:tc>
                  <a:txBody>
                    <a:bodyPr/>
                    <a:lstStyle/>
                    <a:p>
                      <a:pPr algn="r" rtl="1">
                        <a:lnSpc>
                          <a:spcPct val="107000"/>
                        </a:lnSpc>
                        <a:spcBef>
                          <a:spcPts val="1200"/>
                        </a:spcBef>
                        <a:spcAft>
                          <a:spcPts val="1200"/>
                        </a:spcAft>
                      </a:pPr>
                      <a:r>
                        <a:rPr lang="ar-SA" sz="1400" dirty="0">
                          <a:effectLst/>
                        </a:rPr>
                        <a:t>مُعتزل</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3863" marR="53863" marT="26931" marB="26931" anchor="ctr"/>
                </a:tc>
                <a:tc>
                  <a:txBody>
                    <a:bodyPr/>
                    <a:lstStyle/>
                    <a:p>
                      <a:pPr algn="r" rtl="1">
                        <a:lnSpc>
                          <a:spcPct val="107000"/>
                        </a:lnSpc>
                        <a:spcBef>
                          <a:spcPts val="1200"/>
                        </a:spcBef>
                        <a:spcAft>
                          <a:spcPts val="1200"/>
                        </a:spcAft>
                      </a:pPr>
                      <a:r>
                        <a:rPr lang="ar-SA" sz="1400" dirty="0">
                          <a:effectLst/>
                        </a:rPr>
                        <a:t>تُوفيَّ بنوبة قلبية أثناء لعب مباراة ودية مع زملائه السابقين في الفريق والصحفيين</a:t>
                      </a:r>
                      <a:r>
                        <a:rPr lang="en-US" sz="1400" dirty="0">
                          <a:effectLst/>
                        </a:rPr>
                        <a:t>.</a:t>
                      </a:r>
                      <a:r>
                        <a:rPr lang="ar-SA" sz="1400" u="sng" baseline="30000" dirty="0">
                          <a:effectLst/>
                          <a:hlinkClick r:id="rId11"/>
                        </a:rPr>
                        <a:t>[108]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3863" marR="53863" marT="26931" marB="26931" anchor="ctr"/>
                </a:tc>
                <a:extLst>
                  <a:ext uri="{0D108BD9-81ED-4DB2-BD59-A6C34878D82A}">
                    <a16:rowId xmlns:a16="http://schemas.microsoft.com/office/drawing/2014/main" val="478222907"/>
                  </a:ext>
                </a:extLst>
              </a:tr>
              <a:tr h="997948">
                <a:tc>
                  <a:txBody>
                    <a:bodyPr/>
                    <a:lstStyle/>
                    <a:p>
                      <a:pPr algn="r" rtl="1">
                        <a:lnSpc>
                          <a:spcPct val="107000"/>
                        </a:lnSpc>
                        <a:spcBef>
                          <a:spcPts val="1200"/>
                        </a:spcBef>
                        <a:spcAft>
                          <a:spcPts val="1200"/>
                        </a:spcAft>
                      </a:pPr>
                      <a:r>
                        <a:rPr lang="en-US" sz="1400" u="sng">
                          <a:effectLst/>
                          <a:hlinkClick r:id="rId12" tooltip="27 نوفمبر"/>
                        </a:rPr>
                        <a:t>27 </a:t>
                      </a:r>
                      <a:r>
                        <a:rPr lang="ar-SA" sz="1400" u="sng">
                          <a:effectLst/>
                          <a:hlinkClick r:id="rId12" tooltip="27 نوفمبر"/>
                        </a:rPr>
                        <a:t>نوفمبر</a:t>
                      </a:r>
                      <a:r>
                        <a:rPr lang="en-US" sz="1400">
                          <a:effectLst/>
                        </a:rPr>
                        <a:t> </a:t>
                      </a:r>
                      <a:r>
                        <a:rPr lang="en-US" sz="1400" u="sng">
                          <a:effectLst/>
                          <a:hlinkClick r:id="rId7" tooltip="2020"/>
                        </a:rPr>
                        <a:t>2020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3863" marR="53863" marT="26931" marB="26931" anchor="ctr"/>
                </a:tc>
                <a:tc>
                  <a:txBody>
                    <a:bodyPr/>
                    <a:lstStyle/>
                    <a:p>
                      <a:pPr algn="r" rtl="1">
                        <a:lnSpc>
                          <a:spcPct val="107000"/>
                        </a:lnSpc>
                        <a:spcBef>
                          <a:spcPts val="1200"/>
                        </a:spcBef>
                        <a:spcAft>
                          <a:spcPts val="1200"/>
                        </a:spcAft>
                      </a:pPr>
                      <a:r>
                        <a:rPr lang="ar-SA" sz="1400">
                          <a:effectLst/>
                        </a:rPr>
                        <a:t>سجاد علي</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3863" marR="53863" marT="26931" marB="26931" anchor="ctr"/>
                </a:tc>
                <a:tc>
                  <a:txBody>
                    <a:bodyPr/>
                    <a:lstStyle/>
                    <a:p>
                      <a:pPr rtl="1">
                        <a:lnSpc>
                          <a:spcPct val="107000"/>
                        </a:lnSpc>
                      </a:pPr>
                      <a:endParaRPr lang="en-US" sz="1400" dirty="0">
                        <a:effectLst/>
                        <a:latin typeface="Calibri" panose="020F0502020204030204" pitchFamily="34" charset="0"/>
                        <a:cs typeface="Arial" panose="020B0604020202020204" pitchFamily="34" charset="0"/>
                      </a:endParaRPr>
                    </a:p>
                  </a:txBody>
                  <a:tcPr marL="53863" marR="53863" marT="26931" marB="26931" anchor="ctr"/>
                </a:tc>
                <a:tc>
                  <a:txBody>
                    <a:bodyPr/>
                    <a:lstStyle/>
                    <a:p>
                      <a:pPr algn="r" rtl="1">
                        <a:lnSpc>
                          <a:spcPct val="107000"/>
                        </a:lnSpc>
                        <a:spcBef>
                          <a:spcPts val="1200"/>
                        </a:spcBef>
                        <a:spcAft>
                          <a:spcPts val="1200"/>
                        </a:spcAft>
                      </a:pPr>
                      <a:r>
                        <a:rPr lang="ar-SA" sz="1400" u="sng" dirty="0" err="1">
                          <a:effectLst/>
                          <a:hlinkClick r:id="rId13" tooltip="نادي الصليخ"/>
                        </a:rPr>
                        <a:t>الصليخ</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3863" marR="53863" marT="26931" marB="26931" anchor="ctr"/>
                </a:tc>
                <a:tc>
                  <a:txBody>
                    <a:bodyPr/>
                    <a:lstStyle/>
                    <a:p>
                      <a:pPr algn="r" rtl="1">
                        <a:lnSpc>
                          <a:spcPct val="107000"/>
                        </a:lnSpc>
                        <a:spcBef>
                          <a:spcPts val="1200"/>
                        </a:spcBef>
                        <a:spcAft>
                          <a:spcPts val="1200"/>
                        </a:spcAft>
                      </a:pPr>
                      <a:r>
                        <a:rPr lang="ar-SA" sz="1400" dirty="0">
                          <a:effectLst/>
                        </a:rPr>
                        <a:t>توفي متأثرًا بنوبة قلبية أثناء لعب مباراة بالدوري ضد </a:t>
                      </a:r>
                      <a:r>
                        <a:rPr lang="ar-SA" sz="1400" dirty="0" err="1">
                          <a:effectLst/>
                        </a:rPr>
                        <a:t>بسماية</a:t>
                      </a:r>
                      <a:r>
                        <a:rPr lang="en-US" sz="1400" dirty="0">
                          <a:effectLst/>
                        </a:rPr>
                        <a:t>.</a:t>
                      </a:r>
                      <a:r>
                        <a:rPr lang="ar-SA" sz="1400" u="sng" baseline="30000" dirty="0">
                          <a:effectLst/>
                          <a:hlinkClick r:id="rId14"/>
                        </a:rPr>
                        <a:t>[109]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3863" marR="53863" marT="26931" marB="26931" anchor="ctr"/>
                </a:tc>
                <a:extLst>
                  <a:ext uri="{0D108BD9-81ED-4DB2-BD59-A6C34878D82A}">
                    <a16:rowId xmlns:a16="http://schemas.microsoft.com/office/drawing/2014/main" val="4258817135"/>
                  </a:ext>
                </a:extLst>
              </a:tr>
              <a:tr h="1577811">
                <a:tc>
                  <a:txBody>
                    <a:bodyPr/>
                    <a:lstStyle/>
                    <a:p>
                      <a:pPr algn="r" rtl="1">
                        <a:lnSpc>
                          <a:spcPct val="107000"/>
                        </a:lnSpc>
                        <a:spcBef>
                          <a:spcPts val="1200"/>
                        </a:spcBef>
                        <a:spcAft>
                          <a:spcPts val="1200"/>
                        </a:spcAft>
                      </a:pPr>
                      <a:r>
                        <a:rPr lang="en-US" sz="1400" u="sng" dirty="0">
                          <a:effectLst/>
                          <a:hlinkClick r:id="rId15" tooltip="7 يناير"/>
                        </a:rPr>
                        <a:t>7 </a:t>
                      </a:r>
                      <a:r>
                        <a:rPr lang="ar-SA" sz="1400" u="sng" dirty="0">
                          <a:effectLst/>
                          <a:hlinkClick r:id="rId15" tooltip="7 يناير"/>
                        </a:rPr>
                        <a:t>يناير</a:t>
                      </a:r>
                      <a:r>
                        <a:rPr lang="en-US" sz="1400" dirty="0">
                          <a:effectLst/>
                        </a:rPr>
                        <a:t> </a:t>
                      </a:r>
                      <a:r>
                        <a:rPr lang="en-US" sz="1400" u="sng" dirty="0">
                          <a:effectLst/>
                          <a:hlinkClick r:id="rId16" tooltip="2021"/>
                        </a:rPr>
                        <a:t>2021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3863" marR="53863" marT="26931" marB="26931" anchor="ctr"/>
                </a:tc>
                <a:tc>
                  <a:txBody>
                    <a:bodyPr/>
                    <a:lstStyle/>
                    <a:p>
                      <a:pPr algn="r" rtl="1">
                        <a:lnSpc>
                          <a:spcPct val="107000"/>
                        </a:lnSpc>
                        <a:spcBef>
                          <a:spcPts val="1200"/>
                        </a:spcBef>
                        <a:spcAft>
                          <a:spcPts val="1200"/>
                        </a:spcAft>
                      </a:pPr>
                      <a:r>
                        <a:rPr lang="ar-SA" sz="1400" dirty="0">
                          <a:effectLst/>
                        </a:rPr>
                        <a:t>أليكس </a:t>
                      </a:r>
                      <a:r>
                        <a:rPr lang="ar-SA" sz="1400" dirty="0" err="1">
                          <a:effectLst/>
                        </a:rPr>
                        <a:t>أبوليناريو</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3863" marR="53863" marT="26931" marB="26931" anchor="ctr"/>
                </a:tc>
                <a:tc>
                  <a:txBody>
                    <a:bodyPr/>
                    <a:lstStyle/>
                    <a:p>
                      <a:pPr algn="r" rtl="1">
                        <a:lnSpc>
                          <a:spcPct val="107000"/>
                        </a:lnSpc>
                        <a:spcBef>
                          <a:spcPts val="1200"/>
                        </a:spcBef>
                        <a:spcAft>
                          <a:spcPts val="1200"/>
                        </a:spcAft>
                      </a:pPr>
                      <a:r>
                        <a:rPr lang="en-US" sz="1400" dirty="0">
                          <a:effectLst/>
                        </a:rPr>
                        <a:t>24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3863" marR="53863" marT="26931" marB="26931" anchor="ctr"/>
                </a:tc>
                <a:tc>
                  <a:txBody>
                    <a:bodyPr/>
                    <a:lstStyle/>
                    <a:p>
                      <a:pPr algn="r" rtl="1">
                        <a:lnSpc>
                          <a:spcPct val="107000"/>
                        </a:lnSpc>
                        <a:spcBef>
                          <a:spcPts val="1200"/>
                        </a:spcBef>
                        <a:spcAft>
                          <a:spcPts val="1200"/>
                        </a:spcAft>
                      </a:pPr>
                      <a:r>
                        <a:rPr lang="ar-SA" sz="1400" u="sng" dirty="0" err="1">
                          <a:effectLst/>
                          <a:hlinkClick r:id="rId17" tooltip="ألفيركا"/>
                        </a:rPr>
                        <a:t>ألفيركا</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3863" marR="53863" marT="26931" marB="26931" anchor="ctr"/>
                </a:tc>
                <a:tc>
                  <a:txBody>
                    <a:bodyPr/>
                    <a:lstStyle/>
                    <a:p>
                      <a:pPr algn="r" rtl="1">
                        <a:lnSpc>
                          <a:spcPct val="107000"/>
                        </a:lnSpc>
                        <a:spcBef>
                          <a:spcPts val="1200"/>
                        </a:spcBef>
                        <a:spcAft>
                          <a:spcPts val="1200"/>
                        </a:spcAft>
                      </a:pPr>
                      <a:r>
                        <a:rPr lang="ar-SA" sz="1400" dirty="0">
                          <a:effectLst/>
                        </a:rPr>
                        <a:t>في 3 يناير 2021، أصيب بسكتة قلبية في الدقيقة 27 في أحد المباريات في الدوري</a:t>
                      </a:r>
                      <a:r>
                        <a:rPr lang="en-US" sz="1400" dirty="0">
                          <a:effectLst/>
                        </a:rPr>
                        <a:t>.</a:t>
                      </a:r>
                      <a:r>
                        <a:rPr lang="ar-SA" sz="1400" u="sng" baseline="30000" dirty="0">
                          <a:effectLst/>
                          <a:hlinkClick r:id="rId18"/>
                        </a:rPr>
                        <a:t>[110]</a:t>
                      </a:r>
                      <a:r>
                        <a:rPr lang="en-US" sz="1400" dirty="0">
                          <a:effectLst/>
                        </a:rPr>
                        <a:t> </a:t>
                      </a:r>
                      <a:r>
                        <a:rPr lang="ar-SA" sz="1400" dirty="0">
                          <a:effectLst/>
                        </a:rPr>
                        <a:t>أعيد إنعاشه بعد عدة محاولات ونُقل إلى المستشفى حيث دخل في غيبوبة وتوفي بعد أربعة أيام</a:t>
                      </a:r>
                      <a:r>
                        <a:rPr lang="en-US" sz="1400" dirty="0">
                          <a:effectLst/>
                        </a:rPr>
                        <a:t>.</a:t>
                      </a:r>
                      <a:r>
                        <a:rPr lang="ar-SA" sz="1400" u="sng" baseline="30000" dirty="0">
                          <a:effectLst/>
                          <a:hlinkClick r:id="rId19"/>
                        </a:rPr>
                        <a:t>[111]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3863" marR="53863" marT="26931" marB="26931" anchor="ctr"/>
                </a:tc>
                <a:extLst>
                  <a:ext uri="{0D108BD9-81ED-4DB2-BD59-A6C34878D82A}">
                    <a16:rowId xmlns:a16="http://schemas.microsoft.com/office/drawing/2014/main" val="3635938152"/>
                  </a:ext>
                </a:extLst>
              </a:tr>
              <a:tr h="596337">
                <a:tc>
                  <a:txBody>
                    <a:bodyPr/>
                    <a:lstStyle/>
                    <a:p>
                      <a:pPr algn="r" rtl="1">
                        <a:lnSpc>
                          <a:spcPct val="107000"/>
                        </a:lnSpc>
                        <a:spcBef>
                          <a:spcPts val="1200"/>
                        </a:spcBef>
                        <a:spcAft>
                          <a:spcPts val="1200"/>
                        </a:spcAft>
                      </a:pPr>
                      <a:r>
                        <a:rPr lang="en-US" sz="1400" u="sng">
                          <a:effectLst/>
                          <a:hlinkClick r:id="rId6" tooltip="8 مارس"/>
                        </a:rPr>
                        <a:t>8 </a:t>
                      </a:r>
                      <a:r>
                        <a:rPr lang="ar-SA" sz="1400" u="sng">
                          <a:effectLst/>
                          <a:hlinkClick r:id="rId6" tooltip="8 مارس"/>
                        </a:rPr>
                        <a:t>مارس</a:t>
                      </a:r>
                      <a:r>
                        <a:rPr lang="en-US" sz="1400">
                          <a:effectLst/>
                        </a:rPr>
                        <a:t> </a:t>
                      </a:r>
                      <a:r>
                        <a:rPr lang="en-US" sz="1400" u="sng">
                          <a:effectLst/>
                          <a:hlinkClick r:id="rId16" tooltip="2021"/>
                        </a:rPr>
                        <a:t>2021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3863" marR="53863" marT="26931" marB="26931" anchor="ctr"/>
                </a:tc>
                <a:tc>
                  <a:txBody>
                    <a:bodyPr/>
                    <a:lstStyle/>
                    <a:p>
                      <a:pPr algn="r" rtl="1">
                        <a:lnSpc>
                          <a:spcPct val="107000"/>
                        </a:lnSpc>
                        <a:spcBef>
                          <a:spcPts val="1200"/>
                        </a:spcBef>
                        <a:spcAft>
                          <a:spcPts val="1200"/>
                        </a:spcAft>
                      </a:pPr>
                      <a:r>
                        <a:rPr lang="ar-SA" sz="1400">
                          <a:effectLst/>
                        </a:rPr>
                        <a:t>عبد الرحمن عاطف</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3863" marR="53863" marT="26931" marB="26931" anchor="ctr"/>
                </a:tc>
                <a:tc>
                  <a:txBody>
                    <a:bodyPr/>
                    <a:lstStyle/>
                    <a:p>
                      <a:pPr algn="r" rtl="1">
                        <a:lnSpc>
                          <a:spcPct val="107000"/>
                        </a:lnSpc>
                        <a:spcBef>
                          <a:spcPts val="1200"/>
                        </a:spcBef>
                        <a:spcAft>
                          <a:spcPts val="1200"/>
                        </a:spcAft>
                      </a:pPr>
                      <a:r>
                        <a:rPr lang="en-US" sz="1400">
                          <a:effectLst/>
                        </a:rPr>
                        <a:t>23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3863" marR="53863" marT="26931" marB="26931" anchor="ctr"/>
                </a:tc>
                <a:tc>
                  <a:txBody>
                    <a:bodyPr/>
                    <a:lstStyle/>
                    <a:p>
                      <a:pPr algn="r" rtl="1">
                        <a:lnSpc>
                          <a:spcPct val="107000"/>
                        </a:lnSpc>
                        <a:spcBef>
                          <a:spcPts val="1200"/>
                        </a:spcBef>
                        <a:spcAft>
                          <a:spcPts val="1200"/>
                        </a:spcAft>
                      </a:pPr>
                      <a:r>
                        <a:rPr lang="ar-SA" sz="1400">
                          <a:effectLst/>
                        </a:rPr>
                        <a:t>القنايات</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3863" marR="53863" marT="26931" marB="26931" anchor="ctr"/>
                </a:tc>
                <a:tc>
                  <a:txBody>
                    <a:bodyPr/>
                    <a:lstStyle/>
                    <a:p>
                      <a:pPr algn="r" rtl="1">
                        <a:lnSpc>
                          <a:spcPct val="107000"/>
                        </a:lnSpc>
                        <a:spcBef>
                          <a:spcPts val="1200"/>
                        </a:spcBef>
                        <a:spcAft>
                          <a:spcPts val="1200"/>
                        </a:spcAft>
                      </a:pPr>
                      <a:r>
                        <a:rPr lang="ar-SA" sz="1400" dirty="0">
                          <a:effectLst/>
                        </a:rPr>
                        <a:t>توفي إثر ابتلاع لسانه أثناء لعب مباراة بالدوري ضد الرواد</a:t>
                      </a:r>
                      <a:r>
                        <a:rPr lang="en-US" sz="1400" dirty="0">
                          <a:effectLst/>
                        </a:rPr>
                        <a:t>.</a:t>
                      </a:r>
                      <a:r>
                        <a:rPr lang="ar-SA" sz="1400" u="sng" baseline="30000" dirty="0">
                          <a:effectLst/>
                          <a:hlinkClick r:id="rId20"/>
                        </a:rPr>
                        <a:t>[112]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3863" marR="53863" marT="26931" marB="26931" anchor="ctr"/>
                </a:tc>
                <a:extLst>
                  <a:ext uri="{0D108BD9-81ED-4DB2-BD59-A6C34878D82A}">
                    <a16:rowId xmlns:a16="http://schemas.microsoft.com/office/drawing/2014/main" val="1281772367"/>
                  </a:ext>
                </a:extLst>
              </a:tr>
            </a:tbl>
          </a:graphicData>
        </a:graphic>
      </p:graphicFrame>
    </p:spTree>
    <p:extLst>
      <p:ext uri="{BB962C8B-B14F-4D97-AF65-F5344CB8AC3E}">
        <p14:creationId xmlns:p14="http://schemas.microsoft.com/office/powerpoint/2010/main" val="3313023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 </a:t>
            </a:r>
            <a:endParaRPr lang="ar-IQ" dirty="0"/>
          </a:p>
        </p:txBody>
      </p:sp>
      <p:sp>
        <p:nvSpPr>
          <p:cNvPr id="6" name="عنصر نائب للمحتوى 5"/>
          <p:cNvSpPr>
            <a:spLocks noGrp="1"/>
          </p:cNvSpPr>
          <p:nvPr>
            <p:ph idx="1"/>
          </p:nvPr>
        </p:nvSpPr>
        <p:spPr>
          <a:xfrm>
            <a:off x="684211" y="685800"/>
            <a:ext cx="10864321" cy="1109133"/>
          </a:xfrm>
        </p:spPr>
        <p:txBody>
          <a:bodyPr>
            <a:normAutofit/>
          </a:bodyPr>
          <a:lstStyle/>
          <a:p>
            <a:pPr algn="just"/>
            <a:r>
              <a:rPr lang="ar-SA" sz="4400" dirty="0" smtClean="0"/>
              <a:t>الوقاية من الموت المفاجئ؟</a:t>
            </a:r>
            <a:endParaRPr lang="ar-IQ" sz="4400" dirty="0"/>
          </a:p>
        </p:txBody>
      </p:sp>
      <p:sp>
        <p:nvSpPr>
          <p:cNvPr id="9" name="مستطيل 8"/>
          <p:cNvSpPr/>
          <p:nvPr/>
        </p:nvSpPr>
        <p:spPr>
          <a:xfrm>
            <a:off x="1117600" y="3488267"/>
            <a:ext cx="10430932" cy="2985433"/>
          </a:xfrm>
          <a:prstGeom prst="rect">
            <a:avLst/>
          </a:prstGeom>
        </p:spPr>
        <p:txBody>
          <a:bodyPr wrap="square">
            <a:spAutoFit/>
          </a:bodyPr>
          <a:lstStyle/>
          <a:p>
            <a:pPr lvl="0" algn="just" rtl="1"/>
            <a:r>
              <a:rPr lang="ar-SA" sz="2800" dirty="0" smtClean="0"/>
              <a:t>1-الفحص </a:t>
            </a:r>
            <a:r>
              <a:rPr lang="ar-SA" sz="2800" dirty="0"/>
              <a:t>الطبي اذ يجب ان يكون لدى أي رياضي كارت في الفحوصات الطبية الذي يجب </a:t>
            </a:r>
            <a:r>
              <a:rPr lang="ar-SA" sz="2800" dirty="0" err="1"/>
              <a:t>اتجرى</a:t>
            </a:r>
            <a:r>
              <a:rPr lang="ar-SA" sz="2800" dirty="0"/>
              <a:t> كل ستة أشهر وذلك لمعرفة تفاصل سلامة الاجهزة الوظيفية وعملها بشكل طبيعي وعدم تعرضها لجهد او حدوث اصابة مفاجئة لكي يتم معالجتها والتأكد من سلامتها من جميع الامراض</a:t>
            </a:r>
            <a:r>
              <a:rPr lang="ar-SA" dirty="0" smtClean="0"/>
              <a:t>.</a:t>
            </a:r>
          </a:p>
          <a:p>
            <a:pPr lvl="0" algn="just" rtl="1"/>
            <a:r>
              <a:rPr lang="ar-SA" sz="2400" dirty="0" smtClean="0"/>
              <a:t>2- الاهتمام بتغذية الرياضي بشكل كامل ابتداء من فترة الاعداد الى نهاية الموسم المنافسات </a:t>
            </a:r>
            <a:endParaRPr lang="en-US" sz="2400" dirty="0"/>
          </a:p>
        </p:txBody>
      </p:sp>
    </p:spTree>
    <p:extLst>
      <p:ext uri="{BB962C8B-B14F-4D97-AF65-F5344CB8AC3E}">
        <p14:creationId xmlns:p14="http://schemas.microsoft.com/office/powerpoint/2010/main" val="3758804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67945" y="654755"/>
            <a:ext cx="8534400" cy="4199467"/>
          </a:xfrm>
        </p:spPr>
        <p:txBody>
          <a:bodyPr>
            <a:normAutofit/>
          </a:bodyPr>
          <a:lstStyle/>
          <a:p>
            <a:pPr lvl="0" algn="just"/>
            <a:r>
              <a:rPr lang="ar-SA" sz="1800" dirty="0" smtClean="0"/>
              <a:t>3-الراحة </a:t>
            </a:r>
            <a:r>
              <a:rPr lang="ar-SA" sz="1800" dirty="0"/>
              <a:t>الكافية بعد كل تمرين رياضي وذلك لمساعدة الاجهزة الجسم من استعادة الطاقة بعد الجهد المبذول من خلال اخذ الراحة الايجابية او راحة سلبية او استخدام بعد التمرين تمارين استرخاء.</a:t>
            </a:r>
            <a:r>
              <a:rPr lang="en-US" sz="1800" dirty="0"/>
              <a:t/>
            </a:r>
            <a:br>
              <a:rPr lang="en-US" sz="1800" dirty="0"/>
            </a:br>
            <a:r>
              <a:rPr lang="ar-SA" sz="1800" dirty="0" smtClean="0"/>
              <a:t>4- النوم </a:t>
            </a:r>
            <a:r>
              <a:rPr lang="ar-SA" sz="1800" dirty="0"/>
              <a:t>الكافي بحيث يجب ان لا يقل عدد الساعات النوم عن ثمانية ساعات بعد التمرين وخصوصا ان كان التمارين ذات جهد عالي.</a:t>
            </a:r>
            <a:r>
              <a:rPr lang="en-US" sz="1800" dirty="0"/>
              <a:t/>
            </a:r>
            <a:br>
              <a:rPr lang="en-US" sz="1800" dirty="0"/>
            </a:br>
            <a:r>
              <a:rPr lang="ar-SA" sz="1800" dirty="0" smtClean="0"/>
              <a:t>5-في </a:t>
            </a:r>
            <a:r>
              <a:rPr lang="ar-SA" sz="1800" dirty="0"/>
              <a:t>حالة وجود مرض معروف عند الرياضي يجب أخذ فترات راحة اطول من الرياضي السليم.</a:t>
            </a:r>
            <a:r>
              <a:rPr lang="en-US" sz="1800" dirty="0"/>
              <a:t/>
            </a:r>
            <a:br>
              <a:rPr lang="en-US" sz="1800" dirty="0"/>
            </a:br>
            <a:r>
              <a:rPr lang="ar-SA" sz="1800" dirty="0" smtClean="0"/>
              <a:t>6- عدم </a:t>
            </a:r>
            <a:r>
              <a:rPr lang="ar-SA" sz="1800" dirty="0"/>
              <a:t>ممارسة الرياضة في حالة شعور الرياضي بالمرض مثل الحمى او البرد الشديد او ارتفاع في درجات الحرارة.</a:t>
            </a:r>
            <a:r>
              <a:rPr lang="en-US" sz="1800" dirty="0"/>
              <a:t/>
            </a:r>
            <a:br>
              <a:rPr lang="en-US" sz="1800" dirty="0"/>
            </a:br>
            <a:r>
              <a:rPr lang="ar-SA" sz="1800" dirty="0" smtClean="0"/>
              <a:t>7- الابتعاد عن الانفعال والقلق </a:t>
            </a:r>
            <a:r>
              <a:rPr lang="ar-SA" sz="1800" dirty="0" err="1" smtClean="0"/>
              <a:t>والتوتر،لتجنب</a:t>
            </a:r>
            <a:r>
              <a:rPr lang="ar-SA" sz="1800" dirty="0" smtClean="0"/>
              <a:t> ارتفاع وانخفاض ضغط الدم.</a:t>
            </a:r>
            <a:endParaRPr lang="ar-IQ" sz="1800" dirty="0"/>
          </a:p>
        </p:txBody>
      </p:sp>
      <p:sp>
        <p:nvSpPr>
          <p:cNvPr id="3" name="عنصر نائب للمحتوى 2"/>
          <p:cNvSpPr>
            <a:spLocks noGrp="1"/>
          </p:cNvSpPr>
          <p:nvPr>
            <p:ph idx="1"/>
          </p:nvPr>
        </p:nvSpPr>
        <p:spPr>
          <a:xfrm>
            <a:off x="379411" y="5994399"/>
            <a:ext cx="11507789" cy="3208867"/>
          </a:xfrm>
        </p:spPr>
        <p:txBody>
          <a:bodyPr>
            <a:normAutofit/>
          </a:bodyPr>
          <a:lstStyle/>
          <a:p>
            <a:pPr lvl="0"/>
            <a:r>
              <a:rPr lang="ar-SA" sz="2400" dirty="0" smtClean="0"/>
              <a:t>  </a:t>
            </a:r>
            <a:endParaRPr lang="en-US" sz="2400" dirty="0"/>
          </a:p>
          <a:p>
            <a:endParaRPr lang="ar-IQ" sz="2400" dirty="0"/>
          </a:p>
        </p:txBody>
      </p:sp>
    </p:spTree>
    <p:extLst>
      <p:ext uri="{BB962C8B-B14F-4D97-AF65-F5344CB8AC3E}">
        <p14:creationId xmlns:p14="http://schemas.microsoft.com/office/powerpoint/2010/main" val="2202365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326571"/>
            <a:ext cx="11963400" cy="6270171"/>
          </a:xfrm>
          <a:prstGeom prst="rect">
            <a:avLst/>
          </a:prstGeom>
          <a:noFill/>
          <a:ln>
            <a:noFill/>
          </a:ln>
        </p:spPr>
      </p:pic>
    </p:spTree>
    <p:extLst>
      <p:ext uri="{BB962C8B-B14F-4D97-AF65-F5344CB8AC3E}">
        <p14:creationId xmlns:p14="http://schemas.microsoft.com/office/powerpoint/2010/main" val="1375432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212" y="304800"/>
            <a:ext cx="11507788" cy="5926667"/>
          </a:xfrm>
        </p:spPr>
      </p:pic>
    </p:spTree>
    <p:extLst>
      <p:ext uri="{BB962C8B-B14F-4D97-AF65-F5344CB8AC3E}">
        <p14:creationId xmlns:p14="http://schemas.microsoft.com/office/powerpoint/2010/main" val="865006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400" y="508000"/>
            <a:ext cx="11514667" cy="5825067"/>
          </a:xfrm>
        </p:spPr>
      </p:pic>
    </p:spTree>
    <p:extLst>
      <p:ext uri="{BB962C8B-B14F-4D97-AF65-F5344CB8AC3E}">
        <p14:creationId xmlns:p14="http://schemas.microsoft.com/office/powerpoint/2010/main" val="437442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Picture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303" y="90152"/>
            <a:ext cx="11912959" cy="6658378"/>
          </a:xfrm>
          <a:prstGeom prst="rect">
            <a:avLst/>
          </a:prstGeom>
        </p:spPr>
      </p:pic>
      <p:pic>
        <p:nvPicPr>
          <p:cNvPr id="5"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227" y="12932229"/>
            <a:ext cx="9180511" cy="1389351"/>
          </a:xfrm>
          <a:prstGeom prst="rect">
            <a:avLst/>
          </a:prstGeom>
        </p:spPr>
      </p:pic>
      <p:sp>
        <p:nvSpPr>
          <p:cNvPr id="3" name="وسيلة شرح على شكل سحابة 2"/>
          <p:cNvSpPr/>
          <p:nvPr/>
        </p:nvSpPr>
        <p:spPr>
          <a:xfrm>
            <a:off x="1803043" y="5039220"/>
            <a:ext cx="9350061" cy="139091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لتبقى قلوبكم تنبض بالحياة عندما تقتل الرياضة  ممارسيها </a:t>
            </a:r>
            <a:endParaRPr lang="ar-IQ" dirty="0"/>
          </a:p>
        </p:txBody>
      </p:sp>
    </p:spTree>
    <p:extLst>
      <p:ext uri="{BB962C8B-B14F-4D97-AF65-F5344CB8AC3E}">
        <p14:creationId xmlns:p14="http://schemas.microsoft.com/office/powerpoint/2010/main" val="3228891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rot="281599">
            <a:off x="3342383" y="7456095"/>
            <a:ext cx="8485526" cy="116782"/>
          </a:xfrm>
        </p:spPr>
        <p:txBody>
          <a:bodyPr>
            <a:normAutofit fontScale="90000"/>
          </a:bodyPr>
          <a:lstStyle/>
          <a:p>
            <a:endParaRPr lang="ar-IQ"/>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3408" y="128787"/>
            <a:ext cx="8268592" cy="6568225"/>
          </a:xfrm>
        </p:spPr>
      </p:pic>
      <p:pic>
        <p:nvPicPr>
          <p:cNvPr id="4"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31" y="128789"/>
            <a:ext cx="3820377" cy="6568225"/>
          </a:xfrm>
          <a:prstGeom prst="rect">
            <a:avLst/>
          </a:prstGeom>
        </p:spPr>
      </p:pic>
      <p:sp>
        <p:nvSpPr>
          <p:cNvPr id="6" name="مخطط انسيابي: شريط مثقب 5"/>
          <p:cNvSpPr/>
          <p:nvPr/>
        </p:nvSpPr>
        <p:spPr>
          <a:xfrm>
            <a:off x="6269635" y="402591"/>
            <a:ext cx="4033464" cy="1353701"/>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smtClean="0"/>
          </a:p>
          <a:p>
            <a:pPr algn="ctr"/>
            <a:r>
              <a:rPr lang="ar-SA" dirty="0" smtClean="0"/>
              <a:t>قبل البدء في الخوض في المحاضرة نضع بعض الاسئلة لكي نجيب عليها</a:t>
            </a:r>
            <a:endParaRPr lang="ar-IQ" dirty="0"/>
          </a:p>
        </p:txBody>
      </p:sp>
      <p:sp>
        <p:nvSpPr>
          <p:cNvPr id="7" name="سهم إلى اليسار 6"/>
          <p:cNvSpPr/>
          <p:nvPr/>
        </p:nvSpPr>
        <p:spPr>
          <a:xfrm>
            <a:off x="6915955" y="2653048"/>
            <a:ext cx="5305709" cy="11285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t>1 – هل ان الممارسة الرياضة تؤدي الى الموت المفاجئ</a:t>
            </a:r>
            <a:endParaRPr lang="ar-IQ" dirty="0"/>
          </a:p>
        </p:txBody>
      </p:sp>
      <p:sp>
        <p:nvSpPr>
          <p:cNvPr id="8" name="سهم إلى اليسار 7"/>
          <p:cNvSpPr/>
          <p:nvPr/>
        </p:nvSpPr>
        <p:spPr>
          <a:xfrm>
            <a:off x="7212169" y="3781623"/>
            <a:ext cx="5026860" cy="713103"/>
          </a:xfrm>
          <a:prstGeom prst="leftArrow">
            <a:avLst>
              <a:gd name="adj1" fmla="val 8720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t>2 – ما هو الموت المفاجئ في الرياضة  </a:t>
            </a:r>
            <a:endParaRPr lang="ar-IQ" dirty="0"/>
          </a:p>
        </p:txBody>
      </p:sp>
      <p:sp>
        <p:nvSpPr>
          <p:cNvPr id="9" name="سهم إلى اليسار 8"/>
          <p:cNvSpPr/>
          <p:nvPr/>
        </p:nvSpPr>
        <p:spPr>
          <a:xfrm>
            <a:off x="7212169" y="4404576"/>
            <a:ext cx="5073890" cy="10770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t>3- ما اسباب حدوث الموت المفاجئ</a:t>
            </a:r>
            <a:endParaRPr lang="ar-IQ" dirty="0"/>
          </a:p>
        </p:txBody>
      </p:sp>
      <p:sp>
        <p:nvSpPr>
          <p:cNvPr id="10" name="سهم إلى اليسار 9"/>
          <p:cNvSpPr/>
          <p:nvPr/>
        </p:nvSpPr>
        <p:spPr>
          <a:xfrm>
            <a:off x="7328079" y="5481634"/>
            <a:ext cx="4863921" cy="896756"/>
          </a:xfrm>
          <a:prstGeom prst="leftArrow">
            <a:avLst>
              <a:gd name="adj1" fmla="val 6594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t>4- ماهي الاجراءات الوقائية لتفادي الموت المفاجئ</a:t>
            </a:r>
            <a:endParaRPr lang="ar-IQ" dirty="0"/>
          </a:p>
        </p:txBody>
      </p:sp>
    </p:spTree>
    <p:extLst>
      <p:ext uri="{BB962C8B-B14F-4D97-AF65-F5344CB8AC3E}">
        <p14:creationId xmlns:p14="http://schemas.microsoft.com/office/powerpoint/2010/main" val="3201587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087556" y="391885"/>
            <a:ext cx="2418643" cy="951494"/>
          </a:xfrm>
        </p:spPr>
        <p:txBody>
          <a:bodyPr/>
          <a:lstStyle/>
          <a:p>
            <a:r>
              <a:rPr lang="ar-IQ" dirty="0" smtClean="0"/>
              <a:t> المقدمة:</a:t>
            </a:r>
            <a:endParaRPr lang="ar-IQ" dirty="0"/>
          </a:p>
        </p:txBody>
      </p:sp>
      <p:sp>
        <p:nvSpPr>
          <p:cNvPr id="3" name="عنصر نائب للمحتوى 2"/>
          <p:cNvSpPr>
            <a:spLocks noGrp="1"/>
          </p:cNvSpPr>
          <p:nvPr>
            <p:ph idx="1"/>
          </p:nvPr>
        </p:nvSpPr>
        <p:spPr>
          <a:xfrm>
            <a:off x="4604656" y="1709211"/>
            <a:ext cx="6901543" cy="4509475"/>
          </a:xfrm>
        </p:spPr>
        <p:txBody>
          <a:bodyPr>
            <a:normAutofit/>
          </a:bodyPr>
          <a:lstStyle/>
          <a:p>
            <a:pPr marL="0" indent="0" algn="just">
              <a:buNone/>
            </a:pPr>
            <a:r>
              <a:rPr lang="ar-IQ" sz="3200" dirty="0" smtClean="0"/>
              <a:t>تعتبر ممارسة الرياضة من اهم الأمور الضرورية للجميع سواء كان رياضي او غير رياضي .اذ ان ممارسة الرياضة بصورة منتظمة تجعل من المرء بالصحة الكاملة فهي تجدد النشاط وتقوي القلب وتحسن من كفاءة الجهاز الدوري والتنفسي وكذلك تقوي عضلات الجسم وتعطي القوة البدنية ،وتقلل من الإصابة المرء من الامراض المزمنة </a:t>
            </a:r>
            <a:endParaRPr lang="ar-IQ" sz="3200"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789" y="141669"/>
            <a:ext cx="3915181" cy="6619740"/>
          </a:xfrm>
          <a:prstGeom prst="rect">
            <a:avLst/>
          </a:prstGeom>
        </p:spPr>
      </p:pic>
    </p:spTree>
    <p:extLst>
      <p:ext uri="{BB962C8B-B14F-4D97-AF65-F5344CB8AC3E}">
        <p14:creationId xmlns:p14="http://schemas.microsoft.com/office/powerpoint/2010/main" val="2844541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55771" y="228600"/>
            <a:ext cx="6596743" cy="6629400"/>
          </a:xfrm>
        </p:spPr>
        <p:txBody>
          <a:bodyPr/>
          <a:lstStyle/>
          <a:p>
            <a:pPr algn="just"/>
            <a:r>
              <a:rPr lang="ar-IQ" dirty="0" smtClean="0"/>
              <a:t>ومن خلال مأتم ذكرها نستنتج ان الأشخاص الذين يمارسون الرياضة بصورة منتظمة هم الأشخاص الذين يكونون اقل عرضة للأخطار الصحية عن الذين لا يمارسون الرياضة ،لكن </a:t>
            </a:r>
            <a:r>
              <a:rPr lang="ar-IQ" dirty="0" err="1" smtClean="0"/>
              <a:t>نتفاجاء</a:t>
            </a:r>
            <a:r>
              <a:rPr lang="ar-IQ" dirty="0" smtClean="0"/>
              <a:t> </a:t>
            </a:r>
            <a:r>
              <a:rPr lang="ar-IQ" dirty="0" smtClean="0"/>
              <a:t>من حين الى اخر هناك بعض الاستثناءات التي تكون صادمة </a:t>
            </a:r>
            <a:endParaRPr lang="ar-IQ"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257" y="228600"/>
            <a:ext cx="5094514" cy="6629400"/>
          </a:xfrm>
        </p:spPr>
      </p:pic>
    </p:spTree>
    <p:extLst>
      <p:ext uri="{BB962C8B-B14F-4D97-AF65-F5344CB8AC3E}">
        <p14:creationId xmlns:p14="http://schemas.microsoft.com/office/powerpoint/2010/main" val="1101151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94513" y="0"/>
            <a:ext cx="7097487" cy="6498771"/>
          </a:xfrm>
        </p:spPr>
        <p:txBody>
          <a:bodyPr>
            <a:normAutofit fontScale="90000"/>
          </a:bodyPr>
          <a:lstStyle/>
          <a:p>
            <a:pPr algn="just"/>
            <a:r>
              <a:rPr lang="ar-IQ" dirty="0" smtClean="0"/>
              <a:t>اذ يتعرض بعض الرياضين الى المؤت المفاجئ داخل الملاعب والذي نخسر على ضوؤها العديد من الاعبين ذات كفاءات عالية  من خلال ما يتعرض </a:t>
            </a:r>
            <a:r>
              <a:rPr lang="ar-IQ" dirty="0" err="1" smtClean="0"/>
              <a:t>لة</a:t>
            </a:r>
            <a:r>
              <a:rPr lang="ar-IQ" dirty="0" smtClean="0"/>
              <a:t> من أزمات بشكل مفاجئ وغير متوقع يجعل من الأطباء عاجزين عن ترقبها رغم التطور الهائل الذي عرفته الوسائل والأجهزة الطبية في هذا الشأن، </a:t>
            </a:r>
            <a:r>
              <a:rPr lang="ar-IQ" dirty="0" err="1" smtClean="0"/>
              <a:t>وزدات</a:t>
            </a:r>
            <a:r>
              <a:rPr lang="ar-IQ" dirty="0" smtClean="0"/>
              <a:t> حيرة الأطباء بعدما تأكدوا بان حالات لا تظهر على الرياضي لا بعد وفاته ويصعب او ربما يستحيل كشفها مها تعددت الفحوصات وتطورت الأجهزة </a:t>
            </a:r>
            <a:endParaRPr lang="ar-IQ" dirty="0"/>
          </a:p>
        </p:txBody>
      </p:sp>
      <p:pic>
        <p:nvPicPr>
          <p:cNvPr id="4" name="عنصر نائب للمحتوى 3" desc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5094514" cy="6498771"/>
          </a:xfrm>
          <a:prstGeom prst="rect">
            <a:avLst/>
          </a:prstGeom>
          <a:noFill/>
          <a:ln>
            <a:noFill/>
          </a:ln>
        </p:spPr>
      </p:pic>
    </p:spTree>
    <p:extLst>
      <p:ext uri="{BB962C8B-B14F-4D97-AF65-F5344CB8AC3E}">
        <p14:creationId xmlns:p14="http://schemas.microsoft.com/office/powerpoint/2010/main" val="1950640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15743" y="228599"/>
            <a:ext cx="5976257" cy="6302829"/>
          </a:xfrm>
        </p:spPr>
        <p:txBody>
          <a:bodyPr>
            <a:normAutofit/>
          </a:bodyPr>
          <a:lstStyle/>
          <a:p>
            <a:pPr algn="just"/>
            <a:r>
              <a:rPr lang="ar-IQ" sz="2800" dirty="0" smtClean="0"/>
              <a:t>ومن هنا جاءت التساؤلات حول </a:t>
            </a:r>
            <a:r>
              <a:rPr lang="ar-IQ" sz="2800" dirty="0" err="1" smtClean="0"/>
              <a:t>ماهو</a:t>
            </a:r>
            <a:r>
              <a:rPr lang="ar-IQ" sz="2800" dirty="0" smtClean="0"/>
              <a:t> الموت المفاجئ .</a:t>
            </a:r>
            <a:br>
              <a:rPr lang="ar-IQ" sz="2800" dirty="0" smtClean="0"/>
            </a:br>
            <a:r>
              <a:rPr lang="ar-SA" sz="2800" dirty="0"/>
              <a:t>والموت القلبي المفاجئ هو حالة غير متوقعة من توقف ضربات القلب والدورة الدموية تحدث دون سابق إنذار، مما يؤدي إلى توقف الدم عن الدماغ والأعضاء الحيوية الأخرى، وذلك حسب تعريف المعهد القومي الأميركي للقلب والرئة والدم.</a:t>
            </a:r>
            <a:r>
              <a:rPr lang="en-US" sz="2800" dirty="0"/>
              <a:t/>
            </a:r>
            <a:br>
              <a:rPr lang="en-US" sz="2800" dirty="0"/>
            </a:br>
            <a:r>
              <a:rPr lang="ar-IQ" sz="2800" dirty="0" smtClean="0"/>
              <a:t>وكذلك يعرف أيضا بانة موت السكتة أي يأخذ الانسان من حياته على غفلة دون أي مقدمات او علامات ظاهرة أي بمعنى لا تظهر أي اعراض المرض سابقا اذ يبن الناظرين انهو  في كامل الصحة </a:t>
            </a:r>
            <a:endParaRPr lang="ar-IQ" sz="2800" dirty="0"/>
          </a:p>
        </p:txBody>
      </p:sp>
      <p:pic>
        <p:nvPicPr>
          <p:cNvPr id="6" name="عنصر نائب للمحتوى 5"/>
          <p:cNvPicPr>
            <a:picLocks noGrp="1" noChangeAspect="1"/>
          </p:cNvPicPr>
          <p:nvPr>
            <p:ph idx="1"/>
          </p:nvPr>
        </p:nvPicPr>
        <p:blipFill>
          <a:blip r:embed="rId2"/>
          <a:stretch>
            <a:fillRect/>
          </a:stretch>
        </p:blipFill>
        <p:spPr>
          <a:xfrm>
            <a:off x="0" y="228599"/>
            <a:ext cx="5910943" cy="6302829"/>
          </a:xfrm>
          <a:prstGeom prst="rect">
            <a:avLst/>
          </a:prstGeom>
        </p:spPr>
      </p:pic>
    </p:spTree>
    <p:extLst>
      <p:ext uri="{BB962C8B-B14F-4D97-AF65-F5344CB8AC3E}">
        <p14:creationId xmlns:p14="http://schemas.microsoft.com/office/powerpoint/2010/main" val="11285504"/>
      </p:ext>
    </p:extLst>
  </p:cSld>
  <p:clrMapOvr>
    <a:masterClrMapping/>
  </p:clrMapOvr>
</p:sld>
</file>

<file path=ppt/theme/theme1.xml><?xml version="1.0" encoding="utf-8"?>
<a:theme xmlns:a="http://schemas.openxmlformats.org/drawingml/2006/main" name="شريحة">
  <a:themeElements>
    <a:clrScheme name="شريحة">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شريحة">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ريحة">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docProps/app.xml><?xml version="1.0" encoding="utf-8"?>
<Properties xmlns="http://schemas.openxmlformats.org/officeDocument/2006/extended-properties" xmlns:vt="http://schemas.openxmlformats.org/officeDocument/2006/docPropsVTypes">
  <Template>Slice</Template>
  <TotalTime>514</TotalTime>
  <Words>2390</Words>
  <Application>Microsoft Office PowerPoint</Application>
  <PresentationFormat>شاشة عريضة</PresentationFormat>
  <Paragraphs>534</Paragraphs>
  <Slides>31</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31</vt:i4>
      </vt:variant>
    </vt:vector>
  </HeadingPairs>
  <TitlesOfParts>
    <vt:vector size="38" baseType="lpstr">
      <vt:lpstr>Arial</vt:lpstr>
      <vt:lpstr>Calibri</vt:lpstr>
      <vt:lpstr>Century Gothic</vt:lpstr>
      <vt:lpstr>Tahoma</vt:lpstr>
      <vt:lpstr>Times New Roman</vt:lpstr>
      <vt:lpstr>Wingdings 3</vt:lpstr>
      <vt:lpstr>شريحة</vt:lpstr>
      <vt:lpstr>عرض تقديمي في PowerPoint</vt:lpstr>
      <vt:lpstr> </vt:lpstr>
      <vt:lpstr>عرض تقديمي في PowerPoint</vt:lpstr>
      <vt:lpstr>عرض تقديمي في PowerPoint</vt:lpstr>
      <vt:lpstr>عرض تقديمي في PowerPoint</vt:lpstr>
      <vt:lpstr> المقدمة:</vt:lpstr>
      <vt:lpstr>ومن خلال مأتم ذكرها نستنتج ان الأشخاص الذين يمارسون الرياضة بصورة منتظمة هم الأشخاص الذين يكونون اقل عرضة للأخطار الصحية عن الذين لا يمارسون الرياضة ،لكن نتفاجاء من حين الى اخر هناك بعض الاستثناءات التي تكون صادمة </vt:lpstr>
      <vt:lpstr>اذ يتعرض بعض الرياضين الى المؤت المفاجئ داخل الملاعب والذي نخسر على ضوؤها العديد من الاعبين ذات كفاءات عالية  من خلال ما يتعرض لة من أزمات بشكل مفاجئ وغير متوقع يجعل من الأطباء عاجزين عن ترقبها رغم التطور الهائل الذي عرفته الوسائل والأجهزة الطبية في هذا الشأن، وزدات حيرة الأطباء بعدما تأكدوا بان حالات لا تظهر على الرياضي لا بعد وفاته ويصعب او ربما يستحيل كشفها مها تعددت الفحوصات وتطورت الأجهزة </vt:lpstr>
      <vt:lpstr>ومن هنا جاءت التساؤلات حول ماهو الموت المفاجئ . والموت القلبي المفاجئ هو حالة غير متوقعة من توقف ضربات القلب والدورة الدموية تحدث دون سابق إنذار، مما يؤدي إلى توقف الدم عن الدماغ والأعضاء الحيوية الأخرى، وذلك حسب تعريف المعهد القومي الأميركي للقلب والرئة والدم. وكذلك يعرف أيضا بانة موت السكتة أي يأخذ الانسان من حياته على غفلة دون أي مقدمات او علامات ظاهرة أي بمعنى لا تظهر أي اعراض المرض سابقا اذ يبن الناظرين انهو  في كامل الصحة </vt:lpstr>
      <vt:lpstr>- أسباب حدوث الموت المفاجئ؟ وعلى الرغم من كثرت حدوث الموت المفاجئ داخل الملاعب والمنافسات الرياضية الاان الأطباء لم يتوصلوا بشكل قطعي الى أسبابها وذلك بسبب ان اغلب حالات الموت ما تزال مجهولة الى هذه الحظة ، وعلى الرغم من ذلك ذكرو بعض الأسباب من خلال الفحص والتشريح الطبي الذي أدت الى حدوث الموت والذي سوف نتطرق اليها؟   </vt:lpstr>
      <vt:lpstr>1 - الاحمال التدريبية العالية ؟  اذ اشارت الدراسات الى ان استخدام التمارين العالية الكثافة يمكن ان بشكل خطر الموت المفاجئ ,اذ اكدت مؤسة كلينك ان التدريب الشديدة طويلة الأمد والمنافسة في احدث التحمل يمكن ان تؤدي الى التلف القلب واضطرابات نظم القلب .اذ ان الأخطاء التدريب من قبل البعض المدربين بعدم مراعاة التعلمات الأساسية من حيث انتظام في التدريب والتدرج في الاحمال التدريبية وعدم وجود راحة كافية مع عدم مراعاة الفروق الفردية للاعبين جمعيها عوامل قد تؤدي الى الموت المفاجىء </vt:lpstr>
      <vt:lpstr>2 – عدم تباع نظام غذائي متوازن؟ اذ يجب ان يحتوي على الكربوهيدرات والبروتينات والاملاح والفيتامينات والمياه، اذ ان سوء التغذية وعدم التوازن في الغذاء  سوف تسبب عدم وصول الدم المحمل بالأوكسجين الى الأجهزة الحيوية في الجسم ما قد يؤدي الى حدوث الموت المفاجئ او حدوث أزمات قلبية </vt:lpstr>
      <vt:lpstr>3 – اضطرابات نظم القلب، الا مراض القلبية والأزمات القلبية ؟ والذي تقسم امراض القلب تبعا للمسبب والمكان المصاب من القلب وهي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vt:lpstr>
      <vt:lpstr>3-الراحة الكافية بعد كل تمرين رياضي وذلك لمساعدة الاجهزة الجسم من استعادة الطاقة بعد الجهد المبذول من خلال اخذ الراحة الايجابية او راحة سلبية او استخدام بعد التمرين تمارين استرخاء. 4- النوم الكافي بحيث يجب ان لا يقل عدد الساعات النوم عن ثمانية ساعات بعد التمرين وخصوصا ان كان التمارين ذات جهد عالي. 5-في حالة وجود مرض معروف عند الرياضي يجب أخذ فترات راحة اطول من الرياضي السليم. 6- عدم ممارسة الرياضة في حالة شعور الرياضي بالمرض مثل الحمى او البرد الشديد او ارتفاع في درجات الحرارة. 7- الابتعاد عن الانفعال والقلق والتوتر،لتجنب ارتفاع وانخفاض ضغط الدم.</vt:lpstr>
      <vt:lpstr>عرض تقديمي في PowerPoint</vt:lpstr>
      <vt:lpstr>عرض تقديمي في PowerPoint</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الموت المفاجئ لدى الرياضين والممارسين الرياضة</dc:title>
  <dc:creator>hp</dc:creator>
  <cp:lastModifiedBy>hp</cp:lastModifiedBy>
  <cp:revision>43</cp:revision>
  <dcterms:created xsi:type="dcterms:W3CDTF">2021-12-04T09:43:39Z</dcterms:created>
  <dcterms:modified xsi:type="dcterms:W3CDTF">2021-12-12T06:18:33Z</dcterms:modified>
</cp:coreProperties>
</file>