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2" d="100"/>
          <a:sy n="52" d="100"/>
        </p:scale>
        <p:origin x="-446"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9B79B60F-6C07-4D87-993A-8CCB7A690B62}" type="datetimeFigureOut">
              <a:rPr lang="ar-IQ" smtClean="0"/>
              <a:t>16/06/1443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B8DD2FD-617C-469E-8405-FEDB1AAA7872}" type="slidenum">
              <a:rPr lang="ar-IQ" smtClean="0"/>
              <a:t>‹#›</a:t>
            </a:fld>
            <a:endParaRPr lang="ar-IQ"/>
          </a:p>
        </p:txBody>
      </p:sp>
    </p:spTree>
    <p:extLst>
      <p:ext uri="{BB962C8B-B14F-4D97-AF65-F5344CB8AC3E}">
        <p14:creationId xmlns:p14="http://schemas.microsoft.com/office/powerpoint/2010/main" val="277109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B79B60F-6C07-4D87-993A-8CCB7A690B62}" type="datetimeFigureOut">
              <a:rPr lang="ar-IQ" smtClean="0"/>
              <a:t>16/06/1443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B8DD2FD-617C-469E-8405-FEDB1AAA7872}" type="slidenum">
              <a:rPr lang="ar-IQ" smtClean="0"/>
              <a:t>‹#›</a:t>
            </a:fld>
            <a:endParaRPr lang="ar-IQ"/>
          </a:p>
        </p:txBody>
      </p:sp>
    </p:spTree>
    <p:extLst>
      <p:ext uri="{BB962C8B-B14F-4D97-AF65-F5344CB8AC3E}">
        <p14:creationId xmlns:p14="http://schemas.microsoft.com/office/powerpoint/2010/main" val="1499524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B79B60F-6C07-4D87-993A-8CCB7A690B62}" type="datetimeFigureOut">
              <a:rPr lang="ar-IQ" smtClean="0"/>
              <a:t>16/06/1443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B8DD2FD-617C-469E-8405-FEDB1AAA7872}" type="slidenum">
              <a:rPr lang="ar-IQ" smtClean="0"/>
              <a:t>‹#›</a:t>
            </a:fld>
            <a:endParaRPr lang="ar-IQ"/>
          </a:p>
        </p:txBody>
      </p:sp>
    </p:spTree>
    <p:extLst>
      <p:ext uri="{BB962C8B-B14F-4D97-AF65-F5344CB8AC3E}">
        <p14:creationId xmlns:p14="http://schemas.microsoft.com/office/powerpoint/2010/main" val="1417582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9B79B60F-6C07-4D87-993A-8CCB7A690B62}" type="datetimeFigureOut">
              <a:rPr lang="ar-IQ" smtClean="0"/>
              <a:t>16/06/1443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B8DD2FD-617C-469E-8405-FEDB1AAA7872}" type="slidenum">
              <a:rPr lang="ar-IQ" smtClean="0"/>
              <a:t>‹#›</a:t>
            </a:fld>
            <a:endParaRPr lang="ar-IQ"/>
          </a:p>
        </p:txBody>
      </p:sp>
    </p:spTree>
    <p:extLst>
      <p:ext uri="{BB962C8B-B14F-4D97-AF65-F5344CB8AC3E}">
        <p14:creationId xmlns:p14="http://schemas.microsoft.com/office/powerpoint/2010/main" val="1092553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9B79B60F-6C07-4D87-993A-8CCB7A690B62}" type="datetimeFigureOut">
              <a:rPr lang="ar-IQ" smtClean="0"/>
              <a:t>16/06/1443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9B8DD2FD-617C-469E-8405-FEDB1AAA7872}" type="slidenum">
              <a:rPr lang="ar-IQ" smtClean="0"/>
              <a:t>‹#›</a:t>
            </a:fld>
            <a:endParaRPr lang="ar-IQ"/>
          </a:p>
        </p:txBody>
      </p:sp>
    </p:spTree>
    <p:extLst>
      <p:ext uri="{BB962C8B-B14F-4D97-AF65-F5344CB8AC3E}">
        <p14:creationId xmlns:p14="http://schemas.microsoft.com/office/powerpoint/2010/main" val="69149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9B79B60F-6C07-4D87-993A-8CCB7A690B62}" type="datetimeFigureOut">
              <a:rPr lang="ar-IQ" smtClean="0"/>
              <a:t>16/06/1443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B8DD2FD-617C-469E-8405-FEDB1AAA7872}" type="slidenum">
              <a:rPr lang="ar-IQ" smtClean="0"/>
              <a:t>‹#›</a:t>
            </a:fld>
            <a:endParaRPr lang="ar-IQ"/>
          </a:p>
        </p:txBody>
      </p:sp>
    </p:spTree>
    <p:extLst>
      <p:ext uri="{BB962C8B-B14F-4D97-AF65-F5344CB8AC3E}">
        <p14:creationId xmlns:p14="http://schemas.microsoft.com/office/powerpoint/2010/main" val="404452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9B79B60F-6C07-4D87-993A-8CCB7A690B62}" type="datetimeFigureOut">
              <a:rPr lang="ar-IQ" smtClean="0"/>
              <a:t>16/06/1443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9B8DD2FD-617C-469E-8405-FEDB1AAA7872}" type="slidenum">
              <a:rPr lang="ar-IQ" smtClean="0"/>
              <a:t>‹#›</a:t>
            </a:fld>
            <a:endParaRPr lang="ar-IQ"/>
          </a:p>
        </p:txBody>
      </p:sp>
    </p:spTree>
    <p:extLst>
      <p:ext uri="{BB962C8B-B14F-4D97-AF65-F5344CB8AC3E}">
        <p14:creationId xmlns:p14="http://schemas.microsoft.com/office/powerpoint/2010/main" val="200603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9B79B60F-6C07-4D87-993A-8CCB7A690B62}" type="datetimeFigureOut">
              <a:rPr lang="ar-IQ" smtClean="0"/>
              <a:t>16/06/1443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9B8DD2FD-617C-469E-8405-FEDB1AAA7872}" type="slidenum">
              <a:rPr lang="ar-IQ" smtClean="0"/>
              <a:t>‹#›</a:t>
            </a:fld>
            <a:endParaRPr lang="ar-IQ"/>
          </a:p>
        </p:txBody>
      </p:sp>
    </p:spTree>
    <p:extLst>
      <p:ext uri="{BB962C8B-B14F-4D97-AF65-F5344CB8AC3E}">
        <p14:creationId xmlns:p14="http://schemas.microsoft.com/office/powerpoint/2010/main" val="241491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9B79B60F-6C07-4D87-993A-8CCB7A690B62}" type="datetimeFigureOut">
              <a:rPr lang="ar-IQ" smtClean="0"/>
              <a:t>16/06/1443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9B8DD2FD-617C-469E-8405-FEDB1AAA7872}" type="slidenum">
              <a:rPr lang="ar-IQ" smtClean="0"/>
              <a:t>‹#›</a:t>
            </a:fld>
            <a:endParaRPr lang="ar-IQ"/>
          </a:p>
        </p:txBody>
      </p:sp>
    </p:spTree>
    <p:extLst>
      <p:ext uri="{BB962C8B-B14F-4D97-AF65-F5344CB8AC3E}">
        <p14:creationId xmlns:p14="http://schemas.microsoft.com/office/powerpoint/2010/main" val="128882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B79B60F-6C07-4D87-993A-8CCB7A690B62}" type="datetimeFigureOut">
              <a:rPr lang="ar-IQ" smtClean="0"/>
              <a:t>16/06/1443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B8DD2FD-617C-469E-8405-FEDB1AAA7872}" type="slidenum">
              <a:rPr lang="ar-IQ" smtClean="0"/>
              <a:t>‹#›</a:t>
            </a:fld>
            <a:endParaRPr lang="ar-IQ"/>
          </a:p>
        </p:txBody>
      </p:sp>
    </p:spTree>
    <p:extLst>
      <p:ext uri="{BB962C8B-B14F-4D97-AF65-F5344CB8AC3E}">
        <p14:creationId xmlns:p14="http://schemas.microsoft.com/office/powerpoint/2010/main" val="2650292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9B79B60F-6C07-4D87-993A-8CCB7A690B62}" type="datetimeFigureOut">
              <a:rPr lang="ar-IQ" smtClean="0"/>
              <a:t>16/06/1443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9B8DD2FD-617C-469E-8405-FEDB1AAA7872}" type="slidenum">
              <a:rPr lang="ar-IQ" smtClean="0"/>
              <a:t>‹#›</a:t>
            </a:fld>
            <a:endParaRPr lang="ar-IQ"/>
          </a:p>
        </p:txBody>
      </p:sp>
    </p:spTree>
    <p:extLst>
      <p:ext uri="{BB962C8B-B14F-4D97-AF65-F5344CB8AC3E}">
        <p14:creationId xmlns:p14="http://schemas.microsoft.com/office/powerpoint/2010/main" val="2998135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B79B60F-6C07-4D87-993A-8CCB7A690B62}" type="datetimeFigureOut">
              <a:rPr lang="ar-IQ" smtClean="0"/>
              <a:t>16/06/1443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B8DD2FD-617C-469E-8405-FEDB1AAA7872}" type="slidenum">
              <a:rPr lang="ar-IQ" smtClean="0"/>
              <a:t>‹#›</a:t>
            </a:fld>
            <a:endParaRPr lang="ar-IQ"/>
          </a:p>
        </p:txBody>
      </p:sp>
    </p:spTree>
    <p:extLst>
      <p:ext uri="{BB962C8B-B14F-4D97-AF65-F5344CB8AC3E}">
        <p14:creationId xmlns:p14="http://schemas.microsoft.com/office/powerpoint/2010/main" val="240562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79512" y="188641"/>
            <a:ext cx="8784976" cy="648072"/>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ar-IQ" b="1" dirty="0" smtClean="0">
                <a:solidFill>
                  <a:srgbClr val="FF0000"/>
                </a:solidFill>
              </a:rPr>
              <a:t>الأنسجة</a:t>
            </a:r>
            <a:r>
              <a:rPr lang="ar-IQ" dirty="0" smtClean="0"/>
              <a:t>   (</a:t>
            </a:r>
            <a:r>
              <a:rPr lang="en-GB" dirty="0" smtClean="0"/>
              <a:t>TISSUES </a:t>
            </a:r>
            <a:r>
              <a:rPr lang="ar-IQ" dirty="0" smtClean="0"/>
              <a:t>  )</a:t>
            </a:r>
            <a:endParaRPr lang="ar-IQ" dirty="0"/>
          </a:p>
        </p:txBody>
      </p:sp>
      <p:sp>
        <p:nvSpPr>
          <p:cNvPr id="3" name="عنوان فرعي 2"/>
          <p:cNvSpPr>
            <a:spLocks noGrp="1"/>
          </p:cNvSpPr>
          <p:nvPr>
            <p:ph type="subTitle" idx="1"/>
          </p:nvPr>
        </p:nvSpPr>
        <p:spPr>
          <a:xfrm>
            <a:off x="179512" y="1052736"/>
            <a:ext cx="8784976" cy="5400600"/>
          </a:xfrm>
        </p:spPr>
        <p:txBody>
          <a:bodyPr/>
          <a:lstStyle/>
          <a:p>
            <a:pPr algn="r"/>
            <a:r>
              <a:rPr lang="ar-IQ" dirty="0" smtClean="0">
                <a:solidFill>
                  <a:schemeClr val="tx1"/>
                </a:solidFill>
              </a:rPr>
              <a:t>أنسجة الجسم البشري:</a:t>
            </a:r>
          </a:p>
          <a:p>
            <a:pPr algn="just"/>
            <a:r>
              <a:rPr lang="ar-IQ" dirty="0" smtClean="0"/>
              <a:t>     </a:t>
            </a:r>
            <a:r>
              <a:rPr lang="ar-IQ" dirty="0" smtClean="0">
                <a:solidFill>
                  <a:srgbClr val="FF0000"/>
                </a:solidFill>
              </a:rPr>
              <a:t>تُعرَف الأنسجة بأنها مجموعة من الخلايا التي من تكون نوع واحد وتتشابه في التركيب والوظيفة</a:t>
            </a:r>
            <a:r>
              <a:rPr lang="ar-IQ" dirty="0" smtClean="0">
                <a:solidFill>
                  <a:schemeClr val="tx1"/>
                </a:solidFill>
              </a:rPr>
              <a:t>، والأنسجة هي إحدى مستويات التنظيم في الكائنات الحية عديدة الخلايا ولا تتواجد في الكائنات وحيدة الخلية أو عديدة الخلايا البسيطة مثل الإسفنجيات، ويعرف العلم الذي يهتم بدراسة الأنسجة وتركيبها بعلم الأنسجة </a:t>
            </a:r>
            <a:r>
              <a:rPr lang="en-GB" dirty="0" smtClean="0">
                <a:solidFill>
                  <a:schemeClr val="tx1"/>
                </a:solidFill>
              </a:rPr>
              <a:t>Histology، </a:t>
            </a:r>
            <a:r>
              <a:rPr lang="ar-IQ" dirty="0" smtClean="0">
                <a:solidFill>
                  <a:schemeClr val="tx1"/>
                </a:solidFill>
              </a:rPr>
              <a:t>ويرتبط علم الأنسجة بعلم التشريح وعلم وظائف الأعضاء، وتشكّل مجموعة من الأنسجة التي لها وظيفة واحدة العضو الذي يقوم بوظيفة محددة في الجسم مثل القلب أو الكلية.</a:t>
            </a:r>
          </a:p>
          <a:p>
            <a:pPr algn="r"/>
            <a:endParaRPr lang="ar-IQ" dirty="0"/>
          </a:p>
        </p:txBody>
      </p:sp>
    </p:spTree>
    <p:extLst>
      <p:ext uri="{BB962C8B-B14F-4D97-AF65-F5344CB8AC3E}">
        <p14:creationId xmlns:p14="http://schemas.microsoft.com/office/powerpoint/2010/main" val="3730592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28992" cy="792088"/>
          </a:xfrm>
        </p:spPr>
        <p:style>
          <a:lnRef idx="1">
            <a:schemeClr val="accent3"/>
          </a:lnRef>
          <a:fillRef idx="2">
            <a:schemeClr val="accent3"/>
          </a:fillRef>
          <a:effectRef idx="1">
            <a:schemeClr val="accent3"/>
          </a:effectRef>
          <a:fontRef idx="minor">
            <a:schemeClr val="dk1"/>
          </a:fontRef>
        </p:style>
        <p:txBody>
          <a:bodyPr>
            <a:normAutofit/>
          </a:bodyPr>
          <a:lstStyle/>
          <a:p>
            <a:r>
              <a:rPr lang="ar-IQ" b="1" dirty="0">
                <a:solidFill>
                  <a:srgbClr val="FF0000"/>
                </a:solidFill>
              </a:rPr>
              <a:t>وظائف الأنسجة الضامة:</a:t>
            </a:r>
          </a:p>
        </p:txBody>
      </p:sp>
      <p:sp>
        <p:nvSpPr>
          <p:cNvPr id="3" name="عنصر نائب للمحتوى 2"/>
          <p:cNvSpPr>
            <a:spLocks noGrp="1"/>
          </p:cNvSpPr>
          <p:nvPr>
            <p:ph idx="1"/>
          </p:nvPr>
        </p:nvSpPr>
        <p:spPr>
          <a:xfrm>
            <a:off x="179512" y="1052736"/>
            <a:ext cx="8856984" cy="5544616"/>
          </a:xfrm>
          <a:ln w="57150">
            <a:solidFill>
              <a:srgbClr val="92D050"/>
            </a:solidFill>
          </a:ln>
        </p:spPr>
        <p:txBody>
          <a:bodyPr>
            <a:normAutofit lnSpcReduction="10000"/>
          </a:bodyPr>
          <a:lstStyle/>
          <a:p>
            <a:endParaRPr lang="ar-IQ" dirty="0" smtClean="0"/>
          </a:p>
          <a:p>
            <a:pPr algn="just"/>
            <a:r>
              <a:rPr lang="ar-IQ" dirty="0"/>
              <a:t>1</a:t>
            </a:r>
            <a:r>
              <a:rPr lang="ar-IQ" dirty="0">
                <a:solidFill>
                  <a:srgbClr val="C00000"/>
                </a:solidFill>
              </a:rPr>
              <a:t>-	الدعم والربط: </a:t>
            </a:r>
            <a:r>
              <a:rPr lang="ar-IQ" dirty="0"/>
              <a:t>يربط النسيج الضام الأنسجة والأعضاء الأخرى ببعضها، فمثلاً تتكون الأوتار التي تربط العضلات بالعظام من نسيج ضام.</a:t>
            </a:r>
          </a:p>
          <a:p>
            <a:pPr algn="just"/>
            <a:r>
              <a:rPr lang="ar-IQ" dirty="0"/>
              <a:t>2-	</a:t>
            </a:r>
            <a:r>
              <a:rPr lang="ar-IQ" dirty="0">
                <a:solidFill>
                  <a:srgbClr val="C00000"/>
                </a:solidFill>
              </a:rPr>
              <a:t>الحماية: </a:t>
            </a:r>
            <a:r>
              <a:rPr lang="ar-IQ" dirty="0"/>
              <a:t>وهي من الوظائف الرئيسية له، إذ يُحيط النسيج الضام بخلايا العضلات والأعضاء الحساسة في الجسم ليحميها.</a:t>
            </a:r>
          </a:p>
          <a:p>
            <a:pPr algn="just"/>
            <a:r>
              <a:rPr lang="ar-IQ" dirty="0"/>
              <a:t>3-	</a:t>
            </a:r>
            <a:r>
              <a:rPr lang="ar-IQ" dirty="0">
                <a:solidFill>
                  <a:srgbClr val="C00000"/>
                </a:solidFill>
              </a:rPr>
              <a:t>نقل المواد داخل الجسم: </a:t>
            </a:r>
            <a:r>
              <a:rPr lang="ar-IQ" dirty="0"/>
              <a:t>تقوم الأنسجة الضامة السائلة كالدم والسائل الليمفاوي بنقل المغذيات والتخلص من الفضلات والمواد الكيميائية داخل الجسم.</a:t>
            </a:r>
          </a:p>
          <a:p>
            <a:pPr algn="just"/>
            <a:r>
              <a:rPr lang="ar-IQ" dirty="0"/>
              <a:t>4-	</a:t>
            </a:r>
            <a:r>
              <a:rPr lang="ar-IQ" dirty="0">
                <a:solidFill>
                  <a:srgbClr val="C00000"/>
                </a:solidFill>
              </a:rPr>
              <a:t>تخزين الطاقة الزائدة: </a:t>
            </a:r>
            <a:r>
              <a:rPr lang="ar-IQ" dirty="0"/>
              <a:t>وذلك من خلال تخزينها على شكل دهون في الخلايا الدهنيَّة</a:t>
            </a:r>
          </a:p>
          <a:p>
            <a:endParaRPr lang="ar-IQ" dirty="0"/>
          </a:p>
        </p:txBody>
      </p:sp>
    </p:spTree>
    <p:extLst>
      <p:ext uri="{BB962C8B-B14F-4D97-AF65-F5344CB8AC3E}">
        <p14:creationId xmlns:p14="http://schemas.microsoft.com/office/powerpoint/2010/main" val="594334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9512" y="116632"/>
            <a:ext cx="8784976" cy="1080120"/>
          </a:xfrm>
        </p:spPr>
        <p:style>
          <a:lnRef idx="1">
            <a:schemeClr val="accent3"/>
          </a:lnRef>
          <a:fillRef idx="2">
            <a:schemeClr val="accent3"/>
          </a:fillRef>
          <a:effectRef idx="1">
            <a:schemeClr val="accent3"/>
          </a:effectRef>
          <a:fontRef idx="minor">
            <a:schemeClr val="dk1"/>
          </a:fontRef>
        </p:style>
        <p:txBody>
          <a:bodyPr>
            <a:noAutofit/>
          </a:bodyPr>
          <a:lstStyle/>
          <a:p>
            <a:r>
              <a:rPr lang="ar-IQ" sz="2800" b="1" dirty="0">
                <a:solidFill>
                  <a:srgbClr val="FF0000"/>
                </a:solidFill>
              </a:rPr>
              <a:t>يمكننا تصنيف أنواع الأنسجة الضامة إلى ثلاث مجموعات أساسية</a:t>
            </a:r>
          </a:p>
        </p:txBody>
      </p:sp>
      <p:sp>
        <p:nvSpPr>
          <p:cNvPr id="3" name="عنصر نائب للمحتوى 2"/>
          <p:cNvSpPr>
            <a:spLocks noGrp="1"/>
          </p:cNvSpPr>
          <p:nvPr>
            <p:ph idx="1"/>
          </p:nvPr>
        </p:nvSpPr>
        <p:spPr>
          <a:xfrm>
            <a:off x="179512" y="1268760"/>
            <a:ext cx="8784976" cy="5400600"/>
          </a:xfrm>
        </p:spPr>
        <p:txBody>
          <a:bodyPr/>
          <a:lstStyle/>
          <a:p>
            <a:pPr algn="just"/>
            <a:r>
              <a:rPr lang="ar-IQ" dirty="0"/>
              <a:t>1.	</a:t>
            </a:r>
            <a:r>
              <a:rPr lang="ar-IQ" b="1" u="sng" dirty="0">
                <a:solidFill>
                  <a:srgbClr val="C00000"/>
                </a:solidFill>
              </a:rPr>
              <a:t>النسيج الضام الرخو</a:t>
            </a:r>
            <a:r>
              <a:rPr lang="ar-IQ" b="1" dirty="0">
                <a:solidFill>
                  <a:srgbClr val="C00000"/>
                </a:solidFill>
              </a:rPr>
              <a:t>: </a:t>
            </a:r>
            <a:r>
              <a:rPr lang="ar-IQ" dirty="0"/>
              <a:t>الذي يحافظ على تمركز الأعضاء في أماكنها كما يربط الخلايا الظهارية بالأنسجة الداخلية.</a:t>
            </a:r>
          </a:p>
          <a:p>
            <a:pPr algn="just"/>
            <a:r>
              <a:rPr lang="ar-IQ" dirty="0"/>
              <a:t>2.	</a:t>
            </a:r>
            <a:r>
              <a:rPr lang="ar-IQ" b="1" u="sng" dirty="0">
                <a:solidFill>
                  <a:srgbClr val="C00000"/>
                </a:solidFill>
              </a:rPr>
              <a:t>النسيج الضام الكثيف: </a:t>
            </a:r>
            <a:r>
              <a:rPr lang="ar-IQ" dirty="0"/>
              <a:t>الذي يربط العضلات بالعظام ويصل العظام ببعضها في المفاصل.</a:t>
            </a:r>
          </a:p>
          <a:p>
            <a:pPr algn="just"/>
            <a:r>
              <a:rPr lang="ar-IQ" dirty="0"/>
              <a:t>3.	</a:t>
            </a:r>
            <a:r>
              <a:rPr lang="ar-IQ" b="1" u="sng" dirty="0">
                <a:solidFill>
                  <a:srgbClr val="C00000"/>
                </a:solidFill>
              </a:rPr>
              <a:t>النسيج الضام المتخصص: </a:t>
            </a:r>
            <a:r>
              <a:rPr lang="ar-IQ" dirty="0"/>
              <a:t>ويتضمن عددًا من الأنسجة المختلفة والخلايا المتخصصة ومادة بين خلوية مميزة لكل نوع، فتكون أحيانًا صلبةً وقويةً وأحيانًا سائلةً ومرنةً. مثل النسيج الدهني والغضاريف والعظام والدم واللمف.</a:t>
            </a:r>
          </a:p>
        </p:txBody>
      </p:sp>
    </p:spTree>
    <p:extLst>
      <p:ext uri="{BB962C8B-B14F-4D97-AF65-F5344CB8AC3E}">
        <p14:creationId xmlns:p14="http://schemas.microsoft.com/office/powerpoint/2010/main" val="716050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116632"/>
            <a:ext cx="8928992" cy="936104"/>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ar-IQ" dirty="0" smtClean="0"/>
              <a:t/>
            </a:r>
            <a:br>
              <a:rPr lang="ar-IQ" dirty="0" smtClean="0"/>
            </a:br>
            <a:r>
              <a:rPr lang="ar-IQ" dirty="0" smtClean="0">
                <a:solidFill>
                  <a:srgbClr val="C00000"/>
                </a:solidFill>
              </a:rPr>
              <a:t>النسيج </a:t>
            </a:r>
            <a:r>
              <a:rPr lang="ar-IQ" dirty="0">
                <a:solidFill>
                  <a:srgbClr val="C00000"/>
                </a:solidFill>
              </a:rPr>
              <a:t>الضام الرخو: </a:t>
            </a:r>
            <a:r>
              <a:rPr lang="ar-IQ" dirty="0"/>
              <a:t/>
            </a:r>
            <a:br>
              <a:rPr lang="ar-IQ" dirty="0"/>
            </a:br>
            <a:endParaRPr lang="ar-IQ" dirty="0"/>
          </a:p>
        </p:txBody>
      </p:sp>
      <p:sp>
        <p:nvSpPr>
          <p:cNvPr id="3" name="عنصر نائب للمحتوى 2"/>
          <p:cNvSpPr>
            <a:spLocks noGrp="1"/>
          </p:cNvSpPr>
          <p:nvPr>
            <p:ph idx="1"/>
          </p:nvPr>
        </p:nvSpPr>
        <p:spPr>
          <a:xfrm>
            <a:off x="179512" y="1124745"/>
            <a:ext cx="8784976" cy="3672407"/>
          </a:xfrm>
        </p:spPr>
        <p:txBody>
          <a:bodyPr>
            <a:normAutofit fontScale="92500" lnSpcReduction="10000"/>
          </a:bodyPr>
          <a:lstStyle/>
          <a:p>
            <a:pPr algn="just"/>
            <a:r>
              <a:rPr lang="ar-IQ" dirty="0" smtClean="0"/>
              <a:t>   </a:t>
            </a:r>
            <a:r>
              <a:rPr lang="ar-IQ" dirty="0"/>
              <a:t>يمثل النسيج الضام الرخو النوع الأكثر شيوعًا من أنواع الأنسجة لدى الفقاريات، فهو يحافظ على تمركز الأعضاء في أماكنها كما يربط الخلايا الظهارية بالأنسجة الداخلية. اكتسب هذا النسيج اسمه من تنوع الألياف المكونة له، وتشكل هذه الألياف شبكات غير منتظمة والمسافات ما بين الألياف تمتلئ بالمادة بين الخلوية.</a:t>
            </a:r>
          </a:p>
          <a:p>
            <a:pPr algn="just"/>
            <a:r>
              <a:rPr lang="ar-IQ" dirty="0"/>
              <a:t>الأنسجة الضامة الرخوة تقدم الدعم والمرونة والقوة اللازمة لحماية وتثبيت الأعضاء والبنى الداخلية مثل الأوعية الدموية واللمفية </a:t>
            </a:r>
            <a:r>
              <a:rPr lang="ar-IQ" dirty="0" smtClean="0"/>
              <a:t>والأعصاب</a:t>
            </a:r>
          </a:p>
          <a:p>
            <a:pPr algn="just"/>
            <a:endParaRPr lang="ar-IQ" dirty="0"/>
          </a:p>
          <a:p>
            <a:pPr algn="just"/>
            <a:endParaRPr lang="ar-IQ" dirty="0"/>
          </a:p>
          <a:p>
            <a:endParaRPr lang="ar-IQ"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97152"/>
            <a:ext cx="8208912" cy="1699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922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76056" y="0"/>
            <a:ext cx="3888432" cy="692696"/>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ar-IQ" b="1" dirty="0" smtClean="0">
                <a:solidFill>
                  <a:srgbClr val="FF0000"/>
                </a:solidFill>
              </a:rPr>
              <a:t/>
            </a:r>
            <a:br>
              <a:rPr lang="ar-IQ" b="1" dirty="0" smtClean="0">
                <a:solidFill>
                  <a:srgbClr val="FF0000"/>
                </a:solidFill>
              </a:rPr>
            </a:br>
            <a:r>
              <a:rPr lang="ar-IQ" b="1" dirty="0" smtClean="0">
                <a:solidFill>
                  <a:srgbClr val="FF0000"/>
                </a:solidFill>
              </a:rPr>
              <a:t>النسيج </a:t>
            </a:r>
            <a:r>
              <a:rPr lang="ar-IQ" b="1" dirty="0">
                <a:solidFill>
                  <a:srgbClr val="FF0000"/>
                </a:solidFill>
              </a:rPr>
              <a:t>الضام الكثيف:</a:t>
            </a:r>
            <a:br>
              <a:rPr lang="ar-IQ" b="1" dirty="0">
                <a:solidFill>
                  <a:srgbClr val="FF0000"/>
                </a:solidFill>
              </a:rPr>
            </a:br>
            <a:endParaRPr lang="ar-IQ" b="1" dirty="0">
              <a:solidFill>
                <a:srgbClr val="FF0000"/>
              </a:solidFill>
            </a:endParaRPr>
          </a:p>
        </p:txBody>
      </p:sp>
      <p:sp>
        <p:nvSpPr>
          <p:cNvPr id="3" name="عنصر نائب للمحتوى 2"/>
          <p:cNvSpPr>
            <a:spLocks noGrp="1"/>
          </p:cNvSpPr>
          <p:nvPr>
            <p:ph idx="1"/>
          </p:nvPr>
        </p:nvSpPr>
        <p:spPr>
          <a:xfrm>
            <a:off x="107504" y="980728"/>
            <a:ext cx="8784976" cy="5760640"/>
          </a:xfrm>
        </p:spPr>
        <p:txBody>
          <a:bodyPr>
            <a:normAutofit fontScale="85000" lnSpcReduction="20000"/>
          </a:bodyPr>
          <a:lstStyle/>
          <a:p>
            <a:pPr algn="just"/>
            <a:r>
              <a:rPr lang="ar-IQ" dirty="0" smtClean="0"/>
              <a:t>-  </a:t>
            </a:r>
            <a:r>
              <a:rPr lang="ar-IQ" dirty="0"/>
              <a:t>ويسمى كذلك النسيج الضام الليفي، يمكن مشاهدة هذا النوع من الأنسجة الضامة في الأوتار والأربطة التي تساعد في ربط العضلات بالعظام وتصل العظام ببعضها عند المفاصل، وبخلاف النسيج الضّام الرخو وأنواع الأنسجة الأخرى، يتألف النسيج الضام الكثيف من كمية كبيرة من ألياف الكولاجين المتراصة، وتكون نسبتها أكبر من كمية المادة بين الخلوية ما يجعله أكثر ثخانةً وقوةً منه.</a:t>
            </a:r>
          </a:p>
          <a:p>
            <a:pPr algn="just"/>
            <a:r>
              <a:rPr lang="ar-IQ" dirty="0"/>
              <a:t>يمكن مشاهدة هذا النوع من الأنسجة الضامة على شكل محافظ أو كبسولات واقية تغلف بعض الأعضاء مثل الكبد والكليتين والطحال.</a:t>
            </a:r>
          </a:p>
          <a:p>
            <a:pPr algn="just"/>
            <a:r>
              <a:rPr lang="ar-IQ" b="1" u="sng" dirty="0" smtClean="0">
                <a:solidFill>
                  <a:srgbClr val="FF0000"/>
                </a:solidFill>
              </a:rPr>
              <a:t>ويمكن </a:t>
            </a:r>
            <a:r>
              <a:rPr lang="ar-IQ" b="1" u="sng" dirty="0">
                <a:solidFill>
                  <a:srgbClr val="FF0000"/>
                </a:solidFill>
              </a:rPr>
              <a:t>تصنيف النسيج الضام الكثيف إلى ثلاثة أنواع</a:t>
            </a:r>
          </a:p>
          <a:p>
            <a:pPr algn="just"/>
            <a:r>
              <a:rPr lang="ar-IQ" dirty="0" smtClean="0"/>
              <a:t>-</a:t>
            </a:r>
            <a:r>
              <a:rPr lang="ar-IQ" dirty="0"/>
              <a:t>	النسيج الضام الكثيف المنتظم: يتواجد في الأوتار والأربطة.</a:t>
            </a:r>
          </a:p>
          <a:p>
            <a:pPr algn="just"/>
            <a:r>
              <a:rPr lang="ar-IQ" dirty="0"/>
              <a:t>-	النسيج الضام الكثيف غير المنتظم: مثل النسيج المتواجد في معظم طبقة الأدمة من الجلد وكذلك المحافظ التي تحيط بالعديد من الأعضاء.</a:t>
            </a:r>
          </a:p>
          <a:p>
            <a:pPr algn="just"/>
            <a:r>
              <a:rPr lang="ar-IQ" dirty="0"/>
              <a:t>-	النسيج الضام الكثيف المرن: يمنح هذا النسيج قابلية التمطط للبنى التي يدخل في تركيبها مثل الشرايين والحبال الصوتية والرغامي والقصبات الرئوية.</a:t>
            </a:r>
          </a:p>
          <a:p>
            <a:endParaRPr lang="ar-IQ" dirty="0"/>
          </a:p>
        </p:txBody>
      </p:sp>
    </p:spTree>
    <p:extLst>
      <p:ext uri="{BB962C8B-B14F-4D97-AF65-F5344CB8AC3E}">
        <p14:creationId xmlns:p14="http://schemas.microsoft.com/office/powerpoint/2010/main" val="2605033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0"/>
            <a:ext cx="3976822" cy="1772816"/>
          </a:xfrm>
          <a:prstGeom prst="rect">
            <a:avLst/>
          </a:prstGeom>
          <a:ln/>
        </p:spPr>
        <p:style>
          <a:lnRef idx="2">
            <a:schemeClr val="accent3"/>
          </a:lnRef>
          <a:fillRef idx="1">
            <a:schemeClr val="lt1"/>
          </a:fillRef>
          <a:effectRef idx="0">
            <a:schemeClr val="accent3"/>
          </a:effectRef>
          <a:fontRef idx="minor">
            <a:schemeClr val="dk1"/>
          </a:fontRef>
        </p:style>
      </p:pic>
      <p:sp>
        <p:nvSpPr>
          <p:cNvPr id="2" name="مستطيل 1"/>
          <p:cNvSpPr/>
          <p:nvPr/>
        </p:nvSpPr>
        <p:spPr>
          <a:xfrm>
            <a:off x="503547" y="3212976"/>
            <a:ext cx="7776864" cy="369332"/>
          </a:xfrm>
          <a:prstGeom prst="rect">
            <a:avLst/>
          </a:prstGeom>
        </p:spPr>
        <p:txBody>
          <a:bodyPr wrap="square">
            <a:spAutoFit/>
          </a:bodyPr>
          <a:lstStyle/>
          <a:p>
            <a:r>
              <a:rPr lang="ar-IQ" dirty="0" smtClean="0"/>
              <a:t>.</a:t>
            </a:r>
            <a:endParaRPr lang="ar-IQ"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54" y="1619598"/>
            <a:ext cx="4241614"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عنوان 1"/>
          <p:cNvSpPr txBox="1">
            <a:spLocks/>
          </p:cNvSpPr>
          <p:nvPr/>
        </p:nvSpPr>
        <p:spPr>
          <a:xfrm>
            <a:off x="179512" y="2569550"/>
            <a:ext cx="8856984" cy="1656183"/>
          </a:xfrm>
          <a:prstGeom prst="rect">
            <a:avLst/>
          </a:prstGeom>
          <a:ln w="57150">
            <a:solidFill>
              <a:srgbClr val="00B050"/>
            </a:solidFill>
          </a:ln>
        </p:spPr>
        <p:txBody>
          <a:bodyPr>
            <a:normAutofit fontScale="97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just"/>
            <a:r>
              <a:rPr lang="ar-IQ" smtClean="0"/>
              <a:t>   </a:t>
            </a:r>
            <a:r>
              <a:rPr lang="ar-IQ" sz="3100" smtClean="0"/>
              <a:t>ويتضمن عددًا من الأنسجة المختلفة والخلايا المتخصصة ومادة بين خلوية مميزة لكل نوع، وتكون المادة أحيانًا صلبةً وقويةً وأحيانًا سائلةً ومرنةً، مثل النسيج الدهني والغضاريف والعظام والدم واللمف</a:t>
            </a:r>
            <a:endParaRPr lang="ar-IQ" sz="3100" dirty="0"/>
          </a:p>
        </p:txBody>
      </p:sp>
      <p:sp>
        <p:nvSpPr>
          <p:cNvPr id="3" name="مستطيل 2"/>
          <p:cNvSpPr/>
          <p:nvPr/>
        </p:nvSpPr>
        <p:spPr>
          <a:xfrm>
            <a:off x="5148064" y="1196752"/>
            <a:ext cx="24482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000" b="1" dirty="0" smtClean="0">
                <a:solidFill>
                  <a:srgbClr val="FFFF00"/>
                </a:solidFill>
              </a:rPr>
              <a:t>شكل النسيج الضام الكثيف </a:t>
            </a:r>
            <a:endParaRPr lang="ar-IQ" sz="2000" b="1" dirty="0">
              <a:solidFill>
                <a:srgbClr val="FFFF00"/>
              </a:solidFill>
            </a:endParaRP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4653136"/>
            <a:ext cx="6336704"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1547664" y="5589239"/>
            <a:ext cx="2592288" cy="691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2400" b="1" dirty="0" smtClean="0">
                <a:solidFill>
                  <a:srgbClr val="FFFF00"/>
                </a:solidFill>
              </a:rPr>
              <a:t>شكل النسيج المتخصص</a:t>
            </a:r>
            <a:endParaRPr lang="ar-IQ" sz="2400" b="1" dirty="0">
              <a:solidFill>
                <a:srgbClr val="FFFF00"/>
              </a:solidFill>
            </a:endParaRPr>
          </a:p>
        </p:txBody>
      </p:sp>
    </p:spTree>
    <p:extLst>
      <p:ext uri="{BB962C8B-B14F-4D97-AF65-F5344CB8AC3E}">
        <p14:creationId xmlns:p14="http://schemas.microsoft.com/office/powerpoint/2010/main" val="125097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3"/>
          <p:cNvSpPr>
            <a:spLocks noGrp="1"/>
          </p:cNvSpPr>
          <p:nvPr>
            <p:ph type="subTitle" idx="1"/>
          </p:nvPr>
        </p:nvSpPr>
        <p:spPr>
          <a:xfrm>
            <a:off x="179512" y="908720"/>
            <a:ext cx="8856984" cy="5616624"/>
          </a:xfrm>
        </p:spPr>
        <p:txBody>
          <a:bodyPr>
            <a:normAutofit fontScale="92500" lnSpcReduction="20000"/>
          </a:bodyPr>
          <a:lstStyle/>
          <a:p>
            <a:pPr algn="just"/>
            <a:r>
              <a:rPr lang="ar-IQ" dirty="0"/>
              <a:t>- </a:t>
            </a:r>
            <a:r>
              <a:rPr lang="ar-IQ" b="1" dirty="0">
                <a:solidFill>
                  <a:srgbClr val="C00000"/>
                </a:solidFill>
              </a:rPr>
              <a:t>الغضروف:</a:t>
            </a:r>
          </a:p>
          <a:p>
            <a:pPr algn="just"/>
            <a:r>
              <a:rPr lang="ar-IQ" dirty="0">
                <a:solidFill>
                  <a:schemeClr val="tx1"/>
                </a:solidFill>
              </a:rPr>
              <a:t>وهو نوع من أنواع الأنسجة الضامة الكثيفة أو الليفيَّة، وتتمثل وظيفته في دعم بعض أعضاء الجسم وربط </a:t>
            </a:r>
            <a:r>
              <a:rPr lang="ar-IQ" dirty="0" smtClean="0">
                <a:solidFill>
                  <a:schemeClr val="tx1"/>
                </a:solidFill>
              </a:rPr>
              <a:t>العظام</a:t>
            </a:r>
          </a:p>
          <a:p>
            <a:pPr algn="just"/>
            <a:r>
              <a:rPr lang="ar-IQ" dirty="0">
                <a:solidFill>
                  <a:schemeClr val="tx1"/>
                </a:solidFill>
              </a:rPr>
              <a:t>- </a:t>
            </a:r>
            <a:r>
              <a:rPr lang="ar-IQ" b="1" dirty="0">
                <a:solidFill>
                  <a:srgbClr val="C00000"/>
                </a:solidFill>
              </a:rPr>
              <a:t>العظم:</a:t>
            </a:r>
          </a:p>
          <a:p>
            <a:pPr algn="just"/>
            <a:r>
              <a:rPr lang="ar-IQ" dirty="0">
                <a:solidFill>
                  <a:schemeClr val="tx1"/>
                </a:solidFill>
              </a:rPr>
              <a:t>  يُشكل العظم النسيج الذي يتكوّن منه هيكل الجسم، هو نوع مختلف من النسيج الضام الغني بالمعادن التي تمنحه الصلابة والقوة وتجعله أكثر متانة من غيره من أنواع النسيج الضام، </a:t>
            </a:r>
            <a:endParaRPr lang="ar-IQ" dirty="0" smtClean="0">
              <a:solidFill>
                <a:schemeClr val="tx1"/>
              </a:solidFill>
            </a:endParaRPr>
          </a:p>
          <a:p>
            <a:pPr algn="just"/>
            <a:r>
              <a:rPr lang="ar-IQ" dirty="0">
                <a:solidFill>
                  <a:schemeClr val="tx1"/>
                </a:solidFill>
              </a:rPr>
              <a:t>- </a:t>
            </a:r>
            <a:r>
              <a:rPr lang="ar-IQ" b="1" dirty="0">
                <a:solidFill>
                  <a:srgbClr val="C00000"/>
                </a:solidFill>
              </a:rPr>
              <a:t>الدم:</a:t>
            </a:r>
          </a:p>
          <a:p>
            <a:pPr algn="just"/>
            <a:r>
              <a:rPr lang="ar-IQ" dirty="0">
                <a:solidFill>
                  <a:schemeClr val="tx1"/>
                </a:solidFill>
              </a:rPr>
              <a:t>وهو نسيج ضام سائل، ويعد أحد أنواع الأنسجة الضامة المتخصصة التي تربط أجزاء الجسم من خلال وظيفتها في نقل المغذيات والتخلص من الفضلات عبر الأوعية الدموية بين أجزاء الجسم المختلفة، حيث يتكوّن الدم من خلايا الدم الحمراء، والبيضاء، والصفائح الدموية، بينما تُشكل البلازما السائل الهُلامي الذي تسبح فيه هذه الخلايا. </a:t>
            </a:r>
          </a:p>
          <a:p>
            <a:pPr algn="just"/>
            <a:endParaRPr lang="ar-IQ" dirty="0">
              <a:solidFill>
                <a:schemeClr val="tx1"/>
              </a:solidFill>
            </a:endParaRPr>
          </a:p>
          <a:p>
            <a:endParaRPr lang="ar-IQ" dirty="0"/>
          </a:p>
        </p:txBody>
      </p:sp>
      <p:sp>
        <p:nvSpPr>
          <p:cNvPr id="5" name="عنوان 4"/>
          <p:cNvSpPr>
            <a:spLocks noGrp="1"/>
          </p:cNvSpPr>
          <p:nvPr>
            <p:ph type="ctrTitle"/>
          </p:nvPr>
        </p:nvSpPr>
        <p:spPr>
          <a:xfrm>
            <a:off x="5220072" y="116633"/>
            <a:ext cx="3816424" cy="648072"/>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ar-IQ" b="1" dirty="0" smtClean="0">
                <a:solidFill>
                  <a:srgbClr val="FF0000"/>
                </a:solidFill>
              </a:rPr>
              <a:t>امثله على الأنسجة:</a:t>
            </a:r>
            <a:endParaRPr lang="ar-IQ" b="1" dirty="0">
              <a:solidFill>
                <a:srgbClr val="FF0000"/>
              </a:solidFill>
            </a:endParaRPr>
          </a:p>
        </p:txBody>
      </p:sp>
    </p:spTree>
    <p:extLst>
      <p:ext uri="{BB962C8B-B14F-4D97-AF65-F5344CB8AC3E}">
        <p14:creationId xmlns:p14="http://schemas.microsoft.com/office/powerpoint/2010/main" val="2347390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03848" y="1"/>
            <a:ext cx="5832648" cy="692696"/>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ar-IQ" b="1" dirty="0" smtClean="0">
                <a:solidFill>
                  <a:srgbClr val="FF0000"/>
                </a:solidFill>
              </a:rPr>
              <a:t>أنواع الأنسجة بسجم الأنسان:</a:t>
            </a:r>
            <a:endParaRPr lang="ar-IQ" b="1" dirty="0">
              <a:solidFill>
                <a:srgbClr val="FF0000"/>
              </a:solidFill>
            </a:endParaRPr>
          </a:p>
        </p:txBody>
      </p:sp>
      <p:sp>
        <p:nvSpPr>
          <p:cNvPr id="3" name="عنوان فرعي 2"/>
          <p:cNvSpPr>
            <a:spLocks noGrp="1"/>
          </p:cNvSpPr>
          <p:nvPr>
            <p:ph type="subTitle" idx="1"/>
          </p:nvPr>
        </p:nvSpPr>
        <p:spPr>
          <a:xfrm>
            <a:off x="107504" y="764704"/>
            <a:ext cx="8928992" cy="5904656"/>
          </a:xfrm>
        </p:spPr>
        <p:txBody>
          <a:bodyPr>
            <a:normAutofit fontScale="77500" lnSpcReduction="20000"/>
          </a:bodyPr>
          <a:lstStyle/>
          <a:p>
            <a:pPr algn="r"/>
            <a:r>
              <a:rPr lang="ar-IQ" b="1" dirty="0" smtClean="0">
                <a:solidFill>
                  <a:schemeClr val="tx2">
                    <a:lumMod val="60000"/>
                    <a:lumOff val="40000"/>
                  </a:schemeClr>
                </a:solidFill>
              </a:rPr>
              <a:t>  1-النسيج الظهاري (الطلائي): </a:t>
            </a:r>
          </a:p>
          <a:p>
            <a:pPr algn="just"/>
            <a:r>
              <a:rPr lang="ar-IQ" dirty="0" smtClean="0"/>
              <a:t>   </a:t>
            </a:r>
            <a:r>
              <a:rPr lang="ar-IQ" dirty="0" smtClean="0">
                <a:solidFill>
                  <a:schemeClr val="tx1"/>
                </a:solidFill>
              </a:rPr>
              <a:t>يتكون من مجموعة من الخلايا التي </a:t>
            </a:r>
          </a:p>
          <a:p>
            <a:pPr algn="just"/>
            <a:r>
              <a:rPr lang="ar-IQ" dirty="0" smtClean="0">
                <a:solidFill>
                  <a:schemeClr val="tx1"/>
                </a:solidFill>
              </a:rPr>
              <a:t>- أما أن تبطن تجويفا مكونة غشاء مبطن لذلك التجويف حيث توجد   الأنسجة الظهارية في بطانة بعض التجاويف والأعضاء الداخلية للجسم</a:t>
            </a:r>
          </a:p>
          <a:p>
            <a:pPr algn="just"/>
            <a:r>
              <a:rPr lang="ar-IQ" dirty="0" smtClean="0">
                <a:solidFill>
                  <a:schemeClr val="tx1"/>
                </a:solidFill>
              </a:rPr>
              <a:t>- وأما أن تغطي سطحا مكونة غطاء لذلك السطح تصنع الظهارة غطاء وقائي ممتاز للجسم، في شكل الجلد .</a:t>
            </a:r>
          </a:p>
          <a:p>
            <a:pPr algn="just"/>
            <a:r>
              <a:rPr lang="ar-IQ" dirty="0" smtClean="0">
                <a:solidFill>
                  <a:schemeClr val="tx1"/>
                </a:solidFill>
              </a:rPr>
              <a:t>ويتكون النسيج الظهاري من خلايا طلائية تختلف اختلافًا كبيرًا عن خلايا العضلات، </a:t>
            </a:r>
          </a:p>
          <a:p>
            <a:pPr algn="just"/>
            <a:r>
              <a:rPr lang="ar-IQ" dirty="0" smtClean="0">
                <a:solidFill>
                  <a:schemeClr val="tx1"/>
                </a:solidFill>
              </a:rPr>
              <a:t>ويمكن أن تكون هذه الخلايا مسطحة أو مكعبة أو عمودية..</a:t>
            </a:r>
          </a:p>
          <a:p>
            <a:pPr algn="just"/>
            <a:r>
              <a:rPr lang="ar-IQ" dirty="0" smtClean="0">
                <a:solidFill>
                  <a:schemeClr val="tx1"/>
                </a:solidFill>
              </a:rPr>
              <a:t>يتكون النسيج الطلائي أو الذي يسمى بالنسيج الظهاري من طبقة أو مجموعة من الطبقات المرتبة فوق بعضها بإحكام تتكون من خلايا حرشفية، أو مكعبة، أو عمودية الشكل، وهي تشكل غطاء جميع أسطح الجسم، وتبطن تجاويف الجسم والأعضاء المجوفة، وهي النسيج الرئيسي في الغدد، ويوجد للأنسجة الطلائية وظائف متعددة، </a:t>
            </a:r>
          </a:p>
          <a:p>
            <a:pPr algn="just"/>
            <a:r>
              <a:rPr lang="ar-IQ" dirty="0" smtClean="0">
                <a:solidFill>
                  <a:schemeClr val="tx1"/>
                </a:solidFill>
              </a:rPr>
              <a:t>ولكنها تعمل في المقام الأول على </a:t>
            </a:r>
            <a:r>
              <a:rPr lang="ar-IQ" b="1" dirty="0" smtClean="0">
                <a:solidFill>
                  <a:srgbClr val="C00000"/>
                </a:solidFill>
              </a:rPr>
              <a:t>حماية الجسم، وامتصاص المواد، وإفراز المواد الضارة،</a:t>
            </a:r>
          </a:p>
          <a:p>
            <a:pPr algn="just"/>
            <a:endParaRPr lang="ar-IQ" b="1" dirty="0">
              <a:solidFill>
                <a:srgbClr val="C00000"/>
              </a:solidFill>
            </a:endParaRPr>
          </a:p>
        </p:txBody>
      </p:sp>
    </p:spTree>
    <p:extLst>
      <p:ext uri="{BB962C8B-B14F-4D97-AF65-F5344CB8AC3E}">
        <p14:creationId xmlns:p14="http://schemas.microsoft.com/office/powerpoint/2010/main" val="1257719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7504" y="116632"/>
            <a:ext cx="8928992" cy="720081"/>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ar-IQ" b="1" dirty="0" smtClean="0">
                <a:solidFill>
                  <a:srgbClr val="FF0000"/>
                </a:solidFill>
              </a:rPr>
              <a:t>وظائف الأنسجة الطلائية:</a:t>
            </a:r>
          </a:p>
        </p:txBody>
      </p:sp>
      <p:sp>
        <p:nvSpPr>
          <p:cNvPr id="3" name="عنوان فرعي 2"/>
          <p:cNvSpPr>
            <a:spLocks noGrp="1"/>
          </p:cNvSpPr>
          <p:nvPr>
            <p:ph type="subTitle" idx="1"/>
          </p:nvPr>
        </p:nvSpPr>
        <p:spPr>
          <a:xfrm>
            <a:off x="107504" y="908720"/>
            <a:ext cx="8928992" cy="5760640"/>
          </a:xfrm>
        </p:spPr>
        <p:txBody>
          <a:bodyPr>
            <a:normAutofit fontScale="62500" lnSpcReduction="20000"/>
          </a:bodyPr>
          <a:lstStyle/>
          <a:p>
            <a:pPr algn="r"/>
            <a:r>
              <a:rPr lang="ar-IQ" b="1" dirty="0" smtClean="0">
                <a:solidFill>
                  <a:schemeClr val="tx1"/>
                </a:solidFill>
              </a:rPr>
              <a:t>تتضمن وظائف الأنسجة الطلائية ما يأتي:</a:t>
            </a:r>
          </a:p>
          <a:p>
            <a:pPr algn="r"/>
            <a:endParaRPr lang="ar-IQ" sz="1800" b="1" dirty="0" smtClean="0">
              <a:solidFill>
                <a:schemeClr val="tx1"/>
              </a:solidFill>
            </a:endParaRPr>
          </a:p>
          <a:p>
            <a:pPr algn="just"/>
            <a:r>
              <a:rPr lang="ar-IQ" b="1" dirty="0" smtClean="0">
                <a:solidFill>
                  <a:srgbClr val="FF0000"/>
                </a:solidFill>
              </a:rPr>
              <a:t>1. الحماية</a:t>
            </a:r>
          </a:p>
          <a:p>
            <a:pPr algn="just"/>
            <a:r>
              <a:rPr lang="ar-IQ" b="1" dirty="0" smtClean="0">
                <a:solidFill>
                  <a:schemeClr val="tx1"/>
                </a:solidFill>
              </a:rPr>
              <a:t>ترتكز وظيفة الأنسجة الطلائية على حماية أنسجة الجسم الكامنة من الصدمات، والإشعاع، والسموم، والجفاف التي قد تتعرض لها وتؤدي إلى إلحاق الضرر بها. </a:t>
            </a:r>
          </a:p>
          <a:p>
            <a:pPr algn="just"/>
            <a:endParaRPr lang="ar-IQ" sz="2000" b="1" dirty="0" smtClean="0">
              <a:solidFill>
                <a:schemeClr val="tx1"/>
              </a:solidFill>
            </a:endParaRPr>
          </a:p>
          <a:p>
            <a:pPr algn="just"/>
            <a:r>
              <a:rPr lang="ar-IQ" b="1" dirty="0" smtClean="0">
                <a:solidFill>
                  <a:schemeClr val="tx1"/>
                </a:solidFill>
              </a:rPr>
              <a:t>2</a:t>
            </a:r>
            <a:r>
              <a:rPr lang="ar-IQ" b="1" dirty="0" smtClean="0">
                <a:solidFill>
                  <a:srgbClr val="FF0000"/>
                </a:solidFill>
              </a:rPr>
              <a:t>. النقل</a:t>
            </a:r>
          </a:p>
          <a:p>
            <a:pPr algn="just"/>
            <a:r>
              <a:rPr lang="ar-IQ" b="1" dirty="0" smtClean="0">
                <a:solidFill>
                  <a:schemeClr val="tx1"/>
                </a:solidFill>
              </a:rPr>
              <a:t>يحتوي النسيج الطلائي على مضخات تساعد على نقل الجزيئات المختلفة داخل وخارج الخلية، إذ يسمح بتبادل الجزيئات بين الخلايا الأساسية والشعيرات الدموية وتجويف الجسم والقنوات. </a:t>
            </a:r>
          </a:p>
          <a:p>
            <a:pPr algn="just"/>
            <a:endParaRPr lang="ar-IQ" sz="2000" b="1" dirty="0" smtClean="0">
              <a:solidFill>
                <a:srgbClr val="FF0000"/>
              </a:solidFill>
            </a:endParaRPr>
          </a:p>
          <a:p>
            <a:pPr algn="just"/>
            <a:r>
              <a:rPr lang="ar-IQ" b="1" dirty="0" smtClean="0">
                <a:solidFill>
                  <a:srgbClr val="FF0000"/>
                </a:solidFill>
              </a:rPr>
              <a:t>3. الإفراز</a:t>
            </a:r>
          </a:p>
          <a:p>
            <a:pPr algn="just"/>
            <a:r>
              <a:rPr lang="ar-IQ" b="1" dirty="0" smtClean="0">
                <a:solidFill>
                  <a:schemeClr val="tx1"/>
                </a:solidFill>
              </a:rPr>
              <a:t>تظهر وظيفة النسيج الطلائي في الإفرازات، إذ يتم توصيل الإفرازات من العرق والمخاط والإنزيمات والمنتجات الأخرى عن طرق قنوات من النسيج الطلائي. </a:t>
            </a:r>
          </a:p>
          <a:p>
            <a:pPr algn="just"/>
            <a:endParaRPr lang="ar-IQ" sz="1800" b="1" dirty="0" smtClean="0">
              <a:solidFill>
                <a:schemeClr val="tx1"/>
              </a:solidFill>
            </a:endParaRPr>
          </a:p>
          <a:p>
            <a:pPr algn="just"/>
            <a:r>
              <a:rPr lang="ar-IQ" b="1" dirty="0" smtClean="0">
                <a:solidFill>
                  <a:schemeClr val="tx1"/>
                </a:solidFill>
              </a:rPr>
              <a:t>4</a:t>
            </a:r>
            <a:r>
              <a:rPr lang="ar-IQ" b="1" dirty="0" smtClean="0">
                <a:solidFill>
                  <a:srgbClr val="FF0000"/>
                </a:solidFill>
              </a:rPr>
              <a:t>. الامتصاص</a:t>
            </a:r>
          </a:p>
          <a:p>
            <a:pPr algn="just"/>
            <a:r>
              <a:rPr lang="ar-IQ" b="1" dirty="0" smtClean="0">
                <a:solidFill>
                  <a:schemeClr val="tx1"/>
                </a:solidFill>
              </a:rPr>
              <a:t>يساهم تركيب النسيج الطلائي من الأهداب وغيرها على سطح الخلايا في زيادة مساحة السطح، مما يؤدي إلى امتصاص جزيئات عديدة من المواد، وتساعد خلايا النسيج الطلائي العامودي في الجهاز الهضمي على امتصاص الماء والعديد من العناصر الغذائية في الأمعاء الدقيقة. </a:t>
            </a:r>
          </a:p>
          <a:p>
            <a:pPr algn="just"/>
            <a:endParaRPr lang="ar-IQ" sz="1800" b="1" dirty="0" smtClean="0">
              <a:solidFill>
                <a:schemeClr val="tx1"/>
              </a:solidFill>
            </a:endParaRPr>
          </a:p>
          <a:p>
            <a:pPr algn="just"/>
            <a:r>
              <a:rPr lang="ar-IQ" b="1" dirty="0" smtClean="0">
                <a:solidFill>
                  <a:srgbClr val="FF0000"/>
                </a:solidFill>
              </a:rPr>
              <a:t>5. الاستقبال</a:t>
            </a:r>
          </a:p>
          <a:p>
            <a:pPr algn="just"/>
            <a:r>
              <a:rPr lang="ar-IQ" b="1" dirty="0" smtClean="0">
                <a:solidFill>
                  <a:schemeClr val="tx1"/>
                </a:solidFill>
              </a:rPr>
              <a:t>ترتكز وظيفة بعض خلايا النسيج الطلائي على أداء الوظائف الحسية، وذلك من خلال استقبال المعلومات الحسية وتحويلها إلى إشارات عصبية. </a:t>
            </a:r>
            <a:endParaRPr lang="ar-IQ" b="1" dirty="0">
              <a:solidFill>
                <a:schemeClr val="tx1"/>
              </a:solidFill>
            </a:endParaRPr>
          </a:p>
        </p:txBody>
      </p:sp>
    </p:spTree>
    <p:extLst>
      <p:ext uri="{BB962C8B-B14F-4D97-AF65-F5344CB8AC3E}">
        <p14:creationId xmlns:p14="http://schemas.microsoft.com/office/powerpoint/2010/main" val="854865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7504" y="188640"/>
            <a:ext cx="8928992" cy="1872208"/>
          </a:xfrm>
          <a:ln w="76200"/>
        </p:spPr>
        <p:style>
          <a:lnRef idx="2">
            <a:schemeClr val="accent2"/>
          </a:lnRef>
          <a:fillRef idx="1">
            <a:schemeClr val="lt1"/>
          </a:fillRef>
          <a:effectRef idx="0">
            <a:schemeClr val="accent2"/>
          </a:effectRef>
          <a:fontRef idx="minor">
            <a:schemeClr val="dk1"/>
          </a:fontRef>
        </p:style>
        <p:txBody>
          <a:bodyPr>
            <a:normAutofit fontScale="90000"/>
          </a:bodyPr>
          <a:lstStyle/>
          <a:p>
            <a:pPr algn="r"/>
            <a:r>
              <a:rPr lang="ar-IQ" dirty="0" smtClean="0"/>
              <a:t> </a:t>
            </a:r>
            <a:r>
              <a:rPr lang="ar-IQ" sz="2000" b="1" dirty="0" smtClean="0">
                <a:solidFill>
                  <a:srgbClr val="C00000"/>
                </a:solidFill>
              </a:rPr>
              <a:t>أنواع الأنسجة الطلائية :</a:t>
            </a:r>
            <a:r>
              <a:rPr lang="ar-IQ" sz="2000" dirty="0" smtClean="0"/>
              <a:t/>
            </a:r>
            <a:br>
              <a:rPr lang="ar-IQ" sz="2000" dirty="0" smtClean="0"/>
            </a:br>
            <a:r>
              <a:rPr lang="ar-IQ" sz="2000" dirty="0" smtClean="0"/>
              <a:t>     يتم تصنيف الأنسجة الطلائية حسب وظيفتها في مكان معين، كما يمكن تصنيف الأنسجة الطلائية تبعًا لعدد طبقات النسيج إذ تتضمن ما يأتي: </a:t>
            </a:r>
            <a:br>
              <a:rPr lang="ar-IQ" sz="2000" dirty="0" smtClean="0"/>
            </a:br>
            <a:r>
              <a:rPr lang="ar-IQ" sz="2000" dirty="0" smtClean="0"/>
              <a:t>-	الأنسجة الطلائية البسيطة (</a:t>
            </a:r>
            <a:r>
              <a:rPr lang="en-GB" sz="2000" dirty="0" smtClean="0"/>
              <a:t>Simple epithelia): </a:t>
            </a:r>
            <a:r>
              <a:rPr lang="ar-IQ" sz="2000" dirty="0" smtClean="0"/>
              <a:t>التي تتكون من طبقة واحدة من الخلايا.</a:t>
            </a:r>
            <a:br>
              <a:rPr lang="ar-IQ" sz="2000" dirty="0" smtClean="0"/>
            </a:br>
            <a:r>
              <a:rPr lang="ar-IQ" sz="2000" dirty="0" smtClean="0"/>
              <a:t>-	الأنسجة الطلائية الطبقية (</a:t>
            </a:r>
            <a:r>
              <a:rPr lang="en-GB" sz="2000" dirty="0" smtClean="0"/>
              <a:t>Stratified epithelia): </a:t>
            </a:r>
            <a:r>
              <a:rPr lang="ar-IQ" sz="2000" dirty="0" smtClean="0"/>
              <a:t>التي تتكون من طبقتين أو أكثر من الخلايا</a:t>
            </a:r>
            <a:r>
              <a:rPr lang="ar-IQ" dirty="0" smtClean="0"/>
              <a:t/>
            </a:r>
            <a:br>
              <a:rPr lang="ar-IQ" dirty="0" smtClean="0"/>
            </a:br>
            <a:endParaRPr lang="ar-IQ" dirty="0"/>
          </a:p>
        </p:txBody>
      </p:sp>
      <p:sp>
        <p:nvSpPr>
          <p:cNvPr id="3" name="عنوان فرعي 2"/>
          <p:cNvSpPr>
            <a:spLocks noGrp="1"/>
          </p:cNvSpPr>
          <p:nvPr>
            <p:ph type="subTitle" idx="1"/>
          </p:nvPr>
        </p:nvSpPr>
        <p:spPr>
          <a:xfrm>
            <a:off x="107504" y="2132856"/>
            <a:ext cx="8928992" cy="4464496"/>
          </a:xfrm>
          <a:ln w="76200"/>
        </p:spPr>
        <p:style>
          <a:lnRef idx="2">
            <a:schemeClr val="accent3"/>
          </a:lnRef>
          <a:fillRef idx="1">
            <a:schemeClr val="lt1"/>
          </a:fillRef>
          <a:effectRef idx="0">
            <a:schemeClr val="accent3"/>
          </a:effectRef>
          <a:fontRef idx="minor">
            <a:schemeClr val="dk1"/>
          </a:fontRef>
        </p:style>
        <p:txBody>
          <a:bodyPr>
            <a:normAutofit fontScale="70000" lnSpcReduction="20000"/>
          </a:bodyPr>
          <a:lstStyle/>
          <a:p>
            <a:pPr algn="r"/>
            <a:endParaRPr lang="ar-IQ" b="1" dirty="0" smtClean="0">
              <a:solidFill>
                <a:srgbClr val="FF0000"/>
              </a:solidFill>
            </a:endParaRPr>
          </a:p>
          <a:p>
            <a:pPr algn="r"/>
            <a:r>
              <a:rPr lang="ar-IQ" b="1" dirty="0" smtClean="0">
                <a:solidFill>
                  <a:srgbClr val="FF0000"/>
                </a:solidFill>
              </a:rPr>
              <a:t>كما تصنف حسب شكل الخلايا إلى ثلاثة أنواع، تتضمن ما يأتي:</a:t>
            </a:r>
          </a:p>
          <a:p>
            <a:pPr algn="r"/>
            <a:r>
              <a:rPr lang="ar-IQ" dirty="0" smtClean="0"/>
              <a:t>1. </a:t>
            </a:r>
            <a:r>
              <a:rPr lang="ar-IQ" dirty="0" smtClean="0">
                <a:solidFill>
                  <a:srgbClr val="C00000"/>
                </a:solidFill>
              </a:rPr>
              <a:t>النسيج الطلائي الحرشفي </a:t>
            </a:r>
            <a:r>
              <a:rPr lang="ar-IQ" dirty="0" smtClean="0"/>
              <a:t>(</a:t>
            </a:r>
            <a:r>
              <a:rPr lang="en-GB" dirty="0" smtClean="0"/>
              <a:t>Squamous epithelial tissue) :</a:t>
            </a:r>
          </a:p>
          <a:p>
            <a:pPr algn="r"/>
            <a:r>
              <a:rPr lang="en-GB" dirty="0" smtClean="0"/>
              <a:t>   </a:t>
            </a:r>
            <a:r>
              <a:rPr lang="ar-IQ" dirty="0" smtClean="0">
                <a:solidFill>
                  <a:schemeClr val="tx1"/>
                </a:solidFill>
              </a:rPr>
              <a:t>إذ تكون الخلايا في هذا النسيج رقيقة جدًا تشبه حراشف السمكة، وغالبًا يتواجد النسيج الحرشفي البسيط في الرئتين، والتجويف المبطن للقلب، والأوعية الدموية، حيث يساعد </a:t>
            </a:r>
          </a:p>
          <a:p>
            <a:pPr algn="just"/>
            <a:r>
              <a:rPr lang="ar-IQ" dirty="0" smtClean="0"/>
              <a:t>2. </a:t>
            </a:r>
            <a:r>
              <a:rPr lang="ar-IQ" dirty="0" smtClean="0">
                <a:solidFill>
                  <a:srgbClr val="C00000"/>
                </a:solidFill>
              </a:rPr>
              <a:t>النسيج الطلائي العمودي </a:t>
            </a:r>
            <a:r>
              <a:rPr lang="ar-IQ" dirty="0" smtClean="0"/>
              <a:t>(</a:t>
            </a:r>
            <a:r>
              <a:rPr lang="en-GB" dirty="0" smtClean="0"/>
              <a:t>Columnar epithelial tissue)</a:t>
            </a:r>
          </a:p>
          <a:p>
            <a:pPr algn="just"/>
            <a:r>
              <a:rPr lang="ar-IQ" dirty="0" smtClean="0">
                <a:solidFill>
                  <a:schemeClr val="tx1"/>
                </a:solidFill>
              </a:rPr>
              <a:t>حيث تكون خلايا هذا النسيج بالشكل العامودي وتشارك في امتصاص المواد، وغالبًا يتواجد النسيج العمودي البسيط في القناة الهضمية، والرحم، وغيرها للمساعدة في عملية الامتصاص</a:t>
            </a:r>
          </a:p>
          <a:p>
            <a:pPr algn="just"/>
            <a:r>
              <a:rPr lang="ar-IQ" dirty="0" smtClean="0"/>
              <a:t>3</a:t>
            </a:r>
            <a:r>
              <a:rPr lang="ar-IQ" dirty="0" smtClean="0">
                <a:solidFill>
                  <a:srgbClr val="C00000"/>
                </a:solidFill>
              </a:rPr>
              <a:t>. النسيج الطلائي المكعب </a:t>
            </a:r>
            <a:r>
              <a:rPr lang="ar-IQ" dirty="0" smtClean="0"/>
              <a:t>(</a:t>
            </a:r>
            <a:r>
              <a:rPr lang="en-GB" dirty="0" smtClean="0"/>
              <a:t>Cuboidal epithelial tissue)</a:t>
            </a:r>
          </a:p>
          <a:p>
            <a:pPr algn="just"/>
            <a:r>
              <a:rPr lang="ar-IQ" dirty="0" smtClean="0">
                <a:solidFill>
                  <a:schemeClr val="tx1"/>
                </a:solidFill>
              </a:rPr>
              <a:t>إذ تظهر خلاياه بالشكل المربع عند رؤيتها من مقطع عرضي، وغالبًا يتواجد النسيج المكعب البسيط في أنابيب الكلى، وبعض قنوات الغدد إذ يلعب دورًا هامًا في الإفراز والامتصاص، كما يتواجد النسيج الطلائي المكعب المعقد في الغدد المسؤولة عن التعرق، والغدد اللعابية بهدف </a:t>
            </a:r>
            <a:r>
              <a:rPr lang="ar-IQ" dirty="0" smtClean="0"/>
              <a:t>الحماية.</a:t>
            </a:r>
          </a:p>
          <a:p>
            <a:pPr algn="just"/>
            <a:endParaRPr lang="ar-IQ" dirty="0"/>
          </a:p>
        </p:txBody>
      </p:sp>
    </p:spTree>
    <p:extLst>
      <p:ext uri="{BB962C8B-B14F-4D97-AF65-F5344CB8AC3E}">
        <p14:creationId xmlns:p14="http://schemas.microsoft.com/office/powerpoint/2010/main" val="1287861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052736"/>
            <a:ext cx="792088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1195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508104" y="116632"/>
            <a:ext cx="3635896" cy="792088"/>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ar-IQ" dirty="0" smtClean="0"/>
              <a:t/>
            </a:r>
            <a:br>
              <a:rPr lang="ar-IQ" dirty="0" smtClean="0"/>
            </a:br>
            <a:r>
              <a:rPr lang="ar-IQ" b="1" dirty="0" smtClean="0">
                <a:solidFill>
                  <a:srgbClr val="FF0000"/>
                </a:solidFill>
              </a:rPr>
              <a:t>2-النسيج العضلي:</a:t>
            </a:r>
            <a:r>
              <a:rPr lang="ar-IQ" dirty="0" smtClean="0"/>
              <a:t/>
            </a:r>
            <a:br>
              <a:rPr lang="ar-IQ" dirty="0" smtClean="0"/>
            </a:br>
            <a:endParaRPr lang="ar-IQ" dirty="0"/>
          </a:p>
        </p:txBody>
      </p:sp>
      <p:sp>
        <p:nvSpPr>
          <p:cNvPr id="3" name="عنصر نائب للمحتوى 2"/>
          <p:cNvSpPr>
            <a:spLocks noGrp="1"/>
          </p:cNvSpPr>
          <p:nvPr>
            <p:ph idx="1"/>
          </p:nvPr>
        </p:nvSpPr>
        <p:spPr>
          <a:xfrm>
            <a:off x="107504" y="1052736"/>
            <a:ext cx="8928992" cy="5073427"/>
          </a:xfrm>
        </p:spPr>
        <p:txBody>
          <a:bodyPr>
            <a:normAutofit fontScale="62500" lnSpcReduction="20000"/>
          </a:bodyPr>
          <a:lstStyle/>
          <a:p>
            <a:pPr algn="just"/>
            <a:endParaRPr lang="ar-IQ" dirty="0" smtClean="0"/>
          </a:p>
          <a:p>
            <a:pPr algn="just"/>
            <a:r>
              <a:rPr lang="ar-IQ" dirty="0" smtClean="0"/>
              <a:t>يتكون النسيج العضلي من خلايا لها قدرة خاصة على الانقباض من أجل حركة أجزاء الجسم المختلفة، والنسيج العضلي بالعادة يحتوي على عدد كبير من الخلايا ومزود جيدًا بالأوعية الدموية، وتكون الخلايا فيه طويلة ونحيلة لذلك تسمى أحيانًا ألياف العضلات، وعادة ما يتم ترتيبها في حزم أو طبقات محاطة بنسيج ضام، ويوجد في هذه الأنسجة بروتين الأكتين والميوسين اللذان يساعدان في عملية انقباض العضلات، </a:t>
            </a:r>
            <a:r>
              <a:rPr lang="ar-IQ" b="1" dirty="0" smtClean="0">
                <a:solidFill>
                  <a:srgbClr val="FF0000"/>
                </a:solidFill>
              </a:rPr>
              <a:t>هناك ثلاثة أنواع من أنسجة العضلات في الجسم، وهي كالآتي </a:t>
            </a:r>
          </a:p>
          <a:p>
            <a:pPr algn="just"/>
            <a:r>
              <a:rPr lang="ar-IQ" dirty="0" smtClean="0"/>
              <a:t>-</a:t>
            </a:r>
            <a:r>
              <a:rPr lang="ar-IQ" b="1" dirty="0" smtClean="0">
                <a:solidFill>
                  <a:srgbClr val="C00000"/>
                </a:solidFill>
              </a:rPr>
              <a:t>العضلات الهيكلية: </a:t>
            </a:r>
            <a:r>
              <a:rPr lang="ar-IQ" dirty="0" smtClean="0"/>
              <a:t>(</a:t>
            </a:r>
            <a:r>
              <a:rPr lang="en-GB" dirty="0" smtClean="0"/>
              <a:t>Skeletal Muscle) </a:t>
            </a:r>
            <a:r>
              <a:rPr lang="ar-IQ" dirty="0" smtClean="0"/>
              <a:t>وتعرف العضلات الهيكلية أيضًا باسم العضلة الإرادية، وذلك لأن الإنسان يستطيع السيطرة عليها والتحكم بها بوعي وطواعية، ويشار أيضًا إلى أن العضلات الهيكلية ذات مظهر مخطط، وتشكل العضلات الهيكلية والأنسجة الضامة المرتبطة بها حوالي 40% من وزن جسم الإنسان.</a:t>
            </a:r>
          </a:p>
          <a:p>
            <a:pPr algn="just"/>
            <a:r>
              <a:rPr lang="ar-IQ" dirty="0" smtClean="0"/>
              <a:t>-</a:t>
            </a:r>
            <a:r>
              <a:rPr lang="ar-IQ" b="1" dirty="0" smtClean="0">
                <a:solidFill>
                  <a:srgbClr val="C00000"/>
                </a:solidFill>
              </a:rPr>
              <a:t>عضلة القلب: </a:t>
            </a:r>
            <a:r>
              <a:rPr lang="ar-IQ" dirty="0" smtClean="0"/>
              <a:t>(</a:t>
            </a:r>
            <a:r>
              <a:rPr lang="en-GB" dirty="0" smtClean="0"/>
              <a:t>Cardiac Muscle) </a:t>
            </a:r>
            <a:r>
              <a:rPr lang="ar-IQ" dirty="0" smtClean="0"/>
              <a:t>عضلة القلب توجد فقط في قلب الإنسان، وهي تعمل بشكل لا إرادي، وتتميز عضلات القلب بأنها ذاتية النظم، فهي قادرة على الانقباض تلقائيًا دون تحفيز عصبي أو هرموني خارجي</a:t>
            </a:r>
          </a:p>
          <a:p>
            <a:pPr algn="just"/>
            <a:r>
              <a:rPr lang="ar-IQ" b="1" dirty="0" smtClean="0">
                <a:solidFill>
                  <a:srgbClr val="C00000"/>
                </a:solidFill>
              </a:rPr>
              <a:t>-العضلات الملساء: </a:t>
            </a:r>
            <a:r>
              <a:rPr lang="ar-IQ" dirty="0" smtClean="0"/>
              <a:t>(</a:t>
            </a:r>
            <a:r>
              <a:rPr lang="en-GB" dirty="0" smtClean="0"/>
              <a:t>Smooth Muscle) </a:t>
            </a:r>
            <a:r>
              <a:rPr lang="ar-IQ" dirty="0" smtClean="0"/>
              <a:t>تتوزع العضلات الملساء أو ما تسمى بالعضلة الحشوية على نطاق واسع في جميع أنحاء جسم الإنسان، حيث توجد في جدران الأعضاء المجوفة الداخلية، مثل الجهاز الهضمي، والجهاز التناسلي، والمسالك البولية، ويوجد أيضًا داخل الأوعية الدموية، والممرات الهوائية، بالإضافة إلى أماكن أخرى عديدة مثل العين من الداخل، وتعمل العضلات الملساء بطريقة لا إرادية ولا يستطيع جسم الإنسان التحكم بها.</a:t>
            </a:r>
          </a:p>
          <a:p>
            <a:endParaRPr lang="ar-IQ" dirty="0" smtClean="0"/>
          </a:p>
          <a:p>
            <a:endParaRPr lang="ar-IQ" dirty="0"/>
          </a:p>
        </p:txBody>
      </p:sp>
    </p:spTree>
    <p:extLst>
      <p:ext uri="{BB962C8B-B14F-4D97-AF65-F5344CB8AC3E}">
        <p14:creationId xmlns:p14="http://schemas.microsoft.com/office/powerpoint/2010/main" val="1272445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332656"/>
            <a:ext cx="8928992" cy="6120680"/>
          </a:xfrm>
          <a:prstGeom prst="rect">
            <a:avLst/>
          </a:prstGeom>
          <a:ln w="76200">
            <a:solidFill>
              <a:schemeClr val="accent1"/>
            </a:solidFill>
          </a:ln>
        </p:spPr>
        <p:style>
          <a:lnRef idx="2">
            <a:schemeClr val="accent4"/>
          </a:lnRef>
          <a:fillRef idx="1">
            <a:schemeClr val="lt1"/>
          </a:fillRef>
          <a:effectRef idx="0">
            <a:schemeClr val="accent4"/>
          </a:effectRef>
          <a:fontRef idx="minor">
            <a:schemeClr val="dk1"/>
          </a:fontRef>
        </p:style>
      </p:pic>
    </p:spTree>
    <p:extLst>
      <p:ext uri="{BB962C8B-B14F-4D97-AF65-F5344CB8AC3E}">
        <p14:creationId xmlns:p14="http://schemas.microsoft.com/office/powerpoint/2010/main" val="328643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07504" y="116632"/>
            <a:ext cx="8928992" cy="792088"/>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r"/>
            <a:r>
              <a:rPr lang="ar-IQ" b="1" dirty="0" smtClean="0">
                <a:solidFill>
                  <a:srgbClr val="FF0000"/>
                </a:solidFill>
              </a:rPr>
              <a:t> </a:t>
            </a:r>
            <a:br>
              <a:rPr lang="ar-IQ" b="1" dirty="0" smtClean="0">
                <a:solidFill>
                  <a:srgbClr val="FF0000"/>
                </a:solidFill>
              </a:rPr>
            </a:br>
            <a:r>
              <a:rPr lang="ar-IQ" b="1" dirty="0" smtClean="0">
                <a:solidFill>
                  <a:srgbClr val="FF0000"/>
                </a:solidFill>
              </a:rPr>
              <a:t> </a:t>
            </a:r>
            <a:r>
              <a:rPr lang="ar-IQ" b="1" dirty="0">
                <a:solidFill>
                  <a:srgbClr val="FF0000"/>
                </a:solidFill>
              </a:rPr>
              <a:t>-النسيج العصبي:</a:t>
            </a:r>
            <a:r>
              <a:rPr lang="ar-IQ" dirty="0"/>
              <a:t/>
            </a:r>
            <a:br>
              <a:rPr lang="ar-IQ" dirty="0"/>
            </a:br>
            <a:endParaRPr lang="ar-IQ" dirty="0"/>
          </a:p>
        </p:txBody>
      </p:sp>
      <p:sp>
        <p:nvSpPr>
          <p:cNvPr id="3" name="عنوان فرعي 2"/>
          <p:cNvSpPr>
            <a:spLocks noGrp="1"/>
          </p:cNvSpPr>
          <p:nvPr>
            <p:ph type="subTitle" idx="1"/>
          </p:nvPr>
        </p:nvSpPr>
        <p:spPr>
          <a:xfrm>
            <a:off x="179512" y="1124744"/>
            <a:ext cx="8856984" cy="5256584"/>
          </a:xfrm>
          <a:ln w="57150">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a:normAutofit/>
          </a:bodyPr>
          <a:lstStyle/>
          <a:p>
            <a:pPr algn="just"/>
            <a:r>
              <a:rPr lang="ar-IQ" dirty="0" smtClean="0">
                <a:solidFill>
                  <a:schemeClr val="tx1"/>
                </a:solidFill>
              </a:rPr>
              <a:t>توجد </a:t>
            </a:r>
            <a:r>
              <a:rPr lang="ar-IQ" dirty="0">
                <a:solidFill>
                  <a:schemeClr val="tx1"/>
                </a:solidFill>
              </a:rPr>
              <a:t>الأنسجة العصبية في المخ، والحبل الشوكي والأعصاب، وهي كلها أجزاء من الجهاز العصبي، وهي مسؤولة عن التنسيق والتحكم في العديد من أنشطة جسم الإنسان، حيث إنه هو من يحفز تقلص العضلات وحركة أجزاء الجسم المختلفة، ويجعل الإنسان قادرًا على الإحساس الواعي بالبيئة من حوله، وكما يلعب دورًا رئيسيًا في إدارة المشاعر، والذاكرة، والتفكير عند الإنسان، وللقيام بكل هذه الأشياء، يجب أن تكون الخلايا الموجودة في الأنسجة العصبية قادرة على التواصل مع بعضها البعض عن طريق سيالات عصبية كهربائية والتي تنتجها الخلايا </a:t>
            </a:r>
            <a:r>
              <a:rPr lang="ar-IQ" dirty="0" smtClean="0">
                <a:solidFill>
                  <a:schemeClr val="tx1"/>
                </a:solidFill>
              </a:rPr>
              <a:t>العصبية  والتي سيتم التطرق اليها بالتفصيل في موضوع الجهاز العصبي . </a:t>
            </a:r>
            <a:endParaRPr lang="ar-IQ" dirty="0">
              <a:solidFill>
                <a:schemeClr val="tx1"/>
              </a:solidFill>
            </a:endParaRPr>
          </a:p>
          <a:p>
            <a:endParaRPr lang="ar-IQ" dirty="0"/>
          </a:p>
        </p:txBody>
      </p:sp>
    </p:spTree>
    <p:extLst>
      <p:ext uri="{BB962C8B-B14F-4D97-AF65-F5344CB8AC3E}">
        <p14:creationId xmlns:p14="http://schemas.microsoft.com/office/powerpoint/2010/main" val="994024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16632"/>
            <a:ext cx="9036496" cy="1301006"/>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r"/>
            <a:r>
              <a:rPr lang="ar-IQ" b="1" dirty="0" smtClean="0">
                <a:solidFill>
                  <a:srgbClr val="FF0000"/>
                </a:solidFill>
              </a:rPr>
              <a:t/>
            </a:r>
            <a:br>
              <a:rPr lang="ar-IQ" b="1" dirty="0" smtClean="0">
                <a:solidFill>
                  <a:srgbClr val="FF0000"/>
                </a:solidFill>
              </a:rPr>
            </a:br>
            <a:r>
              <a:rPr lang="ar-IQ" b="1" dirty="0" smtClean="0">
                <a:solidFill>
                  <a:srgbClr val="FF0000"/>
                </a:solidFill>
              </a:rPr>
              <a:t>-</a:t>
            </a:r>
            <a:r>
              <a:rPr lang="ar-IQ" b="1" dirty="0">
                <a:solidFill>
                  <a:srgbClr val="FF0000"/>
                </a:solidFill>
              </a:rPr>
              <a:t>الأنسجة الضامة </a:t>
            </a:r>
            <a:r>
              <a:rPr lang="en-GB" b="1" dirty="0">
                <a:solidFill>
                  <a:srgbClr val="FF0000"/>
                </a:solidFill>
              </a:rPr>
              <a:t>Connective </a:t>
            </a:r>
            <a:r>
              <a:rPr lang="en-GB" b="1" dirty="0" smtClean="0">
                <a:solidFill>
                  <a:srgbClr val="FF0000"/>
                </a:solidFill>
              </a:rPr>
              <a:t>Tissues :</a:t>
            </a:r>
            <a:r>
              <a:rPr lang="en-GB" dirty="0"/>
              <a:t/>
            </a:r>
            <a:br>
              <a:rPr lang="en-GB" dirty="0"/>
            </a:br>
            <a:endParaRPr lang="ar-IQ" dirty="0"/>
          </a:p>
        </p:txBody>
      </p:sp>
      <p:sp>
        <p:nvSpPr>
          <p:cNvPr id="3" name="عنصر نائب للمحتوى 2"/>
          <p:cNvSpPr>
            <a:spLocks noGrp="1"/>
          </p:cNvSpPr>
          <p:nvPr>
            <p:ph idx="1"/>
          </p:nvPr>
        </p:nvSpPr>
        <p:spPr>
          <a:xfrm>
            <a:off x="107504" y="1600200"/>
            <a:ext cx="8928992" cy="5069160"/>
          </a:xfrm>
          <a:ln w="57150">
            <a:solidFill>
              <a:srgbClr val="00B0F0"/>
            </a:solidFill>
          </a:ln>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pPr marL="0" indent="0" algn="just">
              <a:buNone/>
            </a:pPr>
            <a:r>
              <a:rPr lang="ar-IQ" dirty="0" smtClean="0"/>
              <a:t>كما </a:t>
            </a:r>
            <a:r>
              <a:rPr lang="ar-IQ" dirty="0"/>
              <a:t>يشير الاسم، يزودنا النسيج الضام بوظيفة دعامية؛ فهو يدعم ويربط الأنسجة الأخرى في الجسم وتعمل الأنسجة الضامة على ربط هيكل جسم الإنسان بعضها مع بعض، وتشكل دعمًا للأعضاء الداخلية والجسم بشكل عام، وكما أنها تخزن الدهون، وتساهم في نقل المواد، وتحمي الإنسان من الأمراض، وتساعد في إصلاح الأنسجة التالفة، وتتميز هذه الأنسجة بوفرة نسيج بيني خارج الخلية مع عدد قليل نسبيًا من الخلايا، وهذه الخلايا قادرة على التكاثر ولكن ليس بنفس سرعة خلايا النسيج الطلائي،  ووهناك أنواع للأنسجة الضامة، إذ تُعتبر النسج الضام الأصيل أحد أنواع الأنسجة الضامة الرخوة، بينما تُعد الأوتار والأربطة المكونة من الكولاجين هي أمثلة على النسيج الضام الكثيف، وتشمل الأشكال الأخرى للنسيج الضام الدم ويسمى بالنسيج الضام السائل، والغضاريف والعظام ويشكلان معاً النسيج الضام الداعم </a:t>
            </a:r>
          </a:p>
        </p:txBody>
      </p:sp>
    </p:spTree>
    <p:extLst>
      <p:ext uri="{BB962C8B-B14F-4D97-AF65-F5344CB8AC3E}">
        <p14:creationId xmlns:p14="http://schemas.microsoft.com/office/powerpoint/2010/main" val="1391424181"/>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1390</Words>
  <Application>Microsoft Office PowerPoint</Application>
  <PresentationFormat>عرض على الشاشة (3:4)‏</PresentationFormat>
  <Paragraphs>80</Paragraphs>
  <Slides>15</Slides>
  <Notes>0</Notes>
  <HiddenSlides>0</HiddenSlides>
  <MMClips>0</MMClips>
  <ScaleCrop>false</ScaleCrop>
  <HeadingPairs>
    <vt:vector size="4" baseType="variant">
      <vt:variant>
        <vt:lpstr>نسق</vt:lpstr>
      </vt:variant>
      <vt:variant>
        <vt:i4>1</vt:i4>
      </vt:variant>
      <vt:variant>
        <vt:lpstr>عناوين الشرائح</vt:lpstr>
      </vt:variant>
      <vt:variant>
        <vt:i4>15</vt:i4>
      </vt:variant>
    </vt:vector>
  </HeadingPairs>
  <TitlesOfParts>
    <vt:vector size="16" baseType="lpstr">
      <vt:lpstr>نسق Office</vt:lpstr>
      <vt:lpstr>الأنسجة   (TISSUES   )</vt:lpstr>
      <vt:lpstr>أنواع الأنسجة بسجم الأنسان:</vt:lpstr>
      <vt:lpstr>وظائف الأنسجة الطلائية:</vt:lpstr>
      <vt:lpstr> أنواع الأنسجة الطلائية :      يتم تصنيف الأنسجة الطلائية حسب وظيفتها في مكان معين، كما يمكن تصنيف الأنسجة الطلائية تبعًا لعدد طبقات النسيج إذ تتضمن ما يأتي:  - الأنسجة الطلائية البسيطة (Simple epithelia): التي تتكون من طبقة واحدة من الخلايا. - الأنسجة الطلائية الطبقية (Stratified epithelia): التي تتكون من طبقتين أو أكثر من الخلايا </vt:lpstr>
      <vt:lpstr>عرض تقديمي في PowerPoint</vt:lpstr>
      <vt:lpstr> 2-النسيج العضلي: </vt:lpstr>
      <vt:lpstr>عرض تقديمي في PowerPoint</vt:lpstr>
      <vt:lpstr>   -النسيج العصبي: </vt:lpstr>
      <vt:lpstr> -الأنسجة الضامة Connective Tissues : </vt:lpstr>
      <vt:lpstr>وظائف الأنسجة الضامة:</vt:lpstr>
      <vt:lpstr>يمكننا تصنيف أنواع الأنسجة الضامة إلى ثلاث مجموعات أساسية</vt:lpstr>
      <vt:lpstr> النسيج الضام الرخو:  </vt:lpstr>
      <vt:lpstr> النسيج الضام الكثيف: </vt:lpstr>
      <vt:lpstr>عرض تقديمي في PowerPoint</vt:lpstr>
      <vt:lpstr>امثله على الأنسجة:</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الأنسجة   (TISSUES   )</dc:title>
  <dc:creator>Maher</dc:creator>
  <cp:lastModifiedBy>Maher</cp:lastModifiedBy>
  <cp:revision>9</cp:revision>
  <dcterms:created xsi:type="dcterms:W3CDTF">2022-01-18T17:15:36Z</dcterms:created>
  <dcterms:modified xsi:type="dcterms:W3CDTF">2022-01-19T20:37:28Z</dcterms:modified>
</cp:coreProperties>
</file>