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5"/>
  </p:notesMasterIdLst>
  <p:sldIdLst>
    <p:sldId id="256" r:id="rId2"/>
    <p:sldId id="257" r:id="rId3"/>
    <p:sldId id="260" r:id="rId4"/>
    <p:sldId id="262" r:id="rId5"/>
    <p:sldId id="263" r:id="rId6"/>
    <p:sldId id="267" r:id="rId7"/>
    <p:sldId id="270" r:id="rId8"/>
    <p:sldId id="273" r:id="rId9"/>
    <p:sldId id="276" r:id="rId10"/>
    <p:sldId id="279" r:id="rId11"/>
    <p:sldId id="281" r:id="rId12"/>
    <p:sldId id="282" r:id="rId13"/>
    <p:sldId id="283"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AD1C121-E62F-4B86-B8C2-8218A01C715B}" type="datetimeFigureOut">
              <a:rPr lang="ar-IQ" smtClean="0"/>
              <a:t>19/06/1442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88D27FE-658E-41F4-8361-7980513EDC02}" type="slidenum">
              <a:rPr lang="ar-IQ" smtClean="0"/>
              <a:t>‹#›</a:t>
            </a:fld>
            <a:endParaRPr lang="ar-IQ"/>
          </a:p>
        </p:txBody>
      </p:sp>
    </p:spTree>
    <p:extLst>
      <p:ext uri="{BB962C8B-B14F-4D97-AF65-F5344CB8AC3E}">
        <p14:creationId xmlns:p14="http://schemas.microsoft.com/office/powerpoint/2010/main" val="4024186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1BEF8D9-55E0-4825-950C-2DC938F14CB7}" type="datetimeFigureOut">
              <a:rPr lang="ar-IQ" smtClean="0"/>
              <a:t>19/06/1442</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AF6BAD18-96C6-4FC5-A5A1-DAD22B593D3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BEF8D9-55E0-4825-950C-2DC938F14CB7}" type="datetimeFigureOut">
              <a:rPr lang="ar-IQ" smtClean="0"/>
              <a:t>19/06/1442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BEF8D9-55E0-4825-950C-2DC938F14CB7}" type="datetimeFigureOut">
              <a:rPr lang="ar-IQ" smtClean="0"/>
              <a:t>19/06/1442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BEF8D9-55E0-4825-950C-2DC938F14CB7}" type="datetimeFigureOut">
              <a:rPr lang="ar-IQ" smtClean="0"/>
              <a:t>19/06/1442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BEF8D9-55E0-4825-950C-2DC938F14CB7}" type="datetimeFigureOut">
              <a:rPr lang="ar-IQ" smtClean="0"/>
              <a:t>19/06/1442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6BAD18-96C6-4FC5-A5A1-DAD22B593D3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BEF8D9-55E0-4825-950C-2DC938F14CB7}" type="datetimeFigureOut">
              <a:rPr lang="ar-IQ" smtClean="0"/>
              <a:t>19/06/1442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1BEF8D9-55E0-4825-950C-2DC938F14CB7}" type="datetimeFigureOut">
              <a:rPr lang="ar-IQ" smtClean="0"/>
              <a:t>19/06/1442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BEF8D9-55E0-4825-950C-2DC938F14CB7}" type="datetimeFigureOut">
              <a:rPr lang="ar-IQ" smtClean="0"/>
              <a:t>19/06/1442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EF8D9-55E0-4825-950C-2DC938F14CB7}" type="datetimeFigureOut">
              <a:rPr lang="ar-IQ" smtClean="0"/>
              <a:t>19/06/1442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BEF8D9-55E0-4825-950C-2DC938F14CB7}" type="datetimeFigureOut">
              <a:rPr lang="ar-IQ" smtClean="0"/>
              <a:t>19/06/1442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F6BAD18-96C6-4FC5-A5A1-DAD22B593D3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BEF8D9-55E0-4825-950C-2DC938F14CB7}" type="datetimeFigureOut">
              <a:rPr lang="ar-IQ" smtClean="0"/>
              <a:t>19/06/1442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AF6BAD18-96C6-4FC5-A5A1-DAD22B593D3E}"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BEF8D9-55E0-4825-950C-2DC938F14CB7}" type="datetimeFigureOut">
              <a:rPr lang="ar-IQ" smtClean="0"/>
              <a:t>19/06/1442</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6BAD18-96C6-4FC5-A5A1-DAD22B593D3E}"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08720"/>
            <a:ext cx="7851648" cy="1944216"/>
          </a:xfrm>
        </p:spPr>
        <p:txBody>
          <a:bodyPr>
            <a:normAutofit/>
          </a:bodyPr>
          <a:lstStyle/>
          <a:p>
            <a:pPr algn="ctr"/>
            <a:r>
              <a:rPr lang="ar-IQ" sz="8800" dirty="0" smtClean="0">
                <a:solidFill>
                  <a:schemeClr val="bg1"/>
                </a:solidFill>
              </a:rPr>
              <a:t>مبادئ الاقتصاد </a:t>
            </a:r>
            <a:endParaRPr lang="ar-IQ" sz="8800" dirty="0">
              <a:solidFill>
                <a:schemeClr val="bg1"/>
              </a:solidFill>
            </a:endParaRPr>
          </a:p>
        </p:txBody>
      </p:sp>
      <p:sp>
        <p:nvSpPr>
          <p:cNvPr id="3" name="Subtitle 2"/>
          <p:cNvSpPr>
            <a:spLocks noGrp="1"/>
          </p:cNvSpPr>
          <p:nvPr>
            <p:ph type="subTitle" idx="1"/>
          </p:nvPr>
        </p:nvSpPr>
        <p:spPr>
          <a:xfrm>
            <a:off x="533400" y="3068960"/>
            <a:ext cx="7854696" cy="1912176"/>
          </a:xfrm>
        </p:spPr>
        <p:txBody>
          <a:bodyPr>
            <a:noAutofit/>
          </a:bodyPr>
          <a:lstStyle/>
          <a:p>
            <a:pPr algn="ctr"/>
            <a:r>
              <a:rPr lang="ar-IQ" sz="6600" b="1" dirty="0" smtClean="0">
                <a:solidFill>
                  <a:schemeClr val="bg1"/>
                </a:solidFill>
                <a:effectLst>
                  <a:outerShdw blurRad="38100" dist="38100" dir="2700000" algn="tl">
                    <a:srgbClr val="000000">
                      <a:alpha val="43137"/>
                    </a:srgbClr>
                  </a:outerShdw>
                </a:effectLst>
                <a:cs typeface="+mj-cs"/>
              </a:rPr>
              <a:t>المرحلة الاولى / قسم الادارة </a:t>
            </a:r>
          </a:p>
          <a:p>
            <a:pPr algn="ctr"/>
            <a:r>
              <a:rPr lang="ar-IQ" sz="6600" b="1" dirty="0" smtClean="0">
                <a:solidFill>
                  <a:schemeClr val="bg1"/>
                </a:solidFill>
                <a:effectLst>
                  <a:outerShdw blurRad="38100" dist="38100" dir="2700000" algn="tl">
                    <a:srgbClr val="000000">
                      <a:alpha val="43137"/>
                    </a:srgbClr>
                  </a:outerShdw>
                </a:effectLst>
                <a:cs typeface="+mj-cs"/>
              </a:rPr>
              <a:t>م.م. عبدالله حيدر </a:t>
            </a:r>
            <a:endParaRPr lang="ar-IQ" sz="6600" b="1" dirty="0">
              <a:effectLst>
                <a:outerShdw blurRad="38100" dist="38100" dir="2700000" algn="tl">
                  <a:srgbClr val="000000">
                    <a:alpha val="43137"/>
                  </a:srgbClr>
                </a:outerShdw>
              </a:effectLst>
              <a:cs typeface="+mj-cs"/>
            </a:endParaRPr>
          </a:p>
        </p:txBody>
      </p:sp>
    </p:spTree>
    <p:extLst>
      <p:ext uri="{BB962C8B-B14F-4D97-AF65-F5344CB8AC3E}">
        <p14:creationId xmlns:p14="http://schemas.microsoft.com/office/powerpoint/2010/main" val="1534200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4824"/>
            <a:ext cx="8305800" cy="1512168"/>
          </a:xfrm>
        </p:spPr>
        <p:txBody>
          <a:bodyPr>
            <a:normAutofit/>
          </a:bodyPr>
          <a:lstStyle/>
          <a:p>
            <a:pPr algn="ctr" rtl="1"/>
            <a:r>
              <a:rPr lang="ar-IQ" sz="4800" b="1" dirty="0">
                <a:solidFill>
                  <a:srgbClr val="FF0000"/>
                </a:solidFill>
                <a:effectLst>
                  <a:outerShdw blurRad="38100" dist="38100" dir="2700000" algn="tl">
                    <a:srgbClr val="000000">
                      <a:alpha val="43137"/>
                    </a:srgbClr>
                  </a:outerShdw>
                </a:effectLst>
                <a:latin typeface="Constantia"/>
                <a:ea typeface="+mn-ea"/>
              </a:rPr>
              <a:t>علاقة علم الاقتصاد بالعلوم الاخرى</a:t>
            </a:r>
            <a:endParaRPr lang="ar-IQ" sz="4800" dirty="0">
              <a:solidFill>
                <a:srgbClr val="FF0000"/>
              </a:solidFill>
            </a:endParaRPr>
          </a:p>
        </p:txBody>
      </p:sp>
    </p:spTree>
    <p:extLst>
      <p:ext uri="{BB962C8B-B14F-4D97-AF65-F5344CB8AC3E}">
        <p14:creationId xmlns:p14="http://schemas.microsoft.com/office/powerpoint/2010/main" val="807789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80728"/>
            <a:ext cx="7851648" cy="720080"/>
          </a:xfrm>
        </p:spPr>
        <p:txBody>
          <a:bodyPr>
            <a:normAutofit/>
          </a:bodyPr>
          <a:lstStyle/>
          <a:p>
            <a:pPr algn="ctr"/>
            <a:r>
              <a:rPr lang="ar-IQ" sz="4400" dirty="0" smtClean="0">
                <a:solidFill>
                  <a:srgbClr val="FF0000"/>
                </a:solidFill>
              </a:rPr>
              <a:t>علاقة علم الاقتصاد بعلم المحاسبة</a:t>
            </a:r>
            <a:r>
              <a:rPr lang="ar-IQ" sz="4400" dirty="0" smtClean="0"/>
              <a:t> </a:t>
            </a:r>
            <a:endParaRPr lang="ar-IQ" sz="4400" dirty="0"/>
          </a:p>
        </p:txBody>
      </p:sp>
      <p:sp>
        <p:nvSpPr>
          <p:cNvPr id="3" name="Subtitle 2"/>
          <p:cNvSpPr>
            <a:spLocks noGrp="1"/>
          </p:cNvSpPr>
          <p:nvPr>
            <p:ph type="subTitle" idx="1"/>
          </p:nvPr>
        </p:nvSpPr>
        <p:spPr>
          <a:xfrm>
            <a:off x="539552" y="1700808"/>
            <a:ext cx="7854696" cy="4176464"/>
          </a:xfrm>
        </p:spPr>
        <p:txBody>
          <a:bodyPr>
            <a:normAutofit fontScale="92500" lnSpcReduction="10000"/>
          </a:bodyPr>
          <a:lstStyle/>
          <a:p>
            <a:pPr algn="just"/>
            <a:r>
              <a:rPr lang="ar-IQ" dirty="0">
                <a:solidFill>
                  <a:schemeClr val="bg1"/>
                </a:solidFill>
              </a:rPr>
              <a:t> </a:t>
            </a:r>
            <a:r>
              <a:rPr lang="ar-IQ" sz="3000" dirty="0">
                <a:solidFill>
                  <a:schemeClr val="bg1"/>
                </a:solidFill>
              </a:rPr>
              <a:t>ان احد الوسائل لقياس كفاءة المشروع هي الربحية التجارية وهنا تتجسد العلاقة القوية بين الاقتصاد والمحاسبة ،فالمحاسب لابد وان يكون على معرفة بفحوى الارقام التي يتعامل معها، فالمحاسب في مشروع معين مثلاً يتعامل مع ارقام التكاليف والايرادات ، حيث ان هناك تكاليف صريحة وتكاليف ضمنية وان هناك انواع متعددة من التكاليف الكلية والحدية والمتوسطة وكذلك الثابتة والمتغيرة .فالمحاسب يجب ان يعرف هذه المصطلحات كي يتجنب الوقوع في الاخطاء. وهكذا يتضح ان هناك علاقة وثيقة بين علم الاقتصاد وعلم المحاسبة، فالمحاسبة اداة مهمة لدراسة كفاءة المشروع ومسيرة الاقتصاد القومي الذي يتكون من مشروعات مختلفة.</a:t>
            </a:r>
          </a:p>
        </p:txBody>
      </p:sp>
    </p:spTree>
    <p:extLst>
      <p:ext uri="{BB962C8B-B14F-4D97-AF65-F5344CB8AC3E}">
        <p14:creationId xmlns:p14="http://schemas.microsoft.com/office/powerpoint/2010/main" val="3897552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4400" b="1" dirty="0" smtClean="0">
                <a:solidFill>
                  <a:srgbClr val="FF0000"/>
                </a:solidFill>
              </a:rPr>
              <a:t>علاقة علم الاقتصاد بعلم الاحصاء</a:t>
            </a:r>
            <a:endParaRPr lang="ar-IQ" sz="4400" b="1" dirty="0">
              <a:solidFill>
                <a:srgbClr val="FF0000"/>
              </a:solidFill>
            </a:endParaRPr>
          </a:p>
        </p:txBody>
      </p:sp>
      <p:sp>
        <p:nvSpPr>
          <p:cNvPr id="3" name="Content Placeholder 2"/>
          <p:cNvSpPr>
            <a:spLocks noGrp="1"/>
          </p:cNvSpPr>
          <p:nvPr>
            <p:ph idx="1"/>
          </p:nvPr>
        </p:nvSpPr>
        <p:spPr/>
        <p:txBody>
          <a:bodyPr/>
          <a:lstStyle/>
          <a:p>
            <a:pPr algn="just"/>
            <a:r>
              <a:rPr lang="ar-IQ" dirty="0"/>
              <a:t> </a:t>
            </a:r>
            <a:r>
              <a:rPr lang="ar-IQ" sz="2800" dirty="0"/>
              <a:t>ان غالبة المتغيرات الاقتصادية كبيرة وقابلة للقياس، والاقتصاد بحاجة ماسة الى البيانات الاحصائية لتفسير الظواهر الاقتصادية. فأن اي دراسة اقتصادية معمقة تعتمد الى حد كبير على الاساليب الدقيقة في جمع البيانات وتصنيفها ومعالجتها وتحليلها وتفسيرها.</a:t>
            </a:r>
          </a:p>
          <a:p>
            <a:pPr algn="just"/>
            <a:r>
              <a:rPr lang="ar-IQ" sz="2800" dirty="0"/>
              <a:t> ان الاقتصاد يستعمل الاساليب الاحصائية المختلفة لمعرفة تطور الاقتصاد القومي ككل او تطور احد القطاعات الاقتصادية ،وكذلك التنبؤ بمعدلات ونسب النمو في المستقبل، حيث ان استخدام الاحصاء ضروري لكشف العلاقة ودرجة الارتباط بين المتغيرات الاقتصادية المختلفة. </a:t>
            </a:r>
          </a:p>
        </p:txBody>
      </p:sp>
    </p:spTree>
    <p:extLst>
      <p:ext uri="{BB962C8B-B14F-4D97-AF65-F5344CB8AC3E}">
        <p14:creationId xmlns:p14="http://schemas.microsoft.com/office/powerpoint/2010/main" val="27222797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solidFill>
                  <a:srgbClr val="FF0000"/>
                </a:solidFill>
              </a:rPr>
              <a:t>علاقة علم الاقتصاد بعلم الادارة </a:t>
            </a:r>
            <a:endParaRPr lang="ar-IQ" dirty="0">
              <a:solidFill>
                <a:srgbClr val="FF0000"/>
              </a:solidFill>
            </a:endParaRPr>
          </a:p>
        </p:txBody>
      </p:sp>
      <p:sp>
        <p:nvSpPr>
          <p:cNvPr id="3" name="Content Placeholder 2"/>
          <p:cNvSpPr>
            <a:spLocks noGrp="1"/>
          </p:cNvSpPr>
          <p:nvPr>
            <p:ph idx="1"/>
          </p:nvPr>
        </p:nvSpPr>
        <p:spPr/>
        <p:txBody>
          <a:bodyPr>
            <a:normAutofit/>
          </a:bodyPr>
          <a:lstStyle/>
          <a:p>
            <a:pPr algn="just"/>
            <a:r>
              <a:rPr lang="ar-IQ" sz="2800" dirty="0"/>
              <a:t>بما ان علم الاقتصاد يهتم بدراسة النشاط الانساني و زيادة الثروة القومية و الاستغلال الامثل للموارد و زيادة الكفاءة الانتاجية و دراسة المجتمع و مدى زيادة الدخل القومي و توزيع الموارد و استخدامها لذا فهو لصيق في علم الادارة الذي من اهدافه الاستغلال الامثل للموارد البشرية و ان الاداري لا بد ان يكون ذا عقلية اقتصادية و ان يعمل على اخذ الاعتبارات الاقتصادية عوامل تحرك عمله الاداري.</a:t>
            </a:r>
          </a:p>
        </p:txBody>
      </p:sp>
    </p:spTree>
    <p:extLst>
      <p:ext uri="{BB962C8B-B14F-4D97-AF65-F5344CB8AC3E}">
        <p14:creationId xmlns:p14="http://schemas.microsoft.com/office/powerpoint/2010/main" val="3866737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a:effectLst>
            <a:outerShdw blurRad="50800" dist="50800" dir="5400000" algn="ctr" rotWithShape="0">
              <a:schemeClr val="bg1"/>
            </a:outerShdw>
          </a:effectLst>
        </p:spPr>
        <p:txBody>
          <a:bodyPr>
            <a:noAutofit/>
          </a:bodyPr>
          <a:lstStyle/>
          <a:p>
            <a:pPr algn="ctr"/>
            <a:r>
              <a:rPr lang="ar-IQ" sz="6000" b="1" dirty="0" smtClean="0">
                <a:solidFill>
                  <a:srgbClr val="FF0000"/>
                </a:solidFill>
              </a:rPr>
              <a:t>مقدمة</a:t>
            </a:r>
            <a:endParaRPr lang="ar-IQ" sz="6000" b="1" dirty="0">
              <a:solidFill>
                <a:srgbClr val="FF0000"/>
              </a:solidFill>
            </a:endParaRPr>
          </a:p>
        </p:txBody>
      </p:sp>
      <p:sp>
        <p:nvSpPr>
          <p:cNvPr id="3" name="Content Placeholder 2"/>
          <p:cNvSpPr>
            <a:spLocks noGrp="1"/>
          </p:cNvSpPr>
          <p:nvPr>
            <p:ph idx="1"/>
          </p:nvPr>
        </p:nvSpPr>
        <p:spPr>
          <a:xfrm>
            <a:off x="457200" y="1700808"/>
            <a:ext cx="8229600" cy="4623792"/>
          </a:xfrm>
          <a:noFill/>
        </p:spPr>
        <p:txBody>
          <a:bodyPr/>
          <a:lstStyle/>
          <a:p>
            <a:pPr lvl="0" algn="just">
              <a:buClr>
                <a:srgbClr val="0BD0D9"/>
              </a:buClr>
            </a:pPr>
            <a:r>
              <a:rPr lang="ar-IQ" sz="3600" dirty="0">
                <a:solidFill>
                  <a:prstClr val="black"/>
                </a:solidFill>
              </a:rPr>
              <a:t>اشتق مصطلح علم الاقتصاد</a:t>
            </a:r>
            <a:r>
              <a:rPr lang="en-US" sz="3600" dirty="0">
                <a:solidFill>
                  <a:prstClr val="black"/>
                </a:solidFill>
              </a:rPr>
              <a:t>(Economics) </a:t>
            </a:r>
            <a:r>
              <a:rPr lang="ar-IQ" sz="3600" dirty="0">
                <a:solidFill>
                  <a:prstClr val="black"/>
                </a:solidFill>
              </a:rPr>
              <a:t> من لفظ يوناني ويرجع تاريخياً الى ارسطو ، وهو مشتق من كلمتين يونانيتين الاصل هما ايكوس</a:t>
            </a:r>
            <a:r>
              <a:rPr lang="en-US" sz="3600" dirty="0">
                <a:solidFill>
                  <a:prstClr val="black"/>
                </a:solidFill>
              </a:rPr>
              <a:t> (</a:t>
            </a:r>
            <a:r>
              <a:rPr lang="en-US" sz="3600" dirty="0" err="1">
                <a:solidFill>
                  <a:prstClr val="black"/>
                </a:solidFill>
              </a:rPr>
              <a:t>Oilos</a:t>
            </a:r>
            <a:r>
              <a:rPr lang="en-US" sz="3600" dirty="0">
                <a:solidFill>
                  <a:prstClr val="black"/>
                </a:solidFill>
              </a:rPr>
              <a:t>) </a:t>
            </a:r>
            <a:r>
              <a:rPr lang="ar-IQ" sz="3600" dirty="0">
                <a:solidFill>
                  <a:prstClr val="black"/>
                </a:solidFill>
              </a:rPr>
              <a:t>ومعناها المنزل و نوموس </a:t>
            </a:r>
            <a:r>
              <a:rPr lang="en-US" sz="3600" dirty="0" err="1">
                <a:solidFill>
                  <a:prstClr val="black"/>
                </a:solidFill>
              </a:rPr>
              <a:t>Nomos</a:t>
            </a:r>
            <a:r>
              <a:rPr lang="en-US" sz="3600" dirty="0">
                <a:solidFill>
                  <a:prstClr val="black"/>
                </a:solidFill>
              </a:rPr>
              <a:t>)</a:t>
            </a:r>
            <a:r>
              <a:rPr lang="ar-IQ" sz="3600" dirty="0">
                <a:solidFill>
                  <a:prstClr val="black"/>
                </a:solidFill>
              </a:rPr>
              <a:t>) ومعناها تدبير ، وبذلك يكون معنى اللفظ اليوناني (تدبير المنزل) ، غير ان هذا لا يعني ان اليونانيين القدماء هم الذين اسسوا علم الاقتصاد كعلم مستقل </a:t>
            </a:r>
            <a:r>
              <a:rPr lang="ar-IQ" sz="3600" dirty="0" smtClean="0">
                <a:solidFill>
                  <a:prstClr val="black"/>
                </a:solidFill>
              </a:rPr>
              <a:t>.</a:t>
            </a:r>
            <a:endParaRPr lang="ar-IQ" sz="3600" dirty="0">
              <a:solidFill>
                <a:prstClr val="black"/>
              </a:solidFill>
            </a:endParaRPr>
          </a:p>
          <a:p>
            <a:endParaRPr lang="ar-IQ" dirty="0"/>
          </a:p>
        </p:txBody>
      </p:sp>
    </p:spTree>
    <p:extLst>
      <p:ext uri="{BB962C8B-B14F-4D97-AF65-F5344CB8AC3E}">
        <p14:creationId xmlns:p14="http://schemas.microsoft.com/office/powerpoint/2010/main" val="895913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305800" cy="3084952"/>
          </a:xfrm>
        </p:spPr>
        <p:txBody>
          <a:bodyPr>
            <a:normAutofit fontScale="90000"/>
          </a:bodyPr>
          <a:lstStyle/>
          <a:p>
            <a:pPr algn="just"/>
            <a:r>
              <a:rPr lang="ar-IQ" sz="4500" dirty="0">
                <a:solidFill>
                  <a:prstClr val="black"/>
                </a:solidFill>
                <a:effectLst>
                  <a:outerShdw blurRad="38100" dist="38100" dir="2700000" algn="tl">
                    <a:srgbClr val="000000">
                      <a:alpha val="43137"/>
                    </a:srgbClr>
                  </a:outerShdw>
                </a:effectLst>
              </a:rPr>
              <a:t>ان الموارد الانتاجية </a:t>
            </a:r>
            <a:r>
              <a:rPr lang="ar-IQ" sz="4500" dirty="0">
                <a:solidFill>
                  <a:srgbClr val="FF0000"/>
                </a:solidFill>
                <a:effectLst>
                  <a:outerShdw blurRad="38100" dist="38100" dir="2700000" algn="tl">
                    <a:srgbClr val="000000">
                      <a:alpha val="43137"/>
                    </a:srgbClr>
                  </a:outerShdw>
                </a:effectLst>
              </a:rPr>
              <a:t>محدودة</a:t>
            </a:r>
            <a:r>
              <a:rPr lang="ar-IQ" sz="4500" dirty="0">
                <a:solidFill>
                  <a:prstClr val="black"/>
                </a:solidFill>
                <a:effectLst>
                  <a:outerShdw blurRad="38100" dist="38100" dir="2700000" algn="tl">
                    <a:srgbClr val="000000">
                      <a:alpha val="43137"/>
                    </a:srgbClr>
                  </a:outerShdw>
                </a:effectLst>
              </a:rPr>
              <a:t> وفي نفس الوقت فأن حاجيات الانسان </a:t>
            </a:r>
            <a:r>
              <a:rPr lang="ar-IQ" sz="4500" dirty="0">
                <a:solidFill>
                  <a:srgbClr val="FF0000"/>
                </a:solidFill>
                <a:effectLst>
                  <a:outerShdw blurRad="38100" dist="38100" dir="2700000" algn="tl">
                    <a:srgbClr val="000000">
                      <a:alpha val="43137"/>
                    </a:srgbClr>
                  </a:outerShdw>
                </a:effectLst>
              </a:rPr>
              <a:t>متجددة ومتعددة</a:t>
            </a:r>
            <a:r>
              <a:rPr lang="ar-IQ" sz="4500" dirty="0">
                <a:solidFill>
                  <a:prstClr val="black"/>
                </a:solidFill>
                <a:effectLst>
                  <a:outerShdw blurRad="38100" dist="38100" dir="2700000" algn="tl">
                    <a:srgbClr val="000000">
                      <a:alpha val="43137"/>
                    </a:srgbClr>
                  </a:outerShdw>
                </a:effectLst>
              </a:rPr>
              <a:t>، وعلية تظهر الحاجة الماسة الى الاقتصاد في استخدام هذه</a:t>
            </a:r>
            <a:r>
              <a:rPr lang="ar-IQ" sz="3200" dirty="0">
                <a:solidFill>
                  <a:prstClr val="black"/>
                </a:solidFill>
                <a:effectLst>
                  <a:outerShdw blurRad="38100" dist="38100" dir="2700000" algn="tl">
                    <a:srgbClr val="000000">
                      <a:alpha val="43137"/>
                    </a:srgbClr>
                  </a:outerShdw>
                </a:effectLst>
                <a:latin typeface="Constantia"/>
              </a:rPr>
              <a:t> </a:t>
            </a:r>
            <a:r>
              <a:rPr lang="ar-IQ" sz="4500" dirty="0">
                <a:solidFill>
                  <a:prstClr val="black"/>
                </a:solidFill>
                <a:effectLst>
                  <a:outerShdw blurRad="38100" dist="38100" dir="2700000" algn="tl">
                    <a:srgbClr val="000000">
                      <a:alpha val="43137"/>
                    </a:srgbClr>
                  </a:outerShdw>
                </a:effectLst>
              </a:rPr>
              <a:t>الموارد الاستخدام الامثل لتحقيق وتلبية العديد من تلك الحاجات </a:t>
            </a:r>
            <a:r>
              <a:rPr lang="ar-IQ" sz="4500" dirty="0" smtClean="0">
                <a:solidFill>
                  <a:prstClr val="black"/>
                </a:solidFill>
                <a:effectLst>
                  <a:outerShdw blurRad="38100" dist="38100" dir="2700000" algn="tl">
                    <a:srgbClr val="000000">
                      <a:alpha val="43137"/>
                    </a:srgbClr>
                  </a:outerShdw>
                </a:effectLst>
              </a:rPr>
              <a:t>والرغبات .                    </a:t>
            </a:r>
            <a:r>
              <a:rPr lang="en-US" sz="4500" dirty="0" smtClean="0">
                <a:solidFill>
                  <a:prstClr val="black"/>
                </a:solidFill>
                <a:effectLst>
                  <a:outerShdw blurRad="38100" dist="38100" dir="2700000" algn="tl">
                    <a:srgbClr val="000000">
                      <a:alpha val="43137"/>
                    </a:srgbClr>
                  </a:outerShdw>
                </a:effectLst>
              </a:rPr>
              <a:t>  </a:t>
            </a:r>
            <a:endParaRPr lang="ar-IQ" dirty="0"/>
          </a:p>
        </p:txBody>
      </p:sp>
    </p:spTree>
    <p:extLst>
      <p:ext uri="{BB962C8B-B14F-4D97-AF65-F5344CB8AC3E}">
        <p14:creationId xmlns:p14="http://schemas.microsoft.com/office/powerpoint/2010/main" val="1896905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409328"/>
          </a:xfrm>
        </p:spPr>
        <p:txBody>
          <a:bodyPr>
            <a:normAutofit/>
          </a:bodyPr>
          <a:lstStyle/>
          <a:p>
            <a:pPr algn="ctr"/>
            <a:r>
              <a:rPr lang="ar-IQ" sz="6000" dirty="0" smtClean="0">
                <a:solidFill>
                  <a:schemeClr val="bg1"/>
                </a:solidFill>
                <a:effectLst>
                  <a:outerShdw blurRad="38100" dist="38100" dir="2700000" algn="tl">
                    <a:srgbClr val="000000">
                      <a:alpha val="43137"/>
                    </a:srgbClr>
                  </a:outerShdw>
                </a:effectLst>
              </a:rPr>
              <a:t>الفصل الاول</a:t>
            </a:r>
            <a:endParaRPr lang="ar-IQ" sz="6000"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3400" y="3068960"/>
            <a:ext cx="7854696" cy="1912176"/>
          </a:xfrm>
        </p:spPr>
        <p:txBody>
          <a:bodyPr>
            <a:normAutofit/>
          </a:bodyPr>
          <a:lstStyle/>
          <a:p>
            <a:pPr algn="ctr"/>
            <a:r>
              <a:rPr lang="ar-IQ" sz="4800" b="1" dirty="0" smtClean="0">
                <a:solidFill>
                  <a:schemeClr val="bg1"/>
                </a:solidFill>
                <a:effectLst>
                  <a:outerShdw blurRad="38100" dist="38100" dir="2700000" algn="tl">
                    <a:srgbClr val="000000">
                      <a:alpha val="43137"/>
                    </a:srgbClr>
                  </a:outerShdw>
                </a:effectLst>
              </a:rPr>
              <a:t>مفاهيم اساسية في علم الاقتصاد </a:t>
            </a:r>
            <a:endParaRPr lang="ar-IQ"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438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IQ" sz="5400" b="1" dirty="0" smtClean="0">
                <a:solidFill>
                  <a:srgbClr val="FF0000"/>
                </a:solidFill>
              </a:rPr>
              <a:t>تعريف علم الاقتصاد </a:t>
            </a:r>
            <a:endParaRPr lang="ar-IQ" sz="5400" b="1" dirty="0">
              <a:solidFill>
                <a:srgbClr val="FF0000"/>
              </a:solidFill>
            </a:endParaRPr>
          </a:p>
        </p:txBody>
      </p:sp>
      <p:sp>
        <p:nvSpPr>
          <p:cNvPr id="3" name="Content Placeholder 2"/>
          <p:cNvSpPr>
            <a:spLocks noGrp="1"/>
          </p:cNvSpPr>
          <p:nvPr>
            <p:ph idx="1"/>
          </p:nvPr>
        </p:nvSpPr>
        <p:spPr/>
        <p:txBody>
          <a:bodyPr/>
          <a:lstStyle/>
          <a:p>
            <a:pPr marL="0" lvl="0" indent="0" algn="just">
              <a:spcBef>
                <a:spcPts val="0"/>
              </a:spcBef>
              <a:buClrTx/>
              <a:buSzTx/>
              <a:buNone/>
            </a:pPr>
            <a:r>
              <a:rPr lang="ar-IQ" sz="4400" b="1" dirty="0">
                <a:solidFill>
                  <a:prstClr val="black"/>
                </a:solidFill>
                <a:latin typeface="Calibri"/>
                <a:cs typeface="Traditional Arabic"/>
              </a:rPr>
              <a:t>هناك اكثر من تعريف لعلم الاقتصاد، تختلف فيما بينها من حيث الكلمات والشكل ولكنها تتشابه من حيث المضمون.وبالتالي فأن اختيار تعريف دون اخر لن يؤدي الى نتائج مختلفة في التحليل ،وقد اخترنا التعريف التالي لأنه يبين بعض المفاهيم الاقتصادية الاساسية ويحدد الاطار العام لهذا الموضوع.</a:t>
            </a:r>
            <a:endParaRPr lang="en-US" sz="4400" b="1" dirty="0">
              <a:solidFill>
                <a:prstClr val="black"/>
              </a:solidFill>
              <a:latin typeface="Calibri"/>
            </a:endParaRPr>
          </a:p>
          <a:p>
            <a:endParaRPr lang="ar-IQ" dirty="0"/>
          </a:p>
        </p:txBody>
      </p:sp>
    </p:spTree>
    <p:extLst>
      <p:ext uri="{BB962C8B-B14F-4D97-AF65-F5344CB8AC3E}">
        <p14:creationId xmlns:p14="http://schemas.microsoft.com/office/powerpoint/2010/main" val="512174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40768"/>
            <a:ext cx="7851648" cy="2304256"/>
          </a:xfrm>
        </p:spPr>
        <p:txBody>
          <a:bodyPr>
            <a:normAutofit fontScale="90000"/>
          </a:bodyPr>
          <a:lstStyle/>
          <a:p>
            <a:pPr algn="just"/>
            <a:r>
              <a:rPr lang="ar-IQ" sz="4000" dirty="0">
                <a:solidFill>
                  <a:srgbClr val="FF0000"/>
                </a:solidFill>
                <a:effectLst/>
              </a:rPr>
              <a:t>علم الاقتصاد: </a:t>
            </a:r>
            <a:r>
              <a:rPr lang="ar-IQ" sz="3600" dirty="0">
                <a:solidFill>
                  <a:prstClr val="black"/>
                </a:solidFill>
                <a:effectLst/>
              </a:rPr>
              <a:t>هو علم اجتماعي يعالج تحليل المشاكل المادية ويحدد الوسائل المختلفة التي يستطيع الافراد عن طريقها اشباع رغباتهم في </a:t>
            </a:r>
            <a:r>
              <a:rPr lang="ar-IQ" sz="3600" dirty="0" smtClean="0">
                <a:solidFill>
                  <a:prstClr val="black"/>
                </a:solidFill>
                <a:effectLst/>
              </a:rPr>
              <a:t>السلع والخدمات وذلك باستعمال الموارد المحدودة (النادرة) المتاحة لهم.    </a:t>
            </a:r>
            <a:r>
              <a:rPr lang="ar-IQ" sz="3600" dirty="0" smtClean="0">
                <a:solidFill>
                  <a:schemeClr val="tx1"/>
                </a:solidFill>
                <a:effectLst/>
              </a:rPr>
              <a:t>.</a:t>
            </a:r>
            <a:r>
              <a:rPr lang="ar-IQ" sz="3600" dirty="0">
                <a:solidFill>
                  <a:schemeClr val="tx1"/>
                </a:solidFill>
                <a:effectLst/>
              </a:rPr>
              <a:t/>
            </a:r>
            <a:br>
              <a:rPr lang="ar-IQ" sz="3600" dirty="0">
                <a:solidFill>
                  <a:schemeClr val="tx1"/>
                </a:solidFill>
                <a:effectLst/>
              </a:rPr>
            </a:br>
            <a:endParaRPr lang="ar-IQ" dirty="0">
              <a:solidFill>
                <a:schemeClr val="tx1"/>
              </a:solidFill>
            </a:endParaRPr>
          </a:p>
        </p:txBody>
      </p:sp>
      <p:sp>
        <p:nvSpPr>
          <p:cNvPr id="3" name="Subtitle 2"/>
          <p:cNvSpPr>
            <a:spLocks noGrp="1"/>
          </p:cNvSpPr>
          <p:nvPr>
            <p:ph type="subTitle" idx="1"/>
          </p:nvPr>
        </p:nvSpPr>
        <p:spPr>
          <a:xfrm>
            <a:off x="533400" y="2924944"/>
            <a:ext cx="7854696" cy="1944216"/>
          </a:xfrm>
        </p:spPr>
        <p:txBody>
          <a:bodyPr>
            <a:normAutofit fontScale="25000" lnSpcReduction="20000"/>
          </a:bodyPr>
          <a:lstStyle/>
          <a:p>
            <a:pPr marR="0" lvl="0" algn="justLow">
              <a:lnSpc>
                <a:spcPct val="170000"/>
              </a:lnSpc>
              <a:spcBef>
                <a:spcPts val="0"/>
              </a:spcBef>
              <a:buClrTx/>
              <a:buSzTx/>
            </a:pPr>
            <a:r>
              <a:rPr lang="ar-IQ" sz="12800" b="1" dirty="0">
                <a:solidFill>
                  <a:srgbClr val="FF0000"/>
                </a:solidFill>
                <a:effectLst>
                  <a:outerShdw blurRad="38100" dist="38100" dir="2700000" algn="tl">
                    <a:srgbClr val="000000">
                      <a:alpha val="43137"/>
                    </a:srgbClr>
                  </a:outerShdw>
                </a:effectLst>
                <a:latin typeface="+mj-lt"/>
                <a:ea typeface="+mj-ea"/>
                <a:cs typeface="+mj-cs"/>
              </a:rPr>
              <a:t>النظرية الاقتصادية:</a:t>
            </a:r>
            <a:endParaRPr lang="en-US" sz="12800" b="1" dirty="0">
              <a:solidFill>
                <a:srgbClr val="FF0000"/>
              </a:solidFill>
              <a:effectLst>
                <a:outerShdw blurRad="38100" dist="38100" dir="2700000" algn="tl">
                  <a:srgbClr val="000000">
                    <a:alpha val="43137"/>
                  </a:srgbClr>
                </a:outerShdw>
              </a:effectLst>
              <a:latin typeface="+mj-lt"/>
              <a:ea typeface="+mj-ea"/>
              <a:cs typeface="+mj-cs"/>
            </a:endParaRPr>
          </a:p>
          <a:p>
            <a:pPr marR="0" lvl="0" algn="justLow">
              <a:lnSpc>
                <a:spcPct val="120000"/>
              </a:lnSpc>
              <a:spcBef>
                <a:spcPts val="0"/>
              </a:spcBef>
              <a:buClrTx/>
              <a:buSzTx/>
            </a:pPr>
            <a:r>
              <a:rPr lang="ar-IQ" sz="8000" b="1" dirty="0">
                <a:solidFill>
                  <a:prstClr val="black"/>
                </a:solidFill>
                <a:latin typeface="+mj-lt"/>
                <a:ea typeface="+mj-ea"/>
              </a:rPr>
              <a:t>   </a:t>
            </a:r>
            <a:r>
              <a:rPr lang="ar-IQ" sz="12800" b="1" dirty="0">
                <a:solidFill>
                  <a:prstClr val="black"/>
                </a:solidFill>
                <a:latin typeface="+mj-lt"/>
                <a:ea typeface="+mj-ea"/>
                <a:cs typeface="+mj-cs"/>
              </a:rPr>
              <a:t>تعني النظرية بشكل عام مجموعة من التعريفات التي تبين معاني المصطلحات المستخدمة ومجموعة من الفرضيات الخاصة بظاهرة معينة يمكن من خلالها التوصل الى استنتاجات تستخدم في تنبؤ بتصرف ظاهرة في المستقبل. </a:t>
            </a:r>
            <a:r>
              <a:rPr lang="ar-IQ" sz="12800" b="1" dirty="0">
                <a:solidFill>
                  <a:prstClr val="black"/>
                </a:solidFill>
                <a:latin typeface="+mj-lt"/>
                <a:ea typeface="+mj-ea"/>
                <a:cs typeface="+mj-cs"/>
              </a:rPr>
              <a:t>ومن مجموع هذه النظريات يتكون العلم </a:t>
            </a:r>
            <a:r>
              <a:rPr lang="ar-IQ" sz="12800" b="1" dirty="0" smtClean="0">
                <a:solidFill>
                  <a:prstClr val="black"/>
                </a:solidFill>
                <a:latin typeface="+mj-lt"/>
                <a:ea typeface="+mj-ea"/>
                <a:cs typeface="+mj-cs"/>
              </a:rPr>
              <a:t>. </a:t>
            </a:r>
            <a:endParaRPr lang="en-US" sz="12800" b="1" dirty="0">
              <a:solidFill>
                <a:prstClr val="black"/>
              </a:solidFill>
              <a:latin typeface="+mj-lt"/>
              <a:ea typeface="+mj-ea"/>
              <a:cs typeface="+mj-cs"/>
            </a:endParaRPr>
          </a:p>
          <a:p>
            <a:endParaRPr lang="ar-IQ" dirty="0"/>
          </a:p>
        </p:txBody>
      </p:sp>
    </p:spTree>
    <p:extLst>
      <p:ext uri="{BB962C8B-B14F-4D97-AF65-F5344CB8AC3E}">
        <p14:creationId xmlns:p14="http://schemas.microsoft.com/office/powerpoint/2010/main" val="3628076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2184272"/>
          </a:xfrm>
        </p:spPr>
        <p:txBody>
          <a:bodyPr/>
          <a:lstStyle/>
          <a:p>
            <a:pPr algn="just" rtl="1"/>
            <a:r>
              <a:rPr lang="ar-IQ" sz="3200" b="0" dirty="0">
                <a:solidFill>
                  <a:schemeClr val="bg1"/>
                </a:solidFill>
                <a:effectLst/>
              </a:rPr>
              <a:t>والنظرية الاقتصادية لا تختلف عن غيرها من النظريات ، فهي تتكون من مجموعة من التعريفات الاقتصادية الخاصة بظاهرة اقتصادية معينة، وان </a:t>
            </a:r>
            <a:r>
              <a:rPr lang="ar-IQ" sz="3200" b="0" dirty="0">
                <a:solidFill>
                  <a:srgbClr val="FF0000"/>
                </a:solidFill>
                <a:effectLst/>
              </a:rPr>
              <a:t>هدف النظرية </a:t>
            </a:r>
            <a:r>
              <a:rPr lang="ar-IQ" sz="3200" b="0" dirty="0">
                <a:solidFill>
                  <a:schemeClr val="bg1"/>
                </a:solidFill>
                <a:effectLst/>
              </a:rPr>
              <a:t>هو محاولة معرفة سبب حدوث الظاهرة الاقتصادية وبالتالي التنبؤ بما ستكون عليه مستقبلاً، والاستفادة من ذلك في مواجهة الاثار المحتملة التي يتركها تطور الظاهرة والتحكم بها.</a:t>
            </a:r>
          </a:p>
        </p:txBody>
      </p:sp>
      <p:sp>
        <p:nvSpPr>
          <p:cNvPr id="3" name="Text Placeholder 2"/>
          <p:cNvSpPr>
            <a:spLocks noGrp="1"/>
          </p:cNvSpPr>
          <p:nvPr>
            <p:ph type="body" idx="1"/>
          </p:nvPr>
        </p:nvSpPr>
        <p:spPr>
          <a:xfrm>
            <a:off x="539552" y="3501008"/>
            <a:ext cx="7772400" cy="3024336"/>
          </a:xfrm>
        </p:spPr>
        <p:txBody>
          <a:bodyPr>
            <a:noAutofit/>
          </a:bodyPr>
          <a:lstStyle/>
          <a:p>
            <a:pPr algn="justLow">
              <a:spcAft>
                <a:spcPts val="1000"/>
              </a:spcAft>
            </a:pPr>
            <a:r>
              <a:rPr lang="ar-IQ" sz="3200" dirty="0">
                <a:ln w="635">
                  <a:noFill/>
                </a:ln>
                <a:solidFill>
                  <a:schemeClr val="bg1"/>
                </a:solidFill>
                <a:latin typeface="+mj-lt"/>
                <a:ea typeface="+mj-ea"/>
                <a:cs typeface="+mj-cs"/>
              </a:rPr>
              <a:t>والنظرية </a:t>
            </a:r>
            <a:r>
              <a:rPr lang="ar-IQ" sz="3200" dirty="0">
                <a:ln w="635">
                  <a:noFill/>
                </a:ln>
                <a:solidFill>
                  <a:schemeClr val="bg1"/>
                </a:solidFill>
                <a:latin typeface="+mj-lt"/>
                <a:ea typeface="+mj-ea"/>
                <a:cs typeface="+mj-cs"/>
              </a:rPr>
              <a:t>الاقتصادية لا يسلم بصحتها الا بعد اختبار مدى ملائمتها للواقع الاقتصادي الذي ولدت فيه فكلما كانت نتائج هذه النظرية متوافقة مع الواقع كانت اكثر قبولاً. أما اذا كانت مختلفة في نتائجها فأن ذلك يدفع الى عدم قبولها ومن ثم اعادة صياغتها لجعلها تقترب من الواقع بدرجة اكبر مما كانت عليه قبل هذه الصياغة، وهذا يجعل </a:t>
            </a:r>
            <a:r>
              <a:rPr lang="ar-IQ" sz="3200" dirty="0">
                <a:ln w="635">
                  <a:noFill/>
                </a:ln>
                <a:solidFill>
                  <a:schemeClr val="bg1"/>
                </a:solidFill>
                <a:latin typeface="+mj-lt"/>
                <a:ea typeface="+mj-ea"/>
                <a:cs typeface="+mj-cs"/>
              </a:rPr>
              <a:t>النظرية تتطور وبالتالي العلم ذاته والمعرفة عموماَ.</a:t>
            </a:r>
            <a:endParaRPr lang="en-US" sz="3200" dirty="0">
              <a:ln w="635">
                <a:noFill/>
              </a:ln>
              <a:solidFill>
                <a:schemeClr val="bg1"/>
              </a:solidFill>
              <a:latin typeface="+mj-lt"/>
              <a:ea typeface="+mj-ea"/>
              <a:cs typeface="+mj-cs"/>
            </a:endParaRPr>
          </a:p>
          <a:p>
            <a:endParaRPr lang="ar-IQ" sz="3200" dirty="0">
              <a:solidFill>
                <a:schemeClr val="bg1"/>
              </a:solidFill>
              <a:cs typeface="+mj-cs"/>
            </a:endParaRPr>
          </a:p>
        </p:txBody>
      </p:sp>
    </p:spTree>
    <p:extLst>
      <p:ext uri="{BB962C8B-B14F-4D97-AF65-F5344CB8AC3E}">
        <p14:creationId xmlns:p14="http://schemas.microsoft.com/office/powerpoint/2010/main" val="3812435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24744"/>
            <a:ext cx="7851648" cy="864096"/>
          </a:xfrm>
        </p:spPr>
        <p:txBody>
          <a:bodyPr>
            <a:normAutofit/>
          </a:bodyPr>
          <a:lstStyle/>
          <a:p>
            <a:pPr algn="ctr"/>
            <a:r>
              <a:rPr lang="ar-IQ" sz="4800" dirty="0">
                <a:solidFill>
                  <a:srgbClr val="FF0000"/>
                </a:solidFill>
                <a:effectLst/>
                <a:ea typeface="Times New Roman"/>
                <a:cs typeface="Arial"/>
              </a:rPr>
              <a:t> الاقتصاد الجزئي والاقتصاد الكلي</a:t>
            </a:r>
            <a:endParaRPr lang="ar-IQ" sz="4800" dirty="0"/>
          </a:p>
        </p:txBody>
      </p:sp>
      <p:sp>
        <p:nvSpPr>
          <p:cNvPr id="3" name="Subtitle 2"/>
          <p:cNvSpPr>
            <a:spLocks noGrp="1"/>
          </p:cNvSpPr>
          <p:nvPr>
            <p:ph type="subTitle" idx="1"/>
          </p:nvPr>
        </p:nvSpPr>
        <p:spPr>
          <a:xfrm>
            <a:off x="533400" y="2204864"/>
            <a:ext cx="7854696" cy="3312368"/>
          </a:xfrm>
        </p:spPr>
        <p:txBody>
          <a:bodyPr>
            <a:noAutofit/>
          </a:bodyPr>
          <a:lstStyle/>
          <a:p>
            <a:pPr algn="just"/>
            <a:r>
              <a:rPr lang="ar-IQ" sz="2800" dirty="0">
                <a:solidFill>
                  <a:schemeClr val="bg1"/>
                </a:solidFill>
              </a:rPr>
              <a:t>ان دراسة </a:t>
            </a:r>
            <a:r>
              <a:rPr lang="ar-IQ" sz="2800" dirty="0">
                <a:solidFill>
                  <a:srgbClr val="FF0000"/>
                </a:solidFill>
              </a:rPr>
              <a:t>النظرية الاقتصادية </a:t>
            </a:r>
            <a:r>
              <a:rPr lang="ar-IQ" sz="2800" dirty="0">
                <a:solidFill>
                  <a:schemeClr val="bg1"/>
                </a:solidFill>
              </a:rPr>
              <a:t>يمكن ان تقسم على مجالين واسعين ،هما الاقتصاد الجزئي والاقتصاد الكلي، </a:t>
            </a:r>
            <a:r>
              <a:rPr lang="ar-IQ" sz="2800" dirty="0">
                <a:solidFill>
                  <a:srgbClr val="FF0000"/>
                </a:solidFill>
              </a:rPr>
              <a:t>فالاقتصاد الجزئي </a:t>
            </a:r>
            <a:r>
              <a:rPr lang="ar-IQ" sz="2800" dirty="0">
                <a:solidFill>
                  <a:schemeClr val="bg1"/>
                </a:solidFill>
              </a:rPr>
              <a:t>يتعلق بمسائل الافراد والمشاريع (المستهلكين والمنتجين</a:t>
            </a:r>
            <a:r>
              <a:rPr lang="ar-IQ" sz="2800" dirty="0" smtClean="0">
                <a:solidFill>
                  <a:schemeClr val="bg1"/>
                </a:solidFill>
              </a:rPr>
              <a:t>) ويكون </a:t>
            </a:r>
            <a:r>
              <a:rPr lang="ar-IQ" sz="2800" dirty="0">
                <a:solidFill>
                  <a:schemeClr val="bg1"/>
                </a:solidFill>
              </a:rPr>
              <a:t>التركيز فيه على تكون الاسعار والمشكلة الاساسية التي يعالجها هي تحديد الاسعار والكميات بقوة العرض والطلب، وهو يحاول تحديد ما الذي يجعل الفرد يشتري احدى السلع بدلاَ عن الاخرى كونه مستهلكاً، والذي يدفعه لإنتاج هذه السلعة (او الخدمة) او تلك كونه منتجاَ. </a:t>
            </a:r>
          </a:p>
        </p:txBody>
      </p:sp>
    </p:spTree>
    <p:extLst>
      <p:ext uri="{BB962C8B-B14F-4D97-AF65-F5344CB8AC3E}">
        <p14:creationId xmlns:p14="http://schemas.microsoft.com/office/powerpoint/2010/main" val="15134620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065512"/>
          </a:xfrm>
        </p:spPr>
        <p:txBody>
          <a:bodyPr>
            <a:normAutofit fontScale="90000"/>
          </a:bodyPr>
          <a:lstStyle/>
          <a:p>
            <a:pPr lvl="0" algn="just" rtl="1">
              <a:spcBef>
                <a:spcPts val="0"/>
              </a:spcBef>
            </a:pPr>
            <a:r>
              <a:rPr lang="ar-IQ" sz="3200" dirty="0">
                <a:solidFill>
                  <a:prstClr val="black"/>
                </a:solidFill>
                <a:effectLst/>
                <a:latin typeface="Constantia"/>
                <a:ea typeface="+mn-ea"/>
              </a:rPr>
              <a:t>اما </a:t>
            </a:r>
            <a:r>
              <a:rPr lang="ar-IQ" sz="3200" dirty="0">
                <a:solidFill>
                  <a:srgbClr val="FF0000"/>
                </a:solidFill>
                <a:effectLst/>
                <a:latin typeface="Constantia"/>
                <a:ea typeface="+mn-ea"/>
              </a:rPr>
              <a:t>الاقتصاد الكلي </a:t>
            </a:r>
            <a:r>
              <a:rPr lang="ar-IQ" sz="3200" dirty="0">
                <a:solidFill>
                  <a:prstClr val="black"/>
                </a:solidFill>
                <a:effectLst/>
                <a:latin typeface="Constantia"/>
                <a:ea typeface="+mn-ea"/>
              </a:rPr>
              <a:t>فهو يعالج مشاكل الاقتصاد الوطني ككل او جزء كبير منه، وانه يتضمن دراسة الانتاج الكلي والاستخدام الكلي والمستوى العام للأسعار ،ويحلل الاجراءات المالية والنقدية المختلفة كوسائل لاستقرار مستوى النشاط الاقتصادي ويفسر التضخم ويحلل اثر تغيرات النمو الاقتصادي. وبشكل عام يتعلق الاقتصاد الكلي بالمتغيرات الكلية وان موضوعه الاساس هو تحديد مستوى </a:t>
            </a:r>
            <a:r>
              <a:rPr lang="ar-IQ" sz="3200" dirty="0" smtClean="0">
                <a:solidFill>
                  <a:prstClr val="black"/>
                </a:solidFill>
                <a:effectLst/>
                <a:latin typeface="Constantia"/>
                <a:ea typeface="+mn-ea"/>
              </a:rPr>
              <a:t>الدخل وتغيراته</a:t>
            </a:r>
            <a:r>
              <a:rPr lang="en-US" sz="3200" dirty="0" smtClean="0">
                <a:solidFill>
                  <a:prstClr val="black"/>
                </a:solidFill>
                <a:effectLst/>
                <a:latin typeface="Constantia"/>
                <a:ea typeface="+mn-ea"/>
              </a:rPr>
              <a:t>                                                       .</a:t>
            </a:r>
            <a:r>
              <a:rPr lang="en-US" sz="3200" dirty="0">
                <a:solidFill>
                  <a:prstClr val="black"/>
                </a:solidFill>
                <a:effectLst/>
                <a:latin typeface="Constantia"/>
                <a:ea typeface="+mn-ea"/>
                <a:cs typeface="+mn-cs"/>
              </a:rPr>
              <a:t/>
            </a:r>
            <a:br>
              <a:rPr lang="en-US" sz="3200" dirty="0">
                <a:solidFill>
                  <a:prstClr val="black"/>
                </a:solidFill>
                <a:effectLst/>
                <a:latin typeface="Constantia"/>
                <a:ea typeface="+mn-ea"/>
                <a:cs typeface="+mn-cs"/>
              </a:rPr>
            </a:br>
            <a:endParaRPr lang="ar-IQ" dirty="0"/>
          </a:p>
        </p:txBody>
      </p:sp>
      <p:sp>
        <p:nvSpPr>
          <p:cNvPr id="3" name="Subtitle 2"/>
          <p:cNvSpPr>
            <a:spLocks noGrp="1"/>
          </p:cNvSpPr>
          <p:nvPr>
            <p:ph type="subTitle" idx="1"/>
          </p:nvPr>
        </p:nvSpPr>
        <p:spPr>
          <a:xfrm>
            <a:off x="533400" y="3933056"/>
            <a:ext cx="7854696" cy="2016224"/>
          </a:xfrm>
        </p:spPr>
        <p:txBody>
          <a:bodyPr>
            <a:normAutofit/>
          </a:bodyPr>
          <a:lstStyle/>
          <a:p>
            <a:pPr algn="just"/>
            <a:r>
              <a:rPr lang="ar-IQ" sz="3200" b="1" strike="sngStrike" dirty="0">
                <a:solidFill>
                  <a:srgbClr val="FF0000"/>
                </a:solidFill>
              </a:rPr>
              <a:t> </a:t>
            </a:r>
            <a:r>
              <a:rPr lang="ar-IQ" sz="2900" b="1" dirty="0">
                <a:solidFill>
                  <a:prstClr val="black"/>
                </a:solidFill>
                <a:latin typeface="Constantia"/>
                <a:cs typeface="+mj-cs"/>
              </a:rPr>
              <a:t>حيث ان دراسة كمية تنتجها مؤسسة معينة تدخل ضمن </a:t>
            </a:r>
            <a:r>
              <a:rPr lang="ar-IQ" sz="2900" b="1" dirty="0">
                <a:solidFill>
                  <a:srgbClr val="FF0000"/>
                </a:solidFill>
                <a:latin typeface="Constantia"/>
                <a:cs typeface="+mj-cs"/>
              </a:rPr>
              <a:t>الاقتصاد الجزئي</a:t>
            </a:r>
            <a:r>
              <a:rPr lang="ar-IQ" sz="2900" b="1" dirty="0">
                <a:solidFill>
                  <a:prstClr val="black"/>
                </a:solidFill>
                <a:latin typeface="Constantia"/>
                <a:cs typeface="+mj-cs"/>
              </a:rPr>
              <a:t>، اما دراسة كمية ينتجها المجتمع من كافة السلع والخدمات (الناتج القومي)فتدخل ضمن </a:t>
            </a:r>
            <a:r>
              <a:rPr lang="ar-IQ" sz="2900" b="1" dirty="0">
                <a:solidFill>
                  <a:srgbClr val="FF0000"/>
                </a:solidFill>
                <a:latin typeface="Constantia"/>
                <a:cs typeface="+mj-cs"/>
              </a:rPr>
              <a:t>الاقتصاد </a:t>
            </a:r>
            <a:r>
              <a:rPr lang="ar-IQ" sz="2900" b="1" dirty="0">
                <a:solidFill>
                  <a:srgbClr val="FF0000"/>
                </a:solidFill>
                <a:latin typeface="Constantia"/>
                <a:cs typeface="+mj-cs"/>
              </a:rPr>
              <a:t>الكلي</a:t>
            </a:r>
            <a:r>
              <a:rPr lang="ar-IQ" sz="2900" b="1" dirty="0">
                <a:solidFill>
                  <a:prstClr val="black"/>
                </a:solidFill>
                <a:latin typeface="Constantia"/>
                <a:cs typeface="+mj-cs"/>
              </a:rPr>
              <a:t>.</a:t>
            </a:r>
            <a:endParaRPr lang="ar-IQ" sz="2900" b="1" dirty="0">
              <a:solidFill>
                <a:prstClr val="black"/>
              </a:solidFill>
              <a:latin typeface="Constantia"/>
              <a:cs typeface="+mj-cs"/>
            </a:endParaRPr>
          </a:p>
        </p:txBody>
      </p:sp>
    </p:spTree>
    <p:extLst>
      <p:ext uri="{BB962C8B-B14F-4D97-AF65-F5344CB8AC3E}">
        <p14:creationId xmlns:p14="http://schemas.microsoft.com/office/powerpoint/2010/main" val="27077957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TotalTime>
  <Words>794</Words>
  <Application>Microsoft Office PowerPoint</Application>
  <PresentationFormat>On-screen Show (4:3)</PresentationFormat>
  <Paragraphs>27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مبادئ الاقتصاد </vt:lpstr>
      <vt:lpstr>مقدمة</vt:lpstr>
      <vt:lpstr>ان الموارد الانتاجية محدودة وفي نفس الوقت فأن حاجيات الانسان متجددة ومتعددة، وعلية تظهر الحاجة الماسة الى الاقتصاد في استخدام هذه الموارد الاستخدام الامثل لتحقيق وتلبية العديد من تلك الحاجات والرغبات .                      </vt:lpstr>
      <vt:lpstr>الفصل الاول</vt:lpstr>
      <vt:lpstr>تعريف علم الاقتصاد </vt:lpstr>
      <vt:lpstr>علم الاقتصاد: هو علم اجتماعي يعالج تحليل المشاكل المادية ويحدد الوسائل المختلفة التي يستطيع الافراد عن طريقها اشباع رغباتهم في السلع والخدمات وذلك باستعمال الموارد المحدودة (النادرة) المتاحة لهم.    . </vt:lpstr>
      <vt:lpstr>والنظرية الاقتصادية لا تختلف عن غيرها من النظريات ، فهي تتكون من مجموعة من التعريفات الاقتصادية الخاصة بظاهرة اقتصادية معينة، وان هدف النظرية هو محاولة معرفة سبب حدوث الظاهرة الاقتصادية وبالتالي التنبؤ بما ستكون عليه مستقبلاً، والاستفادة من ذلك في مواجهة الاثار المحتملة التي يتركها تطور الظاهرة والتحكم بها.</vt:lpstr>
      <vt:lpstr> الاقتصاد الجزئي والاقتصاد الكلي</vt:lpstr>
      <vt:lpstr>اما الاقتصاد الكلي فهو يعالج مشاكل الاقتصاد الوطني ككل او جزء كبير منه، وانه يتضمن دراسة الانتاج الكلي والاستخدام الكلي والمستوى العام للأسعار ،ويحلل الاجراءات المالية والنقدية المختلفة كوسائل لاستقرار مستوى النشاط الاقتصادي ويفسر التضخم ويحلل اثر تغيرات النمو الاقتصادي. وبشكل عام يتعلق الاقتصاد الكلي بالمتغيرات الكلية وان موضوعه الاساس هو تحديد مستوى الدخل وتغيراته                                                       . </vt:lpstr>
      <vt:lpstr>علاقة علم الاقتصاد بالعلوم الاخرى</vt:lpstr>
      <vt:lpstr>علاقة علم الاقتصاد بعلم المحاسبة </vt:lpstr>
      <vt:lpstr>علاقة علم الاقتصاد بعلم الاحصاء</vt:lpstr>
      <vt:lpstr>علاقة علم الاقتصاد بعلم الادارة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الاقتصاد</dc:title>
  <dc:creator>A</dc:creator>
  <cp:lastModifiedBy>A</cp:lastModifiedBy>
  <cp:revision>10</cp:revision>
  <dcterms:created xsi:type="dcterms:W3CDTF">2021-01-31T22:06:00Z</dcterms:created>
  <dcterms:modified xsi:type="dcterms:W3CDTF">2021-01-31T23:45:10Z</dcterms:modified>
</cp:coreProperties>
</file>