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6146" autoAdjust="0"/>
  </p:normalViewPr>
  <p:slideViewPr>
    <p:cSldViewPr>
      <p:cViewPr>
        <p:scale>
          <a:sx n="64" d="100"/>
          <a:sy n="64" d="100"/>
        </p:scale>
        <p:origin x="-156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42CE342-0706-4DAC-B9CB-3B3A5C8D8EB4}" type="datetimeFigureOut">
              <a:rPr lang="ar-IQ" smtClean="0"/>
              <a:t>06/10/1441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421095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42CE342-0706-4DAC-B9CB-3B3A5C8D8EB4}" type="datetimeFigureOut">
              <a:rPr lang="ar-IQ" smtClean="0"/>
              <a:t>06/10/1441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593853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42CE342-0706-4DAC-B9CB-3B3A5C8D8EB4}" type="datetimeFigureOut">
              <a:rPr lang="ar-IQ" smtClean="0"/>
              <a:t>06/10/1441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180262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42CE342-0706-4DAC-B9CB-3B3A5C8D8EB4}" type="datetimeFigureOut">
              <a:rPr lang="ar-IQ" smtClean="0"/>
              <a:t>06/10/1441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352926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42CE342-0706-4DAC-B9CB-3B3A5C8D8EB4}" type="datetimeFigureOut">
              <a:rPr lang="ar-IQ" smtClean="0"/>
              <a:t>06/10/1441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3555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42CE342-0706-4DAC-B9CB-3B3A5C8D8EB4}" type="datetimeFigureOut">
              <a:rPr lang="ar-IQ" smtClean="0"/>
              <a:t>06/10/1441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246975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42CE342-0706-4DAC-B9CB-3B3A5C8D8EB4}" type="datetimeFigureOut">
              <a:rPr lang="ar-IQ" smtClean="0"/>
              <a:t>06/10/1441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729894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42CE342-0706-4DAC-B9CB-3B3A5C8D8EB4}" type="datetimeFigureOut">
              <a:rPr lang="ar-IQ" smtClean="0"/>
              <a:t>06/10/1441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248029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42CE342-0706-4DAC-B9CB-3B3A5C8D8EB4}" type="datetimeFigureOut">
              <a:rPr lang="ar-IQ" smtClean="0"/>
              <a:t>06/10/1441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16332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42CE342-0706-4DAC-B9CB-3B3A5C8D8EB4}" type="datetimeFigureOut">
              <a:rPr lang="ar-IQ" smtClean="0"/>
              <a:t>06/10/1441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2212779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42CE342-0706-4DAC-B9CB-3B3A5C8D8EB4}" type="datetimeFigureOut">
              <a:rPr lang="ar-IQ" smtClean="0"/>
              <a:t>06/10/1441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CCB5B3C-0F9B-4289-BD93-CB4A9EC97E56}" type="slidenum">
              <a:rPr lang="ar-IQ" smtClean="0"/>
              <a:t>‹#›</a:t>
            </a:fld>
            <a:endParaRPr lang="ar-IQ"/>
          </a:p>
        </p:txBody>
      </p:sp>
    </p:spTree>
    <p:extLst>
      <p:ext uri="{BB962C8B-B14F-4D97-AF65-F5344CB8AC3E}">
        <p14:creationId xmlns:p14="http://schemas.microsoft.com/office/powerpoint/2010/main" val="113775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42CE342-0706-4DAC-B9CB-3B3A5C8D8EB4}" type="datetimeFigureOut">
              <a:rPr lang="ar-IQ" smtClean="0"/>
              <a:t>06/10/1441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CCB5B3C-0F9B-4289-BD93-CB4A9EC97E56}" type="slidenum">
              <a:rPr lang="ar-IQ" smtClean="0"/>
              <a:t>‹#›</a:t>
            </a:fld>
            <a:endParaRPr lang="ar-IQ"/>
          </a:p>
        </p:txBody>
      </p:sp>
    </p:spTree>
    <p:extLst>
      <p:ext uri="{BB962C8B-B14F-4D97-AF65-F5344CB8AC3E}">
        <p14:creationId xmlns:p14="http://schemas.microsoft.com/office/powerpoint/2010/main" val="2174501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g"/><Relationship Id="rId2" Type="http://schemas.openxmlformats.org/officeDocument/2006/relationships/image" Target="../media/image6.gif"/><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eg"/><Relationship Id="rId4" Type="http://schemas.openxmlformats.org/officeDocument/2006/relationships/image" Target="../media/image8.gif"/></Relationships>
</file>

<file path=ppt/slides/_rels/slide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gif"/><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flipH="1">
            <a:off x="0" y="0"/>
            <a:ext cx="9144000" cy="6858000"/>
          </a:xfrm>
          <a:ln/>
          <a:effectLst>
            <a:innerShdw blurRad="63500" dist="50800" dir="13500000">
              <a:prstClr val="black">
                <a:alpha val="50000"/>
              </a:prstClr>
            </a:innerShdw>
          </a:effectLst>
        </p:spPr>
        <p:style>
          <a:lnRef idx="2">
            <a:schemeClr val="dk1"/>
          </a:lnRef>
          <a:fillRef idx="1002">
            <a:schemeClr val="lt2"/>
          </a:fillRef>
          <a:effectRef idx="0">
            <a:schemeClr val="dk1"/>
          </a:effectRef>
          <a:fontRef idx="minor">
            <a:schemeClr val="dk1"/>
          </a:fontRef>
        </p:style>
        <p:txBody>
          <a:bodyPr/>
          <a:lstStyle/>
          <a:p>
            <a:r>
              <a:rPr lang="ar-IQ" sz="6000" b="1" i="1" dirty="0" smtClean="0">
                <a:effectLst>
                  <a:outerShdw blurRad="38100" dist="38100" dir="2700000" algn="tl">
                    <a:srgbClr val="000000">
                      <a:alpha val="43137"/>
                    </a:srgbClr>
                  </a:outerShdw>
                </a:effectLst>
              </a:rPr>
              <a:t>طرائق التعلم الحركي</a:t>
            </a:r>
            <a:br>
              <a:rPr lang="ar-IQ" sz="6000" b="1" i="1" dirty="0" smtClean="0">
                <a:effectLst>
                  <a:outerShdw blurRad="38100" dist="38100" dir="2700000" algn="tl">
                    <a:srgbClr val="000000">
                      <a:alpha val="43137"/>
                    </a:srgbClr>
                  </a:outerShdw>
                </a:effectLst>
              </a:rPr>
            </a:br>
            <a:r>
              <a:rPr lang="ar-IQ" sz="6000" b="1" i="1" dirty="0" smtClean="0">
                <a:effectLst>
                  <a:outerShdw blurRad="38100" dist="38100" dir="2700000" algn="tl">
                    <a:srgbClr val="000000">
                      <a:alpha val="43137"/>
                    </a:srgbClr>
                  </a:outerShdw>
                </a:effectLst>
              </a:rPr>
              <a:t>جدولة التمرين</a:t>
            </a:r>
            <a:r>
              <a:rPr lang="ar-IQ" dirty="0" smtClean="0"/>
              <a:t/>
            </a:r>
            <a:br>
              <a:rPr lang="ar-IQ" dirty="0" smtClean="0"/>
            </a:br>
            <a:r>
              <a:rPr lang="ar-IQ" sz="2400" b="1" dirty="0" smtClean="0"/>
              <a:t>محاضرة مقدمة من قبل</a:t>
            </a:r>
            <a:r>
              <a:rPr lang="ar-IQ" dirty="0" smtClean="0"/>
              <a:t/>
            </a:r>
            <a:br>
              <a:rPr lang="ar-IQ" dirty="0" smtClean="0"/>
            </a:br>
            <a:r>
              <a:rPr lang="ar-IQ" sz="4800" b="1" i="1" dirty="0" smtClean="0"/>
              <a:t>أ.د منى عبد الستار هاشم</a:t>
            </a:r>
            <a:br>
              <a:rPr lang="ar-IQ" sz="4800" b="1" i="1" dirty="0" smtClean="0"/>
            </a:br>
            <a:r>
              <a:rPr lang="ar-IQ" sz="2800" b="1" dirty="0" smtClean="0"/>
              <a:t>الى طلبة المرحلة الثالثة لكلية التربية البدنية وعلوم الرياضة</a:t>
            </a:r>
            <a:endParaRPr lang="ar-IQ" sz="2800" b="1" dirty="0"/>
          </a:p>
        </p:txBody>
      </p:sp>
    </p:spTree>
    <p:extLst>
      <p:ext uri="{BB962C8B-B14F-4D97-AF65-F5344CB8AC3E}">
        <p14:creationId xmlns:p14="http://schemas.microsoft.com/office/powerpoint/2010/main" val="841681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ar-IQ" sz="6000" b="1" i="1" dirty="0" smtClean="0"/>
              <a:t>التعلم الأتقاني</a:t>
            </a:r>
            <a:endParaRPr lang="ar-IQ" sz="6000" b="1" i="1" dirty="0"/>
          </a:p>
        </p:txBody>
      </p:sp>
      <p:sp>
        <p:nvSpPr>
          <p:cNvPr id="3" name="عنصر نائب للمحتوى 2"/>
          <p:cNvSpPr>
            <a:spLocks noGrp="1"/>
          </p:cNvSpPr>
          <p:nvPr>
            <p:ph idx="1"/>
          </p:nvPr>
        </p:nvSpPr>
        <p:spPr>
          <a:xfrm>
            <a:off x="0" y="1412776"/>
            <a:ext cx="9144000" cy="5445224"/>
          </a:xfrm>
        </p:spPr>
        <p:style>
          <a:lnRef idx="0">
            <a:scrgbClr r="0" g="0" b="0"/>
          </a:lnRef>
          <a:fillRef idx="1003">
            <a:schemeClr val="lt2"/>
          </a:fillRef>
          <a:effectRef idx="0">
            <a:scrgbClr r="0" g="0" b="0"/>
          </a:effectRef>
          <a:fontRef idx="major"/>
        </p:style>
        <p:txBody>
          <a:bodyPr>
            <a:normAutofit lnSpcReduction="10000"/>
          </a:bodyPr>
          <a:lstStyle/>
          <a:p>
            <a:pPr marL="0" indent="0">
              <a:buNone/>
            </a:pPr>
            <a:r>
              <a:rPr lang="ar-IQ" sz="4300" b="1" i="1" dirty="0" smtClean="0"/>
              <a:t>التعلم الأتقاني : </a:t>
            </a:r>
            <a:r>
              <a:rPr lang="ar-IQ" dirty="0" smtClean="0"/>
              <a:t>يعني الوصول بالمجموعة المتعلمة الى درجة الاتقان في التعلم والاداء قبل الانتقال الى تعلم مهارات اخرى اكثر تعقيد وصعوبة , وهذه الطريقة تأخذ بنظر الاعتبار الفروق الفردية بين افراد المجموعة الواحدة والفريق الواحد .</a:t>
            </a:r>
          </a:p>
          <a:p>
            <a:pPr marL="0" indent="0">
              <a:buNone/>
            </a:pPr>
            <a:r>
              <a:rPr lang="ar-IQ" b="1" i="1" dirty="0" smtClean="0"/>
              <a:t>ان طريقة التعلم الأتقاني تتطلب التأكيد على العوامل التالية:-</a:t>
            </a:r>
          </a:p>
          <a:p>
            <a:pPr marL="0" indent="0">
              <a:buNone/>
            </a:pPr>
            <a:r>
              <a:rPr lang="ar-IQ" dirty="0" smtClean="0"/>
              <a:t>1-زيادة التكرارات للأفراد اللذين لم يصلوا الى مرحة الاتقان.</a:t>
            </a:r>
          </a:p>
          <a:p>
            <a:pPr marL="0" indent="0">
              <a:buNone/>
            </a:pPr>
            <a:r>
              <a:rPr lang="ar-IQ" dirty="0" smtClean="0"/>
              <a:t>2-تكوين مجموعات حسب الاخطاء المرتكبة اثناء الاداء .</a:t>
            </a:r>
          </a:p>
          <a:p>
            <a:pPr marL="0" indent="0">
              <a:buNone/>
            </a:pPr>
            <a:r>
              <a:rPr lang="ar-IQ" dirty="0" smtClean="0"/>
              <a:t>3-استثمار الجيدين لمساعدة الاخرين.</a:t>
            </a:r>
          </a:p>
          <a:p>
            <a:pPr marL="0" indent="0">
              <a:buNone/>
            </a:pPr>
            <a:r>
              <a:rPr lang="ar-IQ" dirty="0" smtClean="0"/>
              <a:t>4-اعطاء وقت اضافي وتكرارات اضافية للضعفاء .</a:t>
            </a:r>
          </a:p>
          <a:p>
            <a:pPr marL="0" indent="0">
              <a:buNone/>
            </a:pPr>
            <a:r>
              <a:rPr lang="ar-IQ" dirty="0" smtClean="0"/>
              <a:t>5-استخدام مساعدين للمدرب لغرض الوصول الى مرحلة الاتقان.</a:t>
            </a:r>
          </a:p>
        </p:txBody>
      </p:sp>
    </p:spTree>
    <p:extLst>
      <p:ext uri="{BB962C8B-B14F-4D97-AF65-F5344CB8AC3E}">
        <p14:creationId xmlns:p14="http://schemas.microsoft.com/office/powerpoint/2010/main" val="109008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57353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84784"/>
          </a:xfrm>
        </p:spPr>
        <p:style>
          <a:lnRef idx="3">
            <a:schemeClr val="lt1"/>
          </a:lnRef>
          <a:fillRef idx="1">
            <a:schemeClr val="dk1"/>
          </a:fillRef>
          <a:effectRef idx="1">
            <a:schemeClr val="dk1"/>
          </a:effectRef>
          <a:fontRef idx="minor">
            <a:schemeClr val="lt1"/>
          </a:fontRef>
        </p:style>
        <p:txBody>
          <a:bodyPr>
            <a:normAutofit/>
          </a:bodyPr>
          <a:lstStyle/>
          <a:p>
            <a:r>
              <a:rPr lang="ar-IQ" sz="5400" b="1" i="1" dirty="0" smtClean="0">
                <a:effectLst>
                  <a:outerShdw blurRad="38100" dist="38100" dir="2700000" algn="tl">
                    <a:srgbClr val="000000">
                      <a:alpha val="43137"/>
                    </a:srgbClr>
                  </a:outerShdw>
                </a:effectLst>
              </a:rPr>
              <a:t>طرائق  التعلم </a:t>
            </a:r>
            <a:r>
              <a:rPr lang="ar-IQ" sz="5400" b="1" i="1" dirty="0" smtClean="0">
                <a:effectLst>
                  <a:outerShdw blurRad="38100" dist="38100" dir="2700000" algn="tl">
                    <a:srgbClr val="000000">
                      <a:alpha val="43137"/>
                    </a:srgbClr>
                  </a:outerShdw>
                </a:effectLst>
              </a:rPr>
              <a:t>الحركي(جدولة التمرين)</a:t>
            </a:r>
            <a:endParaRPr lang="ar-IQ" sz="5400" b="1" i="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0" y="1484784"/>
            <a:ext cx="9144000" cy="5373216"/>
          </a:xfrm>
        </p:spPr>
        <p:style>
          <a:lnRef idx="0">
            <a:scrgbClr r="0" g="0" b="0"/>
          </a:lnRef>
          <a:fillRef idx="1002">
            <a:schemeClr val="lt2"/>
          </a:fillRef>
          <a:effectRef idx="0">
            <a:scrgbClr r="0" g="0" b="0"/>
          </a:effectRef>
          <a:fontRef idx="major"/>
        </p:style>
        <p:txBody>
          <a:bodyPr>
            <a:normAutofit/>
          </a:bodyPr>
          <a:lstStyle/>
          <a:p>
            <a:pPr marL="0" indent="0">
              <a:buNone/>
            </a:pPr>
            <a:r>
              <a:rPr lang="ar-IQ" dirty="0"/>
              <a:t>ا</a:t>
            </a:r>
            <a:r>
              <a:rPr lang="ar-IQ" dirty="0" smtClean="0"/>
              <a:t>ن الاختلافات الكبيرة في المهارات الحركية في عموم الالعاب قد اوجدت طرقا مختلفة لتعلم المهارات وهي:-</a:t>
            </a:r>
          </a:p>
          <a:p>
            <a:r>
              <a:rPr lang="ar-IQ" b="1" dirty="0" smtClean="0"/>
              <a:t>اولا:</a:t>
            </a:r>
            <a:r>
              <a:rPr lang="ar-IQ" dirty="0" smtClean="0"/>
              <a:t> التمرين العشوائي والمتسلسل.</a:t>
            </a:r>
          </a:p>
          <a:p>
            <a:r>
              <a:rPr lang="ar-IQ" b="1" dirty="0" smtClean="0"/>
              <a:t>ثانيا: </a:t>
            </a:r>
            <a:r>
              <a:rPr lang="ar-IQ" dirty="0" smtClean="0"/>
              <a:t>التمرين الثابت والمتغير.</a:t>
            </a:r>
          </a:p>
          <a:p>
            <a:r>
              <a:rPr lang="ar-IQ" b="1" dirty="0" smtClean="0"/>
              <a:t>ثالثا: </a:t>
            </a:r>
            <a:r>
              <a:rPr lang="ar-IQ" dirty="0" smtClean="0"/>
              <a:t>التمرين المكثف والموزع .</a:t>
            </a:r>
          </a:p>
          <a:p>
            <a:r>
              <a:rPr lang="ar-IQ" b="1" dirty="0" smtClean="0"/>
              <a:t>رابعا: </a:t>
            </a:r>
            <a:r>
              <a:rPr lang="ar-IQ" dirty="0" smtClean="0"/>
              <a:t>التمرين الكلي والجزئي.</a:t>
            </a:r>
          </a:p>
          <a:p>
            <a:r>
              <a:rPr lang="ar-IQ" b="1" dirty="0" smtClean="0"/>
              <a:t>خامسا: </a:t>
            </a:r>
            <a:r>
              <a:rPr lang="ar-IQ" dirty="0" smtClean="0"/>
              <a:t>التمرين الذهني.</a:t>
            </a:r>
          </a:p>
          <a:p>
            <a:r>
              <a:rPr lang="ar-IQ" b="1" dirty="0" smtClean="0"/>
              <a:t>سادسا: </a:t>
            </a:r>
            <a:r>
              <a:rPr lang="ar-IQ" dirty="0" smtClean="0"/>
              <a:t>التعليم الأتقاني.</a:t>
            </a:r>
            <a:endParaRPr lang="ar-IQ" dirty="0"/>
          </a:p>
        </p:txBody>
      </p:sp>
    </p:spTree>
    <p:extLst>
      <p:ext uri="{BB962C8B-B14F-4D97-AF65-F5344CB8AC3E}">
        <p14:creationId xmlns:p14="http://schemas.microsoft.com/office/powerpoint/2010/main" val="1232648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03648"/>
          </a:xfrm>
        </p:spPr>
        <p:style>
          <a:lnRef idx="2">
            <a:schemeClr val="dk1">
              <a:shade val="50000"/>
            </a:schemeClr>
          </a:lnRef>
          <a:fillRef idx="1">
            <a:schemeClr val="dk1"/>
          </a:fillRef>
          <a:effectRef idx="0">
            <a:schemeClr val="dk1"/>
          </a:effectRef>
          <a:fontRef idx="minor">
            <a:schemeClr val="lt1"/>
          </a:fontRef>
        </p:style>
        <p:txBody>
          <a:bodyPr/>
          <a:lstStyle/>
          <a:p>
            <a:r>
              <a:rPr lang="ar-IQ" b="1" i="1" dirty="0" smtClean="0"/>
              <a:t>التمرين العشوائي والمتسلسل</a:t>
            </a:r>
            <a:endParaRPr lang="ar-IQ" b="1" i="1" dirty="0"/>
          </a:p>
        </p:txBody>
      </p:sp>
      <p:sp>
        <p:nvSpPr>
          <p:cNvPr id="3" name="عنصر نائب للمحتوى 2"/>
          <p:cNvSpPr>
            <a:spLocks noGrp="1"/>
          </p:cNvSpPr>
          <p:nvPr>
            <p:ph idx="1"/>
          </p:nvPr>
        </p:nvSpPr>
        <p:spPr>
          <a:xfrm>
            <a:off x="0" y="1412777"/>
            <a:ext cx="9144000" cy="2592288"/>
          </a:xfrm>
        </p:spPr>
        <p:style>
          <a:lnRef idx="2">
            <a:schemeClr val="dk1"/>
          </a:lnRef>
          <a:fillRef idx="1002">
            <a:schemeClr val="lt2"/>
          </a:fillRef>
          <a:effectRef idx="0">
            <a:schemeClr val="dk1"/>
          </a:effectRef>
          <a:fontRef idx="minor">
            <a:schemeClr val="dk1"/>
          </a:fontRef>
        </p:style>
        <p:txBody>
          <a:bodyPr>
            <a:normAutofit fontScale="92500" lnSpcReduction="20000"/>
          </a:bodyPr>
          <a:lstStyle/>
          <a:p>
            <a:r>
              <a:rPr lang="ar-IQ" b="1" i="1" dirty="0" smtClean="0"/>
              <a:t>التمرين العشوائي :</a:t>
            </a:r>
            <a:r>
              <a:rPr lang="ar-IQ" dirty="0" smtClean="0"/>
              <a:t>هو التدريب على اكثر من مهارة في الوحدة التعليمية الواحدة.</a:t>
            </a:r>
          </a:p>
          <a:p>
            <a:r>
              <a:rPr lang="ar-IQ" b="1" i="1" dirty="0" smtClean="0"/>
              <a:t>مثال : </a:t>
            </a:r>
            <a:r>
              <a:rPr lang="ar-IQ" dirty="0" smtClean="0"/>
              <a:t>يقوم مدرب التنس بتعليم الارسال والضربة الامامية والخلفية في الوحدة التعليمية الواحدة.</a:t>
            </a:r>
          </a:p>
          <a:p>
            <a:r>
              <a:rPr lang="ar-IQ" b="1" i="1" dirty="0" smtClean="0"/>
              <a:t>التمرين المتسلسل: </a:t>
            </a:r>
            <a:r>
              <a:rPr lang="ar-IQ" dirty="0" smtClean="0"/>
              <a:t>هو التدريب على المهارة الاولى وبتكرارات محددة وعند تعلم هذه المهارة سوف ينتقل المدرب الى تعليم المهارة الاخرى</a:t>
            </a:r>
            <a:endParaRPr lang="ar-IQ"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4221088"/>
            <a:ext cx="5400600" cy="2232247"/>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4221087"/>
            <a:ext cx="2736304" cy="2232247"/>
          </a:xfrm>
          <a:prstGeom prst="rect">
            <a:avLst/>
          </a:prstGeom>
        </p:spPr>
      </p:pic>
    </p:spTree>
    <p:extLst>
      <p:ext uri="{BB962C8B-B14F-4D97-AF65-F5344CB8AC3E}">
        <p14:creationId xmlns:p14="http://schemas.microsoft.com/office/powerpoint/2010/main" val="3449509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84784"/>
          </a:xfrm>
        </p:spPr>
        <p:style>
          <a:lnRef idx="2">
            <a:schemeClr val="dk1">
              <a:shade val="50000"/>
            </a:schemeClr>
          </a:lnRef>
          <a:fillRef idx="1">
            <a:schemeClr val="dk1"/>
          </a:fillRef>
          <a:effectRef idx="0">
            <a:schemeClr val="dk1"/>
          </a:effectRef>
          <a:fontRef idx="minor">
            <a:schemeClr val="lt1"/>
          </a:fontRef>
        </p:style>
        <p:txBody>
          <a:bodyPr/>
          <a:lstStyle/>
          <a:p>
            <a:r>
              <a:rPr lang="ar-IQ" b="1" i="1" dirty="0" smtClean="0"/>
              <a:t>الفرضيات التي تدعم التدريب العشوائي</a:t>
            </a:r>
            <a:endParaRPr lang="ar-IQ" b="1" i="1" dirty="0"/>
          </a:p>
        </p:txBody>
      </p:sp>
      <p:sp>
        <p:nvSpPr>
          <p:cNvPr id="3" name="عنصر نائب للمحتوى 2"/>
          <p:cNvSpPr>
            <a:spLocks noGrp="1"/>
          </p:cNvSpPr>
          <p:nvPr>
            <p:ph idx="1"/>
          </p:nvPr>
        </p:nvSpPr>
        <p:spPr>
          <a:xfrm>
            <a:off x="0" y="1484784"/>
            <a:ext cx="9144000" cy="3024336"/>
          </a:xfrm>
        </p:spPr>
        <p:style>
          <a:lnRef idx="0">
            <a:scrgbClr r="0" g="0" b="0"/>
          </a:lnRef>
          <a:fillRef idx="1003">
            <a:schemeClr val="lt2"/>
          </a:fillRef>
          <a:effectRef idx="0">
            <a:scrgbClr r="0" g="0" b="0"/>
          </a:effectRef>
          <a:fontRef idx="major"/>
        </p:style>
        <p:txBody>
          <a:bodyPr>
            <a:normAutofit fontScale="92500" lnSpcReduction="20000"/>
          </a:bodyPr>
          <a:lstStyle/>
          <a:p>
            <a:pPr marL="0" indent="0">
              <a:buNone/>
            </a:pPr>
            <a:r>
              <a:rPr lang="ar-IQ" b="1" i="1" dirty="0" smtClean="0"/>
              <a:t>هناك فرضيتان تدعمان التدريب العشوائي هما:-</a:t>
            </a:r>
          </a:p>
          <a:p>
            <a:r>
              <a:rPr lang="ar-IQ" dirty="0" smtClean="0"/>
              <a:t>فرضية التكبير او التوسيع.</a:t>
            </a:r>
            <a:endParaRPr lang="ar-IQ" dirty="0"/>
          </a:p>
          <a:p>
            <a:r>
              <a:rPr lang="ar-IQ" dirty="0" smtClean="0"/>
              <a:t>فرضية النسيان.</a:t>
            </a:r>
          </a:p>
          <a:p>
            <a:pPr marL="0" indent="0">
              <a:buNone/>
            </a:pPr>
            <a:r>
              <a:rPr lang="ar-IQ" b="1" i="1" dirty="0" smtClean="0"/>
              <a:t>متى نعطي التدريب المتسلسل ؟</a:t>
            </a:r>
          </a:p>
          <a:p>
            <a:pPr marL="0" indent="0">
              <a:buNone/>
            </a:pPr>
            <a:r>
              <a:rPr lang="ar-IQ" dirty="0" smtClean="0"/>
              <a:t>اذا كان الهدف من التدريب هو التأكيد على الاداء وبدون تغيير ظروف المهارة او تغيير من مهارة الى اخرى وهذا يعني الثبات في المحيط  </a:t>
            </a:r>
            <a:r>
              <a:rPr lang="ar-IQ" b="1" i="1" dirty="0" smtClean="0"/>
              <a:t>(المهارة المغلقة ) </a:t>
            </a:r>
            <a:r>
              <a:rPr lang="ar-IQ" dirty="0" smtClean="0"/>
              <a:t>كما في العاب الساحة والميدان</a:t>
            </a:r>
          </a:p>
          <a:p>
            <a:pPr marL="0" indent="0">
              <a:buNone/>
            </a:pPr>
            <a:endParaRPr lang="ar-IQ" b="1" i="1" dirty="0" smtClean="0"/>
          </a:p>
          <a:p>
            <a:pPr marL="0" indent="0">
              <a:buNone/>
            </a:pPr>
            <a:endParaRPr lang="ar-IQ" b="1" i="1" dirty="0" smtClean="0"/>
          </a:p>
          <a:p>
            <a:pPr marL="0" indent="0">
              <a:buNone/>
            </a:pPr>
            <a:endParaRPr lang="ar-IQ" b="1" i="1" dirty="0" smtClean="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09120"/>
            <a:ext cx="2987824" cy="2232248"/>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824" y="4509120"/>
            <a:ext cx="3024336" cy="2232248"/>
          </a:xfrm>
          <a:prstGeom prst="rect">
            <a:avLst/>
          </a:prstGeom>
        </p:spPr>
      </p:pic>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160" y="4555192"/>
            <a:ext cx="3024336" cy="2186176"/>
          </a:xfrm>
          <a:prstGeom prst="rect">
            <a:avLst/>
          </a:prstGeom>
        </p:spPr>
      </p:pic>
    </p:spTree>
    <p:extLst>
      <p:ext uri="{BB962C8B-B14F-4D97-AF65-F5344CB8AC3E}">
        <p14:creationId xmlns:p14="http://schemas.microsoft.com/office/powerpoint/2010/main" val="76045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07905" y="0"/>
            <a:ext cx="5436095" cy="6858000"/>
          </a:xfrm>
        </p:spPr>
        <p:style>
          <a:lnRef idx="0">
            <a:scrgbClr r="0" g="0" b="0"/>
          </a:lnRef>
          <a:fillRef idx="1002">
            <a:schemeClr val="lt2"/>
          </a:fillRef>
          <a:effectRef idx="0">
            <a:scrgbClr r="0" g="0" b="0"/>
          </a:effectRef>
          <a:fontRef idx="major"/>
        </p:style>
        <p:txBody>
          <a:bodyPr>
            <a:normAutofit/>
          </a:bodyPr>
          <a:lstStyle/>
          <a:p>
            <a:pPr marL="0" indent="0">
              <a:buNone/>
            </a:pPr>
            <a:r>
              <a:rPr lang="ar-IQ" sz="4000" b="1" i="1" dirty="0" smtClean="0"/>
              <a:t>متى نعطي التدريب العشوائي ؟</a:t>
            </a:r>
          </a:p>
          <a:p>
            <a:pPr marL="0" indent="0">
              <a:buNone/>
            </a:pPr>
            <a:r>
              <a:rPr lang="ar-IQ" dirty="0" smtClean="0"/>
              <a:t>في الالعاب والمهارات المفتوحة فان طبيعة الاداء المتغير والذي يحدث في الكرة الطائرة والسلة والقدم وكرة اليد والتنس الارضي والمصارعة والملاكمة يحتم استخدام التدريب العشوائي, لان المتعلم سوف يتعلم الى جانب تعلم المهارات كيفية تحويل الانتباه والتركيز وتهيئة برامج حركية سريعة لغرض مواجهه تغيير المواقف اثناء اللعب</a:t>
            </a:r>
            <a:endParaRPr lang="ar-IQ"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6784" y="146524"/>
            <a:ext cx="1941120" cy="2058340"/>
          </a:xfrm>
          <a:prstGeom prst="rect">
            <a:avLst/>
          </a:prstGeom>
        </p:spPr>
      </p:pic>
      <p:pic>
        <p:nvPicPr>
          <p:cNvPr id="5" name="صورة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766784" cy="2204864"/>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204864"/>
            <a:ext cx="1766784" cy="2088232"/>
          </a:xfrm>
          <a:prstGeom prst="rect">
            <a:avLst/>
          </a:prstGeom>
        </p:spPr>
      </p:pic>
      <p:pic>
        <p:nvPicPr>
          <p:cNvPr id="8" name="صورة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293096"/>
            <a:ext cx="1766784" cy="2448272"/>
          </a:xfrm>
          <a:prstGeom prst="rect">
            <a:avLst/>
          </a:prstGeom>
        </p:spPr>
      </p:pic>
      <p:pic>
        <p:nvPicPr>
          <p:cNvPr id="9" name="صورة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66784" y="2204864"/>
            <a:ext cx="1941120" cy="2088232"/>
          </a:xfrm>
          <a:prstGeom prst="rect">
            <a:avLst/>
          </a:prstGeom>
        </p:spPr>
      </p:pic>
      <p:pic>
        <p:nvPicPr>
          <p:cNvPr id="10" name="صورة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66785" y="4293096"/>
            <a:ext cx="1941120" cy="2448272"/>
          </a:xfrm>
          <a:prstGeom prst="rect">
            <a:avLst/>
          </a:prstGeom>
        </p:spPr>
      </p:pic>
    </p:spTree>
    <p:extLst>
      <p:ext uri="{BB962C8B-B14F-4D97-AF65-F5344CB8AC3E}">
        <p14:creationId xmlns:p14="http://schemas.microsoft.com/office/powerpoint/2010/main" val="278194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577792"/>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ar-IQ" sz="5400" b="1" i="1" dirty="0" smtClean="0"/>
              <a:t>التمرين الثابت والمتغير</a:t>
            </a:r>
            <a:endParaRPr lang="ar-IQ" sz="5400" b="1" i="1" dirty="0"/>
          </a:p>
        </p:txBody>
      </p:sp>
      <p:sp>
        <p:nvSpPr>
          <p:cNvPr id="3" name="عنصر نائب للمحتوى 2"/>
          <p:cNvSpPr>
            <a:spLocks noGrp="1"/>
          </p:cNvSpPr>
          <p:nvPr>
            <p:ph idx="1"/>
          </p:nvPr>
        </p:nvSpPr>
        <p:spPr>
          <a:xfrm>
            <a:off x="4355976" y="1600200"/>
            <a:ext cx="4788024" cy="5257800"/>
          </a:xfrm>
        </p:spPr>
        <p:style>
          <a:lnRef idx="0">
            <a:scrgbClr r="0" g="0" b="0"/>
          </a:lnRef>
          <a:fillRef idx="1003">
            <a:schemeClr val="lt2"/>
          </a:fillRef>
          <a:effectRef idx="0">
            <a:scrgbClr r="0" g="0" b="0"/>
          </a:effectRef>
          <a:fontRef idx="major"/>
        </p:style>
        <p:txBody>
          <a:bodyPr>
            <a:normAutofit lnSpcReduction="10000"/>
          </a:bodyPr>
          <a:lstStyle/>
          <a:p>
            <a:r>
              <a:rPr lang="ar-IQ" b="1" i="1" dirty="0" smtClean="0"/>
              <a:t>التمرين الثابت : </a:t>
            </a:r>
            <a:r>
              <a:rPr lang="ar-IQ" dirty="0" smtClean="0"/>
              <a:t>يعني التكرارات المتعاقبة لأداء وتنفيذ ثابت حيث يخضع لمتغير واحد في الوحدة التعليمية الواحدة , ويستخدم في تدريب المهارات المغلقة .</a:t>
            </a:r>
          </a:p>
          <a:p>
            <a:r>
              <a:rPr lang="ar-IQ" b="1" i="1" dirty="0" smtClean="0"/>
              <a:t>التمرين المتغير :</a:t>
            </a:r>
            <a:r>
              <a:rPr lang="ar-IQ" dirty="0" smtClean="0"/>
              <a:t>يعني اداء المهارة بكل اشكالها حيث يتطلب من المتعلم التهيؤ لاستقبال الظروف المتغيرة والتحرك على اساس هذا التغير, ويستخدم في تدريب المهارات المفتوحة</a:t>
            </a:r>
            <a:endParaRPr lang="ar-IQ"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700808"/>
            <a:ext cx="4122792" cy="2088232"/>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4077072"/>
            <a:ext cx="4122792" cy="2304256"/>
          </a:xfrm>
          <a:prstGeom prst="rect">
            <a:avLst/>
          </a:prstGeom>
        </p:spPr>
      </p:pic>
    </p:spTree>
    <p:extLst>
      <p:ext uri="{BB962C8B-B14F-4D97-AF65-F5344CB8AC3E}">
        <p14:creationId xmlns:p14="http://schemas.microsoft.com/office/powerpoint/2010/main" val="2272379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84784"/>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ar-IQ" sz="5400" b="1" i="1" dirty="0" smtClean="0"/>
              <a:t>التمرين المكثف والموزع </a:t>
            </a:r>
            <a:endParaRPr lang="ar-IQ" sz="5400" b="1" i="1" dirty="0"/>
          </a:p>
        </p:txBody>
      </p:sp>
      <p:sp>
        <p:nvSpPr>
          <p:cNvPr id="3" name="عنصر نائب للمحتوى 2"/>
          <p:cNvSpPr>
            <a:spLocks noGrp="1"/>
          </p:cNvSpPr>
          <p:nvPr>
            <p:ph idx="1"/>
          </p:nvPr>
        </p:nvSpPr>
        <p:spPr>
          <a:xfrm>
            <a:off x="0" y="1484784"/>
            <a:ext cx="9144000" cy="5373216"/>
          </a:xfrm>
        </p:spPr>
        <p:style>
          <a:lnRef idx="0">
            <a:scrgbClr r="0" g="0" b="0"/>
          </a:lnRef>
          <a:fillRef idx="1003">
            <a:schemeClr val="lt2"/>
          </a:fillRef>
          <a:effectRef idx="0">
            <a:scrgbClr r="0" g="0" b="0"/>
          </a:effectRef>
          <a:fontRef idx="major"/>
        </p:style>
        <p:txBody>
          <a:bodyPr>
            <a:normAutofit fontScale="85000" lnSpcReduction="10000"/>
          </a:bodyPr>
          <a:lstStyle/>
          <a:p>
            <a:pPr marL="0" indent="0">
              <a:buNone/>
            </a:pPr>
            <a:r>
              <a:rPr lang="ar-IQ" dirty="0" smtClean="0"/>
              <a:t> ان المبدأ الذي يحدد التدريب المكثف والموزع هو فترات الراحة بين التكرارات.</a:t>
            </a:r>
          </a:p>
          <a:p>
            <a:pPr marL="0" indent="0">
              <a:buNone/>
            </a:pPr>
            <a:r>
              <a:rPr lang="ar-IQ" sz="3600" b="1" i="1" dirty="0" smtClean="0"/>
              <a:t>التدريب المكثف </a:t>
            </a:r>
            <a:r>
              <a:rPr lang="ar-IQ" sz="3600" b="1" i="1" dirty="0"/>
              <a:t>: </a:t>
            </a:r>
            <a:r>
              <a:rPr lang="ar-IQ" dirty="0" smtClean="0"/>
              <a:t>يعني وجود تكرارات وبدون وقت راحة او اوقات راحة قصيرة بين مجاميع التكرارات .</a:t>
            </a:r>
          </a:p>
          <a:p>
            <a:pPr marL="0" indent="0">
              <a:buNone/>
            </a:pPr>
            <a:r>
              <a:rPr lang="ar-IQ" sz="4100" b="1" i="1" dirty="0" smtClean="0"/>
              <a:t>التدريب الموزع : </a:t>
            </a:r>
            <a:r>
              <a:rPr lang="ar-IQ" dirty="0" smtClean="0"/>
              <a:t>يعني توزيع فترات الراحة بين التكرارات  او بين مجاميع التكرارات.</a:t>
            </a:r>
          </a:p>
          <a:p>
            <a:pPr marL="0" indent="0">
              <a:buNone/>
            </a:pPr>
            <a:r>
              <a:rPr lang="ar-IQ" b="1" i="1" dirty="0" smtClean="0"/>
              <a:t>ان تحديد نوع التدريب يعتمد على ما يلي:-</a:t>
            </a:r>
          </a:p>
          <a:p>
            <a:pPr marL="0" indent="0">
              <a:buNone/>
            </a:pPr>
            <a:r>
              <a:rPr lang="ar-IQ" dirty="0" smtClean="0"/>
              <a:t>1-حجم الاداء.</a:t>
            </a:r>
          </a:p>
          <a:p>
            <a:pPr marL="0" indent="0">
              <a:buNone/>
            </a:pPr>
            <a:r>
              <a:rPr lang="ar-IQ" dirty="0" smtClean="0"/>
              <a:t>2-كلما كان الاداء عالي يحتاج الى توافق عالي.</a:t>
            </a:r>
          </a:p>
          <a:p>
            <a:pPr marL="0" indent="0">
              <a:buNone/>
            </a:pPr>
            <a:r>
              <a:rPr lang="ar-IQ" dirty="0" smtClean="0"/>
              <a:t>3-التعب .</a:t>
            </a:r>
          </a:p>
          <a:p>
            <a:pPr marL="0" indent="0">
              <a:buNone/>
            </a:pPr>
            <a:r>
              <a:rPr lang="ar-IQ" dirty="0" smtClean="0"/>
              <a:t>4-اذا كانت المهارة سهلة .</a:t>
            </a:r>
          </a:p>
          <a:p>
            <a:pPr marL="0" indent="0">
              <a:buNone/>
            </a:pPr>
            <a:r>
              <a:rPr lang="ar-IQ" dirty="0" smtClean="0"/>
              <a:t>5- اذا كانت فترات الراحة قليلة جدا .</a:t>
            </a:r>
            <a:endParaRPr lang="ar-IQ" dirty="0"/>
          </a:p>
        </p:txBody>
      </p:sp>
    </p:spTree>
    <p:extLst>
      <p:ext uri="{BB962C8B-B14F-4D97-AF65-F5344CB8AC3E}">
        <p14:creationId xmlns:p14="http://schemas.microsoft.com/office/powerpoint/2010/main" val="4093665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84784"/>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ar-IQ" sz="5400" b="1" i="1" dirty="0" smtClean="0"/>
              <a:t>التمرين الكلي والجزئي</a:t>
            </a:r>
            <a:endParaRPr lang="ar-IQ" sz="5400" b="1" i="1" dirty="0"/>
          </a:p>
        </p:txBody>
      </p:sp>
      <p:sp>
        <p:nvSpPr>
          <p:cNvPr id="3" name="عنصر نائب للمحتوى 2"/>
          <p:cNvSpPr>
            <a:spLocks noGrp="1"/>
          </p:cNvSpPr>
          <p:nvPr>
            <p:ph idx="1"/>
          </p:nvPr>
        </p:nvSpPr>
        <p:spPr>
          <a:xfrm>
            <a:off x="3779914" y="1484784"/>
            <a:ext cx="5364086" cy="5373216"/>
          </a:xfrm>
        </p:spPr>
        <p:style>
          <a:lnRef idx="0">
            <a:scrgbClr r="0" g="0" b="0"/>
          </a:lnRef>
          <a:fillRef idx="1003">
            <a:schemeClr val="lt2"/>
          </a:fillRef>
          <a:effectRef idx="0">
            <a:scrgbClr r="0" g="0" b="0"/>
          </a:effectRef>
          <a:fontRef idx="major"/>
        </p:style>
        <p:txBody>
          <a:bodyPr>
            <a:normAutofit/>
          </a:bodyPr>
          <a:lstStyle/>
          <a:p>
            <a:pPr marL="0" indent="0">
              <a:buNone/>
            </a:pPr>
            <a:r>
              <a:rPr lang="ar-IQ" dirty="0" smtClean="0"/>
              <a:t>هذا النوع من التدريب يعتمد على تجزئة المهارة لغرض تسهيل عملية التدريب عليها .</a:t>
            </a:r>
          </a:p>
          <a:p>
            <a:pPr marL="0" indent="0">
              <a:buNone/>
            </a:pPr>
            <a:r>
              <a:rPr lang="ar-IQ" sz="3500" b="1" i="1" dirty="0" smtClean="0"/>
              <a:t>التمرين الكلي :</a:t>
            </a:r>
            <a:r>
              <a:rPr lang="ar-IQ" dirty="0" smtClean="0"/>
              <a:t>هو تدريب المهارة </a:t>
            </a:r>
          </a:p>
          <a:p>
            <a:pPr marL="0" indent="0">
              <a:buNone/>
            </a:pPr>
            <a:r>
              <a:rPr lang="ar-IQ" dirty="0" smtClean="0"/>
              <a:t>كاملة وبدون تجزئة , كما في  الضرب الساحق بالكرة الطائرة ورمي المطرقة .</a:t>
            </a:r>
          </a:p>
          <a:p>
            <a:pPr marL="0" indent="0">
              <a:buNone/>
            </a:pPr>
            <a:r>
              <a:rPr lang="ar-IQ" sz="3500" b="1" i="1" dirty="0" smtClean="0"/>
              <a:t>التمرين الجزئي : </a:t>
            </a:r>
            <a:r>
              <a:rPr lang="ar-IQ" dirty="0" smtClean="0"/>
              <a:t>وهو تجزئة المهارة لتسهيل عملية تعلمها , مثل مهارات السباحة ورمي الرمح.</a:t>
            </a:r>
            <a:endParaRPr lang="ar-IQ"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916832"/>
            <a:ext cx="3456384" cy="1656184"/>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779" y="5229200"/>
            <a:ext cx="3581134" cy="1628800"/>
          </a:xfrm>
          <a:prstGeom prst="rect">
            <a:avLst/>
          </a:prstGeom>
        </p:spPr>
      </p:pic>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778" y="3717032"/>
            <a:ext cx="3581134" cy="1512168"/>
          </a:xfrm>
          <a:prstGeom prst="rect">
            <a:avLst/>
          </a:prstGeom>
        </p:spPr>
      </p:pic>
    </p:spTree>
    <p:extLst>
      <p:ext uri="{BB962C8B-B14F-4D97-AF65-F5344CB8AC3E}">
        <p14:creationId xmlns:p14="http://schemas.microsoft.com/office/powerpoint/2010/main" val="383774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84784"/>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ar-IQ" sz="6000" b="1" i="1" dirty="0" smtClean="0"/>
              <a:t>التدريب الذهني </a:t>
            </a:r>
            <a:endParaRPr lang="ar-IQ" sz="6000" b="1" i="1" dirty="0"/>
          </a:p>
        </p:txBody>
      </p:sp>
      <p:sp>
        <p:nvSpPr>
          <p:cNvPr id="3" name="عنصر نائب للمحتوى 2"/>
          <p:cNvSpPr>
            <a:spLocks noGrp="1"/>
          </p:cNvSpPr>
          <p:nvPr>
            <p:ph idx="1"/>
          </p:nvPr>
        </p:nvSpPr>
        <p:spPr>
          <a:xfrm>
            <a:off x="0" y="1484784"/>
            <a:ext cx="9144000" cy="1584176"/>
          </a:xfrm>
        </p:spPr>
        <p:style>
          <a:lnRef idx="0">
            <a:scrgbClr r="0" g="0" b="0"/>
          </a:lnRef>
          <a:fillRef idx="1003">
            <a:schemeClr val="lt2"/>
          </a:fillRef>
          <a:effectRef idx="0">
            <a:scrgbClr r="0" g="0" b="0"/>
          </a:effectRef>
          <a:fontRef idx="major"/>
        </p:style>
        <p:txBody>
          <a:bodyPr/>
          <a:lstStyle/>
          <a:p>
            <a:r>
              <a:rPr lang="ar-IQ" b="1" i="1" dirty="0" smtClean="0"/>
              <a:t>التدريب الذهني : </a:t>
            </a:r>
            <a:r>
              <a:rPr lang="ar-IQ" dirty="0" smtClean="0"/>
              <a:t>هو عملية اداء مهارة كاملة ولكن بدون ارسال اشارات حسية للعضلات المنفذة للأداء .</a:t>
            </a:r>
            <a:endParaRPr lang="ar-IQ" dirty="0"/>
          </a:p>
        </p:txBody>
      </p:sp>
      <p:pic>
        <p:nvPicPr>
          <p:cNvPr id="5" name="صورة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7704" y="3284984"/>
            <a:ext cx="5328592" cy="3096344"/>
          </a:xfrm>
          <a:prstGeom prst="rect">
            <a:avLst/>
          </a:prstGeom>
        </p:spPr>
      </p:pic>
    </p:spTree>
    <p:extLst>
      <p:ext uri="{BB962C8B-B14F-4D97-AF65-F5344CB8AC3E}">
        <p14:creationId xmlns:p14="http://schemas.microsoft.com/office/powerpoint/2010/main" val="352602066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520</Words>
  <Application>Microsoft Office PowerPoint</Application>
  <PresentationFormat>عرض على الشاشة (3:4)‏</PresentationFormat>
  <Paragraphs>50</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طرائق التعلم الحركي جدولة التمرين محاضرة مقدمة من قبل أ.د منى عبد الستار هاشم الى طلبة المرحلة الثالثة لكلية التربية البدنية وعلوم الرياضة</vt:lpstr>
      <vt:lpstr>طرائق  التعلم الحركي(جدولة التمرين)</vt:lpstr>
      <vt:lpstr>التمرين العشوائي والمتسلسل</vt:lpstr>
      <vt:lpstr>الفرضيات التي تدعم التدريب العشوائي</vt:lpstr>
      <vt:lpstr>عرض تقديمي في PowerPoint</vt:lpstr>
      <vt:lpstr>التمرين الثابت والمتغير</vt:lpstr>
      <vt:lpstr>التمرين المكثف والموزع </vt:lpstr>
      <vt:lpstr>التمرين الكلي والجزئي</vt:lpstr>
      <vt:lpstr>التدريب الذهني </vt:lpstr>
      <vt:lpstr>التعلم الأتقاني</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طرائق التعلم الحركي جدولة التمرين محاضرةمقدمة</dc:title>
  <dc:creator>hp</dc:creator>
  <cp:lastModifiedBy>hp</cp:lastModifiedBy>
  <cp:revision>29</cp:revision>
  <dcterms:created xsi:type="dcterms:W3CDTF">2020-05-27T13:50:05Z</dcterms:created>
  <dcterms:modified xsi:type="dcterms:W3CDTF">2020-05-28T22:17:41Z</dcterms:modified>
</cp:coreProperties>
</file>