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65" r:id="rId5"/>
    <p:sldId id="266" r:id="rId6"/>
    <p:sldId id="267" r:id="rId7"/>
    <p:sldId id="268" r:id="rId8"/>
    <p:sldId id="269" r:id="rId9"/>
    <p:sldId id="270" r:id="rId10"/>
    <p:sldId id="271" r:id="rId11"/>
    <p:sldId id="272" r:id="rId12"/>
    <p:sldId id="259" r:id="rId13"/>
    <p:sldId id="260" r:id="rId14"/>
    <p:sldId id="261" r:id="rId15"/>
    <p:sldId id="273" r:id="rId16"/>
    <p:sldId id="274" r:id="rId17"/>
    <p:sldId id="263" r:id="rId18"/>
    <p:sldId id="264"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46" d="100"/>
          <a:sy n="46" d="100"/>
        </p:scale>
        <p:origin x="-630" y="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2C91CFDC-1BCF-48C5-BF07-A6419A64536F}" type="datetimeFigureOut">
              <a:rPr lang="ar-IQ" smtClean="0"/>
              <a:t>20/09/1441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DE5AC5E-9ECF-418B-873E-190589C1AB1D}"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C91CFDC-1BCF-48C5-BF07-A6419A64536F}" type="datetimeFigureOut">
              <a:rPr lang="ar-IQ" smtClean="0"/>
              <a:t>20/09/1441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DE5AC5E-9ECF-418B-873E-190589C1AB1D}"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C91CFDC-1BCF-48C5-BF07-A6419A64536F}" type="datetimeFigureOut">
              <a:rPr lang="ar-IQ" smtClean="0"/>
              <a:t>20/09/1441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DE5AC5E-9ECF-418B-873E-190589C1AB1D}"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2C91CFDC-1BCF-48C5-BF07-A6419A64536F}" type="datetimeFigureOut">
              <a:rPr lang="ar-IQ" smtClean="0"/>
              <a:t>20/09/1441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4DE5AC5E-9ECF-418B-873E-190589C1AB1D}"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2C91CFDC-1BCF-48C5-BF07-A6419A64536F}" type="datetimeFigureOut">
              <a:rPr lang="ar-IQ" smtClean="0"/>
              <a:t>20/09/1441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4DE5AC5E-9ECF-418B-873E-190589C1AB1D}" type="slidenum">
              <a:rPr lang="ar-IQ" smtClean="0"/>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2C91CFDC-1BCF-48C5-BF07-A6419A64536F}" type="datetimeFigureOut">
              <a:rPr lang="ar-IQ" smtClean="0"/>
              <a:t>20/09/1441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4DE5AC5E-9ECF-418B-873E-190589C1AB1D}"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2C91CFDC-1BCF-48C5-BF07-A6419A64536F}" type="datetimeFigureOut">
              <a:rPr lang="ar-IQ" smtClean="0"/>
              <a:t>20/09/1441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4DE5AC5E-9ECF-418B-873E-190589C1AB1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C91CFDC-1BCF-48C5-BF07-A6419A64536F}" type="datetimeFigureOut">
              <a:rPr lang="ar-IQ" smtClean="0"/>
              <a:t>20/09/1441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DE5AC5E-9ECF-418B-873E-190589C1AB1D}"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2C91CFDC-1BCF-48C5-BF07-A6419A64536F}" type="datetimeFigureOut">
              <a:rPr lang="ar-IQ" smtClean="0"/>
              <a:t>20/09/1441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4DE5AC5E-9ECF-418B-873E-190589C1AB1D}"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2C91CFDC-1BCF-48C5-BF07-A6419A64536F}" type="datetimeFigureOut">
              <a:rPr lang="ar-IQ" smtClean="0"/>
              <a:t>20/09/1441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4DE5AC5E-9ECF-418B-873E-190589C1AB1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2C91CFDC-1BCF-48C5-BF07-A6419A64536F}" type="datetimeFigureOut">
              <a:rPr lang="ar-IQ" smtClean="0"/>
              <a:t>20/09/1441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4DE5AC5E-9ECF-418B-873E-190589C1AB1D}"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C91CFDC-1BCF-48C5-BF07-A6419A64536F}" type="datetimeFigureOut">
              <a:rPr lang="ar-IQ" smtClean="0"/>
              <a:t>20/09/1441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DE5AC5E-9ECF-418B-873E-190589C1AB1D}"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28457" y="0"/>
            <a:ext cx="4648200" cy="1828800"/>
          </a:xfrm>
        </p:spPr>
        <p:txBody>
          <a:bodyPr>
            <a:normAutofit/>
          </a:bodyPr>
          <a:lstStyle/>
          <a:p>
            <a:r>
              <a:rPr lang="ar-IQ" sz="1800" b="1" dirty="0">
                <a:solidFill>
                  <a:srgbClr val="FFC000"/>
                </a:solidFill>
                <a:effectLst/>
              </a:rPr>
              <a:t>وزارة التعليم العالي والبحث العلمي</a:t>
            </a:r>
            <a:br>
              <a:rPr lang="ar-IQ" sz="1800" b="1" dirty="0">
                <a:solidFill>
                  <a:srgbClr val="FFC000"/>
                </a:solidFill>
                <a:effectLst/>
              </a:rPr>
            </a:br>
            <a:r>
              <a:rPr lang="ar-IQ" sz="1800" b="1" dirty="0">
                <a:solidFill>
                  <a:srgbClr val="FFC000"/>
                </a:solidFill>
                <a:effectLst/>
              </a:rPr>
              <a:t>        </a:t>
            </a:r>
            <a:r>
              <a:rPr lang="ar-IQ" sz="1800" b="1" dirty="0" smtClean="0">
                <a:solidFill>
                  <a:srgbClr val="FFC000"/>
                </a:solidFill>
                <a:effectLst/>
              </a:rPr>
              <a:t>الجامعـــة </a:t>
            </a:r>
            <a:r>
              <a:rPr lang="ar-IQ" sz="1800" b="1" dirty="0">
                <a:solidFill>
                  <a:srgbClr val="FFC000"/>
                </a:solidFill>
                <a:effectLst/>
              </a:rPr>
              <a:t>المستنصرية</a:t>
            </a:r>
            <a:br>
              <a:rPr lang="ar-IQ" sz="1800" b="1" dirty="0">
                <a:solidFill>
                  <a:srgbClr val="FFC000"/>
                </a:solidFill>
                <a:effectLst/>
              </a:rPr>
            </a:br>
            <a:r>
              <a:rPr lang="ar-IQ" sz="1800" b="1" dirty="0">
                <a:solidFill>
                  <a:srgbClr val="FFC000"/>
                </a:solidFill>
                <a:effectLst/>
              </a:rPr>
              <a:t> كلية التربية البدنية وعلوم الرياضة </a:t>
            </a:r>
            <a:br>
              <a:rPr lang="ar-IQ" sz="1800" b="1" dirty="0">
                <a:solidFill>
                  <a:srgbClr val="FFC000"/>
                </a:solidFill>
                <a:effectLst/>
              </a:rPr>
            </a:br>
            <a:r>
              <a:rPr lang="ar-IQ" sz="1800" b="1" dirty="0">
                <a:solidFill>
                  <a:srgbClr val="FFC000"/>
                </a:solidFill>
                <a:effectLst/>
              </a:rPr>
              <a:t>     الدراسات العليا/ الدكتوراه</a:t>
            </a:r>
            <a:r>
              <a:rPr lang="ar-IQ" sz="1100" dirty="0">
                <a:effectLst/>
              </a:rPr>
              <a:t/>
            </a:r>
            <a:br>
              <a:rPr lang="ar-IQ" sz="1100" dirty="0">
                <a:effectLst/>
              </a:rPr>
            </a:br>
            <a:endParaRPr lang="ar-IQ" sz="1100" dirty="0">
              <a:effectLst/>
            </a:endParaRPr>
          </a:p>
        </p:txBody>
      </p:sp>
      <p:sp>
        <p:nvSpPr>
          <p:cNvPr id="3" name="عنوان فرعي 2"/>
          <p:cNvSpPr>
            <a:spLocks noGrp="1"/>
          </p:cNvSpPr>
          <p:nvPr>
            <p:ph type="subTitle" idx="1"/>
          </p:nvPr>
        </p:nvSpPr>
        <p:spPr>
          <a:xfrm>
            <a:off x="0" y="1676400"/>
            <a:ext cx="9144000" cy="5029200"/>
          </a:xfrm>
        </p:spPr>
        <p:txBody>
          <a:bodyPr>
            <a:normAutofit/>
          </a:bodyPr>
          <a:lstStyle/>
          <a:p>
            <a:pPr algn="ctr"/>
            <a:endParaRPr lang="ar-IQ" sz="3600" b="1" dirty="0" smtClean="0">
              <a:solidFill>
                <a:srgbClr val="FFC000"/>
              </a:solidFill>
              <a:latin typeface="Simplified Arabic" pitchFamily="18" charset="-78"/>
              <a:cs typeface="Simplified Arabic" pitchFamily="18" charset="-78"/>
            </a:endParaRPr>
          </a:p>
          <a:p>
            <a:pPr algn="ctr"/>
            <a:r>
              <a:rPr lang="ar-IQ" sz="3600" b="1" dirty="0" smtClean="0">
                <a:solidFill>
                  <a:srgbClr val="FFC000"/>
                </a:solidFill>
                <a:effectLst>
                  <a:outerShdw blurRad="38100" dist="38100" dir="2700000" algn="tl">
                    <a:srgbClr val="000000">
                      <a:alpha val="43137"/>
                    </a:srgbClr>
                  </a:outerShdw>
                </a:effectLst>
                <a:latin typeface="Simplified Arabic" pitchFamily="18" charset="-78"/>
                <a:cs typeface="Simplified Arabic" pitchFamily="18" charset="-78"/>
              </a:rPr>
              <a:t>محاضرة بعنوان</a:t>
            </a:r>
          </a:p>
          <a:p>
            <a:pPr algn="ctr"/>
            <a:r>
              <a:rPr lang="ar-IQ" sz="3600" b="1" dirty="0" smtClean="0">
                <a:solidFill>
                  <a:srgbClr val="00B0F0"/>
                </a:solidFill>
                <a:effectLst>
                  <a:outerShdw blurRad="38100" dist="38100" dir="2700000" algn="tl">
                    <a:srgbClr val="000000">
                      <a:alpha val="43137"/>
                    </a:srgbClr>
                  </a:outerShdw>
                </a:effectLst>
                <a:latin typeface="Simplified Arabic" pitchFamily="18" charset="-78"/>
                <a:cs typeface="Simplified Arabic" pitchFamily="18" charset="-78"/>
              </a:rPr>
              <a:t> </a:t>
            </a:r>
            <a:r>
              <a:rPr lang="ar-IQ" sz="3600" b="1" dirty="0">
                <a:solidFill>
                  <a:srgbClr val="00B0F0"/>
                </a:solidFill>
                <a:effectLst>
                  <a:outerShdw blurRad="38100" dist="38100" dir="2700000" algn="tl">
                    <a:srgbClr val="000000">
                      <a:alpha val="43137"/>
                    </a:srgbClr>
                  </a:outerShdw>
                </a:effectLst>
                <a:latin typeface="Simplified Arabic" pitchFamily="18" charset="-78"/>
                <a:cs typeface="Simplified Arabic" pitchFamily="18" charset="-78"/>
              </a:rPr>
              <a:t>التطور الحركي خلال </a:t>
            </a:r>
            <a:endParaRPr lang="ar-IQ" sz="3600" b="1" dirty="0" smtClean="0">
              <a:solidFill>
                <a:srgbClr val="00B0F0"/>
              </a:solidFill>
              <a:effectLst>
                <a:outerShdw blurRad="38100" dist="38100" dir="2700000" algn="tl">
                  <a:srgbClr val="000000">
                    <a:alpha val="43137"/>
                  </a:srgbClr>
                </a:outerShdw>
              </a:effectLst>
              <a:latin typeface="Simplified Arabic" pitchFamily="18" charset="-78"/>
              <a:cs typeface="Simplified Arabic" pitchFamily="18" charset="-78"/>
            </a:endParaRPr>
          </a:p>
          <a:p>
            <a:pPr algn="ctr"/>
            <a:r>
              <a:rPr lang="ar-IQ" sz="3600" b="1" dirty="0" smtClean="0">
                <a:solidFill>
                  <a:srgbClr val="00B0F0"/>
                </a:solidFill>
                <a:effectLst>
                  <a:outerShdw blurRad="38100" dist="38100" dir="2700000" algn="tl">
                    <a:srgbClr val="000000">
                      <a:alpha val="43137"/>
                    </a:srgbClr>
                  </a:outerShdw>
                </a:effectLst>
                <a:latin typeface="Simplified Arabic" pitchFamily="18" charset="-78"/>
                <a:cs typeface="Simplified Arabic" pitchFamily="18" charset="-78"/>
              </a:rPr>
              <a:t>مرحلة </a:t>
            </a:r>
            <a:r>
              <a:rPr lang="ar-IQ" sz="3600" b="1" dirty="0">
                <a:solidFill>
                  <a:srgbClr val="00B0F0"/>
                </a:solidFill>
                <a:effectLst>
                  <a:outerShdw blurRad="38100" dist="38100" dir="2700000" algn="tl">
                    <a:srgbClr val="000000">
                      <a:alpha val="43137"/>
                    </a:srgbClr>
                  </a:outerShdw>
                </a:effectLst>
                <a:latin typeface="Simplified Arabic" pitchFamily="18" charset="-78"/>
                <a:cs typeface="Simplified Arabic" pitchFamily="18" charset="-78"/>
              </a:rPr>
              <a:t>المراهقة من 13-18 سنة </a:t>
            </a:r>
            <a:endParaRPr lang="ar-IQ" sz="3600" b="1" dirty="0" smtClean="0">
              <a:solidFill>
                <a:srgbClr val="00B0F0"/>
              </a:solidFill>
              <a:effectLst>
                <a:outerShdw blurRad="38100" dist="38100" dir="2700000" algn="tl">
                  <a:srgbClr val="000000">
                    <a:alpha val="43137"/>
                  </a:srgbClr>
                </a:outerShdw>
              </a:effectLst>
              <a:latin typeface="Simplified Arabic" pitchFamily="18" charset="-78"/>
              <a:cs typeface="Simplified Arabic" pitchFamily="18" charset="-78"/>
            </a:endParaRPr>
          </a:p>
          <a:p>
            <a:pPr algn="ctr"/>
            <a:r>
              <a:rPr lang="ar-IQ" sz="3600" b="1" dirty="0" smtClean="0">
                <a:solidFill>
                  <a:srgbClr val="FFC000"/>
                </a:solidFill>
                <a:effectLst>
                  <a:outerShdw blurRad="38100" dist="38100" dir="2700000" algn="tl">
                    <a:srgbClr val="000000">
                      <a:alpha val="43137"/>
                    </a:srgbClr>
                  </a:outerShdw>
                </a:effectLst>
                <a:latin typeface="Simplified Arabic" pitchFamily="18" charset="-78"/>
                <a:cs typeface="Simplified Arabic" pitchFamily="18" charset="-78"/>
              </a:rPr>
              <a:t>ضمن متطلبات مادة التطور الحركي</a:t>
            </a:r>
          </a:p>
          <a:p>
            <a:pPr algn="ctr"/>
            <a:r>
              <a:rPr lang="ar-IQ" sz="3600" b="1" dirty="0" err="1"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أ.د</a:t>
            </a:r>
            <a:r>
              <a:rPr lang="ar-IQ" sz="3600" b="1" dirty="0" smtClean="0">
                <a:solidFill>
                  <a:srgbClr val="FF0000"/>
                </a:solidFill>
                <a:effectLst>
                  <a:outerShdw blurRad="38100" dist="38100" dir="2700000" algn="tl">
                    <a:srgbClr val="000000">
                      <a:alpha val="43137"/>
                    </a:srgbClr>
                  </a:outerShdw>
                </a:effectLst>
                <a:latin typeface="Simplified Arabic" pitchFamily="18" charset="-78"/>
                <a:cs typeface="Simplified Arabic" pitchFamily="18" charset="-78"/>
              </a:rPr>
              <a:t> منى عبدالستار هاشم </a:t>
            </a:r>
          </a:p>
          <a:p>
            <a:pPr algn="ctr"/>
            <a:r>
              <a:rPr lang="ar-IQ" sz="3600" b="1" dirty="0" smtClean="0">
                <a:solidFill>
                  <a:srgbClr val="FFC000"/>
                </a:solidFill>
                <a:effectLst>
                  <a:outerShdw blurRad="38100" dist="38100" dir="2700000" algn="tl">
                    <a:srgbClr val="000000">
                      <a:alpha val="43137"/>
                    </a:srgbClr>
                  </a:outerShdw>
                </a:effectLst>
                <a:latin typeface="Simplified Arabic" pitchFamily="18" charset="-78"/>
                <a:cs typeface="Simplified Arabic" pitchFamily="18" charset="-78"/>
              </a:rPr>
              <a:t>مقدمة الى طلبة الدكتوراه </a:t>
            </a:r>
          </a:p>
          <a:p>
            <a:pPr algn="ctr"/>
            <a:r>
              <a:rPr lang="ar-IQ" sz="3600" b="1" dirty="0" smtClean="0">
                <a:solidFill>
                  <a:srgbClr val="FFC000"/>
                </a:solidFill>
                <a:effectLst>
                  <a:outerShdw blurRad="38100" dist="38100" dir="2700000" algn="tl">
                    <a:srgbClr val="000000">
                      <a:alpha val="43137"/>
                    </a:srgbClr>
                  </a:outerShdw>
                </a:effectLst>
                <a:latin typeface="Simplified Arabic" pitchFamily="18" charset="-78"/>
                <a:cs typeface="Simplified Arabic" pitchFamily="18" charset="-78"/>
              </a:rPr>
              <a:t>2020م</a:t>
            </a:r>
            <a:endParaRPr lang="ar-IQ" sz="3600" b="1" dirty="0">
              <a:solidFill>
                <a:srgbClr val="FFC000"/>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262192022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951706"/>
          </a:xfrm>
        </p:spPr>
        <p:txBody>
          <a:bodyPr>
            <a:normAutofit/>
          </a:bodyPr>
          <a:lstStyle/>
          <a:p>
            <a:pPr algn="ctr"/>
            <a:r>
              <a:rPr lang="ar-IQ" sz="3600" b="1" dirty="0"/>
              <a:t>مرحلة المراهقة من (13 - 18) سنة</a:t>
            </a:r>
          </a:p>
        </p:txBody>
      </p:sp>
      <p:sp>
        <p:nvSpPr>
          <p:cNvPr id="3" name="عنصر نائب للمحتوى 2"/>
          <p:cNvSpPr>
            <a:spLocks noGrp="1"/>
          </p:cNvSpPr>
          <p:nvPr>
            <p:ph idx="1"/>
          </p:nvPr>
        </p:nvSpPr>
        <p:spPr>
          <a:xfrm>
            <a:off x="228600" y="1219200"/>
            <a:ext cx="8686800" cy="5235608"/>
          </a:xfrm>
        </p:spPr>
        <p:txBody>
          <a:bodyPr>
            <a:normAutofit fontScale="92500" lnSpcReduction="20000"/>
          </a:bodyPr>
          <a:lstStyle/>
          <a:p>
            <a:pPr marL="64008" indent="0" algn="just">
              <a:buNone/>
            </a:pPr>
            <a:r>
              <a:rPr lang="ar-IQ" b="1" dirty="0" smtClean="0">
                <a:solidFill>
                  <a:srgbClr val="FFFF00"/>
                </a:solidFill>
                <a:effectLst>
                  <a:outerShdw blurRad="38100" dist="38100" dir="2700000" algn="tl">
                    <a:srgbClr val="000000">
                      <a:alpha val="43137"/>
                    </a:srgbClr>
                  </a:outerShdw>
                </a:effectLst>
              </a:rPr>
              <a:t>يسمي </a:t>
            </a:r>
            <a:r>
              <a:rPr lang="ar-IQ" b="1" dirty="0">
                <a:solidFill>
                  <a:srgbClr val="FFFF00"/>
                </a:solidFill>
                <a:effectLst>
                  <a:outerShdw blurRad="38100" dist="38100" dir="2700000" algn="tl">
                    <a:srgbClr val="000000">
                      <a:alpha val="43137"/>
                    </a:srgbClr>
                  </a:outerShdw>
                </a:effectLst>
              </a:rPr>
              <a:t>البعض مرحلة المراهقة " ازمة المراهقة "  والازمة لغوياً تعني الانقباض والشدة والألم, فهل هي ازمة فعلاً ؟ كما يعتبرها البعض مرضاً لابد ان يصيب الانسان, ان المراهقة مرحلة طبيعية من عمر الانسان، ليست أزمة ولا مرضا بل هي انسلاخ من الطفولة الى الرشد وتعتبر مرحلة المراهقة من اهم المراحل التي يمر بها الفرد وهي عصب الحياة, وفى هذا البحث الصغير احب ان اوضح او اعرض عرضا عن هذه المرحلة واهميتها والعوامل المؤثرة فيها لكى يتم تفهم مرحلة المراهقة والمرور منها بسلام, وتمثل المراهقة فترة حرجه في حياة الفرد بمعني انها تحتاج الي تكيف من نوع جديد يختلف تماما عما كان الفرد قد تعود عليه من قبل, ومن المجالات المؤثرة في شخصية المراهق والتي تهم موضوع التطور الحركي . </a:t>
            </a:r>
          </a:p>
        </p:txBody>
      </p:sp>
    </p:spTree>
    <p:extLst>
      <p:ext uri="{BB962C8B-B14F-4D97-AF65-F5344CB8AC3E}">
        <p14:creationId xmlns:p14="http://schemas.microsoft.com/office/powerpoint/2010/main" val="359610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0" y="267494"/>
            <a:ext cx="4876800" cy="1399032"/>
          </a:xfrm>
        </p:spPr>
        <p:txBody>
          <a:bodyPr/>
          <a:lstStyle/>
          <a:p>
            <a:pPr algn="r"/>
            <a:r>
              <a:rPr lang="ar-IQ" dirty="0"/>
              <a:t>مراحل المراهقة :</a:t>
            </a:r>
          </a:p>
        </p:txBody>
      </p:sp>
      <p:sp>
        <p:nvSpPr>
          <p:cNvPr id="3" name="عنصر نائب للمحتوى 2"/>
          <p:cNvSpPr>
            <a:spLocks noGrp="1"/>
          </p:cNvSpPr>
          <p:nvPr>
            <p:ph idx="1"/>
          </p:nvPr>
        </p:nvSpPr>
        <p:spPr>
          <a:xfrm>
            <a:off x="457200" y="1882808"/>
            <a:ext cx="8534400" cy="4746592"/>
          </a:xfrm>
        </p:spPr>
        <p:txBody>
          <a:bodyPr>
            <a:normAutofit fontScale="77500" lnSpcReduction="20000"/>
          </a:bodyPr>
          <a:lstStyle/>
          <a:p>
            <a:pPr marL="64008" indent="0">
              <a:buNone/>
            </a:pPr>
            <a:r>
              <a:rPr lang="ar-IQ" b="1" dirty="0">
                <a:solidFill>
                  <a:srgbClr val="FFFF00"/>
                </a:solidFill>
                <a:effectLst>
                  <a:outerShdw blurRad="38100" dist="38100" dir="2700000" algn="tl">
                    <a:srgbClr val="000000">
                      <a:alpha val="43137"/>
                    </a:srgbClr>
                  </a:outerShdw>
                </a:effectLst>
              </a:rPr>
              <a:t>ان المدة الزمنية التي تسمى "مراهقة" تختلف من مجتمع إلى آخر، ففي بعض المجتمعات تكون قصيرة،</a:t>
            </a:r>
          </a:p>
          <a:p>
            <a:pPr marL="64008" indent="0">
              <a:buNone/>
            </a:pPr>
            <a:r>
              <a:rPr lang="ar-IQ" b="1" dirty="0">
                <a:solidFill>
                  <a:srgbClr val="FFFF00"/>
                </a:solidFill>
                <a:effectLst>
                  <a:outerShdw blurRad="38100" dist="38100" dir="2700000" algn="tl">
                    <a:srgbClr val="000000">
                      <a:alpha val="43137"/>
                    </a:srgbClr>
                  </a:outerShdw>
                </a:effectLst>
              </a:rPr>
              <a:t>وفي بعضها الآخر تكون طويلة، ولذلك فقد قسمها العلماء إلى:</a:t>
            </a:r>
          </a:p>
          <a:p>
            <a:pPr marL="64008" indent="0">
              <a:buNone/>
            </a:pPr>
            <a:r>
              <a:rPr lang="ar-IQ" b="1" dirty="0">
                <a:solidFill>
                  <a:srgbClr val="FFFF00"/>
                </a:solidFill>
                <a:effectLst>
                  <a:outerShdw blurRad="38100" dist="38100" dir="2700000" algn="tl">
                    <a:srgbClr val="000000">
                      <a:alpha val="43137"/>
                    </a:srgbClr>
                  </a:outerShdw>
                </a:effectLst>
              </a:rPr>
              <a:t>1- مرحلة المراهقة الأولى (11-14 عاما)، وتتميز بتغيرات بيولوجية سريعة. </a:t>
            </a:r>
          </a:p>
          <a:p>
            <a:pPr marL="64008" indent="0">
              <a:buNone/>
            </a:pPr>
            <a:r>
              <a:rPr lang="ar-IQ" b="1" dirty="0">
                <a:solidFill>
                  <a:srgbClr val="FFFF00"/>
                </a:solidFill>
                <a:effectLst>
                  <a:outerShdw blurRad="38100" dist="38100" dir="2700000" algn="tl">
                    <a:srgbClr val="000000">
                      <a:alpha val="43137"/>
                    </a:srgbClr>
                  </a:outerShdw>
                </a:effectLst>
              </a:rPr>
              <a:t>2- مرحلة المراهقة الوسطي (14-18 عاما)، وهي مرحلة اكتمال التغيرات البيولوجية.</a:t>
            </a:r>
          </a:p>
          <a:p>
            <a:pPr marL="64008" indent="0">
              <a:buNone/>
            </a:pPr>
            <a:r>
              <a:rPr lang="ar-IQ" b="1" dirty="0">
                <a:solidFill>
                  <a:srgbClr val="FFFF00"/>
                </a:solidFill>
                <a:effectLst>
                  <a:outerShdw blurRad="38100" dist="38100" dir="2700000" algn="tl">
                    <a:srgbClr val="000000">
                      <a:alpha val="43137"/>
                    </a:srgbClr>
                  </a:outerShdw>
                </a:effectLst>
              </a:rPr>
              <a:t>3- مرحلة المراهقة المتأخرة (18-21)، حيث يصبح الشاب أو الفتاة إنساناً راشداً بالمظهر والتصرفات.</a:t>
            </a:r>
          </a:p>
          <a:p>
            <a:pPr marL="64008" indent="0">
              <a:buNone/>
            </a:pPr>
            <a:r>
              <a:rPr lang="ar-IQ" b="1" dirty="0">
                <a:solidFill>
                  <a:srgbClr val="FFFF00"/>
                </a:solidFill>
                <a:effectLst>
                  <a:outerShdw blurRad="38100" dist="38100" dir="2700000" algn="tl">
                    <a:srgbClr val="000000">
                      <a:alpha val="43137"/>
                    </a:srgbClr>
                  </a:outerShdw>
                </a:effectLst>
              </a:rPr>
              <a:t>وهناك من قسمها الى مرحلتين هي :</a:t>
            </a:r>
          </a:p>
          <a:p>
            <a:pPr marL="64008" indent="0">
              <a:buNone/>
            </a:pPr>
            <a:r>
              <a:rPr lang="ar-IQ" b="1" dirty="0">
                <a:solidFill>
                  <a:srgbClr val="FFFF00"/>
                </a:solidFill>
                <a:effectLst>
                  <a:outerShdw blurRad="38100" dist="38100" dir="2700000" algn="tl">
                    <a:srgbClr val="000000">
                      <a:alpha val="43137"/>
                    </a:srgbClr>
                  </a:outerShdw>
                </a:effectLst>
              </a:rPr>
              <a:t>1 ـ مرحلة المراهقة الاولى (12-15 ) وتتميز بتغيرات بيولوجية سريعة .</a:t>
            </a:r>
          </a:p>
          <a:p>
            <a:pPr marL="64008" indent="0">
              <a:buNone/>
            </a:pPr>
            <a:r>
              <a:rPr lang="ar-IQ" b="1" dirty="0">
                <a:solidFill>
                  <a:srgbClr val="FFFF00"/>
                </a:solidFill>
                <a:effectLst>
                  <a:outerShdw blurRad="38100" dist="38100" dir="2700000" algn="tl">
                    <a:srgbClr val="000000">
                      <a:alpha val="43137"/>
                    </a:srgbClr>
                  </a:outerShdw>
                </a:effectLst>
              </a:rPr>
              <a:t>2ـ مرحلة المراهقة الثانية (15-18 ) وهي مرحلة اكتمال التغيرات البيولوجية .</a:t>
            </a:r>
          </a:p>
          <a:p>
            <a:pPr marL="64008" indent="0">
              <a:buNone/>
            </a:pPr>
            <a:endParaRPr lang="ar-IQ" dirty="0"/>
          </a:p>
        </p:txBody>
      </p:sp>
    </p:spTree>
    <p:extLst>
      <p:ext uri="{BB962C8B-B14F-4D97-AF65-F5344CB8AC3E}">
        <p14:creationId xmlns:p14="http://schemas.microsoft.com/office/powerpoint/2010/main" val="2692186475"/>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145314" y="304800"/>
            <a:ext cx="3962400" cy="799306"/>
          </a:xfrm>
        </p:spPr>
        <p:txBody>
          <a:bodyPr>
            <a:normAutofit/>
          </a:bodyPr>
          <a:lstStyle/>
          <a:p>
            <a:pPr algn="r"/>
            <a:r>
              <a:rPr lang="ar-IQ" sz="2800" b="1" dirty="0">
                <a:solidFill>
                  <a:srgbClr val="FFFF00"/>
                </a:solidFill>
                <a:effectLst/>
              </a:rPr>
              <a:t>أشكال المراهقة </a:t>
            </a:r>
          </a:p>
        </p:txBody>
      </p:sp>
      <p:sp>
        <p:nvSpPr>
          <p:cNvPr id="3" name="عنصر نائب للمحتوى 2"/>
          <p:cNvSpPr>
            <a:spLocks noGrp="1"/>
          </p:cNvSpPr>
          <p:nvPr>
            <p:ph idx="1"/>
          </p:nvPr>
        </p:nvSpPr>
        <p:spPr>
          <a:xfrm>
            <a:off x="0" y="990600"/>
            <a:ext cx="9067800" cy="5464208"/>
          </a:xfrm>
        </p:spPr>
        <p:txBody>
          <a:bodyPr>
            <a:normAutofit fontScale="85000" lnSpcReduction="20000"/>
          </a:bodyPr>
          <a:lstStyle/>
          <a:p>
            <a:pPr marL="64008" indent="0">
              <a:buNone/>
            </a:pPr>
            <a:r>
              <a:rPr lang="ar-IQ" b="1" dirty="0">
                <a:solidFill>
                  <a:srgbClr val="92D050"/>
                </a:solidFill>
              </a:rPr>
              <a:t>1 – المراهقة المتكيفة </a:t>
            </a:r>
          </a:p>
          <a:p>
            <a:pPr marL="64008" indent="0">
              <a:buNone/>
            </a:pPr>
            <a:r>
              <a:rPr lang="ar-IQ" b="1" dirty="0">
                <a:solidFill>
                  <a:srgbClr val="92D050"/>
                </a:solidFill>
              </a:rPr>
              <a:t>2 – المراهقة الإنسحابية </a:t>
            </a:r>
          </a:p>
          <a:p>
            <a:pPr marL="64008" indent="0">
              <a:buNone/>
            </a:pPr>
            <a:r>
              <a:rPr lang="ar-IQ" b="1" dirty="0">
                <a:solidFill>
                  <a:srgbClr val="92D050"/>
                </a:solidFill>
              </a:rPr>
              <a:t>3 – المراهقة العدوانية </a:t>
            </a:r>
          </a:p>
          <a:p>
            <a:pPr marL="64008" indent="0">
              <a:buNone/>
            </a:pPr>
            <a:r>
              <a:rPr lang="ar-IQ" b="1" dirty="0">
                <a:solidFill>
                  <a:srgbClr val="92D050"/>
                </a:solidFill>
              </a:rPr>
              <a:t>4 – المراهقة المنحرفة </a:t>
            </a:r>
            <a:endParaRPr lang="ar-IQ" b="1" dirty="0" smtClean="0">
              <a:solidFill>
                <a:srgbClr val="92D050"/>
              </a:solidFill>
            </a:endParaRPr>
          </a:p>
          <a:p>
            <a:pPr marL="64008" indent="0">
              <a:buNone/>
            </a:pPr>
            <a:r>
              <a:rPr lang="ar-IQ" b="1" dirty="0">
                <a:solidFill>
                  <a:srgbClr val="FF0000"/>
                </a:solidFill>
              </a:rPr>
              <a:t>1 – المراهقة المتكيفة</a:t>
            </a:r>
          </a:p>
          <a:p>
            <a:pPr marL="64008" indent="0" algn="just">
              <a:buNone/>
            </a:pPr>
            <a:r>
              <a:rPr lang="ar-IQ" b="1" dirty="0">
                <a:solidFill>
                  <a:schemeClr val="bg1"/>
                </a:solidFill>
              </a:rPr>
              <a:t>يمتاز المراهقين في هذا الشكل بميلهم للهدوء النفسي والاتزان الانفعالي والعلاقة الاجتماعية الايجابية بالآخرين ، وحياته غنية بمجالات الخبرة وبالاهتمامات العملية الواسعة التي يحقق عن طريقها ذاته ، كما أن حياته المدرسية موفقة، وغير مسرف في أحلام اليقظة أو غيرها من الاتجاهات السلبية. </a:t>
            </a:r>
          </a:p>
          <a:p>
            <a:pPr marL="64008" indent="0" algn="just">
              <a:buNone/>
            </a:pPr>
            <a:r>
              <a:rPr lang="ar-IQ" b="1" dirty="0">
                <a:solidFill>
                  <a:schemeClr val="bg1"/>
                </a:solidFill>
              </a:rPr>
              <a:t>ويرجع ذلك إلى المعاملة الأسرية القائمة على الاتزان وتفهم حاجات المراهق واحترام رغباته ، وتوفير قدر كاف له من الاستقلال وتحمل المسئولية والاعتماد على النفس . </a:t>
            </a:r>
          </a:p>
          <a:p>
            <a:pPr marL="64008" indent="0">
              <a:buNone/>
            </a:pPr>
            <a:endParaRPr lang="ar-IQ" b="1" dirty="0">
              <a:solidFill>
                <a:srgbClr val="FF0000"/>
              </a:solidFill>
            </a:endParaRPr>
          </a:p>
          <a:p>
            <a:pPr marL="64008" indent="0">
              <a:buNone/>
            </a:pPr>
            <a:endParaRPr lang="ar-IQ" dirty="0"/>
          </a:p>
        </p:txBody>
      </p:sp>
    </p:spTree>
    <p:extLst>
      <p:ext uri="{BB962C8B-B14F-4D97-AF65-F5344CB8AC3E}">
        <p14:creationId xmlns:p14="http://schemas.microsoft.com/office/powerpoint/2010/main" val="3620322308"/>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81400" y="228600"/>
            <a:ext cx="5526314" cy="951706"/>
          </a:xfrm>
        </p:spPr>
        <p:txBody>
          <a:bodyPr>
            <a:normAutofit/>
          </a:bodyPr>
          <a:lstStyle/>
          <a:p>
            <a:pPr algn="r"/>
            <a:r>
              <a:rPr lang="ar-IQ" sz="2400" b="1" dirty="0">
                <a:effectLst/>
              </a:rPr>
              <a:t>2 – المراهقة الإنسحابية المنطوية.</a:t>
            </a:r>
          </a:p>
        </p:txBody>
      </p:sp>
      <p:sp>
        <p:nvSpPr>
          <p:cNvPr id="3" name="عنصر نائب للمحتوى 2"/>
          <p:cNvSpPr>
            <a:spLocks noGrp="1"/>
          </p:cNvSpPr>
          <p:nvPr>
            <p:ph idx="1"/>
          </p:nvPr>
        </p:nvSpPr>
        <p:spPr>
          <a:xfrm>
            <a:off x="0" y="1295400"/>
            <a:ext cx="9144000" cy="5159408"/>
          </a:xfrm>
        </p:spPr>
        <p:txBody>
          <a:bodyPr>
            <a:normAutofit/>
          </a:bodyPr>
          <a:lstStyle/>
          <a:p>
            <a:pPr marL="64008" indent="0" algn="just">
              <a:buNone/>
            </a:pPr>
            <a:r>
              <a:rPr lang="ar-IQ" sz="2000" b="1" dirty="0">
                <a:solidFill>
                  <a:schemeClr val="bg1"/>
                </a:solidFill>
              </a:rPr>
              <a:t>ويكون المراهق في هذا الشكل ميالاً إلى الكأبة والعزلة والانطواء و النشاط الانطوائي مثل قراءة الكتب وكتابة المذكرات التي يدور أغلبها حول انفعالاته ونقده لما حوله من أساليب معاملة ، وغيرها، تنتابه هواجس كثيرة وأحلام يقظة تدور موضوعاتها حول حرمانه من الملابس أو المأكل أو المركز المرموق فهو يحقق أمانيه وطموحاته من خلالها. </a:t>
            </a:r>
            <a:endParaRPr lang="ar-IQ" sz="2000" b="1" dirty="0" smtClean="0">
              <a:solidFill>
                <a:schemeClr val="bg1"/>
              </a:solidFill>
            </a:endParaRPr>
          </a:p>
          <a:p>
            <a:pPr marL="64008" indent="0" algn="just">
              <a:buNone/>
            </a:pPr>
            <a:r>
              <a:rPr lang="ar-IQ" sz="2000" b="1" dirty="0">
                <a:solidFill>
                  <a:schemeClr val="accent1">
                    <a:lumMod val="75000"/>
                  </a:schemeClr>
                </a:solidFill>
              </a:rPr>
              <a:t>3 – المراهقة العدوانية المتمردة.</a:t>
            </a:r>
          </a:p>
          <a:p>
            <a:pPr marL="64008" indent="0" algn="just">
              <a:buNone/>
            </a:pPr>
            <a:r>
              <a:rPr lang="ar-IQ" sz="2000" b="1" dirty="0">
                <a:solidFill>
                  <a:schemeClr val="bg1"/>
                </a:solidFill>
              </a:rPr>
              <a:t>وتمثل هذا النوع من المراهقة ما يتسم به بعض المراهقين من تمرد وعدوان موجه ضد الأسرة والمدرسة بل لأي شكل من أشكال السلطة بل أحياناً ضد الذات ، ويهمل واجباته المدرسية بشكل كبير  . ويقوم المراهق بأعمال تخريبية ، وبمحاولات انتقامية ، واختراع قصص المغامرات ، التي يحاول فيها إظهار قوته . </a:t>
            </a:r>
          </a:p>
          <a:p>
            <a:pPr marL="64008" indent="0" algn="just">
              <a:buNone/>
            </a:pPr>
            <a:r>
              <a:rPr lang="ar-IQ" sz="2000" b="1" dirty="0">
                <a:solidFill>
                  <a:schemeClr val="bg1"/>
                </a:solidFill>
              </a:rPr>
              <a:t>وقد يرجع ذلك إلى إحساس المراهق بالظلم وإهمال الآخرين له ( وخاصة الأسرة )  ، أو أن أحداً لا يهتم به ، كما أن لأساليب التربية الأسرية الضاغطة القائمة على النبذ والحرمان والقسوة ، وكثرة الإحباطات ( شعور المراهق بالفشل ) دوراً كبيراً في هذا النوع من المراهقين العدوانية . </a:t>
            </a:r>
          </a:p>
          <a:p>
            <a:pPr marL="64008" indent="0" algn="just">
              <a:buNone/>
            </a:pPr>
            <a:endParaRPr lang="ar-IQ" sz="2000" b="1" dirty="0" smtClean="0">
              <a:solidFill>
                <a:schemeClr val="bg1"/>
              </a:solidFill>
            </a:endParaRPr>
          </a:p>
          <a:p>
            <a:pPr marL="64008" indent="0" algn="just">
              <a:buNone/>
            </a:pPr>
            <a:endParaRPr lang="ar-IQ" sz="2400" b="1" dirty="0">
              <a:solidFill>
                <a:schemeClr val="bg1"/>
              </a:solidFill>
            </a:endParaRPr>
          </a:p>
        </p:txBody>
      </p:sp>
    </p:spTree>
    <p:extLst>
      <p:ext uri="{BB962C8B-B14F-4D97-AF65-F5344CB8AC3E}">
        <p14:creationId xmlns:p14="http://schemas.microsoft.com/office/powerpoint/2010/main" val="355715788"/>
      </p:ext>
    </p:extLst>
  </p:cSld>
  <p:clrMapOvr>
    <a:masterClrMapping/>
  </p:clrMapOvr>
  <mc:AlternateContent xmlns:mc="http://schemas.openxmlformats.org/markup-compatibility/2006" xmlns:p14="http://schemas.microsoft.com/office/powerpoint/2010/main">
    <mc:Choice Requires="p14">
      <p:transition spd="slow" p14:dur="1600">
        <p14:prism dir="r" isContent="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0" y="267494"/>
            <a:ext cx="3352800" cy="723106"/>
          </a:xfrm>
        </p:spPr>
        <p:txBody>
          <a:bodyPr>
            <a:normAutofit/>
          </a:bodyPr>
          <a:lstStyle/>
          <a:p>
            <a:pPr algn="r"/>
            <a:r>
              <a:rPr lang="ar-IQ" sz="2000" b="1" dirty="0">
                <a:effectLst/>
              </a:rPr>
              <a:t>4- المراهقة المنحرفة.</a:t>
            </a:r>
          </a:p>
        </p:txBody>
      </p:sp>
      <p:sp>
        <p:nvSpPr>
          <p:cNvPr id="3" name="عنصر نائب للمحتوى 2"/>
          <p:cNvSpPr>
            <a:spLocks noGrp="1"/>
          </p:cNvSpPr>
          <p:nvPr>
            <p:ph idx="1"/>
          </p:nvPr>
        </p:nvSpPr>
        <p:spPr>
          <a:xfrm>
            <a:off x="152400" y="914400"/>
            <a:ext cx="8839200" cy="5540408"/>
          </a:xfrm>
        </p:spPr>
        <p:txBody>
          <a:bodyPr>
            <a:normAutofit fontScale="77500" lnSpcReduction="20000"/>
          </a:bodyPr>
          <a:lstStyle/>
          <a:p>
            <a:pPr marL="64008" indent="0" algn="just">
              <a:buNone/>
            </a:pPr>
            <a:r>
              <a:rPr lang="ar-IQ" b="1" dirty="0">
                <a:solidFill>
                  <a:srgbClr val="92D050"/>
                </a:solidFill>
              </a:rPr>
              <a:t>ويكون المراهق في هذا النوع من المراهقة ، منحل أخلاقيا ومنهار نفسياً ، منغمس في ألوان مختلفة من السلوك المنحرف كالإدمان على المخدرات أو السرقة أو تكوين عصابات منحلة أخلاقياً ،  ويبدو إن المراهقين في هذه المجموعة قد تعرضوا إلى خبرات مؤلمة أو صدمات عاطفية عنيفة أثرت على تفكيرهم ووجدانهم لبعض الوقت . </a:t>
            </a:r>
          </a:p>
          <a:p>
            <a:pPr marL="64008" indent="0" algn="just">
              <a:buNone/>
            </a:pPr>
            <a:r>
              <a:rPr lang="ar-IQ" b="1" dirty="0">
                <a:solidFill>
                  <a:srgbClr val="92D050"/>
                </a:solidFill>
              </a:rPr>
              <a:t>كما أن انعدام الرقابة الأسرية أو ضعفها، والقسوة الشديدة في المعاملة (الاستخدام المستمر للعقاب ) ، وتجاهل الرغبات والحاجات أو التدليل الزائد، والصحبة السيئة، كلها عوامل مؤثرة تؤدي إلى مراهقة منحرفة. </a:t>
            </a:r>
          </a:p>
          <a:p>
            <a:pPr marL="64008" indent="0" algn="just">
              <a:buNone/>
            </a:pPr>
            <a:r>
              <a:rPr lang="ar-IQ" b="1" dirty="0">
                <a:solidFill>
                  <a:srgbClr val="92D050"/>
                </a:solidFill>
              </a:rPr>
              <a:t>كان معتقدا وحتى وقت قصير أن المراهقة مرحلة واحدة متجانسة تبدأ بوصول الولد أو البنت إلى مرحلة البلوغ ، وتنتهي بالوصول إلى النضج القانوني   ( سن الرشد ) إلا أن البحوث الحديثة التي أجريت لدراسة التغيرات في السلوك خلال مرحلة المراهقة أكدت على أن معدل سرعة التغيرات التي تحدث في بداية المراهقة أسرع منها في نهايتها . </a:t>
            </a:r>
          </a:p>
          <a:p>
            <a:pPr marL="64008" indent="0" algn="just">
              <a:buNone/>
            </a:pPr>
            <a:r>
              <a:rPr lang="ar-IQ" b="1" dirty="0">
                <a:solidFill>
                  <a:srgbClr val="92D050"/>
                </a:solidFill>
              </a:rPr>
              <a:t>لذا لجأ البعض إلى تحديد المراهقة بمراحل سنية مختلفة .</a:t>
            </a:r>
          </a:p>
          <a:p>
            <a:pPr marL="64008" indent="0">
              <a:buNone/>
            </a:pPr>
            <a:endParaRPr lang="ar-IQ" dirty="0"/>
          </a:p>
        </p:txBody>
      </p:sp>
    </p:spTree>
    <p:extLst>
      <p:ext uri="{BB962C8B-B14F-4D97-AF65-F5344CB8AC3E}">
        <p14:creationId xmlns:p14="http://schemas.microsoft.com/office/powerpoint/2010/main" val="92665511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951706"/>
          </a:xfrm>
        </p:spPr>
        <p:txBody>
          <a:bodyPr>
            <a:normAutofit fontScale="90000"/>
          </a:bodyPr>
          <a:lstStyle/>
          <a:p>
            <a:pPr algn="ctr"/>
            <a:r>
              <a:rPr lang="ar-IQ" sz="3600" b="1" dirty="0"/>
              <a:t>مرحلة النضج الجنسي (مرحلة المراهقة الاولى 13-15 )</a:t>
            </a:r>
          </a:p>
        </p:txBody>
      </p:sp>
      <p:sp>
        <p:nvSpPr>
          <p:cNvPr id="3" name="عنصر نائب للمحتوى 2"/>
          <p:cNvSpPr>
            <a:spLocks noGrp="1"/>
          </p:cNvSpPr>
          <p:nvPr>
            <p:ph idx="1"/>
          </p:nvPr>
        </p:nvSpPr>
        <p:spPr>
          <a:xfrm>
            <a:off x="228600" y="1371600"/>
            <a:ext cx="8686800" cy="5083208"/>
          </a:xfrm>
        </p:spPr>
        <p:txBody>
          <a:bodyPr>
            <a:normAutofit/>
          </a:bodyPr>
          <a:lstStyle/>
          <a:p>
            <a:pPr marL="64008" indent="0" algn="just">
              <a:buNone/>
            </a:pPr>
            <a:r>
              <a:rPr lang="ar-IQ" sz="2000" b="1" dirty="0">
                <a:solidFill>
                  <a:srgbClr val="FFFF00"/>
                </a:solidFill>
              </a:rPr>
              <a:t>هذه المرحلة تشكل بداية النضج الجنسي والتي تمتد اعمارها من (13-15 سنة) اي الصفوف الدراسية المتوسطة (الاول والثاني والثالث ) والتي تعتبر مرحلة لا عادة تكوين القدرات والمهارات الحركية</a:t>
            </a:r>
            <a:r>
              <a:rPr lang="ar-IQ" sz="2000" b="1" dirty="0" smtClean="0">
                <a:solidFill>
                  <a:srgbClr val="FFFF00"/>
                </a:solidFill>
              </a:rPr>
              <a:t>.</a:t>
            </a:r>
          </a:p>
          <a:p>
            <a:pPr marL="64008" indent="0" algn="just">
              <a:buNone/>
            </a:pPr>
            <a:r>
              <a:rPr lang="ar-IQ" sz="2000" b="1" dirty="0">
                <a:solidFill>
                  <a:srgbClr val="FF0000"/>
                </a:solidFill>
              </a:rPr>
              <a:t>تطور الخصائص الحركية</a:t>
            </a:r>
          </a:p>
          <a:p>
            <a:pPr marL="64008" indent="0" algn="just">
              <a:buNone/>
            </a:pPr>
            <a:r>
              <a:rPr lang="ar-IQ" sz="2000" b="1" dirty="0">
                <a:solidFill>
                  <a:srgbClr val="FFFF00"/>
                </a:solidFill>
              </a:rPr>
              <a:t> تتميز مرحلة المراهقة الاولى بالتنافس والهيجان الزائد والاستعداد الكبير للاشتراك في المسابقات  واللعب كما انها مرحلة الكسل وضعف الرغبة في الأداء ومحاولة الهرب من حصص التربية البدنية كما ويزداد ميل المراهقين الى فردية السلوك الحركي التي تظهر نتيجة اختلاف الاهتمامات والاتجاهات واطلق على هذه المرحلة تسميات متعددة ( مرحلة الانهيار ومرحلة الازمه ومرحل التحلل الحركي ) هذه المرحلة هي اعادة بناء وتكوين المهارات والقدرات الحركية حيث تتطور فيها السرعة والقوه وخاصة عند الذكور, اما تطور القدرات التوافقية والتحمل فأنها تسير بشكل بطيء نسبيا امام السرعة فان  معدلها يتزايد في بداية المرحلة بشكل كبير ثم يقل بصوره تدريجيه في نهاية المرحلة اما المرونة فأنها تزداد بزيادة التدريب وتقل عند التوقف عنه.</a:t>
            </a:r>
          </a:p>
          <a:p>
            <a:pPr marL="64008" indent="0">
              <a:buNone/>
            </a:pPr>
            <a:endParaRPr lang="ar-IQ" sz="2000" b="1" dirty="0">
              <a:solidFill>
                <a:srgbClr val="FFFF00"/>
              </a:solidFill>
            </a:endParaRPr>
          </a:p>
        </p:txBody>
      </p:sp>
    </p:spTree>
    <p:extLst>
      <p:ext uri="{BB962C8B-B14F-4D97-AF65-F5344CB8AC3E}">
        <p14:creationId xmlns:p14="http://schemas.microsoft.com/office/powerpoint/2010/main" val="51863063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951706"/>
          </a:xfrm>
        </p:spPr>
        <p:txBody>
          <a:bodyPr/>
          <a:lstStyle/>
          <a:p>
            <a:pPr algn="ctr"/>
            <a:r>
              <a:rPr lang="ar-IQ" dirty="0"/>
              <a:t>اهم الخصائص الحركية .</a:t>
            </a:r>
          </a:p>
        </p:txBody>
      </p:sp>
      <p:sp>
        <p:nvSpPr>
          <p:cNvPr id="3" name="عنصر نائب للمحتوى 2"/>
          <p:cNvSpPr>
            <a:spLocks noGrp="1"/>
          </p:cNvSpPr>
          <p:nvPr>
            <p:ph idx="1"/>
          </p:nvPr>
        </p:nvSpPr>
        <p:spPr>
          <a:xfrm>
            <a:off x="152400" y="1143000"/>
            <a:ext cx="8839200" cy="5311808"/>
          </a:xfrm>
        </p:spPr>
        <p:txBody>
          <a:bodyPr/>
          <a:lstStyle/>
          <a:p>
            <a:pPr marL="64008" indent="0">
              <a:buNone/>
            </a:pPr>
            <a:r>
              <a:rPr lang="ar-IQ" b="1" dirty="0" smtClean="0">
                <a:solidFill>
                  <a:srgbClr val="FFFF00"/>
                </a:solidFill>
              </a:rPr>
              <a:t>1- ضعف </a:t>
            </a:r>
            <a:r>
              <a:rPr lang="ar-IQ" b="1" dirty="0">
                <a:solidFill>
                  <a:srgbClr val="FFFF00"/>
                </a:solidFill>
              </a:rPr>
              <a:t>كبير في خفة الحركة وخاصة في الجمباز والجري والوثب.</a:t>
            </a:r>
          </a:p>
          <a:p>
            <a:pPr marL="64008" indent="0">
              <a:buNone/>
            </a:pPr>
            <a:r>
              <a:rPr lang="ar-IQ" b="1" dirty="0" smtClean="0">
                <a:solidFill>
                  <a:srgbClr val="FFFF00"/>
                </a:solidFill>
              </a:rPr>
              <a:t>2- تميز </a:t>
            </a:r>
            <a:r>
              <a:rPr lang="ar-IQ" b="1" dirty="0">
                <a:solidFill>
                  <a:srgbClr val="FFFF00"/>
                </a:solidFill>
              </a:rPr>
              <a:t>الاداء الحركي بالتصلب وضعف في القوه والرشاقة مع ضهور حركات جانبيه خاطئة ترافق الأداء الحركي.</a:t>
            </a:r>
          </a:p>
          <a:p>
            <a:pPr marL="64008" indent="0">
              <a:buNone/>
            </a:pPr>
            <a:r>
              <a:rPr lang="ar-IQ" b="1" dirty="0" smtClean="0">
                <a:solidFill>
                  <a:srgbClr val="FFFF00"/>
                </a:solidFill>
              </a:rPr>
              <a:t>3- ضعف </a:t>
            </a:r>
            <a:r>
              <a:rPr lang="ar-IQ" b="1" dirty="0">
                <a:solidFill>
                  <a:srgbClr val="FFFF00"/>
                </a:solidFill>
              </a:rPr>
              <a:t>في مستوى القدرة على التكيف والتعلم الحركي .</a:t>
            </a:r>
          </a:p>
          <a:p>
            <a:pPr marL="64008" indent="0">
              <a:buNone/>
            </a:pPr>
            <a:r>
              <a:rPr lang="ar-IQ" b="1" dirty="0" smtClean="0">
                <a:solidFill>
                  <a:srgbClr val="FFFF00"/>
                </a:solidFill>
              </a:rPr>
              <a:t>4- تذبذب </a:t>
            </a:r>
            <a:r>
              <a:rPr lang="ar-IQ" b="1" dirty="0">
                <a:solidFill>
                  <a:srgbClr val="FFFF00"/>
                </a:solidFill>
              </a:rPr>
              <a:t>المستوى الرياضي وعدم ثباته.</a:t>
            </a:r>
          </a:p>
          <a:p>
            <a:pPr marL="64008" indent="0">
              <a:buNone/>
            </a:pPr>
            <a:endParaRPr lang="ar-IQ" dirty="0"/>
          </a:p>
        </p:txBody>
      </p:sp>
    </p:spTree>
    <p:extLst>
      <p:ext uri="{BB962C8B-B14F-4D97-AF65-F5344CB8AC3E}">
        <p14:creationId xmlns:p14="http://schemas.microsoft.com/office/powerpoint/2010/main" val="2318980250"/>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875506"/>
          </a:xfrm>
        </p:spPr>
        <p:txBody>
          <a:bodyPr>
            <a:normAutofit/>
          </a:bodyPr>
          <a:lstStyle/>
          <a:p>
            <a:pPr algn="r"/>
            <a:r>
              <a:rPr lang="ar-IQ" sz="2000" b="1" dirty="0">
                <a:solidFill>
                  <a:srgbClr val="00B050"/>
                </a:solidFill>
                <a:effectLst/>
              </a:rPr>
              <a:t>علامات وخصائص بداية مرحلة المراهقة الاولى (13 – 15 سنة) وهي :</a:t>
            </a:r>
          </a:p>
        </p:txBody>
      </p:sp>
      <p:sp>
        <p:nvSpPr>
          <p:cNvPr id="3" name="عنصر نائب للمحتوى 2"/>
          <p:cNvSpPr>
            <a:spLocks noGrp="1"/>
          </p:cNvSpPr>
          <p:nvPr>
            <p:ph idx="1"/>
          </p:nvPr>
        </p:nvSpPr>
        <p:spPr>
          <a:xfrm>
            <a:off x="152400" y="1219200"/>
            <a:ext cx="8839200" cy="5562600"/>
          </a:xfrm>
        </p:spPr>
        <p:txBody>
          <a:bodyPr>
            <a:normAutofit/>
          </a:bodyPr>
          <a:lstStyle/>
          <a:p>
            <a:pPr marL="64008" indent="0" algn="just">
              <a:buNone/>
            </a:pPr>
            <a:r>
              <a:rPr lang="ar-IQ" sz="1800" b="1" dirty="0">
                <a:solidFill>
                  <a:schemeClr val="accent1">
                    <a:lumMod val="75000"/>
                  </a:schemeClr>
                </a:solidFill>
              </a:rPr>
              <a:t>1 – النمو الجسمي : </a:t>
            </a:r>
            <a:r>
              <a:rPr lang="ar-IQ" sz="1800" b="1" dirty="0">
                <a:solidFill>
                  <a:srgbClr val="FFFF00"/>
                </a:solidFill>
              </a:rPr>
              <a:t>الذي يتمثل في ازدياد الطول حيث يبلغ الصبي أقصى سرعة في النمو في المتوسط عند سن 14.5 سنة ، بينما المتوسط لدى الصبية 12.5 سنة . وعند وجود فروق فردية من حيث تقدم البلوغ أو تأخره عن هذا السن في كلا الجنسين </a:t>
            </a:r>
            <a:r>
              <a:rPr lang="ar-IQ" sz="1800" b="1" dirty="0" smtClean="0">
                <a:solidFill>
                  <a:srgbClr val="FFFF00"/>
                </a:solidFill>
              </a:rPr>
              <a:t>.</a:t>
            </a:r>
          </a:p>
          <a:p>
            <a:pPr marL="64008" indent="0" algn="just">
              <a:buNone/>
            </a:pPr>
            <a:r>
              <a:rPr lang="ar-IQ" sz="1800" b="1" dirty="0">
                <a:solidFill>
                  <a:schemeClr val="accent1">
                    <a:lumMod val="75000"/>
                  </a:schemeClr>
                </a:solidFill>
              </a:rPr>
              <a:t>2 – النمو المعرفي والعقلي : </a:t>
            </a:r>
            <a:r>
              <a:rPr lang="ar-IQ" sz="1800" b="1" dirty="0">
                <a:solidFill>
                  <a:srgbClr val="FFFF00"/>
                </a:solidFill>
              </a:rPr>
              <a:t>في المرحلة المتوسطة تزداد أحلام اليقظة في هذه المرحلة والتفكير الخيالي والصراع النفسي .حيث يُحاول الفتى أو الفتاة أن يعرف أين مكانه ووضعه ؟ هل هو بين الكبار وتصرفاتهم وأفعالهم الحكيمة المحددة القائمة على المنطق والتفكير ؟ أم بين الصغار وتصرفاتهم وأفعالهم العشوائية غير المحددة </a:t>
            </a:r>
            <a:r>
              <a:rPr lang="ar-IQ" sz="1800" b="1" dirty="0" smtClean="0">
                <a:solidFill>
                  <a:srgbClr val="FFFF00"/>
                </a:solidFill>
              </a:rPr>
              <a:t>.</a:t>
            </a:r>
          </a:p>
          <a:p>
            <a:pPr marL="64008" indent="0" algn="just">
              <a:buNone/>
            </a:pPr>
            <a:r>
              <a:rPr lang="ar-IQ" sz="1800" b="1" dirty="0">
                <a:solidFill>
                  <a:schemeClr val="accent1">
                    <a:lumMod val="75000"/>
                  </a:schemeClr>
                </a:solidFill>
              </a:rPr>
              <a:t>3 – التربية الصحية والرياضية : </a:t>
            </a:r>
            <a:r>
              <a:rPr lang="ar-IQ" sz="1800" b="1" dirty="0">
                <a:solidFill>
                  <a:srgbClr val="FFFF00"/>
                </a:solidFill>
              </a:rPr>
              <a:t>يجب أن تهتم المدرسة المتوسطة بالتربية الصحية والتربية الرياضية ، بما يُساعد على توجيه طاقات المتعلم من أبناء هذه المرحلة في النواحي الجسمية توجيهاً سليماً ، واجتياز هذه المرحلة الحرجة باستخدام الطرق العلمية السليمة ، حيث يكون المعلم بالنسبة للمتعلمين موجهاً ومربياً يعمل على حل مشكلاتهم </a:t>
            </a:r>
            <a:r>
              <a:rPr lang="ar-IQ" sz="1800" b="1" dirty="0" smtClean="0">
                <a:solidFill>
                  <a:srgbClr val="FFFF00"/>
                </a:solidFill>
              </a:rPr>
              <a:t>.</a:t>
            </a:r>
          </a:p>
          <a:p>
            <a:pPr marL="64008" indent="0" algn="just">
              <a:buNone/>
            </a:pPr>
            <a:r>
              <a:rPr lang="ar-IQ" sz="1800" b="1" dirty="0">
                <a:solidFill>
                  <a:schemeClr val="accent1">
                    <a:lumMod val="75000"/>
                  </a:schemeClr>
                </a:solidFill>
              </a:rPr>
              <a:t>4- التغير النفسي: </a:t>
            </a:r>
            <a:r>
              <a:rPr lang="ar-IQ" sz="1800" b="1" dirty="0">
                <a:solidFill>
                  <a:srgbClr val="FFFF00"/>
                </a:solidFill>
              </a:rPr>
              <a:t>إن للتحولات الهرمونية والتغيرات الجسدية في مرحلة المراهقة تأثيراً قوياً على الصورة الذاتية والمزاج والعلاقات الاجتماعية</a:t>
            </a:r>
          </a:p>
          <a:p>
            <a:pPr marL="64008" indent="0" algn="just">
              <a:buNone/>
            </a:pPr>
            <a:r>
              <a:rPr lang="ar-IQ" sz="1800" b="1" dirty="0">
                <a:solidFill>
                  <a:srgbClr val="FFFF00"/>
                </a:solidFill>
              </a:rPr>
              <a:t>   وتُعد هذه المرحلة مرحلة التوجيه التعليمي ، لذا يجب معرفة ميول التلاميذ واستعداداتهم لتوجيههم نحو نوع التعليم المُناسب . </a:t>
            </a:r>
          </a:p>
          <a:p>
            <a:pPr marL="64008" indent="0">
              <a:buNone/>
            </a:pPr>
            <a:endParaRPr lang="ar-IQ" sz="1800" b="1" dirty="0" smtClean="0"/>
          </a:p>
          <a:p>
            <a:pPr marL="64008" indent="0">
              <a:buNone/>
            </a:pPr>
            <a:endParaRPr lang="ar-IQ" sz="1800" b="1" dirty="0"/>
          </a:p>
        </p:txBody>
      </p:sp>
    </p:spTree>
    <p:extLst>
      <p:ext uri="{BB962C8B-B14F-4D97-AF65-F5344CB8AC3E}">
        <p14:creationId xmlns:p14="http://schemas.microsoft.com/office/powerpoint/2010/main" val="397705159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799306"/>
          </a:xfrm>
        </p:spPr>
        <p:txBody>
          <a:bodyPr>
            <a:normAutofit/>
          </a:bodyPr>
          <a:lstStyle/>
          <a:p>
            <a:pPr algn="r"/>
            <a:r>
              <a:rPr lang="ar-IQ" sz="2000" b="1" dirty="0">
                <a:effectLst/>
              </a:rPr>
              <a:t>علامات وخصائص مرحلة المراهقة الثانية (15 – 18 سنة ) وهي:</a:t>
            </a:r>
          </a:p>
        </p:txBody>
      </p:sp>
      <p:sp>
        <p:nvSpPr>
          <p:cNvPr id="3" name="عنصر نائب للمحتوى 2"/>
          <p:cNvSpPr>
            <a:spLocks noGrp="1"/>
          </p:cNvSpPr>
          <p:nvPr>
            <p:ph idx="1"/>
          </p:nvPr>
        </p:nvSpPr>
        <p:spPr>
          <a:xfrm>
            <a:off x="152400" y="1066800"/>
            <a:ext cx="8839200" cy="5638800"/>
          </a:xfrm>
        </p:spPr>
        <p:txBody>
          <a:bodyPr>
            <a:normAutofit/>
          </a:bodyPr>
          <a:lstStyle/>
          <a:p>
            <a:pPr marL="64008" indent="0" algn="just">
              <a:buNone/>
            </a:pPr>
            <a:r>
              <a:rPr lang="ar-IQ" sz="1400" b="1" dirty="0">
                <a:solidFill>
                  <a:srgbClr val="FF0000"/>
                </a:solidFill>
              </a:rPr>
              <a:t>1 – التغيرات الانفعالية والمزاجية : </a:t>
            </a:r>
            <a:r>
              <a:rPr lang="ar-IQ" sz="1400" b="1" dirty="0">
                <a:solidFill>
                  <a:srgbClr val="92D050"/>
                </a:solidFill>
              </a:rPr>
              <a:t>من المُلاحظ أن أهم التغيرات التي تعتري المراهق ، هي تلك التغيرات الانفعالية والمزاجية ، حيث تتصف انفعالاته بالتقلب السريع من موقف لآخر ، حيث يبدأ الاستقرار أحياناً والهدوء أحياناً أخرى وبلا مقدمات ، ويعقب ذلك عدم الاستقرار والثورة ثم الارتياح والرضا </a:t>
            </a:r>
            <a:r>
              <a:rPr lang="ar-IQ" sz="1400" b="1" dirty="0" smtClean="0">
                <a:solidFill>
                  <a:srgbClr val="92D050"/>
                </a:solidFill>
              </a:rPr>
              <a:t>والسرور </a:t>
            </a:r>
            <a:r>
              <a:rPr lang="ar-IQ" sz="1400" b="1" dirty="0">
                <a:solidFill>
                  <a:srgbClr val="92D050"/>
                </a:solidFill>
              </a:rPr>
              <a:t>، ثم ينقلب على عقبيه إلى السخط وعدم الرضا والاكتئاب</a:t>
            </a:r>
            <a:r>
              <a:rPr lang="ar-IQ" sz="1400" b="1" dirty="0" smtClean="0">
                <a:solidFill>
                  <a:srgbClr val="92D050"/>
                </a:solidFill>
              </a:rPr>
              <a:t>.</a:t>
            </a:r>
          </a:p>
          <a:p>
            <a:pPr marL="64008" indent="0" algn="just">
              <a:buNone/>
            </a:pPr>
            <a:r>
              <a:rPr lang="ar-IQ" sz="1400" b="1" dirty="0">
                <a:solidFill>
                  <a:srgbClr val="FF0000"/>
                </a:solidFill>
              </a:rPr>
              <a:t>2 – العلاقات الاجتماعية : </a:t>
            </a:r>
            <a:r>
              <a:rPr lang="ar-IQ" sz="1400" b="1" dirty="0">
                <a:solidFill>
                  <a:srgbClr val="92D050"/>
                </a:solidFill>
              </a:rPr>
              <a:t>حيث يجتمع المراهق بالآخرين ، ويندمج في وسط الجماعة ويُشارك بفعالية داخل إطار الجماعة ، وفجأة يتحول إلى عزلة وانطواء وابتعاد عن الوسط الجماعي وعدم المشاركة الايجابية </a:t>
            </a:r>
            <a:r>
              <a:rPr lang="ar-IQ" sz="1400" b="1" dirty="0" smtClean="0">
                <a:solidFill>
                  <a:srgbClr val="92D050"/>
                </a:solidFill>
              </a:rPr>
              <a:t>.</a:t>
            </a:r>
          </a:p>
          <a:p>
            <a:pPr marL="64008" indent="0" algn="just">
              <a:buNone/>
            </a:pPr>
            <a:r>
              <a:rPr lang="ar-IQ" sz="1400" b="1" dirty="0">
                <a:solidFill>
                  <a:srgbClr val="FF0000"/>
                </a:solidFill>
              </a:rPr>
              <a:t>3 – التغيرات الجسمية : </a:t>
            </a:r>
            <a:r>
              <a:rPr lang="ar-IQ" sz="1400" b="1" dirty="0">
                <a:solidFill>
                  <a:srgbClr val="92D050"/>
                </a:solidFill>
              </a:rPr>
              <a:t>يمر المراهق بتغيرات جسمانية كثيرة تطرأ على أعضاء جسمه ، فتكتمل الأعضاء الجسمية ويبدو في مظهره كالرجال لذلك تظهر أنماطاً سلوكية مختلفة عن ذي قبل ، تتمثل في الميل إلى الاستقلال والتحرر من السلطة ، سواءً أكانت سلطة الوالدين ، أم سلطة الآخرين عامة .</a:t>
            </a:r>
          </a:p>
          <a:p>
            <a:pPr marL="64008" indent="0" algn="just">
              <a:buNone/>
            </a:pPr>
            <a:r>
              <a:rPr lang="ar-IQ" sz="1400" b="1" dirty="0">
                <a:solidFill>
                  <a:srgbClr val="FF0000"/>
                </a:solidFill>
              </a:rPr>
              <a:t>4 – الاستقلالية : </a:t>
            </a:r>
            <a:r>
              <a:rPr lang="ar-IQ" sz="1400" b="1" dirty="0">
                <a:solidFill>
                  <a:srgbClr val="92D050"/>
                </a:solidFill>
              </a:rPr>
              <a:t>وتظهر في التمسك برأي المراهق تمسكاً شديداً يصعب عليه الحياد عنه مهما أقنعه الآباء أو المعلمين بفكرة أو برأي آخر بديل ، وتمثل هذه المرحلة العمرية ما تُعرف بمرحلة الفطام النفسي والاجتماعي ، والتحرر والاعتماد على النفس اعتماداً كلياً .</a:t>
            </a:r>
          </a:p>
          <a:p>
            <a:pPr marL="64008" indent="0" algn="just">
              <a:buNone/>
            </a:pPr>
            <a:r>
              <a:rPr lang="ar-IQ" sz="1400" b="1" dirty="0">
                <a:solidFill>
                  <a:srgbClr val="FF0000"/>
                </a:solidFill>
              </a:rPr>
              <a:t>5 – الاضطرابات الاجتماعية : </a:t>
            </a:r>
            <a:r>
              <a:rPr lang="ar-IQ" sz="1400" b="1" dirty="0">
                <a:solidFill>
                  <a:srgbClr val="92D050"/>
                </a:solidFill>
              </a:rPr>
              <a:t>كثيراً ما ينشأ التعارض الشديد بين الأبوين والمحيطين بالمراهق ، من حيث تقبلهم الرأي والانصياع له بصورة أو أخرى ، ومن هنا يحدث الصراع النفسي لدى المراهق وتظهر آثاره في أنماط سلوكه إزاء الوالدين والآخرين ، متمثلاً في كثرة المشاحنات والاختلافات والمناقشات الكثيرة التي تتصف بالعناد والإصرار الشديد ، وما قد يقابل ذلك من اضطهاد أو عنف من الوالدين أو الأقربين ، مما يزيد من عدم توافق المراهق في حياته الاجتماعية . </a:t>
            </a:r>
            <a:endParaRPr lang="ar-IQ" sz="1400" b="1" dirty="0" smtClean="0">
              <a:solidFill>
                <a:srgbClr val="92D050"/>
              </a:solidFill>
            </a:endParaRPr>
          </a:p>
          <a:p>
            <a:pPr marL="64008" indent="0" algn="just">
              <a:buNone/>
            </a:pPr>
            <a:r>
              <a:rPr lang="ar-IQ" sz="1400" b="1" dirty="0">
                <a:solidFill>
                  <a:srgbClr val="FF0000"/>
                </a:solidFill>
              </a:rPr>
              <a:t>6 – الخصائص الدينية : </a:t>
            </a:r>
            <a:r>
              <a:rPr lang="ar-IQ" sz="1400" b="1" dirty="0">
                <a:solidFill>
                  <a:srgbClr val="92D050"/>
                </a:solidFill>
              </a:rPr>
              <a:t>مما يُلاحظ في هذه المرحلة العمرية الحساسية من عمر المراهق ، ظهور الاتجاه الديني والتفكير في أمور الدين بصفة مستمرة ، ومناقشة الآراء الدينية لدرجة التشكك الشديد الواضح فيها ، أو الالتزام التام والتمسك بالعقيدة بالتزام كامل </a:t>
            </a:r>
            <a:r>
              <a:rPr lang="ar-IQ" sz="1400" b="1" dirty="0" smtClean="0">
                <a:solidFill>
                  <a:srgbClr val="92D050"/>
                </a:solidFill>
              </a:rPr>
              <a:t>.</a:t>
            </a:r>
          </a:p>
          <a:p>
            <a:pPr marL="64008" indent="0" algn="just">
              <a:buNone/>
            </a:pPr>
            <a:r>
              <a:rPr lang="ar-IQ" sz="1400" b="1" dirty="0">
                <a:solidFill>
                  <a:srgbClr val="FF0000"/>
                </a:solidFill>
              </a:rPr>
              <a:t>7 – الخصائص المعرفية العقلية : </a:t>
            </a:r>
            <a:r>
              <a:rPr lang="ar-IQ" sz="1400" b="1" dirty="0">
                <a:solidFill>
                  <a:srgbClr val="92D050"/>
                </a:solidFill>
              </a:rPr>
              <a:t>من الناحية المعرفية العقلية ، تتميز مرحلة المراهقة لتلاميذ المرحلة الثانوية بتمايز القدرات العقلية التي تؤدي بالمراهق إلى تنوع السلوك وتباينه وتمايزه ، فيُحاول الاستزادة العلمية الثقافية من قراءة واستماع ومشاهدة ودراسة وبحث واستقصاء واكتشاف .. </a:t>
            </a:r>
            <a:endParaRPr lang="ar-IQ" sz="1400" b="1" dirty="0" smtClean="0">
              <a:solidFill>
                <a:srgbClr val="92D050"/>
              </a:solidFill>
            </a:endParaRPr>
          </a:p>
          <a:p>
            <a:pPr marL="64008" indent="0" algn="just">
              <a:buNone/>
            </a:pPr>
            <a:endParaRPr lang="ar-IQ" sz="1400" b="1" dirty="0">
              <a:solidFill>
                <a:srgbClr val="92D050"/>
              </a:solidFill>
            </a:endParaRPr>
          </a:p>
        </p:txBody>
      </p:sp>
    </p:spTree>
    <p:extLst>
      <p:ext uri="{BB962C8B-B14F-4D97-AF65-F5344CB8AC3E}">
        <p14:creationId xmlns:p14="http://schemas.microsoft.com/office/powerpoint/2010/main" val="422100314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IQ" dirty="0">
                <a:effectLst/>
              </a:rPr>
              <a:t>مفهوم التطور والتطور الحركي</a:t>
            </a:r>
          </a:p>
        </p:txBody>
      </p:sp>
      <p:sp>
        <p:nvSpPr>
          <p:cNvPr id="3" name="عنصر نائب للمحتوى 2"/>
          <p:cNvSpPr>
            <a:spLocks noGrp="1"/>
          </p:cNvSpPr>
          <p:nvPr>
            <p:ph idx="1"/>
          </p:nvPr>
        </p:nvSpPr>
        <p:spPr>
          <a:xfrm>
            <a:off x="152400" y="1447800"/>
            <a:ext cx="8991600" cy="5334000"/>
          </a:xfrm>
        </p:spPr>
        <p:txBody>
          <a:bodyPr>
            <a:normAutofit/>
          </a:bodyPr>
          <a:lstStyle/>
          <a:p>
            <a:pPr marL="64008" indent="0" algn="just">
              <a:buNone/>
            </a:pPr>
            <a:r>
              <a:rPr lang="ar-IQ" sz="2000" b="1" dirty="0">
                <a:solidFill>
                  <a:srgbClr val="FFC000"/>
                </a:solidFill>
              </a:rPr>
              <a:t> من الظواهر المعروفة في الحياة الإنسانية إن الفرد يأتي إلى هذا العالم لا يمتلك من القدرات وأنماط السلوك الا القليل, إن هذه التغيرات تستمر طوال فترة حياة الإنسان وتبقى في تغير مستمر ما دام الإنسان على قيد الحياة، وهذه التغيرات يطلق عليها مصطلح التطور (</a:t>
            </a:r>
            <a:r>
              <a:rPr lang="en-US" sz="2000" b="1" dirty="0">
                <a:solidFill>
                  <a:srgbClr val="FFC000"/>
                </a:solidFill>
              </a:rPr>
              <a:t>Development) </a:t>
            </a:r>
            <a:r>
              <a:rPr lang="ar-IQ" sz="2000" b="1" dirty="0">
                <a:solidFill>
                  <a:srgbClr val="FFC000"/>
                </a:solidFill>
              </a:rPr>
              <a:t>والذي "يدل على التغيرات التكوينية التي تحدث في بناء الجسم وأعضائه وأجهزته وكذلك التغيرات في وظائفها وعلاقة تلك التغيرات بالعوامل الخارجية"، </a:t>
            </a:r>
          </a:p>
          <a:p>
            <a:pPr marL="64008" indent="0" algn="just">
              <a:buNone/>
            </a:pPr>
            <a:r>
              <a:rPr lang="ar-IQ" sz="2000" b="1" dirty="0">
                <a:solidFill>
                  <a:srgbClr val="FFC000"/>
                </a:solidFill>
              </a:rPr>
              <a:t>ومن الظواهر الواضحة في تطور الإنسان هو التطور الحركي (</a:t>
            </a:r>
            <a:r>
              <a:rPr lang="en-US" sz="2000" b="1" dirty="0">
                <a:solidFill>
                  <a:srgbClr val="FFC000"/>
                </a:solidFill>
              </a:rPr>
              <a:t>Motor development) </a:t>
            </a:r>
            <a:r>
              <a:rPr lang="ar-IQ" sz="2000" b="1" dirty="0">
                <a:solidFill>
                  <a:srgbClr val="FFC000"/>
                </a:solidFill>
              </a:rPr>
              <a:t>والذي يشكل حلقة هامة ومتممة لتطور عدد كبير من أنماط سلوكه والمتمثلة في التغيرات التي تطرأ على قوة الفرد وشدة عضلاته وقدرته على تحريك أعضاء جسمه وانتقاله من مكان إلى آخر وادائه الحركي ويعرف التطور الحركي بأنه "اكتساب قدرات ومهارات إرادية كالقبض والمشي والقفز والاتزان تسير في تطورها وفق نسق يكاد يكون عالمياً". </a:t>
            </a:r>
          </a:p>
          <a:p>
            <a:pPr marL="64008" indent="0" algn="just">
              <a:buNone/>
            </a:pPr>
            <a:endParaRPr lang="ar-IQ" dirty="0"/>
          </a:p>
        </p:txBody>
      </p:sp>
    </p:spTree>
    <p:extLst>
      <p:ext uri="{BB962C8B-B14F-4D97-AF65-F5344CB8AC3E}">
        <p14:creationId xmlns:p14="http://schemas.microsoft.com/office/powerpoint/2010/main" val="741512981"/>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152400"/>
            <a:ext cx="8229600" cy="1066799"/>
          </a:xfrm>
        </p:spPr>
        <p:txBody>
          <a:bodyPr>
            <a:normAutofit/>
          </a:bodyPr>
          <a:lstStyle/>
          <a:p>
            <a:pPr algn="ctr"/>
            <a:r>
              <a:rPr lang="ar-IQ" sz="3200" dirty="0">
                <a:solidFill>
                  <a:srgbClr val="FFFF00"/>
                </a:solidFill>
              </a:rPr>
              <a:t>التطور الحركي في الاداء الرياضي</a:t>
            </a:r>
          </a:p>
        </p:txBody>
      </p:sp>
      <p:sp>
        <p:nvSpPr>
          <p:cNvPr id="3" name="عنصر نائب للمحتوى 2"/>
          <p:cNvSpPr>
            <a:spLocks noGrp="1"/>
          </p:cNvSpPr>
          <p:nvPr>
            <p:ph idx="1"/>
          </p:nvPr>
        </p:nvSpPr>
        <p:spPr>
          <a:xfrm>
            <a:off x="457200" y="1295400"/>
            <a:ext cx="8229600" cy="5159408"/>
          </a:xfrm>
        </p:spPr>
        <p:txBody>
          <a:bodyPr>
            <a:normAutofit fontScale="77500" lnSpcReduction="20000"/>
          </a:bodyPr>
          <a:lstStyle/>
          <a:p>
            <a:pPr marL="64008" indent="0" algn="just">
              <a:buNone/>
            </a:pPr>
            <a:r>
              <a:rPr lang="ar-IQ" sz="3100" b="1" dirty="0">
                <a:solidFill>
                  <a:srgbClr val="92D050"/>
                </a:solidFill>
              </a:rPr>
              <a:t>التطور الحركي للإداء ذا اهمية كبيرة في تقويم وتطور نمو الفرد ويعتبر احد المؤشرات التي تعبر عن حالة النمو عند الافراد, وان التعرف على السلوك الحركي للإنسان خلال مراحل تطوره تتطلب الملاحظة والاختبار لقابليته الحركية من خلال مجموعة من الاختبارات التي تقيس سلوكه وتقيس لنا هذه الاختبارات مستوى اللياقة البدنية للأفراد في المراحل المختلفة، لان جميع الدراسات اثبتت ان اللياقة البدنية ترتبط ارتباطاً وثيقاً بتطور العمل والانتاج والحفاظ على الصحة العامة, لقد وضعت بطاريات مختلفة في بلدان العالم ومنه العراق تقيس لنا تطور اللياقة البدنية للمجتمع بمراحل مختلفة, ويمكن من خلال هذه البطاريات ان تجد مؤشرات موضوعية تزيد او تنقص عن الحقيقة وتؤشر لنا مدى التطور الحركي والبدني والتغيرات التكوينية من شهر الى شهر ومن سنة الى اخرى ومن عقد الى اخر.</a:t>
            </a:r>
          </a:p>
          <a:p>
            <a:pPr marL="64008" indent="0">
              <a:buNone/>
            </a:pPr>
            <a:endParaRPr lang="ar-IQ" dirty="0"/>
          </a:p>
        </p:txBody>
      </p:sp>
    </p:spTree>
    <p:extLst>
      <p:ext uri="{BB962C8B-B14F-4D97-AF65-F5344CB8AC3E}">
        <p14:creationId xmlns:p14="http://schemas.microsoft.com/office/powerpoint/2010/main" val="1929095692"/>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027906"/>
          </a:xfrm>
        </p:spPr>
        <p:txBody>
          <a:bodyPr>
            <a:normAutofit/>
          </a:bodyPr>
          <a:lstStyle/>
          <a:p>
            <a:pPr algn="ctr"/>
            <a:r>
              <a:rPr lang="ar-IQ" sz="4000" b="1" dirty="0">
                <a:effectLst/>
              </a:rPr>
              <a:t>مراحل التطور الحركي</a:t>
            </a:r>
          </a:p>
        </p:txBody>
      </p:sp>
      <p:sp>
        <p:nvSpPr>
          <p:cNvPr id="3" name="عنصر نائب للمحتوى 2"/>
          <p:cNvSpPr>
            <a:spLocks noGrp="1"/>
          </p:cNvSpPr>
          <p:nvPr>
            <p:ph idx="1"/>
          </p:nvPr>
        </p:nvSpPr>
        <p:spPr>
          <a:xfrm>
            <a:off x="152400" y="1524000"/>
            <a:ext cx="8839200" cy="4930808"/>
          </a:xfrm>
        </p:spPr>
        <p:txBody>
          <a:bodyPr>
            <a:normAutofit fontScale="62500" lnSpcReduction="20000"/>
          </a:bodyPr>
          <a:lstStyle/>
          <a:p>
            <a:pPr marL="64008" indent="0" algn="just">
              <a:buNone/>
            </a:pPr>
            <a:r>
              <a:rPr lang="ar-IQ" sz="3400" b="1" dirty="0">
                <a:solidFill>
                  <a:srgbClr val="FFFF00"/>
                </a:solidFill>
              </a:rPr>
              <a:t>إن لحياة الإنسان وتطورها هناك مراحل تمتاز كل منها بمجموعة من الخصائص تختلف عن الخصائص التي تميز المراحل الأخرى، وبالرغم من اعتراف العلماء بأن التطور هو عملية مستمرة الا أنهم لاحظوا إن هذا التطور يأخذ في جوانبه المختلفة خصائص تختلف من مرحلة إلى اخرى, وهذي من وجهة نظر وجيه محجوب هي :-</a:t>
            </a:r>
          </a:p>
          <a:p>
            <a:pPr marL="64008" indent="0" algn="just">
              <a:buNone/>
            </a:pPr>
            <a:r>
              <a:rPr lang="ar-IQ" sz="3400" b="1" dirty="0">
                <a:solidFill>
                  <a:srgbClr val="FFFF00"/>
                </a:solidFill>
              </a:rPr>
              <a:t>المرحلة الأولى وهي مرحلة الولادة وتمثل السنة الأولى.</a:t>
            </a:r>
          </a:p>
          <a:p>
            <a:pPr marL="64008" indent="0" algn="just">
              <a:buNone/>
            </a:pPr>
            <a:r>
              <a:rPr lang="ar-IQ" sz="3400" b="1" dirty="0">
                <a:solidFill>
                  <a:srgbClr val="FFFF00"/>
                </a:solidFill>
              </a:rPr>
              <a:t>المرحلة الثانية وهي مرحلة الحضانة من سنة إلى ثلاث سنوات.</a:t>
            </a:r>
          </a:p>
          <a:p>
            <a:pPr marL="64008" indent="0" algn="just">
              <a:buNone/>
            </a:pPr>
            <a:r>
              <a:rPr lang="ar-IQ" sz="3400" b="1" dirty="0">
                <a:solidFill>
                  <a:srgbClr val="FFFF00"/>
                </a:solidFill>
              </a:rPr>
              <a:t>المرحلة الثالثة قبل المدرسة من (3) سنوات إلى دخول المدرسة (6) سنوات.</a:t>
            </a:r>
          </a:p>
          <a:p>
            <a:pPr marL="64008" indent="0" algn="just">
              <a:buNone/>
            </a:pPr>
            <a:r>
              <a:rPr lang="ar-IQ" sz="3400" b="1" dirty="0">
                <a:solidFill>
                  <a:srgbClr val="FFFF00"/>
                </a:solidFill>
              </a:rPr>
              <a:t>المرحلة الرابعة الابتدائية وتشمل المدرسة الابتدائية الأولى ( الأول ، الثاني، الثالث) والمدرسة الابتدائية الثانية (الرابع، الخامس، السادس الابتدائي).</a:t>
            </a:r>
          </a:p>
          <a:p>
            <a:pPr marL="64008" indent="0" algn="just">
              <a:buNone/>
            </a:pPr>
            <a:r>
              <a:rPr lang="ar-IQ" sz="3400" b="1" dirty="0">
                <a:solidFill>
                  <a:srgbClr val="FFFF00"/>
                </a:solidFill>
              </a:rPr>
              <a:t>المرحلة الخامسة (المراهقة) وتشمل المراهقة الأولى والوسطى والمتأخرة</a:t>
            </a:r>
          </a:p>
          <a:p>
            <a:pPr marL="64008" indent="0" algn="just">
              <a:buNone/>
            </a:pPr>
            <a:r>
              <a:rPr lang="ar-IQ" sz="3400" b="1" dirty="0">
                <a:solidFill>
                  <a:srgbClr val="FFFF00"/>
                </a:solidFill>
              </a:rPr>
              <a:t>المرحلة السادسة الرجولة وتشمل الرجولة الأولى (الشباب) والرجولة الثانية (المتوسطة) والرجولة الثالثة المتأخرة .</a:t>
            </a:r>
          </a:p>
          <a:p>
            <a:pPr marL="64008" indent="0" algn="just">
              <a:buNone/>
            </a:pPr>
            <a:r>
              <a:rPr lang="ar-IQ" sz="3400" b="1" dirty="0">
                <a:solidFill>
                  <a:srgbClr val="FFFF00"/>
                </a:solidFill>
              </a:rPr>
              <a:t>المرحلة السابعة (الكهولة).</a:t>
            </a:r>
          </a:p>
          <a:p>
            <a:pPr marL="64008" indent="0">
              <a:buNone/>
            </a:pPr>
            <a:endParaRPr lang="ar-IQ" dirty="0"/>
          </a:p>
        </p:txBody>
      </p:sp>
    </p:spTree>
    <p:extLst>
      <p:ext uri="{BB962C8B-B14F-4D97-AF65-F5344CB8AC3E}">
        <p14:creationId xmlns:p14="http://schemas.microsoft.com/office/powerpoint/2010/main" val="3764998961"/>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104106"/>
          </a:xfrm>
        </p:spPr>
        <p:txBody>
          <a:bodyPr/>
          <a:lstStyle/>
          <a:p>
            <a:pPr algn="r"/>
            <a:r>
              <a:rPr lang="ar-IQ" dirty="0"/>
              <a:t>العوامل المؤثرة بالتطور الحركي</a:t>
            </a:r>
          </a:p>
        </p:txBody>
      </p:sp>
      <p:sp>
        <p:nvSpPr>
          <p:cNvPr id="3" name="عنصر نائب للمحتوى 2"/>
          <p:cNvSpPr>
            <a:spLocks noGrp="1"/>
          </p:cNvSpPr>
          <p:nvPr>
            <p:ph idx="1"/>
          </p:nvPr>
        </p:nvSpPr>
        <p:spPr>
          <a:xfrm>
            <a:off x="228600" y="1447800"/>
            <a:ext cx="8534400" cy="5029200"/>
          </a:xfrm>
        </p:spPr>
        <p:txBody>
          <a:bodyPr>
            <a:normAutofit fontScale="85000" lnSpcReduction="20000"/>
          </a:bodyPr>
          <a:lstStyle/>
          <a:p>
            <a:pPr marL="64008" indent="0">
              <a:buNone/>
            </a:pPr>
            <a:r>
              <a:rPr lang="ar-IQ" dirty="0">
                <a:solidFill>
                  <a:srgbClr val="92D050"/>
                </a:solidFill>
              </a:rPr>
              <a:t>الوراثة : </a:t>
            </a:r>
            <a:r>
              <a:rPr lang="ar-IQ" dirty="0">
                <a:solidFill>
                  <a:srgbClr val="FFFF00"/>
                </a:solidFill>
              </a:rPr>
              <a:t>وهي العامل الحقيقي الداخلي لانتقال صفات الوالدين للجنين.</a:t>
            </a:r>
          </a:p>
          <a:p>
            <a:pPr marL="64008" indent="0">
              <a:buNone/>
            </a:pPr>
            <a:r>
              <a:rPr lang="ar-IQ" dirty="0">
                <a:solidFill>
                  <a:srgbClr val="92D050"/>
                </a:solidFill>
              </a:rPr>
              <a:t>البيئة : </a:t>
            </a:r>
            <a:r>
              <a:rPr lang="ar-IQ" dirty="0">
                <a:solidFill>
                  <a:srgbClr val="FFFF00"/>
                </a:solidFill>
              </a:rPr>
              <a:t>وهي نتيجة تفاعل الفرد وما يكتسبه من سلوك ونشاط من محيطه.</a:t>
            </a:r>
          </a:p>
          <a:p>
            <a:pPr marL="64008" indent="0">
              <a:buNone/>
            </a:pPr>
            <a:r>
              <a:rPr lang="ar-IQ" dirty="0">
                <a:solidFill>
                  <a:srgbClr val="92D050"/>
                </a:solidFill>
              </a:rPr>
              <a:t>الغذاء : </a:t>
            </a:r>
            <a:r>
              <a:rPr lang="ar-IQ" dirty="0">
                <a:solidFill>
                  <a:srgbClr val="FFFF00"/>
                </a:solidFill>
              </a:rPr>
              <a:t>هو اصل تكوين ومصدر الطاقة لبناء الجسم خاصة نمو الخلايا الجديدة</a:t>
            </a:r>
          </a:p>
          <a:p>
            <a:pPr marL="64008" indent="0">
              <a:buNone/>
            </a:pPr>
            <a:r>
              <a:rPr lang="ar-IQ" dirty="0">
                <a:solidFill>
                  <a:srgbClr val="92D050"/>
                </a:solidFill>
              </a:rPr>
              <a:t>النضج : </a:t>
            </a:r>
            <a:r>
              <a:rPr lang="ar-IQ" dirty="0">
                <a:solidFill>
                  <a:srgbClr val="FFFF00"/>
                </a:solidFill>
              </a:rPr>
              <a:t>هو عملية داخلية فسلجيه تشريحية دون ارادة الانسان يظهر على الانسان من الناحية الخارجية كالطول والوزن وبعض الصفات الاخرى.</a:t>
            </a:r>
          </a:p>
          <a:p>
            <a:pPr marL="64008" indent="0">
              <a:buNone/>
            </a:pPr>
            <a:r>
              <a:rPr lang="ar-IQ" dirty="0">
                <a:solidFill>
                  <a:srgbClr val="92D050"/>
                </a:solidFill>
              </a:rPr>
              <a:t>التعلم : </a:t>
            </a:r>
            <a:r>
              <a:rPr lang="ar-IQ" dirty="0">
                <a:solidFill>
                  <a:srgbClr val="FFFF00"/>
                </a:solidFill>
              </a:rPr>
              <a:t>هو نشاط يقوم به الفرد من أجل بناءه العقلي، ويعدل معلوماته وسلوكه وحركاته من خلال الخبرة والمران .</a:t>
            </a:r>
          </a:p>
          <a:p>
            <a:pPr marL="64008" indent="0">
              <a:buNone/>
            </a:pPr>
            <a:r>
              <a:rPr lang="ar-IQ" dirty="0">
                <a:solidFill>
                  <a:srgbClr val="92D050"/>
                </a:solidFill>
              </a:rPr>
              <a:t>الغدد والهرمونات : </a:t>
            </a:r>
            <a:r>
              <a:rPr lang="ar-IQ" dirty="0">
                <a:solidFill>
                  <a:srgbClr val="FFFF00"/>
                </a:solidFill>
              </a:rPr>
              <a:t>تنظيم الفرد وتتحكم في عملية النمو ووظائف الجسم الاخرى ، وتتحكم ايضا في انفعالاته، ان أي زيادة او نقص في افرازها سيولد خللاً في النمو. </a:t>
            </a:r>
          </a:p>
          <a:p>
            <a:pPr marL="64008" indent="0">
              <a:buNone/>
            </a:pPr>
            <a:endParaRPr lang="ar-IQ" dirty="0"/>
          </a:p>
        </p:txBody>
      </p:sp>
    </p:spTree>
    <p:extLst>
      <p:ext uri="{BB962C8B-B14F-4D97-AF65-F5344CB8AC3E}">
        <p14:creationId xmlns:p14="http://schemas.microsoft.com/office/powerpoint/2010/main" val="7141663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951706"/>
          </a:xfrm>
        </p:spPr>
        <p:txBody>
          <a:bodyPr>
            <a:normAutofit/>
          </a:bodyPr>
          <a:lstStyle/>
          <a:p>
            <a:pPr algn="ctr"/>
            <a:r>
              <a:rPr lang="ar-IQ" sz="3600" b="1" dirty="0"/>
              <a:t>التطور الحركي في مرحلة المراهقة</a:t>
            </a:r>
          </a:p>
        </p:txBody>
      </p:sp>
      <p:sp>
        <p:nvSpPr>
          <p:cNvPr id="3" name="عنصر نائب للمحتوى 2"/>
          <p:cNvSpPr>
            <a:spLocks noGrp="1"/>
          </p:cNvSpPr>
          <p:nvPr>
            <p:ph idx="1"/>
          </p:nvPr>
        </p:nvSpPr>
        <p:spPr>
          <a:xfrm>
            <a:off x="228600" y="1981200"/>
            <a:ext cx="8763000" cy="4473608"/>
          </a:xfrm>
        </p:spPr>
        <p:txBody>
          <a:bodyPr/>
          <a:lstStyle/>
          <a:p>
            <a:pPr marL="64008" indent="0">
              <a:buNone/>
            </a:pPr>
            <a:r>
              <a:rPr lang="ar-IQ" sz="2800" b="1" dirty="0">
                <a:solidFill>
                  <a:srgbClr val="92D050"/>
                </a:solidFill>
                <a:effectLst>
                  <a:outerShdw blurRad="38100" dist="38100" dir="2700000" algn="tl">
                    <a:srgbClr val="000000">
                      <a:alpha val="43137"/>
                    </a:srgbClr>
                  </a:outerShdw>
                </a:effectLst>
              </a:rPr>
              <a:t>يقسم النمو والتطور الحركي في مرحلة المراهقة أي من عمر (13-18) سنة الى ثلاثة مراحل هي</a:t>
            </a:r>
          </a:p>
          <a:p>
            <a:pPr marL="64008" indent="0">
              <a:buNone/>
            </a:pPr>
            <a:r>
              <a:rPr lang="ar-IQ" sz="2800" b="1" dirty="0">
                <a:solidFill>
                  <a:srgbClr val="92D050"/>
                </a:solidFill>
                <a:effectLst>
                  <a:outerShdw blurRad="38100" dist="38100" dir="2700000" algn="tl">
                    <a:srgbClr val="000000">
                      <a:alpha val="43137"/>
                    </a:srgbClr>
                  </a:outerShdw>
                </a:effectLst>
              </a:rPr>
              <a:t>1- مرحلة المراهقة الاولى</a:t>
            </a:r>
          </a:p>
          <a:p>
            <a:pPr marL="64008" indent="0">
              <a:buNone/>
            </a:pPr>
            <a:r>
              <a:rPr lang="ar-IQ" sz="2800" b="1" dirty="0">
                <a:solidFill>
                  <a:srgbClr val="92D050"/>
                </a:solidFill>
                <a:effectLst>
                  <a:outerShdw blurRad="38100" dist="38100" dir="2700000" algn="tl">
                    <a:srgbClr val="000000">
                      <a:alpha val="43137"/>
                    </a:srgbClr>
                  </a:outerShdw>
                </a:effectLst>
              </a:rPr>
              <a:t>2- مرحلة المراهقة الوسطى</a:t>
            </a:r>
          </a:p>
          <a:p>
            <a:pPr marL="64008" indent="0">
              <a:buNone/>
            </a:pPr>
            <a:r>
              <a:rPr lang="ar-IQ" sz="2800" b="1" dirty="0">
                <a:solidFill>
                  <a:srgbClr val="92D050"/>
                </a:solidFill>
                <a:effectLst>
                  <a:outerShdw blurRad="38100" dist="38100" dir="2700000" algn="tl">
                    <a:srgbClr val="000000">
                      <a:alpha val="43137"/>
                    </a:srgbClr>
                  </a:outerShdw>
                </a:effectLst>
              </a:rPr>
              <a:t>3- مرحلة المراهقة المتأخرة</a:t>
            </a:r>
          </a:p>
          <a:p>
            <a:pPr marL="64008" indent="0">
              <a:buNone/>
            </a:pPr>
            <a:endParaRPr lang="ar-IQ" dirty="0"/>
          </a:p>
        </p:txBody>
      </p:sp>
    </p:spTree>
    <p:extLst>
      <p:ext uri="{BB962C8B-B14F-4D97-AF65-F5344CB8AC3E}">
        <p14:creationId xmlns:p14="http://schemas.microsoft.com/office/powerpoint/2010/main" val="32086022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951706"/>
          </a:xfrm>
        </p:spPr>
        <p:txBody>
          <a:bodyPr>
            <a:normAutofit/>
          </a:bodyPr>
          <a:lstStyle/>
          <a:p>
            <a:pPr algn="ctr"/>
            <a:r>
              <a:rPr lang="ar-IQ" sz="2800" b="1" dirty="0"/>
              <a:t>التطور الحركي في مرحلة المراهقة الاولى</a:t>
            </a:r>
          </a:p>
        </p:txBody>
      </p:sp>
      <p:sp>
        <p:nvSpPr>
          <p:cNvPr id="3" name="عنصر نائب للمحتوى 2"/>
          <p:cNvSpPr>
            <a:spLocks noGrp="1"/>
          </p:cNvSpPr>
          <p:nvPr>
            <p:ph idx="1"/>
          </p:nvPr>
        </p:nvSpPr>
        <p:spPr>
          <a:xfrm>
            <a:off x="228600" y="1219200"/>
            <a:ext cx="8763000" cy="5235608"/>
          </a:xfrm>
        </p:spPr>
        <p:txBody>
          <a:bodyPr/>
          <a:lstStyle/>
          <a:p>
            <a:pPr marL="64008" indent="0" algn="just">
              <a:buNone/>
            </a:pPr>
            <a:r>
              <a:rPr lang="ar-IQ" b="1" dirty="0">
                <a:solidFill>
                  <a:srgbClr val="92D050"/>
                </a:solidFill>
                <a:effectLst>
                  <a:outerShdw blurRad="38100" dist="38100" dir="2700000" algn="tl">
                    <a:srgbClr val="000000">
                      <a:alpha val="43137"/>
                    </a:srgbClr>
                  </a:outerShdw>
                </a:effectLst>
              </a:rPr>
              <a:t>يرتبط التطور الحركي بجوانب النمو المختلفة وفي مرحلة المراهقة المبكرة تنمو القدرة والقوة الحركية بصفة عامة عند الفرد بهذه المرحلة العمرية.</a:t>
            </a:r>
          </a:p>
          <a:p>
            <a:pPr marL="64008" indent="0" algn="just">
              <a:buNone/>
            </a:pPr>
            <a:r>
              <a:rPr lang="ar-IQ" b="1" dirty="0">
                <a:solidFill>
                  <a:srgbClr val="92D050"/>
                </a:solidFill>
                <a:effectLst>
                  <a:outerShdw blurRad="38100" dist="38100" dir="2700000" algn="tl">
                    <a:srgbClr val="000000">
                      <a:alpha val="43137"/>
                    </a:srgbClr>
                  </a:outerShdw>
                </a:effectLst>
              </a:rPr>
              <a:t>يلاحظ الخمول والكسل والتراخي نتيجة لطفرة النمو العام في بداية مرحلة المراهقة ونتيجة لعدم الاتساق بين الجوانب المختلفة وهذا الخمول كثيرا ما يوقع المراهق والاسرة في مشكلات وتكثر  شكاوي الاسرة من ابنائها في مثل هذه المرحلة العمرية بانهم كثيري الخمول والنوم.</a:t>
            </a:r>
          </a:p>
          <a:p>
            <a:pPr marL="64008" indent="0">
              <a:buNone/>
            </a:pPr>
            <a:endParaRPr lang="ar-IQ" dirty="0"/>
          </a:p>
        </p:txBody>
      </p:sp>
    </p:spTree>
    <p:extLst>
      <p:ext uri="{BB962C8B-B14F-4D97-AF65-F5344CB8AC3E}">
        <p14:creationId xmlns:p14="http://schemas.microsoft.com/office/powerpoint/2010/main" val="1316616323"/>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951706"/>
          </a:xfrm>
        </p:spPr>
        <p:txBody>
          <a:bodyPr>
            <a:normAutofit fontScale="90000"/>
          </a:bodyPr>
          <a:lstStyle/>
          <a:p>
            <a:pPr algn="ctr"/>
            <a:r>
              <a:rPr lang="ar-IQ" sz="3200" b="1" dirty="0"/>
              <a:t>التطور الحركي في مرحلة المراهقة الوسطى</a:t>
            </a:r>
          </a:p>
        </p:txBody>
      </p:sp>
      <p:sp>
        <p:nvSpPr>
          <p:cNvPr id="3" name="عنصر نائب للمحتوى 2"/>
          <p:cNvSpPr>
            <a:spLocks noGrp="1"/>
          </p:cNvSpPr>
          <p:nvPr>
            <p:ph idx="1"/>
          </p:nvPr>
        </p:nvSpPr>
        <p:spPr>
          <a:xfrm>
            <a:off x="228600" y="1371600"/>
            <a:ext cx="8686800" cy="5083208"/>
          </a:xfrm>
        </p:spPr>
        <p:txBody>
          <a:bodyPr/>
          <a:lstStyle/>
          <a:p>
            <a:pPr marL="64008" indent="0" algn="just">
              <a:buNone/>
            </a:pPr>
            <a:r>
              <a:rPr lang="ar-IQ" b="1" dirty="0">
                <a:solidFill>
                  <a:srgbClr val="FFC000"/>
                </a:solidFill>
                <a:effectLst>
                  <a:outerShdw blurRad="38100" dist="38100" dir="2700000" algn="tl">
                    <a:srgbClr val="000000">
                      <a:alpha val="43137"/>
                    </a:srgbClr>
                  </a:outerShdw>
                </a:effectLst>
              </a:rPr>
              <a:t>في مرحلة المراهقة الوسطى مرحلة التعليم الثانوي تصبح حركات المراهق اكثر توافقا وانسجاما ويزداد نشاطه وقوته ويزداد التآزر الحركي ويتضح ذلك في اتقان مهارات القراءة والكتابة والرسم والألعاب الرياضية وزيادة الذكاء والمعلومات ويقصد بها قصر الفترة الزمنية الواقعة بين المثير وحدوث الاستجابة وبصفة عامة فان هذه المرحلة تتميز بإتقان المهارات والرغبة في الاداء.</a:t>
            </a:r>
          </a:p>
          <a:p>
            <a:pPr marL="64008" indent="0">
              <a:buNone/>
            </a:pPr>
            <a:endParaRPr lang="ar-IQ" dirty="0"/>
          </a:p>
        </p:txBody>
      </p:sp>
    </p:spTree>
    <p:extLst>
      <p:ext uri="{BB962C8B-B14F-4D97-AF65-F5344CB8AC3E}">
        <p14:creationId xmlns:p14="http://schemas.microsoft.com/office/powerpoint/2010/main" val="228319157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027906"/>
          </a:xfrm>
        </p:spPr>
        <p:txBody>
          <a:bodyPr>
            <a:normAutofit fontScale="90000"/>
          </a:bodyPr>
          <a:lstStyle/>
          <a:p>
            <a:pPr algn="ctr"/>
            <a:r>
              <a:rPr lang="ar-IQ" sz="3600" b="1" dirty="0"/>
              <a:t>التطور الحركي في مرحلة المراهقة المتأخرة</a:t>
            </a:r>
          </a:p>
        </p:txBody>
      </p:sp>
      <p:sp>
        <p:nvSpPr>
          <p:cNvPr id="3" name="عنصر نائب للمحتوى 2"/>
          <p:cNvSpPr>
            <a:spLocks noGrp="1"/>
          </p:cNvSpPr>
          <p:nvPr>
            <p:ph idx="1"/>
          </p:nvPr>
        </p:nvSpPr>
        <p:spPr>
          <a:xfrm>
            <a:off x="152400" y="1371600"/>
            <a:ext cx="8839200" cy="5083208"/>
          </a:xfrm>
        </p:spPr>
        <p:txBody>
          <a:bodyPr/>
          <a:lstStyle/>
          <a:p>
            <a:pPr marL="64008" indent="0" algn="just">
              <a:buNone/>
            </a:pPr>
            <a:r>
              <a:rPr lang="ar-IQ" b="1" dirty="0">
                <a:solidFill>
                  <a:srgbClr val="92D050"/>
                </a:solidFill>
                <a:effectLst>
                  <a:outerShdw blurRad="38100" dist="38100" dir="2700000" algn="tl">
                    <a:srgbClr val="000000">
                      <a:alpha val="43137"/>
                    </a:srgbClr>
                  </a:outerShdw>
                </a:effectLst>
              </a:rPr>
              <a:t>وفي مرحلة المراهقة المتأخرة تزداد المهارات الجسمية الحركية بصفة عامة ويقترب النشاط الحركي الي الاستقرار والرزانة والتآزر التام وبصفة عامة يتم في هذا المرحلة نضج مظاهر النمو والتطور الحركي لأنها تعتبر نهاية مرحلة المراهقة فيكون المراهق فيها وصل الي اعلي مستويات الاتزان الحركي فهو نضج حركياً بعد مروره بالمرحلة المبكرة والوسطي وأصبح في المرحلة الاخيرة.</a:t>
            </a:r>
          </a:p>
          <a:p>
            <a:pPr marL="64008" indent="0">
              <a:buNone/>
            </a:pPr>
            <a:endParaRPr lang="ar-IQ" dirty="0"/>
          </a:p>
        </p:txBody>
      </p:sp>
    </p:spTree>
    <p:extLst>
      <p:ext uri="{BB962C8B-B14F-4D97-AF65-F5344CB8AC3E}">
        <p14:creationId xmlns:p14="http://schemas.microsoft.com/office/powerpoint/2010/main" val="4106545432"/>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89</TotalTime>
  <Words>2250</Words>
  <Application>Microsoft Office PowerPoint</Application>
  <PresentationFormat>عرض على الشاشة (3:4)‏</PresentationFormat>
  <Paragraphs>94</Paragraphs>
  <Slides>18</Slides>
  <Notes>0</Notes>
  <HiddenSlides>0</HiddenSlides>
  <MMClips>0</MMClips>
  <ScaleCrop>false</ScaleCrop>
  <HeadingPairs>
    <vt:vector size="4" baseType="variant">
      <vt:variant>
        <vt:lpstr>نسق</vt:lpstr>
      </vt:variant>
      <vt:variant>
        <vt:i4>1</vt:i4>
      </vt:variant>
      <vt:variant>
        <vt:lpstr>عناوين الشرائح</vt:lpstr>
      </vt:variant>
      <vt:variant>
        <vt:i4>18</vt:i4>
      </vt:variant>
    </vt:vector>
  </HeadingPairs>
  <TitlesOfParts>
    <vt:vector size="19" baseType="lpstr">
      <vt:lpstr>حيوية</vt:lpstr>
      <vt:lpstr>وزارة التعليم العالي والبحث العلمي         الجامعـــة المستنصرية  كلية التربية البدنية وعلوم الرياضة       الدراسات العليا/ الدكتوراه </vt:lpstr>
      <vt:lpstr>مفهوم التطور والتطور الحركي</vt:lpstr>
      <vt:lpstr>التطور الحركي في الاداء الرياضي</vt:lpstr>
      <vt:lpstr>مراحل التطور الحركي</vt:lpstr>
      <vt:lpstr>العوامل المؤثرة بالتطور الحركي</vt:lpstr>
      <vt:lpstr>التطور الحركي في مرحلة المراهقة</vt:lpstr>
      <vt:lpstr>التطور الحركي في مرحلة المراهقة الاولى</vt:lpstr>
      <vt:lpstr>التطور الحركي في مرحلة المراهقة الوسطى</vt:lpstr>
      <vt:lpstr>التطور الحركي في مرحلة المراهقة المتأخرة</vt:lpstr>
      <vt:lpstr>مرحلة المراهقة من (13 - 18) سنة</vt:lpstr>
      <vt:lpstr>مراحل المراهقة :</vt:lpstr>
      <vt:lpstr>أشكال المراهقة </vt:lpstr>
      <vt:lpstr>2 – المراهقة الإنسحابية المنطوية.</vt:lpstr>
      <vt:lpstr>4- المراهقة المنحرفة.</vt:lpstr>
      <vt:lpstr>مرحلة النضج الجنسي (مرحلة المراهقة الاولى 13-15 )</vt:lpstr>
      <vt:lpstr>اهم الخصائص الحركية .</vt:lpstr>
      <vt:lpstr>علامات وخصائص بداية مرحلة المراهقة الاولى (13 – 15 سنة) وهي :</vt:lpstr>
      <vt:lpstr>علامات وخصائص مرحلة المراهقة الثانية (15 – 18 سنة ) وهي:</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جامعـــة المستنصرية  كلية التربية البدنية وعلوم الرياضة       الدراسات العليا/ الدكتوراه</dc:title>
  <dc:creator>DR.Ahmed Saker 2o1O</dc:creator>
  <cp:lastModifiedBy>hp</cp:lastModifiedBy>
  <cp:revision>12</cp:revision>
  <dcterms:created xsi:type="dcterms:W3CDTF">2020-05-07T21:25:36Z</dcterms:created>
  <dcterms:modified xsi:type="dcterms:W3CDTF">2020-05-12T00:03:07Z</dcterms:modified>
</cp:coreProperties>
</file>