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0000"/>
    <a:srgbClr val="CC0000"/>
    <a:srgbClr val="009900"/>
    <a:srgbClr val="0000FF"/>
    <a:srgbClr val="FF66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7" d="100"/>
          <a:sy n="67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E761EEF-2711-4A23-89B7-D780FD5A625E}" type="datetimeFigureOut">
              <a:rPr lang="ar-IQ" smtClean="0"/>
              <a:t>01/09/1441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9CA081E-5BE2-46C7-AED4-F003BCEFB13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93276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081E-5BE2-46C7-AED4-F003BCEFB136}" type="slidenum">
              <a:rPr lang="ar-IQ" smtClean="0"/>
              <a:t>7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89962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4E0C-725E-49E8-B328-72B89A13428A}" type="datetimeFigureOut">
              <a:rPr lang="ar-IQ" smtClean="0"/>
              <a:t>01/09/1441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974B-5908-4C2F-93C6-8D7A1A17AF8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8628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4E0C-725E-49E8-B328-72B89A13428A}" type="datetimeFigureOut">
              <a:rPr lang="ar-IQ" smtClean="0"/>
              <a:t>01/09/1441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974B-5908-4C2F-93C6-8D7A1A17AF8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74329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4E0C-725E-49E8-B328-72B89A13428A}" type="datetimeFigureOut">
              <a:rPr lang="ar-IQ" smtClean="0"/>
              <a:t>01/09/1441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974B-5908-4C2F-93C6-8D7A1A17AF8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40272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4E0C-725E-49E8-B328-72B89A13428A}" type="datetimeFigureOut">
              <a:rPr lang="ar-IQ" smtClean="0"/>
              <a:t>01/09/1441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974B-5908-4C2F-93C6-8D7A1A17AF8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69345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4E0C-725E-49E8-B328-72B89A13428A}" type="datetimeFigureOut">
              <a:rPr lang="ar-IQ" smtClean="0"/>
              <a:t>01/09/1441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974B-5908-4C2F-93C6-8D7A1A17AF8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00488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4E0C-725E-49E8-B328-72B89A13428A}" type="datetimeFigureOut">
              <a:rPr lang="ar-IQ" smtClean="0"/>
              <a:t>01/09/1441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974B-5908-4C2F-93C6-8D7A1A17AF8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6124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4E0C-725E-49E8-B328-72B89A13428A}" type="datetimeFigureOut">
              <a:rPr lang="ar-IQ" smtClean="0"/>
              <a:t>01/09/1441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974B-5908-4C2F-93C6-8D7A1A17AF8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47385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4E0C-725E-49E8-B328-72B89A13428A}" type="datetimeFigureOut">
              <a:rPr lang="ar-IQ" smtClean="0"/>
              <a:t>01/09/1441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974B-5908-4C2F-93C6-8D7A1A17AF8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47464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4E0C-725E-49E8-B328-72B89A13428A}" type="datetimeFigureOut">
              <a:rPr lang="ar-IQ" smtClean="0"/>
              <a:t>01/09/1441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974B-5908-4C2F-93C6-8D7A1A17AF8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85434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4E0C-725E-49E8-B328-72B89A13428A}" type="datetimeFigureOut">
              <a:rPr lang="ar-IQ" smtClean="0"/>
              <a:t>01/09/1441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974B-5908-4C2F-93C6-8D7A1A17AF8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7490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4E0C-725E-49E8-B328-72B89A13428A}" type="datetimeFigureOut">
              <a:rPr lang="ar-IQ" smtClean="0"/>
              <a:t>01/09/1441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974B-5908-4C2F-93C6-8D7A1A17AF8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18795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A4E0C-725E-49E8-B328-72B89A13428A}" type="datetimeFigureOut">
              <a:rPr lang="ar-IQ" smtClean="0"/>
              <a:t>01/09/1441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4974B-5908-4C2F-93C6-8D7A1A17AF8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5394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IQ" sz="6700" b="1" dirty="0" smtClean="0">
                <a:solidFill>
                  <a:srgbClr val="0000FF"/>
                </a:solidFill>
              </a:rPr>
              <a:t>نظرية المسارات الحركية 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sz="6700" b="1" dirty="0" smtClean="0">
                <a:solidFill>
                  <a:srgbClr val="0000FF"/>
                </a:solidFill>
              </a:rPr>
              <a:t>( ماينل )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sz="4000" b="1" dirty="0" smtClean="0"/>
              <a:t>محاضرة مقدمة من قبل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sz="5300" b="1" dirty="0" smtClean="0">
                <a:solidFill>
                  <a:srgbClr val="FF0066"/>
                </a:solidFill>
              </a:rPr>
              <a:t>أ.د منى عبد الستار هاشم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sz="4000" b="1" dirty="0" smtClean="0"/>
              <a:t>الى طلبة المرحلة الثالثة 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sz="4000" b="1" dirty="0" smtClean="0"/>
              <a:t>كلية التربية البدنية وعلوم الرياضة 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b="1" dirty="0" smtClean="0">
                <a:solidFill>
                  <a:srgbClr val="0000FF"/>
                </a:solidFill>
              </a:rPr>
              <a:t>2019- 2020</a:t>
            </a:r>
            <a:endParaRPr lang="ar-IQ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826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  <p:extLst>
      <p:ext uri="{BB962C8B-B14F-4D97-AF65-F5344CB8AC3E}">
        <p14:creationId xmlns:p14="http://schemas.microsoft.com/office/powerpoint/2010/main" val="2027244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5400" b="1" dirty="0" smtClean="0">
                <a:solidFill>
                  <a:srgbClr val="0070C0"/>
                </a:solidFill>
              </a:rPr>
              <a:t>نظرية المسارات الحركية</a:t>
            </a:r>
            <a:endParaRPr lang="ar-IQ" sz="5400" b="1" dirty="0">
              <a:solidFill>
                <a:srgbClr val="0070C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اقترحها العالم الالماني </a:t>
            </a:r>
            <a:r>
              <a:rPr lang="ar-IQ" b="1" dirty="0" smtClean="0">
                <a:solidFill>
                  <a:srgbClr val="0070C0"/>
                </a:solidFill>
              </a:rPr>
              <a:t>ماينل </a:t>
            </a:r>
            <a:r>
              <a:rPr lang="ar-IQ" dirty="0" smtClean="0"/>
              <a:t>.</a:t>
            </a:r>
          </a:p>
          <a:p>
            <a:r>
              <a:rPr lang="ar-IQ" dirty="0" smtClean="0"/>
              <a:t>هذه النظرية تبحث تطور التعلم من خلال الشكل الظاهري للحركة .</a:t>
            </a:r>
          </a:p>
          <a:p>
            <a:pPr marL="0" indent="0">
              <a:buNone/>
            </a:pPr>
            <a:endParaRPr lang="ar-IQ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356992"/>
            <a:ext cx="7704856" cy="2478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827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ar-IQ" sz="4800" b="1" dirty="0" smtClean="0">
                <a:solidFill>
                  <a:srgbClr val="7030A0"/>
                </a:solidFill>
              </a:rPr>
              <a:t>مراحل نظرية المسارات الحركية</a:t>
            </a:r>
            <a:endParaRPr lang="ar-IQ" sz="4800" b="1" dirty="0">
              <a:solidFill>
                <a:srgbClr val="7030A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87624" y="1628800"/>
            <a:ext cx="6912768" cy="4824536"/>
          </a:xfrm>
        </p:spPr>
        <p:txBody>
          <a:bodyPr>
            <a:normAutofit/>
          </a:bodyPr>
          <a:lstStyle/>
          <a:p>
            <a:r>
              <a:rPr lang="ar-IQ" sz="4000" b="1" dirty="0" smtClean="0"/>
              <a:t>اولا – مرحلة التوافق الخام .</a:t>
            </a:r>
          </a:p>
          <a:p>
            <a:r>
              <a:rPr lang="ar-IQ" sz="4000" b="1" dirty="0" smtClean="0"/>
              <a:t>ثانيا – مرحلة التوافق الدقيق .</a:t>
            </a:r>
          </a:p>
          <a:p>
            <a:r>
              <a:rPr lang="ar-IQ" sz="4000" b="1" dirty="0" smtClean="0"/>
              <a:t>ثالثا – مرحلة ثبات التوافق والية الاداء.</a:t>
            </a:r>
            <a:endParaRPr lang="ar-IQ" sz="4000" b="1" dirty="0"/>
          </a:p>
        </p:txBody>
      </p:sp>
    </p:spTree>
    <p:extLst>
      <p:ext uri="{BB962C8B-B14F-4D97-AF65-F5344CB8AC3E}">
        <p14:creationId xmlns:p14="http://schemas.microsoft.com/office/powerpoint/2010/main" val="4167159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4800" b="1" dirty="0" smtClean="0">
                <a:solidFill>
                  <a:srgbClr val="7030A0"/>
                </a:solidFill>
              </a:rPr>
              <a:t>اولا – مرحلة التوافق الخام</a:t>
            </a:r>
            <a:endParaRPr lang="ar-IQ" sz="4800" b="1" dirty="0">
              <a:solidFill>
                <a:srgbClr val="7030A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139952" y="1600200"/>
            <a:ext cx="4546848" cy="4525963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تأتي هذه المرحلة بعد اول محاولات لأداء مهارة بعد شرحها من قبل المدرس .</a:t>
            </a:r>
          </a:p>
          <a:p>
            <a:r>
              <a:rPr lang="ar-IQ" dirty="0" smtClean="0"/>
              <a:t>في هذه المرحلة تستثار المراكز العصبية العاملة على توجيه الحركة وكذلك مراكز عصبية اخرى نتيجة عدم معرفة الجهاز العصبي المركزي ماهي المراكز العصبية المحددة للتنفيذ.</a:t>
            </a:r>
          </a:p>
          <a:p>
            <a:r>
              <a:rPr lang="ar-IQ" b="1" dirty="0" smtClean="0"/>
              <a:t>لتوضيح ذلك </a:t>
            </a:r>
            <a:r>
              <a:rPr lang="ar-IQ" dirty="0" smtClean="0"/>
              <a:t>: وجود حركات زائدة ومصاحبة او عمل عقلي مضاف لا يصب في هدف الحركة.</a:t>
            </a:r>
            <a:endParaRPr lang="ar-IQ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716" y="3861048"/>
            <a:ext cx="3432220" cy="2448272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716" y="1484784"/>
            <a:ext cx="3425342" cy="2234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677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ar-IQ" sz="4800" b="1" i="1" dirty="0" smtClean="0">
                <a:solidFill>
                  <a:srgbClr val="FF6600"/>
                </a:solidFill>
              </a:rPr>
              <a:t>مميزات مرحلة التوافق الخام</a:t>
            </a:r>
            <a:endParaRPr lang="ar-IQ" sz="4800" b="1" i="1" dirty="0">
              <a:solidFill>
                <a:srgbClr val="FF66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dirty="0" smtClean="0"/>
              <a:t>صرف للطاقة والجهد اكثر من المطلوب ولذلك يكون الاحساس بالتعب مبكرا.</a:t>
            </a:r>
          </a:p>
          <a:p>
            <a:r>
              <a:rPr lang="ar-IQ" dirty="0" smtClean="0"/>
              <a:t>انعدام الانسيابية .</a:t>
            </a:r>
          </a:p>
          <a:p>
            <a:r>
              <a:rPr lang="ar-IQ" dirty="0" smtClean="0"/>
              <a:t>ظهور حركات مصاحبة وزائدة.</a:t>
            </a:r>
          </a:p>
          <a:p>
            <a:r>
              <a:rPr lang="ar-IQ" dirty="0" smtClean="0"/>
              <a:t>التوقع الحركي ضعيف لقلة المعلومات الموجودة في الذاكرة الحركية.</a:t>
            </a:r>
          </a:p>
          <a:p>
            <a:r>
              <a:rPr lang="ar-IQ" dirty="0" smtClean="0"/>
              <a:t>ضعف التوقيت ورد الفعل.</a:t>
            </a:r>
          </a:p>
          <a:p>
            <a:r>
              <a:rPr lang="ar-IQ" dirty="0" smtClean="0"/>
              <a:t>تداخل اقسام الحركة فيما بعضها.</a:t>
            </a:r>
          </a:p>
          <a:p>
            <a:r>
              <a:rPr lang="ar-IQ" dirty="0" smtClean="0"/>
              <a:t>عدم النجاح في الاداء كل مرة.</a:t>
            </a:r>
          </a:p>
          <a:p>
            <a:r>
              <a:rPr lang="ar-IQ" dirty="0" smtClean="0"/>
              <a:t>احتمال ظهور الخوف والقلق اثناء الاداء.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11427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4800" b="1" dirty="0" smtClean="0">
                <a:solidFill>
                  <a:srgbClr val="7030A0"/>
                </a:solidFill>
              </a:rPr>
              <a:t>ثانيا – مرحلة التوافق الدقيق</a:t>
            </a:r>
            <a:endParaRPr lang="ar-IQ" sz="4800" b="1" dirty="0">
              <a:solidFill>
                <a:srgbClr val="7030A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3568" y="1340768"/>
            <a:ext cx="7920880" cy="2592288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بعد عدة تكرارات لأداء مهارة جديدة يبدأ المتعلم بتحديد المجاميع العضلية العاملة والمؤثرة في الاداء .</a:t>
            </a:r>
          </a:p>
          <a:p>
            <a:r>
              <a:rPr lang="ar-IQ" dirty="0" smtClean="0"/>
              <a:t>ان المتعلم تمكن من تحديد وتوجيه الاستثارة العصبية نحو المجاميع العضلية المطلوب استثارتها.</a:t>
            </a:r>
          </a:p>
          <a:p>
            <a:r>
              <a:rPr lang="ar-IQ" dirty="0" smtClean="0"/>
              <a:t>ونتيجة التكرار والتصحيح فان قدرة التحكم الحركي تتحسن بحيث يتمكن المتعلم من تحديد اتجاه وحجم الاستثارة للعضلات العاملة وكذلك توقيت عملها.</a:t>
            </a:r>
            <a:endParaRPr lang="ar-IQ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4005064"/>
            <a:ext cx="4176464" cy="2592288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05064"/>
            <a:ext cx="3832626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30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5400" b="1" dirty="0" smtClean="0">
                <a:solidFill>
                  <a:srgbClr val="FF0000"/>
                </a:solidFill>
              </a:rPr>
              <a:t>مميزات مرحلة التوافق الدقيق</a:t>
            </a:r>
            <a:endParaRPr lang="ar-IQ" sz="54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131840" y="1772816"/>
            <a:ext cx="5554960" cy="4525963"/>
          </a:xfrm>
        </p:spPr>
        <p:txBody>
          <a:bodyPr>
            <a:normAutofit fontScale="92500" lnSpcReduction="10000"/>
          </a:bodyPr>
          <a:lstStyle/>
          <a:p>
            <a:r>
              <a:rPr lang="ar-IQ" dirty="0" smtClean="0"/>
              <a:t>انسجام سير الحركة مع الاداء من خلال التركيز والانتباه .</a:t>
            </a:r>
          </a:p>
          <a:p>
            <a:r>
              <a:rPr lang="ar-IQ" dirty="0" smtClean="0"/>
              <a:t>ظهور اقسام الحركة الثلاثة بشكل واضح نتيجة الانتقال الصحيح من قسم الى قسم اخر .</a:t>
            </a:r>
          </a:p>
          <a:p>
            <a:r>
              <a:rPr lang="ar-IQ" dirty="0" smtClean="0"/>
              <a:t>تظهر الانسيابية والرشاقة عند الاداء .</a:t>
            </a:r>
          </a:p>
          <a:p>
            <a:r>
              <a:rPr lang="ar-IQ" dirty="0" smtClean="0"/>
              <a:t>يتطور الاداء الحركي .</a:t>
            </a:r>
          </a:p>
          <a:p>
            <a:r>
              <a:rPr lang="ar-IQ" dirty="0" smtClean="0"/>
              <a:t>يتطور التصور الحركي للحركة ويمكن استخدام التدريب الذهني في هذه المرحلة.</a:t>
            </a:r>
            <a:endParaRPr lang="ar-IQ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88840"/>
            <a:ext cx="3024336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727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sz="4800" b="1" dirty="0" smtClean="0">
                <a:solidFill>
                  <a:srgbClr val="7030A0"/>
                </a:solidFill>
              </a:rPr>
              <a:t>ثالثا- مرحلة ثبات التوافق والية الاداء</a:t>
            </a:r>
            <a:endParaRPr lang="ar-IQ" sz="4800" b="1" dirty="0">
              <a:solidFill>
                <a:srgbClr val="7030A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ar-IQ" b="1" dirty="0" smtClean="0">
                <a:solidFill>
                  <a:srgbClr val="0000FF"/>
                </a:solidFill>
              </a:rPr>
              <a:t>ثبات توافق المهارة : </a:t>
            </a:r>
            <a:r>
              <a:rPr lang="ar-IQ" dirty="0" smtClean="0"/>
              <a:t>هو اداء المهارة تحت ظروف متعددة و تحت متطلبات مختلفة.</a:t>
            </a:r>
          </a:p>
          <a:p>
            <a:pPr marL="0" indent="0">
              <a:buNone/>
            </a:pPr>
            <a:r>
              <a:rPr lang="ar-IQ" sz="4300" b="1" dirty="0" smtClean="0"/>
              <a:t>من اين يأتي الثبات ؟</a:t>
            </a:r>
          </a:p>
          <a:p>
            <a:pPr marL="0" indent="0">
              <a:buNone/>
            </a:pPr>
            <a:r>
              <a:rPr lang="ar-IQ" dirty="0" smtClean="0"/>
              <a:t>يأتي نتيجة التكرار والتصحيح ,وفي هذه المرحلة يظهر ما يسمى بالفورما الرياضية (</a:t>
            </a:r>
            <a:r>
              <a:rPr lang="en-US" dirty="0" smtClean="0"/>
              <a:t>style</a:t>
            </a:r>
            <a:r>
              <a:rPr lang="ar-IQ" dirty="0" smtClean="0"/>
              <a:t>)</a:t>
            </a:r>
            <a:r>
              <a:rPr lang="en-US" dirty="0" smtClean="0"/>
              <a:t> </a:t>
            </a:r>
            <a:r>
              <a:rPr lang="ar-IQ" dirty="0" smtClean="0"/>
              <a:t>ويتمكن المدرب او المدرس من تحديد وصول المتعلم الى هذه المرحلة وذلك عند ثبات الاداء وتطابق الاداءات المتعاقبة . ويبقى المتعلم يكرر المهارة الى ان تصل الى حد الالية في الاداء.</a:t>
            </a:r>
          </a:p>
          <a:p>
            <a:pPr marL="0" indent="0">
              <a:buNone/>
            </a:pPr>
            <a:r>
              <a:rPr lang="ar-IQ" b="1" dirty="0" smtClean="0">
                <a:solidFill>
                  <a:srgbClr val="FF0000"/>
                </a:solidFill>
              </a:rPr>
              <a:t>والية الاداء : </a:t>
            </a:r>
            <a:r>
              <a:rPr lang="ar-IQ" dirty="0" smtClean="0"/>
              <a:t>تعني ان المتعلم يؤدي المهارة بأقل قدر من الانتباه والتركيز ولايقوم بعمليات عقلية عالية المستوى لغرض التنفيذ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51581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sz="4800" b="1" dirty="0" smtClean="0">
                <a:solidFill>
                  <a:srgbClr val="FF0000"/>
                </a:solidFill>
              </a:rPr>
              <a:t>مميزات مرحلة ثبات التوافق </a:t>
            </a:r>
            <a:br>
              <a:rPr lang="ar-IQ" sz="4800" b="1" dirty="0" smtClean="0">
                <a:solidFill>
                  <a:srgbClr val="FF0000"/>
                </a:solidFill>
              </a:rPr>
            </a:br>
            <a:r>
              <a:rPr lang="ar-IQ" sz="4800" b="1" dirty="0" smtClean="0">
                <a:solidFill>
                  <a:srgbClr val="FF0000"/>
                </a:solidFill>
              </a:rPr>
              <a:t>والية الاداء</a:t>
            </a:r>
            <a:endParaRPr lang="ar-IQ" sz="4800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IQ" dirty="0" smtClean="0"/>
              <a:t>تطابق الاداءات المتعاقبة .</a:t>
            </a:r>
          </a:p>
          <a:p>
            <a:r>
              <a:rPr lang="ar-IQ" dirty="0" smtClean="0"/>
              <a:t>ظهور الفورما الخاصة بالمتعلم (</a:t>
            </a:r>
            <a:r>
              <a:rPr lang="en-US" b="1" dirty="0" smtClean="0"/>
              <a:t>style</a:t>
            </a:r>
            <a:r>
              <a:rPr lang="ar-IQ" b="1" dirty="0" smtClean="0"/>
              <a:t>).</a:t>
            </a:r>
          </a:p>
          <a:p>
            <a:r>
              <a:rPr lang="ar-IQ" dirty="0" smtClean="0"/>
              <a:t>تؤدي المهارة باقل قدر من العمليات العقلية .</a:t>
            </a:r>
          </a:p>
          <a:p>
            <a:r>
              <a:rPr lang="ar-IQ" dirty="0" smtClean="0"/>
              <a:t>لان الاداء يصبح الي (</a:t>
            </a:r>
            <a:r>
              <a:rPr lang="ar-IQ" b="1" dirty="0" smtClean="0"/>
              <a:t>اوتوماتيكي</a:t>
            </a:r>
            <a:r>
              <a:rPr lang="ar-IQ" dirty="0" smtClean="0"/>
              <a:t>) فان الجهاز العصبي المركزي يتمتع بمساحة كبيرة للتفكير في مهارة اخرى او شيء اخر ولذلك يمكن للمدرب من نقل التدريب من التركيز على الاداء</a:t>
            </a:r>
            <a:r>
              <a:rPr lang="ar-IQ" b="1" dirty="0" smtClean="0"/>
              <a:t> (التكنيك) </a:t>
            </a:r>
            <a:r>
              <a:rPr lang="ar-IQ" dirty="0" smtClean="0"/>
              <a:t>الى التركيز على استراتيجية التنفيذ </a:t>
            </a:r>
            <a:r>
              <a:rPr lang="ar-IQ" b="1" dirty="0" smtClean="0"/>
              <a:t>(التكتيك).</a:t>
            </a:r>
          </a:p>
          <a:p>
            <a:r>
              <a:rPr lang="ar-IQ" dirty="0" smtClean="0"/>
              <a:t>يمكن للمدرب ان يحدد وصول المتعلم الى هذه المرحلة عن طريق اعطاءه مهارة ثانية اثناء اداء المهارة الاساسية , فاذا تأثرت المهارة الاساسية فهذا يعني انها لم تصل الى حد الالية </a:t>
            </a:r>
            <a:r>
              <a:rPr lang="ar-IQ" b="1" dirty="0" smtClean="0"/>
              <a:t>(الاوتوماتيكية) </a:t>
            </a:r>
            <a:r>
              <a:rPr lang="ar-IQ" dirty="0" smtClean="0"/>
              <a:t>في التنفيذ وان المتعلم يحتاج الى تكرارات اخرى للوصول الى هذه المرحلة</a:t>
            </a:r>
            <a:endParaRPr lang="ar-IQ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64704"/>
            <a:ext cx="3312368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61066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482</Words>
  <Application>Microsoft Office PowerPoint</Application>
  <PresentationFormat>عرض على الشاشة (3:4)‏</PresentationFormat>
  <Paragraphs>43</Paragraphs>
  <Slides>10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نسق Office</vt:lpstr>
      <vt:lpstr>نظرية المسارات الحركية  ( ماينل ) محاضرة مقدمة من قبل أ.د منى عبد الستار هاشم الى طلبة المرحلة الثالثة  كلية التربية البدنية وعلوم الرياضة  2019- 2020</vt:lpstr>
      <vt:lpstr>نظرية المسارات الحركية</vt:lpstr>
      <vt:lpstr>مراحل نظرية المسارات الحركية</vt:lpstr>
      <vt:lpstr>اولا – مرحلة التوافق الخام</vt:lpstr>
      <vt:lpstr>مميزات مرحلة التوافق الخام</vt:lpstr>
      <vt:lpstr>ثانيا – مرحلة التوافق الدقيق</vt:lpstr>
      <vt:lpstr>مميزات مرحلة التوافق الدقيق</vt:lpstr>
      <vt:lpstr>ثالثا- مرحلة ثبات التوافق والية الاداء</vt:lpstr>
      <vt:lpstr>مميزات مرحلة ثبات التوافق  والية الاداء</vt:lpstr>
      <vt:lpstr>عرض تقديمي في PowerPoint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نظرية المسارات الحركية  ( ماينل ) محاضرة مقدمة من قبل أ.د منى عبد الستار هاشم الى طلبة المرحلة الثالثة  كلية التربية البدنية وعلوم الرياضة  2019- 2020</dc:title>
  <dc:creator>hp</dc:creator>
  <cp:lastModifiedBy>hp</cp:lastModifiedBy>
  <cp:revision>21</cp:revision>
  <dcterms:created xsi:type="dcterms:W3CDTF">2020-04-13T22:03:04Z</dcterms:created>
  <dcterms:modified xsi:type="dcterms:W3CDTF">2020-04-23T21:44:37Z</dcterms:modified>
</cp:coreProperties>
</file>