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3" r:id="rId1"/>
  </p:sldMasterIdLst>
  <p:sldIdLst>
    <p:sldId id="261" r:id="rId2"/>
    <p:sldId id="263" r:id="rId3"/>
    <p:sldId id="264" r:id="rId4"/>
    <p:sldId id="265" r:id="rId5"/>
    <p:sldId id="266" r:id="rId6"/>
    <p:sldId id="256" r:id="rId7"/>
    <p:sldId id="257" r:id="rId8"/>
    <p:sldId id="258" r:id="rId9"/>
    <p:sldId id="259" r:id="rId10"/>
    <p:sldId id="260" r:id="rId1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6" d="100"/>
          <a:sy n="66" d="100"/>
        </p:scale>
        <p:origin x="2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5F6D974-FD77-4705-A8A2-C918683D59DF}"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382250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5F6D974-FD77-4705-A8A2-C918683D59DF}"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269076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5F6D974-FD77-4705-A8A2-C918683D59DF}"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2006253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5F6D974-FD77-4705-A8A2-C918683D59DF}"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7FD4A-1AAE-4B54-B7E8-E8E3C4FCB64B}" type="slidenum">
              <a:rPr lang="ar-IQ" smtClean="0"/>
              <a:t>‹#›</a:t>
            </a:fld>
            <a:endParaRPr lang="ar-IQ"/>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9887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5F6D974-FD77-4705-A8A2-C918683D59DF}"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150774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05F6D974-FD77-4705-A8A2-C918683D59DF}" type="datetimeFigureOut">
              <a:rPr lang="ar-IQ" smtClean="0"/>
              <a:t>25/08/1441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1789293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05F6D974-FD77-4705-A8A2-C918683D59DF}" type="datetimeFigureOut">
              <a:rPr lang="ar-IQ" smtClean="0"/>
              <a:t>25/08/1441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1871894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5F6D974-FD77-4705-A8A2-C918683D59DF}"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122795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5F6D974-FD77-4705-A8A2-C918683D59DF}"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254305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5F6D974-FD77-4705-A8A2-C918683D59DF}"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226464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05F6D974-FD77-4705-A8A2-C918683D59DF}"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113365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5F6D974-FD77-4705-A8A2-C918683D59DF}"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223734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913795" y="2912232"/>
            <a:ext cx="5107208" cy="287896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172200" y="2912232"/>
            <a:ext cx="5095357" cy="287896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5F6D974-FD77-4705-A8A2-C918683D59DF}" type="datetimeFigureOut">
              <a:rPr lang="ar-IQ" smtClean="0"/>
              <a:t>25/08/1441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140416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5F6D974-FD77-4705-A8A2-C918683D59DF}" type="datetimeFigureOut">
              <a:rPr lang="ar-IQ" smtClean="0"/>
              <a:t>25/08/1441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405858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6D974-FD77-4705-A8A2-C918683D59DF}" type="datetimeFigureOut">
              <a:rPr lang="ar-IQ" smtClean="0"/>
              <a:t>25/08/1441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254439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5F6D974-FD77-4705-A8A2-C918683D59DF}"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19034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5F6D974-FD77-4705-A8A2-C918683D59DF}"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C07FD4A-1AAE-4B54-B7E8-E8E3C4FCB64B}" type="slidenum">
              <a:rPr lang="ar-IQ" smtClean="0"/>
              <a:t>‹#›</a:t>
            </a:fld>
            <a:endParaRPr lang="ar-IQ"/>
          </a:p>
        </p:txBody>
      </p:sp>
    </p:spTree>
    <p:extLst>
      <p:ext uri="{BB962C8B-B14F-4D97-AF65-F5344CB8AC3E}">
        <p14:creationId xmlns:p14="http://schemas.microsoft.com/office/powerpoint/2010/main" val="407158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5F6D974-FD77-4705-A8A2-C918683D59DF}" type="datetimeFigureOut">
              <a:rPr lang="ar-IQ" smtClean="0"/>
              <a:t>25/08/1441</a:t>
            </a:fld>
            <a:endParaRPr lang="ar-IQ"/>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C07FD4A-1AAE-4B54-B7E8-E8E3C4FCB64B}" type="slidenum">
              <a:rPr lang="ar-IQ" smtClean="0"/>
              <a:t>‹#›</a:t>
            </a:fld>
            <a:endParaRPr lang="ar-IQ"/>
          </a:p>
        </p:txBody>
      </p:sp>
    </p:spTree>
    <p:extLst>
      <p:ext uri="{BB962C8B-B14F-4D97-AF65-F5344CB8AC3E}">
        <p14:creationId xmlns:p14="http://schemas.microsoft.com/office/powerpoint/2010/main" val="215155627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490949" y="551681"/>
            <a:ext cx="6096000" cy="1569660"/>
          </a:xfrm>
          <a:prstGeom prst="rect">
            <a:avLst/>
          </a:prstGeom>
        </p:spPr>
        <p:txBody>
          <a:bodyPr>
            <a:spAutoFit/>
          </a:bodyPr>
          <a:lstStyle/>
          <a:p>
            <a:pPr lvl="0" eaLnBrk="0" fontAlgn="base" hangingPunct="0">
              <a:spcBef>
                <a:spcPct val="0"/>
              </a:spcBef>
              <a:spcAft>
                <a:spcPct val="0"/>
              </a:spcAft>
            </a:pPr>
            <a:r>
              <a:rPr lang="ar-IQ" altLang="ar-IQ" sz="3200" b="1" dirty="0">
                <a:latin typeface="Andalus" panose="02020603050405020304" pitchFamily="18" charset="-78"/>
                <a:ea typeface="Times New Roman" panose="02020603050405020304" pitchFamily="18" charset="0"/>
                <a:cs typeface="Andalus" panose="02020603050405020304" pitchFamily="18" charset="-78"/>
              </a:rPr>
              <a:t>الجامعة المستنصرية </a:t>
            </a:r>
            <a:endParaRPr kumimoji="0" lang="en-US" altLang="ar-IQ" sz="2000" b="0" i="0" u="none" strike="noStrike" cap="none" normalizeH="0" baseline="0" dirty="0" smtClean="0">
              <a:ln>
                <a:noFill/>
              </a:ln>
              <a:effectLst/>
            </a:endParaRPr>
          </a:p>
          <a:p>
            <a:pPr lvl="0" eaLnBrk="0" fontAlgn="base" hangingPunct="0">
              <a:spcBef>
                <a:spcPct val="0"/>
              </a:spcBef>
              <a:spcAft>
                <a:spcPct val="0"/>
              </a:spcAft>
            </a:pPr>
            <a:r>
              <a:rPr lang="ar-IQ" altLang="ar-IQ" sz="3200" b="1" dirty="0">
                <a:latin typeface="Andalus" panose="02020603050405020304" pitchFamily="18" charset="-78"/>
                <a:ea typeface="Times New Roman" panose="02020603050405020304" pitchFamily="18" charset="0"/>
                <a:cs typeface="Andalus" panose="02020603050405020304" pitchFamily="18" charset="-78"/>
              </a:rPr>
              <a:t>كلية التربية البدنية وعلوم الرياضة </a:t>
            </a:r>
            <a:endParaRPr kumimoji="0" lang="en-US" altLang="ar-IQ" sz="2000" b="0" i="0" u="none" strike="noStrike" cap="none" normalizeH="0" baseline="0" dirty="0" smtClean="0">
              <a:ln>
                <a:noFill/>
              </a:ln>
              <a:effectLst/>
            </a:endParaRPr>
          </a:p>
          <a:p>
            <a:pPr lvl="0" eaLnBrk="0" fontAlgn="base" hangingPunct="0">
              <a:spcBef>
                <a:spcPct val="0"/>
              </a:spcBef>
              <a:spcAft>
                <a:spcPct val="0"/>
              </a:spcAft>
            </a:pPr>
            <a:r>
              <a:rPr lang="ar-IQ" altLang="ar-IQ" sz="3200" b="1" dirty="0">
                <a:latin typeface="Andalus" panose="02020603050405020304" pitchFamily="18" charset="-78"/>
                <a:ea typeface="Times New Roman" panose="02020603050405020304" pitchFamily="18" charset="0"/>
                <a:cs typeface="Andalus" panose="02020603050405020304" pitchFamily="18" charset="-78"/>
              </a:rPr>
              <a:t>قسم الدراسات العليا</a:t>
            </a:r>
            <a:endParaRPr lang="ar-IQ" altLang="ar-IQ" sz="3600" dirty="0">
              <a:latin typeface="Arial" panose="020B0604020202020204" pitchFamily="34" charset="0"/>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59" y="551681"/>
            <a:ext cx="1885950" cy="2428875"/>
          </a:xfrm>
          <a:prstGeom prst="rect">
            <a:avLst/>
          </a:prstGeom>
          <a:ln w="88900" cap="sq" cmpd="thickThin">
            <a:solidFill>
              <a:srgbClr val="000000"/>
            </a:solidFill>
            <a:prstDash val="solid"/>
            <a:miter lim="800000"/>
          </a:ln>
          <a:effectLst>
            <a:innerShdw blurRad="76200">
              <a:srgbClr val="000000"/>
            </a:innerShdw>
          </a:effectLst>
        </p:spPr>
      </p:pic>
      <p:sp>
        <p:nvSpPr>
          <p:cNvPr id="6" name="مستطيل 5"/>
          <p:cNvSpPr/>
          <p:nvPr/>
        </p:nvSpPr>
        <p:spPr>
          <a:xfrm>
            <a:off x="3088943" y="3812376"/>
            <a:ext cx="6096000" cy="1195455"/>
          </a:xfrm>
          <a:prstGeom prst="rect">
            <a:avLst/>
          </a:prstGeom>
        </p:spPr>
        <p:txBody>
          <a:bodyPr>
            <a:spAutoFit/>
          </a:bodyPr>
          <a:lstStyle/>
          <a:p>
            <a:pPr algn="ctr">
              <a:lnSpc>
                <a:spcPct val="115000"/>
              </a:lnSpc>
              <a:spcAft>
                <a:spcPts val="1000"/>
              </a:spcAft>
            </a:pPr>
            <a:r>
              <a:rPr lang="ar-IQ" sz="2800" b="1" dirty="0">
                <a:solidFill>
                  <a:srgbClr val="FFC000"/>
                </a:solidFill>
                <a:latin typeface="Calibri" panose="020F0502020204030204" pitchFamily="34" charset="0"/>
                <a:ea typeface="Times New Roman" panose="02020603050405020304" pitchFamily="18" charset="0"/>
                <a:cs typeface="PT Bold Heading" panose="02010400000000000000" pitchFamily="2" charset="-78"/>
              </a:rPr>
              <a:t>أعداد </a:t>
            </a:r>
          </a:p>
          <a:p>
            <a:pPr algn="ctr">
              <a:lnSpc>
                <a:spcPct val="115000"/>
              </a:lnSpc>
              <a:spcAft>
                <a:spcPts val="1000"/>
              </a:spcAft>
            </a:pPr>
            <a:r>
              <a:rPr lang="ar-IQ" sz="2800" b="1" dirty="0">
                <a:solidFill>
                  <a:srgbClr val="FFC000"/>
                </a:solidFill>
                <a:latin typeface="Calibri" panose="020F0502020204030204" pitchFamily="34" charset="0"/>
                <a:ea typeface="Times New Roman" panose="02020603050405020304" pitchFamily="18" charset="0"/>
                <a:cs typeface="PT Bold Heading" panose="02010400000000000000" pitchFamily="2" charset="-78"/>
              </a:rPr>
              <a:t>أ</a:t>
            </a:r>
            <a:r>
              <a:rPr lang="en-US" sz="2800" b="1" dirty="0">
                <a:solidFill>
                  <a:srgbClr val="FFC000"/>
                </a:solidFill>
                <a:latin typeface="Calibri" panose="020F0502020204030204" pitchFamily="34" charset="0"/>
                <a:ea typeface="Times New Roman" panose="02020603050405020304" pitchFamily="18" charset="0"/>
                <a:cs typeface="PT Bold Heading" panose="02010400000000000000" pitchFamily="2" charset="-78"/>
              </a:rPr>
              <a:t>.</a:t>
            </a:r>
            <a:r>
              <a:rPr lang="ar-IQ" sz="2800" b="1" dirty="0">
                <a:solidFill>
                  <a:srgbClr val="FFC000"/>
                </a:solidFill>
                <a:latin typeface="Calibri" panose="020F0502020204030204" pitchFamily="34" charset="0"/>
                <a:ea typeface="Times New Roman" panose="02020603050405020304" pitchFamily="18" charset="0"/>
                <a:cs typeface="PT Bold Heading" panose="02010400000000000000" pitchFamily="2" charset="-78"/>
              </a:rPr>
              <a:t>د غصون فاضل </a:t>
            </a:r>
            <a:r>
              <a:rPr lang="ar-IQ" sz="2800" b="1" dirty="0" err="1">
                <a:solidFill>
                  <a:srgbClr val="FFC000"/>
                </a:solidFill>
                <a:latin typeface="Calibri" panose="020F0502020204030204" pitchFamily="34" charset="0"/>
                <a:ea typeface="Times New Roman" panose="02020603050405020304" pitchFamily="18" charset="0"/>
                <a:cs typeface="PT Bold Heading" panose="02010400000000000000" pitchFamily="2" charset="-78"/>
              </a:rPr>
              <a:t>ھادي</a:t>
            </a:r>
            <a:endParaRPr lang="en-US" sz="105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1852760" y="5120597"/>
            <a:ext cx="8568371" cy="622222"/>
          </a:xfrm>
          <a:prstGeom prst="rect">
            <a:avLst/>
          </a:prstGeom>
        </p:spPr>
        <p:txBody>
          <a:bodyPr wrap="none">
            <a:spAutoFit/>
          </a:bodyPr>
          <a:lstStyle/>
          <a:p>
            <a:pPr algn="ctr">
              <a:lnSpc>
                <a:spcPct val="115000"/>
              </a:lnSpc>
              <a:spcAft>
                <a:spcPts val="1000"/>
              </a:spcAft>
            </a:pPr>
            <a:r>
              <a:rPr lang="ar-IQ" sz="3200" b="1" dirty="0">
                <a:latin typeface="Calibri" panose="020F0502020204030204" pitchFamily="34" charset="0"/>
                <a:ea typeface="Times New Roman" panose="02020603050405020304" pitchFamily="18" charset="0"/>
              </a:rPr>
              <a:t>وهو جزء من متطلبات مادة فسلجه التدريب </a:t>
            </a:r>
            <a:r>
              <a:rPr lang="ar-IQ" sz="3200" b="1" dirty="0" smtClean="0">
                <a:latin typeface="Calibri" panose="020F0502020204030204" pitchFamily="34" charset="0"/>
                <a:ea typeface="Times New Roman" panose="02020603050405020304" pitchFamily="18" charset="0"/>
              </a:rPr>
              <a:t>الرياضي / دكتوراه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مستطيل 7"/>
          <p:cNvSpPr/>
          <p:nvPr/>
        </p:nvSpPr>
        <p:spPr>
          <a:xfrm>
            <a:off x="3088943" y="5968350"/>
            <a:ext cx="6096541" cy="622222"/>
          </a:xfrm>
          <a:prstGeom prst="rect">
            <a:avLst/>
          </a:prstGeom>
        </p:spPr>
        <p:txBody>
          <a:bodyPr wrap="none">
            <a:spAutoFit/>
          </a:bodyPr>
          <a:lstStyle/>
          <a:p>
            <a:pPr>
              <a:lnSpc>
                <a:spcPct val="115000"/>
              </a:lnSpc>
              <a:spcAft>
                <a:spcPts val="1000"/>
              </a:spcAft>
            </a:pPr>
            <a:r>
              <a:rPr lang="en-US" sz="3200" b="1" dirty="0" smtClean="0">
                <a:solidFill>
                  <a:srgbClr val="FFFF00"/>
                </a:solidFill>
                <a:effectLst/>
                <a:latin typeface="Calibri" panose="020F0502020204030204" pitchFamily="34" charset="0"/>
                <a:ea typeface="Times New Roman" panose="02020603050405020304" pitchFamily="18" charset="0"/>
                <a:cs typeface="Arial" panose="020B0604020202020204" pitchFamily="34" charset="0"/>
              </a:rPr>
              <a:t>2020</a:t>
            </a:r>
            <a:r>
              <a:rPr lang="ar-IQ" sz="3200" b="1" dirty="0" smtClean="0">
                <a:solidFill>
                  <a:srgbClr val="FFFF00"/>
                </a:solidFill>
                <a:latin typeface="Calibri" panose="020F0502020204030204" pitchFamily="34" charset="0"/>
                <a:ea typeface="Times New Roman" panose="02020603050405020304" pitchFamily="18" charset="0"/>
              </a:rPr>
              <a:t>م</a:t>
            </a:r>
            <a:r>
              <a:rPr lang="ar-IQ" sz="2400" b="1" dirty="0" smtClean="0">
                <a:solidFill>
                  <a:srgbClr val="FFFF00"/>
                </a:solidFill>
                <a:latin typeface="Calibri" panose="020F0502020204030204" pitchFamily="34" charset="0"/>
                <a:ea typeface="Times New Roman" panose="02020603050405020304" pitchFamily="18" charset="0"/>
              </a:rPr>
              <a:t>                                             </a:t>
            </a:r>
            <a:r>
              <a:rPr lang="en-US" sz="3200" b="1" dirty="0" smtClean="0">
                <a:solidFill>
                  <a:srgbClr val="FFFF00"/>
                </a:solidFill>
                <a:effectLst/>
                <a:latin typeface="Calibri" panose="020F0502020204030204" pitchFamily="34" charset="0"/>
                <a:ea typeface="Times New Roman" panose="02020603050405020304" pitchFamily="18" charset="0"/>
                <a:cs typeface="Arial" panose="020B0604020202020204" pitchFamily="34" charset="0"/>
              </a:rPr>
              <a:t>1441</a:t>
            </a:r>
            <a:r>
              <a:rPr lang="ar-IQ" sz="3200" b="1" dirty="0" smtClean="0">
                <a:solidFill>
                  <a:srgbClr val="FFFF00"/>
                </a:solidFill>
                <a:latin typeface="Calibri" panose="020F0502020204030204" pitchFamily="34" charset="0"/>
                <a:ea typeface="Times New Roman" panose="02020603050405020304" pitchFamily="18" charset="0"/>
              </a:rPr>
              <a:t>هـ</a:t>
            </a:r>
            <a:endParaRPr lang="en-US" sz="1200"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ستطيل 8"/>
          <p:cNvSpPr/>
          <p:nvPr/>
        </p:nvSpPr>
        <p:spPr>
          <a:xfrm>
            <a:off x="3607560" y="2832151"/>
            <a:ext cx="6710150" cy="1508105"/>
          </a:xfrm>
          <a:prstGeom prst="rect">
            <a:avLst/>
          </a:prstGeom>
        </p:spPr>
        <p:txBody>
          <a:bodyPr wrap="square">
            <a:spAutoFit/>
          </a:bodyPr>
          <a:lstStyle/>
          <a:p>
            <a:pPr>
              <a:lnSpc>
                <a:spcPct val="115000"/>
              </a:lnSpc>
              <a:spcAft>
                <a:spcPts val="1000"/>
              </a:spcAft>
            </a:pPr>
            <a:r>
              <a:rPr lang="ar-IQ" sz="2800" b="1" dirty="0" smtClean="0">
                <a:solidFill>
                  <a:srgbClr val="FFFF00"/>
                </a:solidFill>
                <a:latin typeface="Calibri" panose="020F0502020204030204" pitchFamily="34" charset="0"/>
                <a:ea typeface="Calibri" panose="020F0502020204030204" pitchFamily="34" charset="0"/>
                <a:cs typeface="Arial" panose="020B0604020202020204" pitchFamily="34" charset="0"/>
              </a:rPr>
              <a:t>   </a:t>
            </a:r>
            <a:r>
              <a:rPr lang="ar-IQ" sz="40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محاضرة بعنوان (</a:t>
            </a:r>
            <a:r>
              <a:rPr lang="ar-IQ" sz="4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الدم والية </a:t>
            </a:r>
            <a:r>
              <a:rPr lang="ar-IQ" sz="4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توزيعه ج2 </a:t>
            </a:r>
            <a:r>
              <a:rPr lang="ar-IQ" sz="4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887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2137" y="493172"/>
            <a:ext cx="11477768" cy="3689215"/>
          </a:xfrm>
          <a:prstGeom prst="rect">
            <a:avLst/>
          </a:prstGeom>
        </p:spPr>
        <p:txBody>
          <a:bodyPr wrap="square">
            <a:spAutoFit/>
          </a:bodyPr>
          <a:lstStyle/>
          <a:p>
            <a:pPr marL="457200" indent="-457200" algn="just">
              <a:lnSpc>
                <a:spcPct val="115000"/>
              </a:lnSpc>
              <a:spcAft>
                <a:spcPts val="1000"/>
              </a:spcAft>
              <a:buFont typeface="Wingdings" panose="05000000000000000000" pitchFamily="2" charset="2"/>
              <a:buChar char="q"/>
            </a:pPr>
            <a:r>
              <a:rPr lang="ar-IQ" sz="2800" b="1" dirty="0">
                <a:solidFill>
                  <a:srgbClr val="FFFF00"/>
                </a:solidFill>
                <a:latin typeface="Calibri" panose="020F0502020204030204" pitchFamily="34" charset="0"/>
                <a:ea typeface="Calibri" panose="020F0502020204030204" pitchFamily="34" charset="0"/>
              </a:rPr>
              <a:t>جريان الدم في العضلات الهيكلية وتنظيمه اثناء التمارين:</a:t>
            </a:r>
            <a:endParaRPr lang="en-US" sz="2000" b="1"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800" dirty="0">
                <a:latin typeface="Calibri" panose="020F0502020204030204" pitchFamily="34" charset="0"/>
                <a:ea typeface="Calibri" panose="020F0502020204030204" pitchFamily="34" charset="0"/>
              </a:rPr>
              <a:t>التمارين الشاقة هي اكثر الحالات المجهدة التي يجابهها جهاز الدوران السوي ويصدق ذلك لان جريان الدم الى العضلات قد يزداد الى 20 ضعفا (اكثر زيادة من اي نسيج اخر في الجسم) ويسبب ضخامة كتلة العضل في الجسم, ونتاج هذين العاملين كبيرا جدا بحيث يمكن ان يزداد جريان الدم الكلي للعضل في الانسان البالغ السوي اثناء التمارين الشاقة من مستواه السوي الاقل من 1لتر /دقيقة الى حد عال يصل الى 20 لتر/دقيقة . ويكفي ذلك لزيادة نتاج القلب الى خمسة اضعاف مستواه السوي , وفي الرياضي جيد التدريب يزداد الى حد ستة او سبعة اضعاف السوي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p:cNvSpPr/>
          <p:nvPr/>
        </p:nvSpPr>
        <p:spPr>
          <a:xfrm>
            <a:off x="382137" y="4182387"/>
            <a:ext cx="11477767" cy="2415020"/>
          </a:xfrm>
          <a:prstGeom prst="rect">
            <a:avLst/>
          </a:prstGeom>
        </p:spPr>
        <p:txBody>
          <a:bodyPr wrap="square">
            <a:spAutoFit/>
          </a:bodyPr>
          <a:lstStyle/>
          <a:p>
            <a:pPr marL="342900" indent="-342900" algn="just">
              <a:lnSpc>
                <a:spcPct val="115000"/>
              </a:lnSpc>
              <a:spcAft>
                <a:spcPts val="1000"/>
              </a:spcAft>
              <a:buFont typeface="Wingdings" panose="05000000000000000000" pitchFamily="2" charset="2"/>
              <a:buChar char="q"/>
            </a:pPr>
            <a:r>
              <a:rPr lang="ar-IQ" sz="2800" b="1" dirty="0" smtClean="0">
                <a:solidFill>
                  <a:srgbClr val="FFFF00"/>
                </a:solidFill>
                <a:latin typeface="Calibri" panose="020F0502020204030204" pitchFamily="34" charset="0"/>
                <a:ea typeface="Calibri" panose="020F0502020204030204" pitchFamily="34" charset="0"/>
              </a:rPr>
              <a:t> طلب </a:t>
            </a:r>
            <a:r>
              <a:rPr lang="ar-IQ" sz="2800" b="1" dirty="0">
                <a:solidFill>
                  <a:srgbClr val="FFFF00"/>
                </a:solidFill>
                <a:latin typeface="Calibri" panose="020F0502020204030204" pitchFamily="34" charset="0"/>
                <a:ea typeface="Calibri" panose="020F0502020204030204" pitchFamily="34" charset="0"/>
              </a:rPr>
              <a:t>الاكسجين كعامل رئيسي في تنظيم جريان الدم الموضعي : </a:t>
            </a:r>
            <a:endParaRPr lang="en-US" sz="2000" b="1"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400" b="1" dirty="0">
                <a:latin typeface="Calibri" panose="020F0502020204030204" pitchFamily="34" charset="0"/>
                <a:ea typeface="Calibri" panose="020F0502020204030204" pitchFamily="34" charset="0"/>
              </a:rPr>
              <a:t>ينظم جريان الدم في الاكليلي بصورة تامة تقريبا حسب حاجة عضلة القلب </a:t>
            </a:r>
            <a:r>
              <a:rPr lang="ar-IQ" sz="2400" b="1" dirty="0" err="1">
                <a:latin typeface="Calibri" panose="020F0502020204030204" pitchFamily="34" charset="0"/>
                <a:ea typeface="Calibri" panose="020F0502020204030204" pitchFamily="34" charset="0"/>
              </a:rPr>
              <a:t>للاكسجين</a:t>
            </a:r>
            <a:r>
              <a:rPr lang="ar-IQ" sz="2400" b="1" dirty="0">
                <a:latin typeface="Calibri" panose="020F0502020204030204" pitchFamily="34" charset="0"/>
                <a:ea typeface="Calibri" panose="020F0502020204030204" pitchFamily="34" charset="0"/>
              </a:rPr>
              <a:t> . فحتى في حالة الراحة الاعتيادية يزال 70% من اكسجين الدم الشرياني عند مروره خلال القلب وبسبب عدم بقاء كمية مناسبة من الاكسجين في الدم فلا يتمكن هذا من تجهيز اي كمية اضافية تذكر منه لعضلة القلب ما لم يزداد الجريان . ولحسن الحظ يزداد جريان الدم بنسبة طردية مع الاستهلاك الاستقلابي للأكسجين في القلب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513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204686" y="910770"/>
            <a:ext cx="10377714" cy="5481197"/>
          </a:xfrm>
          <a:prstGeom prst="rect">
            <a:avLst/>
          </a:prstGeom>
        </p:spPr>
      </p:pic>
    </p:spTree>
    <p:extLst>
      <p:ext uri="{BB962C8B-B14F-4D97-AF65-F5344CB8AC3E}">
        <p14:creationId xmlns:p14="http://schemas.microsoft.com/office/powerpoint/2010/main" val="179952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509486" y="798286"/>
            <a:ext cx="9405257" cy="5167085"/>
          </a:xfrm>
          <a:prstGeom prst="rect">
            <a:avLst/>
          </a:prstGeom>
        </p:spPr>
      </p:pic>
    </p:spTree>
    <p:extLst>
      <p:ext uri="{BB962C8B-B14F-4D97-AF65-F5344CB8AC3E}">
        <p14:creationId xmlns:p14="http://schemas.microsoft.com/office/powerpoint/2010/main" val="114429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349828" y="341086"/>
            <a:ext cx="9361714" cy="6132286"/>
          </a:xfrm>
          <a:prstGeom prst="rect">
            <a:avLst/>
          </a:prstGeom>
        </p:spPr>
      </p:pic>
    </p:spTree>
    <p:extLst>
      <p:ext uri="{BB962C8B-B14F-4D97-AF65-F5344CB8AC3E}">
        <p14:creationId xmlns:p14="http://schemas.microsoft.com/office/powerpoint/2010/main" val="51340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943428" y="478971"/>
            <a:ext cx="10827657" cy="5747657"/>
          </a:xfrm>
          <a:prstGeom prst="rect">
            <a:avLst/>
          </a:prstGeom>
        </p:spPr>
      </p:pic>
    </p:spTree>
    <p:extLst>
      <p:ext uri="{BB962C8B-B14F-4D97-AF65-F5344CB8AC3E}">
        <p14:creationId xmlns:p14="http://schemas.microsoft.com/office/powerpoint/2010/main" val="246395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41194" y="497369"/>
            <a:ext cx="11573302" cy="6056017"/>
          </a:xfrm>
          <a:prstGeom prst="rect">
            <a:avLst/>
          </a:prstGeom>
        </p:spPr>
        <p:txBody>
          <a:bodyPr wrap="square">
            <a:spAutoFit/>
          </a:bodyPr>
          <a:lstStyle/>
          <a:p>
            <a:pPr marL="342900" indent="-342900" algn="just">
              <a:lnSpc>
                <a:spcPct val="115000"/>
              </a:lnSpc>
              <a:spcAft>
                <a:spcPts val="1000"/>
              </a:spcAft>
              <a:buFont typeface="Wingdings" panose="05000000000000000000" pitchFamily="2" charset="2"/>
              <a:buChar char="q"/>
            </a:pPr>
            <a:r>
              <a:rPr lang="ar-IQ" sz="3200" b="1" dirty="0" smtClean="0">
                <a:solidFill>
                  <a:srgbClr val="FFFF00"/>
                </a:solidFill>
                <a:latin typeface="Calibri" panose="020F0502020204030204" pitchFamily="34" charset="0"/>
                <a:ea typeface="Calibri" panose="020F0502020204030204" pitchFamily="34" charset="0"/>
              </a:rPr>
              <a:t>التحكم في جريان الدم خلال العضلات الهيكلية  :</a:t>
            </a:r>
          </a:p>
          <a:p>
            <a:pPr algn="just">
              <a:lnSpc>
                <a:spcPct val="115000"/>
              </a:lnSpc>
              <a:spcAft>
                <a:spcPts val="1000"/>
              </a:spcAft>
            </a:pPr>
            <a:endParaRPr lang="ar-IQ" sz="1200" b="1" dirty="0" smtClean="0">
              <a:solidFill>
                <a:srgbClr val="FFFF00"/>
              </a:solidFill>
              <a:latin typeface="Calibri" panose="020F0502020204030204" pitchFamily="34" charset="0"/>
              <a:ea typeface="Calibri" panose="020F0502020204030204" pitchFamily="34" charset="0"/>
            </a:endParaRPr>
          </a:p>
          <a:p>
            <a:pPr algn="just">
              <a:lnSpc>
                <a:spcPct val="115000"/>
              </a:lnSpc>
              <a:spcAft>
                <a:spcPts val="1000"/>
              </a:spcAft>
            </a:pPr>
            <a:r>
              <a:rPr lang="ar-IQ" sz="2200" b="1" dirty="0">
                <a:latin typeface="Calibri" panose="020F0502020204030204" pitchFamily="34" charset="0"/>
                <a:ea typeface="Calibri" panose="020F0502020204030204" pitchFamily="34" charset="0"/>
              </a:rPr>
              <a:t>التنظيم الموضعي – انخفاض الأكسجين في العضل يعزز الجريان بشدة . تنتج الزيادة الكبيرة لجريان الدم في العضل أثناء فعالية العضلات الهيكلية بصورة أساسية من تأثيرات موضعية في العضلات تؤثر على </a:t>
            </a:r>
            <a:r>
              <a:rPr lang="ar-IQ" sz="2200" b="1" dirty="0" err="1" smtClean="0">
                <a:latin typeface="Calibri" panose="020F0502020204030204" pitchFamily="34" charset="0"/>
                <a:ea typeface="Calibri" panose="020F0502020204030204" pitchFamily="34" charset="0"/>
              </a:rPr>
              <a:t>الشرينات</a:t>
            </a:r>
            <a:r>
              <a:rPr lang="ar-IQ" sz="2200" b="1" dirty="0" smtClean="0">
                <a:latin typeface="Calibri" panose="020F0502020204030204" pitchFamily="34" charset="0"/>
                <a:ea typeface="Calibri" panose="020F0502020204030204" pitchFamily="34" charset="0"/>
              </a:rPr>
              <a:t> </a:t>
            </a:r>
            <a:r>
              <a:rPr lang="ar-IQ" sz="2200" b="1" dirty="0">
                <a:latin typeface="Calibri" panose="020F0502020204030204" pitchFamily="34" charset="0"/>
                <a:ea typeface="Calibri" panose="020F0502020204030204" pitchFamily="34" charset="0"/>
              </a:rPr>
              <a:t>مباشرة فتولد توسع الأوعية </a:t>
            </a:r>
            <a:endParaRPr lang="en-US" sz="2200" b="1" dirty="0">
              <a:latin typeface="Calibri" panose="020F0502020204030204" pitchFamily="34" charset="0"/>
              <a:ea typeface="Calibri" panose="020F0502020204030204" pitchFamily="34" charset="0"/>
            </a:endParaRPr>
          </a:p>
          <a:p>
            <a:pPr algn="just">
              <a:lnSpc>
                <a:spcPct val="115000"/>
              </a:lnSpc>
              <a:spcAft>
                <a:spcPts val="1000"/>
              </a:spcAft>
            </a:pPr>
            <a:r>
              <a:rPr lang="ar-IQ" sz="2200" b="1" dirty="0">
                <a:latin typeface="Calibri" panose="020F0502020204030204" pitchFamily="34" charset="0"/>
                <a:ea typeface="Calibri" panose="020F0502020204030204" pitchFamily="34" charset="0"/>
              </a:rPr>
              <a:t>كما يحتمل ان تتسبب هذه الزيادة في جريان الدم الموضعي أثناء التقلص العضلي بعوامل عديدة تعمل كلها في ذات الوقت وأحد اهم هذه العوامل هو نقص الأكسجين في أنسجة العضلة إذ تستعمل العضلات اثناء الفعالية العضلية الأكسجين بسرعة كبيرة فينقص بذلك تركيزه ف سوائل النسيج ويسبب هذا بدوره توسع الأوعية ,إما لأن جدران الأوعية لا تتمكن من المحافظة على تقلصها في غياب الأكسجين أو لأن نق الأكسجين نفسه يولد تحرير مواد موسعة للأوعية والمادة الموسعة للأوعية التي اقترحت بكثرة في السنين الاخيرة هي </a:t>
            </a:r>
            <a:r>
              <a:rPr lang="ar-IQ" sz="2200" b="1" dirty="0" err="1">
                <a:latin typeface="Calibri" panose="020F0502020204030204" pitchFamily="34" charset="0"/>
                <a:ea typeface="Calibri" panose="020F0502020204030204" pitchFamily="34" charset="0"/>
              </a:rPr>
              <a:t>الأدينوزين</a:t>
            </a:r>
            <a:r>
              <a:rPr lang="ar-IQ" sz="2200" b="1" dirty="0">
                <a:latin typeface="Calibri" panose="020F0502020204030204" pitchFamily="34" charset="0"/>
                <a:ea typeface="Calibri" panose="020F0502020204030204" pitchFamily="34" charset="0"/>
              </a:rPr>
              <a:t> </a:t>
            </a:r>
            <a:r>
              <a:rPr lang="en-US" sz="2200" b="1" dirty="0">
                <a:latin typeface="Calibri" panose="020F0502020204030204" pitchFamily="34" charset="0"/>
                <a:ea typeface="Calibri" panose="020F0502020204030204" pitchFamily="34" charset="0"/>
              </a:rPr>
              <a:t>adenosine </a:t>
            </a:r>
            <a:r>
              <a:rPr lang="ar-IQ" sz="2200" b="1" dirty="0">
                <a:latin typeface="Calibri" panose="020F0502020204030204" pitchFamily="34" charset="0"/>
                <a:ea typeface="Calibri" panose="020F0502020204030204" pitchFamily="34" charset="0"/>
              </a:rPr>
              <a:t> ولكن التجارب أظهرت بأنه حتى عند زرق كميات من </a:t>
            </a:r>
            <a:r>
              <a:rPr lang="ar-IQ" sz="2200" b="1" dirty="0" err="1">
                <a:latin typeface="Calibri" panose="020F0502020204030204" pitchFamily="34" charset="0"/>
                <a:ea typeface="Calibri" panose="020F0502020204030204" pitchFamily="34" charset="0"/>
              </a:rPr>
              <a:t>الأدينوزين</a:t>
            </a:r>
            <a:r>
              <a:rPr lang="ar-IQ" sz="2200" b="1" dirty="0">
                <a:latin typeface="Calibri" panose="020F0502020204030204" pitchFamily="34" charset="0"/>
                <a:ea typeface="Calibri" panose="020F0502020204030204" pitchFamily="34" charset="0"/>
              </a:rPr>
              <a:t> الى شريان العضلة مباشرة فإنها لا تتمكن من توليد توسع وعائي مستمر لمدة طويلة في العضلة الهيكلية . </a:t>
            </a:r>
            <a:r>
              <a:rPr lang="ar-IQ" sz="2200" b="1" dirty="0" err="1">
                <a:latin typeface="Calibri" panose="020F0502020204030204" pitchFamily="34" charset="0"/>
                <a:ea typeface="Calibri" panose="020F0502020204030204" pitchFamily="34" charset="0"/>
              </a:rPr>
              <a:t>وبالأضافة</a:t>
            </a:r>
            <a:r>
              <a:rPr lang="ar-IQ" sz="2200" b="1" dirty="0">
                <a:latin typeface="Calibri" panose="020F0502020204030204" pitchFamily="34" charset="0"/>
                <a:ea typeface="Calibri" panose="020F0502020204030204" pitchFamily="34" charset="0"/>
              </a:rPr>
              <a:t> لذلك فإنه حتى عندما جعلت الأوعية الدموية للعضلة غير حساسة للتأثير الموسع للأوعية </a:t>
            </a:r>
            <a:r>
              <a:rPr lang="ar-IQ" sz="2200" b="1" dirty="0" err="1">
                <a:latin typeface="Calibri" panose="020F0502020204030204" pitchFamily="34" charset="0"/>
                <a:ea typeface="Calibri" panose="020F0502020204030204" pitchFamily="34" charset="0"/>
              </a:rPr>
              <a:t>بالأدينوزين</a:t>
            </a:r>
            <a:r>
              <a:rPr lang="ar-IQ" sz="2200" b="1" dirty="0">
                <a:latin typeface="Calibri" panose="020F0502020204030204" pitchFamily="34" charset="0"/>
                <a:ea typeface="Calibri" panose="020F0502020204030204" pitchFamily="34" charset="0"/>
              </a:rPr>
              <a:t> فإنها تتوسع توسعا كاملا استجابة للفعالية العضلية . ومن المواد الاخرى التي تحرر أثناء التقلص العضلي ايونات البوتاسيوم </a:t>
            </a:r>
            <a:r>
              <a:rPr lang="ar-IQ" sz="2200" b="1" dirty="0" err="1">
                <a:latin typeface="Calibri" panose="020F0502020204030204" pitchFamily="34" charset="0"/>
                <a:ea typeface="Calibri" panose="020F0502020204030204" pitchFamily="34" charset="0"/>
              </a:rPr>
              <a:t>والاسيتيل</a:t>
            </a:r>
            <a:r>
              <a:rPr lang="ar-IQ" sz="2200" b="1" dirty="0">
                <a:latin typeface="Calibri" panose="020F0502020204030204" pitchFamily="34" charset="0"/>
                <a:ea typeface="Calibri" panose="020F0502020204030204" pitchFamily="34" charset="0"/>
              </a:rPr>
              <a:t> كولين وثلاثي فسفات </a:t>
            </a:r>
            <a:r>
              <a:rPr lang="ar-IQ" sz="2200" b="1" dirty="0" err="1">
                <a:latin typeface="Calibri" panose="020F0502020204030204" pitchFamily="34" charset="0"/>
                <a:ea typeface="Calibri" panose="020F0502020204030204" pitchFamily="34" charset="0"/>
              </a:rPr>
              <a:t>الادينوزين</a:t>
            </a:r>
            <a:r>
              <a:rPr lang="ar-IQ" sz="2200" b="1" dirty="0">
                <a:latin typeface="Calibri" panose="020F0502020204030204" pitchFamily="34" charset="0"/>
                <a:ea typeface="Calibri" panose="020F0502020204030204" pitchFamily="34" charset="0"/>
              </a:rPr>
              <a:t> </a:t>
            </a:r>
            <a:r>
              <a:rPr lang="ar-IQ" sz="2200" b="1" dirty="0" smtClean="0">
                <a:latin typeface="Calibri" panose="020F0502020204030204" pitchFamily="34" charset="0"/>
                <a:ea typeface="Calibri" panose="020F0502020204030204" pitchFamily="34" charset="0"/>
              </a:rPr>
              <a:t>(</a:t>
            </a:r>
            <a:r>
              <a:rPr lang="en-US" sz="2200" b="1" dirty="0" smtClean="0">
                <a:latin typeface="Calibri" panose="020F0502020204030204" pitchFamily="34" charset="0"/>
                <a:ea typeface="Calibri" panose="020F0502020204030204" pitchFamily="34" charset="0"/>
              </a:rPr>
              <a:t>ATP </a:t>
            </a:r>
            <a:r>
              <a:rPr lang="ar-IQ" sz="2200" b="1" dirty="0" smtClean="0">
                <a:latin typeface="Calibri" panose="020F0502020204030204" pitchFamily="34" charset="0"/>
                <a:ea typeface="Calibri" panose="020F0502020204030204" pitchFamily="34" charset="0"/>
              </a:rPr>
              <a:t>) </a:t>
            </a:r>
            <a:r>
              <a:rPr lang="ar-IQ" sz="2200" b="1" dirty="0">
                <a:latin typeface="Calibri" panose="020F0502020204030204" pitchFamily="34" charset="0"/>
                <a:ea typeface="Calibri" panose="020F0502020204030204" pitchFamily="34" charset="0"/>
              </a:rPr>
              <a:t>وحمض </a:t>
            </a:r>
            <a:r>
              <a:rPr lang="ar-IQ" sz="2200" b="1" dirty="0" err="1">
                <a:latin typeface="Calibri" panose="020F0502020204030204" pitchFamily="34" charset="0"/>
                <a:ea typeface="Calibri" panose="020F0502020204030204" pitchFamily="34" charset="0"/>
              </a:rPr>
              <a:t>اللاكتيك</a:t>
            </a:r>
            <a:r>
              <a:rPr lang="ar-IQ" sz="2200" b="1" dirty="0">
                <a:latin typeface="Calibri" panose="020F0502020204030204" pitchFamily="34" charset="0"/>
                <a:ea typeface="Calibri" panose="020F0502020204030204" pitchFamily="34" charset="0"/>
              </a:rPr>
              <a:t> وثاني اكسيد الكربون </a:t>
            </a:r>
            <a:r>
              <a:rPr lang="ar-IQ" sz="2200" b="1" dirty="0" smtClean="0">
                <a:latin typeface="Calibri" panose="020F0502020204030204" pitchFamily="34" charset="0"/>
                <a:ea typeface="Calibri" panose="020F0502020204030204" pitchFamily="34" charset="0"/>
              </a:rPr>
              <a:t>.</a:t>
            </a:r>
            <a:endParaRPr lang="en-US" sz="2200" b="1" dirty="0">
              <a:latin typeface="Calibri" panose="020F0502020204030204" pitchFamily="34" charset="0"/>
              <a:ea typeface="Calibri" panose="020F0502020204030204" pitchFamily="34" charset="0"/>
            </a:endParaRPr>
          </a:p>
          <a:p>
            <a:pPr algn="just">
              <a:lnSpc>
                <a:spcPct val="115000"/>
              </a:lnSpc>
              <a:spcAft>
                <a:spcPts val="1000"/>
              </a:spcAft>
            </a:pPr>
            <a:endParaRPr lang="en-US" sz="22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5885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64024" y="697510"/>
            <a:ext cx="11259402" cy="6732612"/>
          </a:xfrm>
          <a:prstGeom prst="rect">
            <a:avLst/>
          </a:prstGeom>
        </p:spPr>
        <p:txBody>
          <a:bodyPr wrap="square">
            <a:spAutoFit/>
          </a:bodyPr>
          <a:lstStyle/>
          <a:p>
            <a:pPr marL="457200" indent="-457200" algn="just">
              <a:lnSpc>
                <a:spcPct val="115000"/>
              </a:lnSpc>
              <a:spcAft>
                <a:spcPts val="1000"/>
              </a:spcAft>
              <a:buFont typeface="Wingdings" panose="05000000000000000000" pitchFamily="2" charset="2"/>
              <a:buChar char="q"/>
            </a:pPr>
            <a:r>
              <a:rPr lang="ar-IQ" sz="2800" b="1" dirty="0" smtClean="0">
                <a:solidFill>
                  <a:srgbClr val="FFFF00"/>
                </a:solidFill>
                <a:latin typeface="Calibri" panose="020F0502020204030204" pitchFamily="34" charset="0"/>
                <a:ea typeface="Calibri" panose="020F0502020204030204" pitchFamily="34" charset="0"/>
              </a:rPr>
              <a:t>التحكم </a:t>
            </a:r>
            <a:r>
              <a:rPr lang="ar-IQ" sz="2800" b="1" dirty="0">
                <a:solidFill>
                  <a:srgbClr val="FFFF00"/>
                </a:solidFill>
                <a:latin typeface="Calibri" panose="020F0502020204030204" pitchFamily="34" charset="0"/>
                <a:ea typeface="Calibri" panose="020F0502020204030204" pitchFamily="34" charset="0"/>
              </a:rPr>
              <a:t>العصبي في جريان الدم في العضل</a:t>
            </a:r>
            <a:endParaRPr lang="en-US" sz="2000"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800" dirty="0" err="1">
                <a:latin typeface="Calibri" panose="020F0502020204030204" pitchFamily="34" charset="0"/>
                <a:ea typeface="Calibri" panose="020F0502020204030204" pitchFamily="34" charset="0"/>
              </a:rPr>
              <a:t>بالاضافة</a:t>
            </a:r>
            <a:r>
              <a:rPr lang="ar-IQ" sz="2800" dirty="0">
                <a:latin typeface="Calibri" panose="020F0502020204030204" pitchFamily="34" charset="0"/>
                <a:ea typeface="Calibri" panose="020F0502020204030204" pitchFamily="34" charset="0"/>
              </a:rPr>
              <a:t> </a:t>
            </a:r>
            <a:r>
              <a:rPr lang="ar-IQ" sz="2800" dirty="0" err="1">
                <a:latin typeface="Calibri" panose="020F0502020204030204" pitchFamily="34" charset="0"/>
                <a:ea typeface="Calibri" panose="020F0502020204030204" pitchFamily="34" charset="0"/>
              </a:rPr>
              <a:t>لالية</a:t>
            </a:r>
            <a:r>
              <a:rPr lang="ar-IQ" sz="2800" dirty="0">
                <a:latin typeface="Calibri" panose="020F0502020204030204" pitchFamily="34" charset="0"/>
                <a:ea typeface="Calibri" panose="020F0502020204030204" pitchFamily="34" charset="0"/>
              </a:rPr>
              <a:t> التنظيم الموضوعية </a:t>
            </a:r>
            <a:r>
              <a:rPr lang="ar-IQ" sz="2800" dirty="0" err="1">
                <a:latin typeface="Calibri" panose="020F0502020204030204" pitchFamily="34" charset="0"/>
                <a:ea typeface="Calibri" panose="020F0502020204030204" pitchFamily="34" charset="0"/>
              </a:rPr>
              <a:t>للانسجة</a:t>
            </a:r>
            <a:r>
              <a:rPr lang="ar-IQ" sz="2800" dirty="0">
                <a:latin typeface="Calibri" panose="020F0502020204030204" pitchFamily="34" charset="0"/>
                <a:ea typeface="Calibri" panose="020F0502020204030204" pitchFamily="34" charset="0"/>
              </a:rPr>
              <a:t> فان العضلات الهيكلية مجهزة </a:t>
            </a:r>
            <a:r>
              <a:rPr lang="ar-IQ" sz="2800" dirty="0" err="1">
                <a:latin typeface="Calibri" panose="020F0502020204030204" pitchFamily="34" charset="0"/>
                <a:ea typeface="Calibri" panose="020F0502020204030204" pitchFamily="34" charset="0"/>
              </a:rPr>
              <a:t>باعصاب</a:t>
            </a:r>
            <a:r>
              <a:rPr lang="ar-IQ" sz="2800" dirty="0">
                <a:latin typeface="Calibri" panose="020F0502020204030204" pitchFamily="34" charset="0"/>
                <a:ea typeface="Calibri" panose="020F0502020204030204" pitchFamily="34" charset="0"/>
              </a:rPr>
              <a:t> ودية مضيقة </a:t>
            </a:r>
            <a:r>
              <a:rPr lang="ar-IQ" sz="2800" dirty="0" err="1">
                <a:latin typeface="Calibri" panose="020F0502020204030204" pitchFamily="34" charset="0"/>
                <a:ea typeface="Calibri" panose="020F0502020204030204" pitchFamily="34" charset="0"/>
              </a:rPr>
              <a:t>للاوعية</a:t>
            </a:r>
            <a:r>
              <a:rPr lang="ar-IQ" sz="2800" dirty="0">
                <a:latin typeface="Calibri" panose="020F0502020204030204" pitchFamily="34" charset="0"/>
                <a:ea typeface="Calibri" panose="020F0502020204030204" pitchFamily="34" charset="0"/>
              </a:rPr>
              <a:t> وفي بعض الحيوانات </a:t>
            </a:r>
            <a:r>
              <a:rPr lang="ar-IQ" sz="2800" dirty="0" err="1">
                <a:latin typeface="Calibri" panose="020F0502020204030204" pitchFamily="34" charset="0"/>
                <a:ea typeface="Calibri" panose="020F0502020204030204" pitchFamily="34" charset="0"/>
              </a:rPr>
              <a:t>باعصاب</a:t>
            </a:r>
            <a:r>
              <a:rPr lang="ar-IQ" sz="2800" dirty="0">
                <a:latin typeface="Calibri" panose="020F0502020204030204" pitchFamily="34" charset="0"/>
                <a:ea typeface="Calibri" panose="020F0502020204030204" pitchFamily="34" charset="0"/>
              </a:rPr>
              <a:t> ودية موسعة </a:t>
            </a:r>
            <a:r>
              <a:rPr lang="ar-IQ" sz="2800" dirty="0" err="1">
                <a:latin typeface="Calibri" panose="020F0502020204030204" pitchFamily="34" charset="0"/>
                <a:ea typeface="Calibri" panose="020F0502020204030204" pitchFamily="34" charset="0"/>
              </a:rPr>
              <a:t>للاوعية</a:t>
            </a:r>
            <a:r>
              <a:rPr lang="ar-IQ" sz="2800" dirty="0">
                <a:latin typeface="Calibri" panose="020F0502020204030204" pitchFamily="34" charset="0"/>
                <a:ea typeface="Calibri" panose="020F0502020204030204" pitchFamily="34" charset="0"/>
              </a:rPr>
              <a:t> ايضا</a:t>
            </a:r>
            <a:r>
              <a:rPr lang="ar-IQ" sz="2800" dirty="0" smtClean="0">
                <a:latin typeface="Calibri" panose="020F0502020204030204" pitchFamily="34" charset="0"/>
                <a:ea typeface="Calibri" panose="020F0502020204030204" pitchFamily="34" charset="0"/>
              </a:rPr>
              <a:t>.</a:t>
            </a:r>
          </a:p>
          <a:p>
            <a:pPr algn="just">
              <a:lnSpc>
                <a:spcPct val="115000"/>
              </a:lnSpc>
              <a:spcAft>
                <a:spcPts val="1000"/>
              </a:spcAft>
            </a:pPr>
            <a:endParaRPr lang="ar-IQ" sz="600" dirty="0" smtClean="0">
              <a:latin typeface="Calibri" panose="020F0502020204030204" pitchFamily="34" charset="0"/>
              <a:ea typeface="Calibri" panose="020F0502020204030204" pitchFamily="34" charset="0"/>
            </a:endParaRPr>
          </a:p>
          <a:p>
            <a:pPr marL="457200" indent="-457200" algn="just">
              <a:buFont typeface="Wingdings" panose="05000000000000000000" pitchFamily="2" charset="2"/>
              <a:buChar char="q"/>
            </a:pPr>
            <a:r>
              <a:rPr lang="ar-IQ" sz="2800" b="1" dirty="0">
                <a:solidFill>
                  <a:srgbClr val="FFFF00"/>
                </a:solidFill>
              </a:rPr>
              <a:t>الاعصاب الودية المضيقة </a:t>
            </a:r>
            <a:r>
              <a:rPr lang="ar-IQ" sz="2800" b="1" dirty="0" err="1">
                <a:solidFill>
                  <a:srgbClr val="FFFF00"/>
                </a:solidFill>
              </a:rPr>
              <a:t>للاوعية</a:t>
            </a:r>
            <a:r>
              <a:rPr lang="ar-IQ" sz="2800" b="1" dirty="0">
                <a:solidFill>
                  <a:srgbClr val="FFFF00"/>
                </a:solidFill>
              </a:rPr>
              <a:t> </a:t>
            </a:r>
            <a:endParaRPr lang="en-US" sz="2800" dirty="0">
              <a:solidFill>
                <a:srgbClr val="FFFF00"/>
              </a:solidFill>
            </a:endParaRPr>
          </a:p>
          <a:p>
            <a:pPr algn="just"/>
            <a:r>
              <a:rPr lang="ar-IQ" sz="2800" dirty="0"/>
              <a:t>تفرز الالياف العصبية الودية المضيقة </a:t>
            </a:r>
            <a:r>
              <a:rPr lang="ar-IQ" sz="2800" dirty="0" err="1"/>
              <a:t>للاوعية</a:t>
            </a:r>
            <a:r>
              <a:rPr lang="ar-IQ" sz="2800" dirty="0"/>
              <a:t> </a:t>
            </a:r>
            <a:r>
              <a:rPr lang="ar-IQ" sz="2800" dirty="0" err="1"/>
              <a:t>نورابينفرين</a:t>
            </a:r>
            <a:r>
              <a:rPr lang="ar-IQ" sz="2800" dirty="0"/>
              <a:t> وعند تنبيهها قصريا يمكنها ان تقلل جريان الدم خلال العضلة الى ما يحتمل ان يصل الى نصف او ربع السوي . ويمثل هذا تضيقا وعائيا ضعيفا بالمقارنة مع ذلك الذي تولده الاعصاب الودية في بعض المناطق الاخرى من الجسم حيث يمكن غلق جريان الدم تماما تقريبا. ومع هذا فان لهذا التضييق الوعائي اهمية فيزيولوجية في الصدمة الدورانية واثناء فترات الاجهاد الاخرى التي يستحسن عندها انقاص جريان الدم خلال العديد من عضلات الجسم .</a:t>
            </a:r>
            <a:endParaRPr lang="en-US" sz="2800" dirty="0"/>
          </a:p>
          <a:p>
            <a:pPr algn="just"/>
            <a:r>
              <a:rPr lang="ar-IQ" sz="2800" dirty="0"/>
              <a:t>ويفرز لب الكظر , </a:t>
            </a:r>
            <a:r>
              <a:rPr lang="ar-IQ" sz="2800" dirty="0" err="1"/>
              <a:t>بالاضافة</a:t>
            </a:r>
            <a:r>
              <a:rPr lang="ar-IQ" sz="2800" dirty="0"/>
              <a:t> </a:t>
            </a:r>
            <a:r>
              <a:rPr lang="ar-IQ" sz="2800" dirty="0" err="1"/>
              <a:t>للنوراببنفرين</a:t>
            </a:r>
            <a:r>
              <a:rPr lang="ar-IQ" sz="2800" dirty="0"/>
              <a:t> الذي يفرز عند نهايات الاعصاب المضيقة </a:t>
            </a:r>
            <a:r>
              <a:rPr lang="ar-IQ" sz="2800" dirty="0" err="1"/>
              <a:t>للاوعية</a:t>
            </a:r>
            <a:r>
              <a:rPr lang="ar-IQ" sz="2800" dirty="0"/>
              <a:t> كميات كبيرة من </a:t>
            </a:r>
            <a:r>
              <a:rPr lang="ar-IQ" sz="2800" dirty="0" err="1"/>
              <a:t>نورابينفرين</a:t>
            </a:r>
            <a:r>
              <a:rPr lang="ar-IQ" sz="2800" dirty="0"/>
              <a:t> اضافي مع </a:t>
            </a:r>
            <a:r>
              <a:rPr lang="ar-IQ" sz="2800" dirty="0" err="1"/>
              <a:t>ابينفرين</a:t>
            </a:r>
            <a:r>
              <a:rPr lang="ar-IQ" sz="2800" dirty="0"/>
              <a:t> الى الدم</a:t>
            </a:r>
            <a:endParaRPr lang="en-US" sz="2800" dirty="0"/>
          </a:p>
          <a:p>
            <a:pPr algn="just"/>
            <a:r>
              <a:rPr lang="ar-IQ" sz="2800" dirty="0"/>
              <a:t> </a:t>
            </a:r>
            <a:endParaRPr lang="en-US" sz="2800" dirty="0"/>
          </a:p>
          <a:p>
            <a:pPr algn="just">
              <a:lnSpc>
                <a:spcPct val="115000"/>
              </a:lnSpc>
              <a:spcAft>
                <a:spcPts val="10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636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0376" y="917485"/>
            <a:ext cx="11341290" cy="5919569"/>
          </a:xfrm>
          <a:prstGeom prst="rect">
            <a:avLst/>
          </a:prstGeom>
        </p:spPr>
        <p:txBody>
          <a:bodyPr wrap="square">
            <a:spAutoFit/>
          </a:bodyPr>
          <a:lstStyle/>
          <a:p>
            <a:pPr>
              <a:spcAft>
                <a:spcPts val="1000"/>
              </a:spcAft>
            </a:pPr>
            <a:endParaRPr lang="ar-IQ" sz="1400" b="1" dirty="0" smtClean="0">
              <a:latin typeface="Calibri" panose="020F0502020204030204" pitchFamily="34" charset="0"/>
              <a:ea typeface="Calibri" panose="020F0502020204030204" pitchFamily="34" charset="0"/>
            </a:endParaRPr>
          </a:p>
          <a:p>
            <a:pPr>
              <a:spcAft>
                <a:spcPts val="1000"/>
              </a:spcAft>
            </a:pPr>
            <a:r>
              <a:rPr lang="ar-IQ" sz="2400" b="1" dirty="0" smtClean="0">
                <a:solidFill>
                  <a:srgbClr val="FFFF00"/>
                </a:solidFill>
                <a:latin typeface="Calibri" panose="020F0502020204030204" pitchFamily="34" charset="0"/>
                <a:ea typeface="Calibri" panose="020F0502020204030204" pitchFamily="34" charset="0"/>
              </a:rPr>
              <a:t>تحدث </a:t>
            </a:r>
            <a:r>
              <a:rPr lang="ar-IQ" sz="2400" b="1" dirty="0">
                <a:solidFill>
                  <a:srgbClr val="FFFF00"/>
                </a:solidFill>
                <a:latin typeface="Calibri" panose="020F0502020204030204" pitchFamily="34" charset="0"/>
                <a:ea typeface="Calibri" panose="020F0502020204030204" pitchFamily="34" charset="0"/>
              </a:rPr>
              <a:t>اثناء التمارين ثلاثة </a:t>
            </a:r>
            <a:r>
              <a:rPr lang="ar-IQ" sz="2400" b="1" dirty="0" smtClean="0">
                <a:solidFill>
                  <a:srgbClr val="FFFF00"/>
                </a:solidFill>
                <a:latin typeface="Calibri" panose="020F0502020204030204" pitchFamily="34" charset="0"/>
                <a:ea typeface="Calibri" panose="020F0502020204030204" pitchFamily="34" charset="0"/>
              </a:rPr>
              <a:t>تأثيرات </a:t>
            </a:r>
            <a:r>
              <a:rPr lang="ar-IQ" sz="2400" b="1" dirty="0">
                <a:solidFill>
                  <a:srgbClr val="FFFF00"/>
                </a:solidFill>
                <a:latin typeface="Calibri" panose="020F0502020204030204" pitchFamily="34" charset="0"/>
                <a:ea typeface="Calibri" panose="020F0502020204030204" pitchFamily="34" charset="0"/>
              </a:rPr>
              <a:t>رئيسية ضرورية لجهاز الدوران ليجهز الكمية الكبيرة جدا من جريان الدم التي تحتاجها العضلات . وهذه </a:t>
            </a:r>
            <a:r>
              <a:rPr lang="ar-IQ" sz="2400" b="1" dirty="0" smtClean="0">
                <a:solidFill>
                  <a:srgbClr val="FFFF00"/>
                </a:solidFill>
                <a:latin typeface="Calibri" panose="020F0502020204030204" pitchFamily="34" charset="0"/>
                <a:ea typeface="Calibri" panose="020F0502020204030204" pitchFamily="34" charset="0"/>
              </a:rPr>
              <a:t>التأثيرات </a:t>
            </a:r>
            <a:r>
              <a:rPr lang="ar-IQ" sz="2400" b="1" dirty="0">
                <a:solidFill>
                  <a:srgbClr val="FFFF00"/>
                </a:solidFill>
                <a:latin typeface="Calibri" panose="020F0502020204030204" pitchFamily="34" charset="0"/>
                <a:ea typeface="Calibri" panose="020F0502020204030204" pitchFamily="34" charset="0"/>
              </a:rPr>
              <a:t>هي </a:t>
            </a:r>
            <a:endParaRPr lang="en-US" b="1"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ar-IQ" sz="2400" b="1" dirty="0">
                <a:latin typeface="Calibri" panose="020F0502020204030204" pitchFamily="34" charset="0"/>
                <a:ea typeface="Calibri" panose="020F0502020204030204" pitchFamily="34" charset="0"/>
              </a:rPr>
              <a:t>1_ الاطلاق الجماعي للجهاز العصبي الودي خلال الجسم كله مما يولد </a:t>
            </a:r>
            <a:r>
              <a:rPr lang="ar-IQ" sz="2400" b="1" dirty="0" smtClean="0">
                <a:latin typeface="Calibri" panose="020F0502020204030204" pitchFamily="34" charset="0"/>
                <a:ea typeface="Calibri" panose="020F0502020204030204" pitchFamily="34" charset="0"/>
              </a:rPr>
              <a:t>تأثيرات </a:t>
            </a:r>
            <a:r>
              <a:rPr lang="ar-IQ" sz="2400" b="1" dirty="0">
                <a:latin typeface="Calibri" panose="020F0502020204030204" pitchFamily="34" charset="0"/>
                <a:ea typeface="Calibri" panose="020F0502020204030204" pitchFamily="34" charset="0"/>
              </a:rPr>
              <a:t>تنبيهية واسعة على الدوران.</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ar-IQ" sz="2400" b="1" dirty="0">
                <a:latin typeface="Calibri" panose="020F0502020204030204" pitchFamily="34" charset="0"/>
                <a:ea typeface="Calibri" panose="020F0502020204030204" pitchFamily="34" charset="0"/>
              </a:rPr>
              <a:t>2_ زيادة الضغط الشرياني .</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ar-IQ" sz="2400" b="1" dirty="0">
                <a:latin typeface="Calibri" panose="020F0502020204030204" pitchFamily="34" charset="0"/>
                <a:ea typeface="Calibri" panose="020F0502020204030204" pitchFamily="34" charset="0"/>
              </a:rPr>
              <a:t>3_ زيادة نتاج القلب.</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ar-IQ" sz="2400" b="1" dirty="0">
                <a:latin typeface="Calibri" panose="020F0502020204030204" pitchFamily="34" charset="0"/>
                <a:ea typeface="Calibri" panose="020F0502020204030204" pitchFamily="34" charset="0"/>
              </a:rPr>
              <a:t> </a:t>
            </a:r>
            <a:endParaRPr lang="en-US" b="1"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spcAft>
                <a:spcPts val="1000"/>
              </a:spcAft>
              <a:buFont typeface="Wingdings" panose="05000000000000000000" pitchFamily="2" charset="2"/>
              <a:buChar char="q"/>
            </a:pPr>
            <a:r>
              <a:rPr lang="ar-IQ" sz="2400" b="1" dirty="0">
                <a:solidFill>
                  <a:srgbClr val="FFFF00"/>
                </a:solidFill>
                <a:latin typeface="Calibri" panose="020F0502020204030204" pitchFamily="34" charset="0"/>
                <a:ea typeface="Calibri" panose="020F0502020204030204" pitchFamily="34" charset="0"/>
              </a:rPr>
              <a:t>الاطلاق الودي الجماعي:</a:t>
            </a:r>
            <a:endParaRPr lang="en-US" b="1"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ar-IQ" sz="2400" b="1" dirty="0">
                <a:latin typeface="Calibri" panose="020F0502020204030204" pitchFamily="34" charset="0"/>
                <a:ea typeface="Calibri" panose="020F0502020204030204" pitchFamily="34" charset="0"/>
              </a:rPr>
              <a:t>لا تنتقل الاشارات عند بدء التمرين من الدماغ الى العضلات فقط لتولد تقلصها لكنها تنتقل ايضا من اعلى مستويات الدماغ الى المركز المحرك </a:t>
            </a:r>
            <a:r>
              <a:rPr lang="ar-IQ" sz="2400" b="1" dirty="0" smtClean="0">
                <a:latin typeface="Calibri" panose="020F0502020204030204" pitchFamily="34" charset="0"/>
                <a:ea typeface="Calibri" panose="020F0502020204030204" pitchFamily="34" charset="0"/>
              </a:rPr>
              <a:t>للأوعية </a:t>
            </a:r>
            <a:r>
              <a:rPr lang="ar-IQ" sz="2400" b="1" dirty="0">
                <a:latin typeface="Calibri" panose="020F0502020204030204" pitchFamily="34" charset="0"/>
                <a:ea typeface="Calibri" panose="020F0502020204030204" pitchFamily="34" charset="0"/>
              </a:rPr>
              <a:t>ليبدأ اطلاقا وديا جماعيا وفي نفس الوقت تضعف الاشارات </a:t>
            </a:r>
            <a:r>
              <a:rPr lang="ar-IQ" sz="2400" b="1" dirty="0" err="1">
                <a:latin typeface="Calibri" panose="020F0502020204030204" pitchFamily="34" charset="0"/>
                <a:ea typeface="Calibri" panose="020F0502020204030204" pitchFamily="34" charset="0"/>
              </a:rPr>
              <a:t>اللاودية</a:t>
            </a:r>
            <a:r>
              <a:rPr lang="ar-IQ" sz="2400" b="1" dirty="0">
                <a:latin typeface="Calibri" panose="020F0502020204030204" pitchFamily="34" charset="0"/>
                <a:ea typeface="Calibri" panose="020F0502020204030204" pitchFamily="34" charset="0"/>
              </a:rPr>
              <a:t> للقلب كثيرا . لذلك تتولد ثلاثة </a:t>
            </a:r>
            <a:r>
              <a:rPr lang="ar-IQ" sz="2400" b="1" dirty="0" smtClean="0">
                <a:latin typeface="Calibri" panose="020F0502020204030204" pitchFamily="34" charset="0"/>
                <a:ea typeface="Calibri" panose="020F0502020204030204" pitchFamily="34" charset="0"/>
              </a:rPr>
              <a:t>تأثيرات </a:t>
            </a:r>
            <a:r>
              <a:rPr lang="ar-IQ" sz="2400" b="1" dirty="0">
                <a:latin typeface="Calibri" panose="020F0502020204030204" pitchFamily="34" charset="0"/>
                <a:ea typeface="Calibri" panose="020F0502020204030204" pitchFamily="34" charset="0"/>
              </a:rPr>
              <a:t>دورانية .</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ar-IQ" sz="2400" b="1" dirty="0">
                <a:latin typeface="Calibri" panose="020F0502020204030204" pitchFamily="34" charset="0"/>
                <a:ea typeface="Calibri" panose="020F0502020204030204" pitchFamily="34" charset="0"/>
              </a:rPr>
              <a:t>الاول هو ان القلب ينبه </a:t>
            </a:r>
            <a:r>
              <a:rPr lang="ar-IQ" sz="2400" b="1" dirty="0" smtClean="0">
                <a:latin typeface="Calibri" panose="020F0502020204030204" pitchFamily="34" charset="0"/>
                <a:ea typeface="Calibri" panose="020F0502020204030204" pitchFamily="34" charset="0"/>
              </a:rPr>
              <a:t>ليزيد </a:t>
            </a:r>
            <a:r>
              <a:rPr lang="ar-IQ" sz="2400" b="1" dirty="0">
                <a:latin typeface="Calibri" panose="020F0502020204030204" pitchFamily="34" charset="0"/>
                <a:ea typeface="Calibri" panose="020F0502020204030204" pitchFamily="34" charset="0"/>
              </a:rPr>
              <a:t>سرعته وشدة ضخه كثيرا نتيجة التنبيه الودي له تحرره من التثبيط </a:t>
            </a:r>
            <a:r>
              <a:rPr lang="ar-IQ" sz="2400" b="1" dirty="0" err="1">
                <a:latin typeface="Calibri" panose="020F0502020204030204" pitchFamily="34" charset="0"/>
                <a:ea typeface="Calibri" panose="020F0502020204030204" pitchFamily="34" charset="0"/>
              </a:rPr>
              <a:t>اللاودي</a:t>
            </a:r>
            <a:r>
              <a:rPr lang="ar-IQ" sz="2400" b="1" dirty="0">
                <a:latin typeface="Calibri" panose="020F0502020204030204" pitchFamily="34" charset="0"/>
                <a:ea typeface="Calibri" panose="020F0502020204030204" pitchFamily="34" charset="0"/>
              </a:rPr>
              <a:t> الاعتيادي.</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خطط انسيابي: محطة طرفية 4"/>
          <p:cNvSpPr/>
          <p:nvPr/>
        </p:nvSpPr>
        <p:spPr>
          <a:xfrm>
            <a:off x="3200400" y="395785"/>
            <a:ext cx="5841241" cy="699121"/>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spcAft>
                <a:spcPts val="1000"/>
              </a:spcAft>
            </a:pPr>
            <a:r>
              <a:rPr lang="ar-IQ" sz="2800" b="1" dirty="0">
                <a:solidFill>
                  <a:srgbClr val="FF0000"/>
                </a:solidFill>
                <a:latin typeface="Calibri" panose="020F0502020204030204" pitchFamily="34" charset="0"/>
                <a:ea typeface="Calibri" panose="020F0502020204030204" pitchFamily="34" charset="0"/>
              </a:rPr>
              <a:t>اعادة تنظيم الدوران اثناء </a:t>
            </a:r>
            <a:r>
              <a:rPr lang="ar-IQ" sz="2800" b="1" dirty="0" smtClean="0">
                <a:solidFill>
                  <a:srgbClr val="FF0000"/>
                </a:solidFill>
                <a:latin typeface="Calibri" panose="020F0502020204030204" pitchFamily="34" charset="0"/>
                <a:ea typeface="Calibri" panose="020F0502020204030204" pitchFamily="34" charset="0"/>
              </a:rPr>
              <a:t>التمارين</a:t>
            </a:r>
            <a:endParaRPr lang="en-US"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69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59558" y="1069511"/>
            <a:ext cx="11450471" cy="5587171"/>
          </a:xfrm>
          <a:prstGeom prst="rect">
            <a:avLst/>
          </a:prstGeom>
        </p:spPr>
        <p:txBody>
          <a:bodyPr wrap="square">
            <a:spAutoFit/>
          </a:bodyPr>
          <a:lstStyle/>
          <a:p>
            <a:pPr algn="just">
              <a:lnSpc>
                <a:spcPct val="115000"/>
              </a:lnSpc>
              <a:spcAft>
                <a:spcPts val="1000"/>
              </a:spcAft>
            </a:pPr>
            <a:r>
              <a:rPr lang="ar-IQ" sz="2200" b="1" dirty="0" smtClean="0">
                <a:latin typeface="Calibri" panose="020F0502020204030204" pitchFamily="34" charset="0"/>
                <a:ea typeface="Calibri" panose="020F0502020204030204" pitchFamily="34" charset="0"/>
              </a:rPr>
              <a:t>عندما </a:t>
            </a:r>
            <a:r>
              <a:rPr lang="ar-IQ" sz="2200" b="1" dirty="0">
                <a:latin typeface="Calibri" panose="020F0502020204030204" pitchFamily="34" charset="0"/>
                <a:ea typeface="Calibri" panose="020F0502020204030204" pitchFamily="34" charset="0"/>
              </a:rPr>
              <a:t>تنبه العضلات للدرجة القصوى في تجربة مخبرية ولكن من دون السماح لارتفاع الضغط الشرياني فنادرا ما يرتفع جريان الدم </a:t>
            </a:r>
            <a:r>
              <a:rPr lang="ar-IQ" sz="2200" b="1" dirty="0" err="1">
                <a:latin typeface="Calibri" panose="020F0502020204030204" pitchFamily="34" charset="0"/>
                <a:ea typeface="Calibri" panose="020F0502020204030204" pitchFamily="34" charset="0"/>
              </a:rPr>
              <a:t>لاكثر</a:t>
            </a:r>
            <a:r>
              <a:rPr lang="ar-IQ" sz="2200" b="1" dirty="0">
                <a:latin typeface="Calibri" panose="020F0502020204030204" pitchFamily="34" charset="0"/>
                <a:ea typeface="Calibri" panose="020F0502020204030204" pitchFamily="34" charset="0"/>
              </a:rPr>
              <a:t> من ثمانية اضعاف ولكننا نعرف من دراستنا بان جريان الدم في العضلات عند رياضي ركض المسافات الطويلة يمكن ان يزداد من حدة الواطي 1 لتر/ دقيقة لكل الجسم اثناء الراحة الى ما لا يقل عن 20 لتر/دقيقة اثناء الفعالية القصوى . ويتضح من ذلك ان جريان الدم في العضل يمكن ان يزداد الى حد اكبر مما يحدث في التجارب المخبرية البسيطة , فما هو الفرق ؟ الفرق انه في التمارين الفيزيولوجية يرتفع الضغط الشرياني في نفس الوقت فلنفرض مثلا بأن الضغط الشرياني ارتفع 30% هذه قوة اضافية تبلغ 30% تدفع الدم خلال اوعية الانسجة , لكن ذلك ليس </a:t>
            </a:r>
            <a:r>
              <a:rPr lang="ar-IQ" sz="2200" b="1" dirty="0" err="1">
                <a:latin typeface="Calibri" panose="020F0502020204030204" pitchFamily="34" charset="0"/>
                <a:ea typeface="Calibri" panose="020F0502020204030204" pitchFamily="34" charset="0"/>
              </a:rPr>
              <a:t>التاثير</a:t>
            </a:r>
            <a:r>
              <a:rPr lang="ar-IQ" sz="2200" b="1" dirty="0">
                <a:latin typeface="Calibri" panose="020F0502020204030204" pitchFamily="34" charset="0"/>
                <a:ea typeface="Calibri" panose="020F0502020204030204" pitchFamily="34" charset="0"/>
              </a:rPr>
              <a:t> الوحيد لزيادة الضغط لان هذا يسبب ايضا توسع.</a:t>
            </a:r>
            <a:endParaRPr lang="en-US" sz="2200" b="1" dirty="0" smtClean="0">
              <a:effectLst/>
              <a:latin typeface="Calibri" panose="020F0502020204030204" pitchFamily="34" charset="0"/>
              <a:ea typeface="Calibri" panose="020F0502020204030204" pitchFamily="34" charset="0"/>
              <a:cs typeface="Arial" panose="020B0604020202020204" pitchFamily="34" charset="0"/>
            </a:endParaRPr>
          </a:p>
          <a:p>
            <a:pPr marL="457200" indent="-457200" algn="just">
              <a:lnSpc>
                <a:spcPct val="115000"/>
              </a:lnSpc>
              <a:spcAft>
                <a:spcPts val="1000"/>
              </a:spcAft>
              <a:buFont typeface="Wingdings" panose="05000000000000000000" pitchFamily="2" charset="2"/>
              <a:buChar char="q"/>
            </a:pPr>
            <a:r>
              <a:rPr lang="ar-IQ" sz="3200" b="1" dirty="0">
                <a:solidFill>
                  <a:srgbClr val="FFFF00"/>
                </a:solidFill>
                <a:latin typeface="Calibri" panose="020F0502020204030204" pitchFamily="34" charset="0"/>
                <a:ea typeface="Calibri" panose="020F0502020204030204" pitchFamily="34" charset="0"/>
              </a:rPr>
              <a:t>اهمية زيادة نتاج القلب اثناء التمارين:</a:t>
            </a:r>
            <a:endParaRPr lang="en-US" sz="3200" b="1"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200" b="1" dirty="0">
                <a:latin typeface="Calibri" panose="020F0502020204030204" pitchFamily="34" charset="0"/>
                <a:ea typeface="Calibri" panose="020F0502020204030204" pitchFamily="34" charset="0"/>
              </a:rPr>
              <a:t>يسبب العديد من </a:t>
            </a:r>
            <a:r>
              <a:rPr lang="ar-IQ" sz="2200" b="1" dirty="0" smtClean="0">
                <a:latin typeface="Calibri" panose="020F0502020204030204" pitchFamily="34" charset="0"/>
                <a:ea typeface="Calibri" panose="020F0502020204030204" pitchFamily="34" charset="0"/>
              </a:rPr>
              <a:t>التأثيرات </a:t>
            </a:r>
            <a:r>
              <a:rPr lang="ar-IQ" sz="2200" b="1" dirty="0">
                <a:latin typeface="Calibri" panose="020F0502020204030204" pitchFamily="34" charset="0"/>
                <a:ea typeface="Calibri" panose="020F0502020204030204" pitchFamily="34" charset="0"/>
              </a:rPr>
              <a:t>الفيزيولوجية التي تحدث اثناء التمارين زيادة في نتاج القلب بنسبة موازية لدرجة شدة التمرين . وزيادة النتاج ضرورية جدا لتجهيز الاكسجين </a:t>
            </a:r>
            <a:r>
              <a:rPr lang="ar-IQ" sz="2200" b="1" dirty="0" smtClean="0">
                <a:latin typeface="Calibri" panose="020F0502020204030204" pitchFamily="34" charset="0"/>
                <a:ea typeface="Calibri" panose="020F0502020204030204" pitchFamily="34" charset="0"/>
              </a:rPr>
              <a:t>والغديات </a:t>
            </a:r>
            <a:r>
              <a:rPr lang="ar-IQ" sz="2200" b="1" dirty="0">
                <a:latin typeface="Calibri" panose="020F0502020204030204" pitchFamily="34" charset="0"/>
                <a:ea typeface="Calibri" panose="020F0502020204030204" pitchFamily="34" charset="0"/>
              </a:rPr>
              <a:t>الاخرى التي تحتاجها العضلات العاملة. والواقع ان مقدرة جهاز الدوران في توفير نتاج قلبي اضافي في التمارين الثقيلة مهمة بقدر اهمية شدة العضلات نفسها في تحديد درجة انجاز العمل العضلي .. فمثلا ان رياضيي الركض الطويل الذين يتمكنون من كسر الارقام القياسية في الركض هم اولئك الذين يتمكنون من كسر الارقام القياسية في الركض هم اولئك الذين يتمكنون من زيادة نتاج قلوبهم </a:t>
            </a:r>
            <a:r>
              <a:rPr lang="ar-IQ" sz="2200" b="1" dirty="0" smtClean="0">
                <a:latin typeface="Calibri" panose="020F0502020204030204" pitchFamily="34" charset="0"/>
                <a:ea typeface="Calibri" panose="020F0502020204030204" pitchFamily="34" charset="0"/>
              </a:rPr>
              <a:t>لأعلى </a:t>
            </a:r>
            <a:r>
              <a:rPr lang="ar-IQ" sz="2200" b="1" dirty="0">
                <a:latin typeface="Calibri" panose="020F0502020204030204" pitchFamily="34" charset="0"/>
                <a:ea typeface="Calibri" panose="020F0502020204030204" pitchFamily="34" charset="0"/>
              </a:rPr>
              <a:t>الحدود.</a:t>
            </a:r>
            <a:endParaRPr lang="en-US" sz="2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تمرير أفقي 4"/>
          <p:cNvSpPr/>
          <p:nvPr/>
        </p:nvSpPr>
        <p:spPr>
          <a:xfrm>
            <a:off x="3254989" y="45929"/>
            <a:ext cx="6059607" cy="1023582"/>
          </a:xfrm>
          <a:prstGeom prst="horizontalScroll">
            <a:avLst/>
          </a:prstGeom>
        </p:spPr>
        <p:style>
          <a:lnRef idx="2">
            <a:schemeClr val="accent5"/>
          </a:lnRef>
          <a:fillRef idx="1">
            <a:schemeClr val="lt1"/>
          </a:fillRef>
          <a:effectRef idx="0">
            <a:schemeClr val="accent5"/>
          </a:effectRef>
          <a:fontRef idx="minor">
            <a:schemeClr val="dk1"/>
          </a:fontRef>
        </p:style>
        <p:txBody>
          <a:bodyPr rtlCol="1" anchor="ctr"/>
          <a:lstStyle/>
          <a:p>
            <a:pPr>
              <a:lnSpc>
                <a:spcPct val="115000"/>
              </a:lnSpc>
              <a:spcAft>
                <a:spcPts val="1000"/>
              </a:spcAft>
            </a:pPr>
            <a:r>
              <a:rPr lang="ar-IQ" sz="2400" b="1" dirty="0" smtClean="0">
                <a:solidFill>
                  <a:srgbClr val="FF0000"/>
                </a:solidFill>
                <a:latin typeface="Calibri" panose="020F0502020204030204" pitchFamily="34" charset="0"/>
                <a:ea typeface="Calibri" panose="020F0502020204030204" pitchFamily="34" charset="0"/>
              </a:rPr>
              <a:t>  لماذا يكون ارتفاع الضغط الشرياني مهما اثناء التمارين</a:t>
            </a:r>
            <a:endParaRPr lang="en-US"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9626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491</TotalTime>
  <Words>869</Words>
  <Application>Microsoft Office PowerPoint</Application>
  <PresentationFormat>شاشة عريضة</PresentationFormat>
  <Paragraphs>37</Paragraphs>
  <Slides>10</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10</vt:i4>
      </vt:variant>
    </vt:vector>
  </HeadingPairs>
  <TitlesOfParts>
    <vt:vector size="19" baseType="lpstr">
      <vt:lpstr>Andalus</vt:lpstr>
      <vt:lpstr>Arial</vt:lpstr>
      <vt:lpstr>Bookman Old Style</vt:lpstr>
      <vt:lpstr>Calibri</vt:lpstr>
      <vt:lpstr>PT Bold Heading</vt:lpstr>
      <vt:lpstr>Rockwell</vt:lpstr>
      <vt:lpstr>Times New Roman</vt:lpstr>
      <vt:lpstr>Wingdings</vt:lpstr>
      <vt:lpstr>Damask</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shehab</dc:creator>
  <cp:lastModifiedBy>Shamfuture</cp:lastModifiedBy>
  <cp:revision>10</cp:revision>
  <dcterms:created xsi:type="dcterms:W3CDTF">2020-04-18T08:51:07Z</dcterms:created>
  <dcterms:modified xsi:type="dcterms:W3CDTF">2020-04-18T18:11:55Z</dcterms:modified>
</cp:coreProperties>
</file>