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70" r:id="rId7"/>
    <p:sldId id="261" r:id="rId8"/>
    <p:sldId id="262" r:id="rId9"/>
    <p:sldId id="263" r:id="rId10"/>
    <p:sldId id="264" r:id="rId11"/>
    <p:sldId id="265" r:id="rId12"/>
    <p:sldId id="272" r:id="rId13"/>
    <p:sldId id="266" r:id="rId14"/>
    <p:sldId id="267" r:id="rId15"/>
    <p:sldId id="268" r:id="rId16"/>
    <p:sldId id="269" r:id="rId17"/>
    <p:sldId id="271" r:id="rId18"/>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017" autoAdjust="0"/>
    <p:restoredTop sz="94660"/>
  </p:normalViewPr>
  <p:slideViewPr>
    <p:cSldViewPr snapToGrid="0">
      <p:cViewPr varScale="1">
        <p:scale>
          <a:sx n="70" d="100"/>
          <a:sy n="70" d="100"/>
        </p:scale>
        <p:origin x="7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3D535897-9E31-400D-83F2-6E2D5A97C4D4}" type="datetimeFigureOut">
              <a:rPr lang="ar-IQ" smtClean="0"/>
              <a:t>25/08/1441</a:t>
            </a:fld>
            <a:endParaRPr lang="ar-IQ"/>
          </a:p>
        </p:txBody>
      </p:sp>
      <p:sp>
        <p:nvSpPr>
          <p:cNvPr id="5" name="Footer Placeholder 4"/>
          <p:cNvSpPr>
            <a:spLocks noGrp="1"/>
          </p:cNvSpPr>
          <p:nvPr>
            <p:ph type="ftr" sz="quarter" idx="11"/>
          </p:nvPr>
        </p:nvSpPr>
        <p:spPr/>
        <p:txBody>
          <a:bodyPr/>
          <a:lstStyle/>
          <a:p>
            <a:endParaRPr lang="ar-IQ"/>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47EE70E-9B0F-4C30-806C-DA7956E9878C}" type="slidenum">
              <a:rPr lang="ar-IQ" smtClean="0"/>
              <a:t>‹#›</a:t>
            </a:fld>
            <a:endParaRPr lang="ar-IQ"/>
          </a:p>
        </p:txBody>
      </p:sp>
    </p:spTree>
    <p:extLst>
      <p:ext uri="{BB962C8B-B14F-4D97-AF65-F5344CB8AC3E}">
        <p14:creationId xmlns:p14="http://schemas.microsoft.com/office/powerpoint/2010/main" val="1029061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D535897-9E31-400D-83F2-6E2D5A97C4D4}" type="datetimeFigureOut">
              <a:rPr lang="ar-IQ" smtClean="0"/>
              <a:t>25/08/1441</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7EE70E-9B0F-4C30-806C-DA7956E9878C}" type="slidenum">
              <a:rPr lang="ar-IQ" smtClean="0"/>
              <a:t>‹#›</a:t>
            </a:fld>
            <a:endParaRPr lang="ar-IQ"/>
          </a:p>
        </p:txBody>
      </p:sp>
    </p:spTree>
    <p:extLst>
      <p:ext uri="{BB962C8B-B14F-4D97-AF65-F5344CB8AC3E}">
        <p14:creationId xmlns:p14="http://schemas.microsoft.com/office/powerpoint/2010/main" val="3065286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D535897-9E31-400D-83F2-6E2D5A97C4D4}" type="datetimeFigureOut">
              <a:rPr lang="ar-IQ" smtClean="0"/>
              <a:t>25/08/1441</a:t>
            </a:fld>
            <a:endParaRPr lang="ar-IQ"/>
          </a:p>
        </p:txBody>
      </p:sp>
      <p:sp>
        <p:nvSpPr>
          <p:cNvPr id="5" name="Footer Placeholder 4"/>
          <p:cNvSpPr>
            <a:spLocks noGrp="1"/>
          </p:cNvSpPr>
          <p:nvPr>
            <p:ph type="ftr" sz="quarter" idx="11"/>
          </p:nvPr>
        </p:nvSpPr>
        <p:spPr/>
        <p:txBody>
          <a:bodyPr/>
          <a:lstStyle/>
          <a:p>
            <a:endParaRPr lang="ar-IQ"/>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7EE70E-9B0F-4C30-806C-DA7956E9878C}" type="slidenum">
              <a:rPr lang="ar-IQ" smtClean="0"/>
              <a:t>‹#›</a:t>
            </a:fld>
            <a:endParaRPr lang="ar-IQ"/>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99966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3D535897-9E31-400D-83F2-6E2D5A97C4D4}" type="datetimeFigureOut">
              <a:rPr lang="ar-IQ" smtClean="0"/>
              <a:t>25/08/1441</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7EE70E-9B0F-4C30-806C-DA7956E9878C}" type="slidenum">
              <a:rPr lang="ar-IQ" smtClean="0"/>
              <a:t>‹#›</a:t>
            </a:fld>
            <a:endParaRPr lang="ar-IQ"/>
          </a:p>
        </p:txBody>
      </p:sp>
    </p:spTree>
    <p:extLst>
      <p:ext uri="{BB962C8B-B14F-4D97-AF65-F5344CB8AC3E}">
        <p14:creationId xmlns:p14="http://schemas.microsoft.com/office/powerpoint/2010/main" val="19274599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3D535897-9E31-400D-83F2-6E2D5A97C4D4}" type="datetimeFigureOut">
              <a:rPr lang="ar-IQ" smtClean="0"/>
              <a:t>25/08/1441</a:t>
            </a:fld>
            <a:endParaRPr lang="ar-IQ"/>
          </a:p>
        </p:txBody>
      </p:sp>
      <p:sp>
        <p:nvSpPr>
          <p:cNvPr id="6" name="Footer Placeholder 5"/>
          <p:cNvSpPr>
            <a:spLocks noGrp="1"/>
          </p:cNvSpPr>
          <p:nvPr>
            <p:ph type="ftr" sz="quarter" idx="11"/>
          </p:nvPr>
        </p:nvSpPr>
        <p:spPr/>
        <p:txBody>
          <a:bodyPr/>
          <a:lstStyle/>
          <a:p>
            <a:endParaRPr lang="ar-IQ"/>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7EE70E-9B0F-4C30-806C-DA7956E9878C}" type="slidenum">
              <a:rPr lang="ar-IQ" smtClean="0"/>
              <a:t>‹#›</a:t>
            </a:fld>
            <a:endParaRPr lang="ar-IQ"/>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77689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3D535897-9E31-400D-83F2-6E2D5A97C4D4}" type="datetimeFigureOut">
              <a:rPr lang="ar-IQ" smtClean="0"/>
              <a:t>25/08/1441</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7EE70E-9B0F-4C30-806C-DA7956E9878C}" type="slidenum">
              <a:rPr lang="ar-IQ" smtClean="0"/>
              <a:t>‹#›</a:t>
            </a:fld>
            <a:endParaRPr lang="ar-IQ"/>
          </a:p>
        </p:txBody>
      </p:sp>
    </p:spTree>
    <p:extLst>
      <p:ext uri="{BB962C8B-B14F-4D97-AF65-F5344CB8AC3E}">
        <p14:creationId xmlns:p14="http://schemas.microsoft.com/office/powerpoint/2010/main" val="26329832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D535897-9E31-400D-83F2-6E2D5A97C4D4}" type="datetimeFigureOut">
              <a:rPr lang="ar-IQ" smtClean="0"/>
              <a:t>25/08/1441</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7EE70E-9B0F-4C30-806C-DA7956E9878C}" type="slidenum">
              <a:rPr lang="ar-IQ" smtClean="0"/>
              <a:t>‹#›</a:t>
            </a:fld>
            <a:endParaRPr lang="ar-IQ"/>
          </a:p>
        </p:txBody>
      </p:sp>
    </p:spTree>
    <p:extLst>
      <p:ext uri="{BB962C8B-B14F-4D97-AF65-F5344CB8AC3E}">
        <p14:creationId xmlns:p14="http://schemas.microsoft.com/office/powerpoint/2010/main" val="171447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D535897-9E31-400D-83F2-6E2D5A97C4D4}" type="datetimeFigureOut">
              <a:rPr lang="ar-IQ" smtClean="0"/>
              <a:t>25/08/1441</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7EE70E-9B0F-4C30-806C-DA7956E9878C}" type="slidenum">
              <a:rPr lang="ar-IQ" smtClean="0"/>
              <a:t>‹#›</a:t>
            </a:fld>
            <a:endParaRPr lang="ar-IQ"/>
          </a:p>
        </p:txBody>
      </p:sp>
    </p:spTree>
    <p:extLst>
      <p:ext uri="{BB962C8B-B14F-4D97-AF65-F5344CB8AC3E}">
        <p14:creationId xmlns:p14="http://schemas.microsoft.com/office/powerpoint/2010/main" val="2322495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D535897-9E31-400D-83F2-6E2D5A97C4D4}" type="datetimeFigureOut">
              <a:rPr lang="ar-IQ" smtClean="0"/>
              <a:t>25/08/1441</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7EE70E-9B0F-4C30-806C-DA7956E9878C}" type="slidenum">
              <a:rPr lang="ar-IQ" smtClean="0"/>
              <a:t>‹#›</a:t>
            </a:fld>
            <a:endParaRPr lang="ar-IQ"/>
          </a:p>
        </p:txBody>
      </p:sp>
    </p:spTree>
    <p:extLst>
      <p:ext uri="{BB962C8B-B14F-4D97-AF65-F5344CB8AC3E}">
        <p14:creationId xmlns:p14="http://schemas.microsoft.com/office/powerpoint/2010/main" val="1316857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D535897-9E31-400D-83F2-6E2D5A97C4D4}" type="datetimeFigureOut">
              <a:rPr lang="ar-IQ" smtClean="0"/>
              <a:t>25/08/1441</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7EE70E-9B0F-4C30-806C-DA7956E9878C}" type="slidenum">
              <a:rPr lang="ar-IQ" smtClean="0"/>
              <a:t>‹#›</a:t>
            </a:fld>
            <a:endParaRPr lang="ar-IQ"/>
          </a:p>
        </p:txBody>
      </p:sp>
    </p:spTree>
    <p:extLst>
      <p:ext uri="{BB962C8B-B14F-4D97-AF65-F5344CB8AC3E}">
        <p14:creationId xmlns:p14="http://schemas.microsoft.com/office/powerpoint/2010/main" val="2267738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3D535897-9E31-400D-83F2-6E2D5A97C4D4}" type="datetimeFigureOut">
              <a:rPr lang="ar-IQ" smtClean="0"/>
              <a:t>25/08/1441</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47EE70E-9B0F-4C30-806C-DA7956E9878C}" type="slidenum">
              <a:rPr lang="ar-IQ" smtClean="0"/>
              <a:t>‹#›</a:t>
            </a:fld>
            <a:endParaRPr lang="ar-IQ"/>
          </a:p>
        </p:txBody>
      </p:sp>
    </p:spTree>
    <p:extLst>
      <p:ext uri="{BB962C8B-B14F-4D97-AF65-F5344CB8AC3E}">
        <p14:creationId xmlns:p14="http://schemas.microsoft.com/office/powerpoint/2010/main" val="3849269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3D535897-9E31-400D-83F2-6E2D5A97C4D4}" type="datetimeFigureOut">
              <a:rPr lang="ar-IQ" smtClean="0"/>
              <a:t>25/08/1441</a:t>
            </a:fld>
            <a:endParaRPr lang="ar-IQ"/>
          </a:p>
        </p:txBody>
      </p:sp>
      <p:sp>
        <p:nvSpPr>
          <p:cNvPr id="8" name="Footer Placeholder 7"/>
          <p:cNvSpPr>
            <a:spLocks noGrp="1"/>
          </p:cNvSpPr>
          <p:nvPr>
            <p:ph type="ftr" sz="quarter" idx="11"/>
          </p:nvPr>
        </p:nvSpPr>
        <p:spPr/>
        <p:txBody>
          <a:bodyPr/>
          <a:lstStyle/>
          <a:p>
            <a:endParaRPr lang="ar-IQ"/>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47EE70E-9B0F-4C30-806C-DA7956E9878C}" type="slidenum">
              <a:rPr lang="ar-IQ" smtClean="0"/>
              <a:t>‹#›</a:t>
            </a:fld>
            <a:endParaRPr lang="ar-IQ"/>
          </a:p>
        </p:txBody>
      </p:sp>
    </p:spTree>
    <p:extLst>
      <p:ext uri="{BB962C8B-B14F-4D97-AF65-F5344CB8AC3E}">
        <p14:creationId xmlns:p14="http://schemas.microsoft.com/office/powerpoint/2010/main" val="3534911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3D535897-9E31-400D-83F2-6E2D5A97C4D4}" type="datetimeFigureOut">
              <a:rPr lang="ar-IQ" smtClean="0"/>
              <a:t>25/08/1441</a:t>
            </a:fld>
            <a:endParaRPr lang="ar-IQ"/>
          </a:p>
        </p:txBody>
      </p:sp>
      <p:sp>
        <p:nvSpPr>
          <p:cNvPr id="4" name="Footer Placeholder 3"/>
          <p:cNvSpPr>
            <a:spLocks noGrp="1"/>
          </p:cNvSpPr>
          <p:nvPr>
            <p:ph type="ftr" sz="quarter" idx="11"/>
          </p:nvPr>
        </p:nvSpPr>
        <p:spPr/>
        <p:txBody>
          <a:bodyPr/>
          <a:lstStyle/>
          <a:p>
            <a:endParaRPr lang="ar-IQ"/>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47EE70E-9B0F-4C30-806C-DA7956E9878C}" type="slidenum">
              <a:rPr lang="ar-IQ" smtClean="0"/>
              <a:t>‹#›</a:t>
            </a:fld>
            <a:endParaRPr lang="ar-IQ"/>
          </a:p>
        </p:txBody>
      </p:sp>
    </p:spTree>
    <p:extLst>
      <p:ext uri="{BB962C8B-B14F-4D97-AF65-F5344CB8AC3E}">
        <p14:creationId xmlns:p14="http://schemas.microsoft.com/office/powerpoint/2010/main" val="409713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535897-9E31-400D-83F2-6E2D5A97C4D4}" type="datetimeFigureOut">
              <a:rPr lang="ar-IQ" smtClean="0"/>
              <a:t>25/08/1441</a:t>
            </a:fld>
            <a:endParaRPr lang="ar-IQ"/>
          </a:p>
        </p:txBody>
      </p:sp>
      <p:sp>
        <p:nvSpPr>
          <p:cNvPr id="3" name="Footer Placeholder 2"/>
          <p:cNvSpPr>
            <a:spLocks noGrp="1"/>
          </p:cNvSpPr>
          <p:nvPr>
            <p:ph type="ftr" sz="quarter" idx="11"/>
          </p:nvPr>
        </p:nvSpPr>
        <p:spPr/>
        <p:txBody>
          <a:bodyPr/>
          <a:lstStyle/>
          <a:p>
            <a:endParaRPr lang="ar-IQ"/>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47EE70E-9B0F-4C30-806C-DA7956E9878C}" type="slidenum">
              <a:rPr lang="ar-IQ" smtClean="0"/>
              <a:t>‹#›</a:t>
            </a:fld>
            <a:endParaRPr lang="ar-IQ"/>
          </a:p>
        </p:txBody>
      </p:sp>
    </p:spTree>
    <p:extLst>
      <p:ext uri="{BB962C8B-B14F-4D97-AF65-F5344CB8AC3E}">
        <p14:creationId xmlns:p14="http://schemas.microsoft.com/office/powerpoint/2010/main" val="2878753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3D535897-9E31-400D-83F2-6E2D5A97C4D4}" type="datetimeFigureOut">
              <a:rPr lang="ar-IQ" smtClean="0"/>
              <a:t>25/08/1441</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47EE70E-9B0F-4C30-806C-DA7956E9878C}" type="slidenum">
              <a:rPr lang="ar-IQ" smtClean="0"/>
              <a:t>‹#›</a:t>
            </a:fld>
            <a:endParaRPr lang="ar-IQ"/>
          </a:p>
        </p:txBody>
      </p:sp>
    </p:spTree>
    <p:extLst>
      <p:ext uri="{BB962C8B-B14F-4D97-AF65-F5344CB8AC3E}">
        <p14:creationId xmlns:p14="http://schemas.microsoft.com/office/powerpoint/2010/main" val="3198467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3D535897-9E31-400D-83F2-6E2D5A97C4D4}" type="datetimeFigureOut">
              <a:rPr lang="ar-IQ" smtClean="0"/>
              <a:t>25/08/1441</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7EE70E-9B0F-4C30-806C-DA7956E9878C}" type="slidenum">
              <a:rPr lang="ar-IQ" smtClean="0"/>
              <a:t>‹#›</a:t>
            </a:fld>
            <a:endParaRPr lang="ar-IQ"/>
          </a:p>
        </p:txBody>
      </p:sp>
    </p:spTree>
    <p:extLst>
      <p:ext uri="{BB962C8B-B14F-4D97-AF65-F5344CB8AC3E}">
        <p14:creationId xmlns:p14="http://schemas.microsoft.com/office/powerpoint/2010/main" val="2877770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D535897-9E31-400D-83F2-6E2D5A97C4D4}" type="datetimeFigureOut">
              <a:rPr lang="ar-IQ" smtClean="0"/>
              <a:t>25/08/1441</a:t>
            </a:fld>
            <a:endParaRPr lang="ar-IQ"/>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47EE70E-9B0F-4C30-806C-DA7956E9878C}" type="slidenum">
              <a:rPr lang="ar-IQ" smtClean="0"/>
              <a:t>‹#›</a:t>
            </a:fld>
            <a:endParaRPr lang="ar-IQ"/>
          </a:p>
        </p:txBody>
      </p:sp>
    </p:spTree>
    <p:extLst>
      <p:ext uri="{BB962C8B-B14F-4D97-AF65-F5344CB8AC3E}">
        <p14:creationId xmlns:p14="http://schemas.microsoft.com/office/powerpoint/2010/main" val="7884034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توزيع </a:t>
            </a:r>
            <a:r>
              <a:rPr lang="ar-IQ" dirty="0" smtClean="0"/>
              <a:t>الدم اثناء </a:t>
            </a:r>
            <a:r>
              <a:rPr lang="ar-IQ" dirty="0" smtClean="0"/>
              <a:t>التمارين</a:t>
            </a:r>
            <a:br>
              <a:rPr lang="ar-IQ" dirty="0" smtClean="0"/>
            </a:br>
            <a:r>
              <a:rPr lang="ar-IQ" dirty="0" smtClean="0"/>
              <a:t>لطلاب الدكتوراه</a:t>
            </a:r>
            <a:endParaRPr lang="ar-IQ" dirty="0"/>
          </a:p>
        </p:txBody>
      </p:sp>
      <p:sp>
        <p:nvSpPr>
          <p:cNvPr id="3" name="عنوان فرعي 2"/>
          <p:cNvSpPr>
            <a:spLocks noGrp="1"/>
          </p:cNvSpPr>
          <p:nvPr>
            <p:ph type="subTitle" idx="1"/>
          </p:nvPr>
        </p:nvSpPr>
        <p:spPr/>
        <p:txBody>
          <a:bodyPr/>
          <a:lstStyle/>
          <a:p>
            <a:r>
              <a:rPr lang="ar-IQ" sz="2800" dirty="0" err="1" smtClean="0"/>
              <a:t>أ.د</a:t>
            </a:r>
            <a:r>
              <a:rPr lang="ar-IQ" sz="2800" dirty="0" smtClean="0"/>
              <a:t> غصون فاضل هادي</a:t>
            </a:r>
          </a:p>
          <a:p>
            <a:endParaRPr lang="ar-IQ" dirty="0"/>
          </a:p>
        </p:txBody>
      </p:sp>
    </p:spTree>
    <p:extLst>
      <p:ext uri="{BB962C8B-B14F-4D97-AF65-F5344CB8AC3E}">
        <p14:creationId xmlns:p14="http://schemas.microsoft.com/office/powerpoint/2010/main" val="4155724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82222" y="509728"/>
            <a:ext cx="11350388" cy="5262979"/>
          </a:xfrm>
          <a:prstGeom prst="rect">
            <a:avLst/>
          </a:prstGeom>
        </p:spPr>
        <p:txBody>
          <a:bodyPr wrap="square">
            <a:spAutoFit/>
          </a:bodyPr>
          <a:lstStyle/>
          <a:p>
            <a:r>
              <a:rPr lang="ar-IQ" sz="2400" u="sng" dirty="0" smtClean="0">
                <a:latin typeface="Simplified Arabic" panose="02020603050405020304" pitchFamily="18" charset="-78"/>
                <a:cs typeface="Simplified Arabic" panose="02020603050405020304" pitchFamily="18" charset="-78"/>
              </a:rPr>
              <a:t>التكيفات الفسيولوجية للتدريب الرياضي على الدم :</a:t>
            </a:r>
          </a:p>
          <a:p>
            <a:endParaRPr lang="ar-IQ" sz="2400" u="sng" dirty="0" smtClean="0">
              <a:latin typeface="Simplified Arabic" panose="02020603050405020304" pitchFamily="18" charset="-78"/>
              <a:cs typeface="Simplified Arabic" panose="02020603050405020304" pitchFamily="18" charset="-78"/>
            </a:endParaRPr>
          </a:p>
          <a:p>
            <a:r>
              <a:rPr lang="ar-IQ" sz="2400" dirty="0" smtClean="0">
                <a:latin typeface="Simplified Arabic" panose="02020603050405020304" pitchFamily="18" charset="-78"/>
                <a:cs typeface="Simplified Arabic" panose="02020603050405020304" pitchFamily="18" charset="-78"/>
              </a:rPr>
              <a:t>       لا تقتصر التكيفات القلبية عند الرياضيين على تحسن حجم ووظيف القلب ، بل يتحسن أيضا كفاءة الدم الذي يعتبر هو الناقل الأساسي للغذاء والأوكسجين للعضلات ا لعاملة ،حيث تؤدي ممارسة النشاط الرياضي وخاصة الأنشطة </a:t>
            </a:r>
            <a:r>
              <a:rPr lang="ar-IQ" sz="2400" dirty="0" err="1" smtClean="0">
                <a:latin typeface="Simplified Arabic" panose="02020603050405020304" pitchFamily="18" charset="-78"/>
                <a:cs typeface="Simplified Arabic" panose="02020603050405020304" pitchFamily="18" charset="-78"/>
              </a:rPr>
              <a:t>الأوكسجينية</a:t>
            </a:r>
            <a:r>
              <a:rPr lang="ar-IQ" sz="2400" dirty="0" smtClean="0">
                <a:latin typeface="Simplified Arabic" panose="02020603050405020304" pitchFamily="18" charset="-78"/>
                <a:cs typeface="Simplified Arabic" panose="02020603050405020304" pitchFamily="18" charset="-78"/>
              </a:rPr>
              <a:t> إلى حدوث التكيفات الفسيولوجية التالية :</a:t>
            </a:r>
          </a:p>
          <a:p>
            <a:r>
              <a:rPr lang="ar-IQ" sz="2400" dirty="0" smtClean="0">
                <a:latin typeface="Simplified Arabic" panose="02020603050405020304" pitchFamily="18" charset="-78"/>
                <a:cs typeface="Simplified Arabic" panose="02020603050405020304" pitchFamily="18" charset="-78"/>
              </a:rPr>
              <a:t>١- زيادة حجم الدم مع التمرين المستمر .</a:t>
            </a:r>
          </a:p>
          <a:p>
            <a:r>
              <a:rPr lang="ar-IQ" sz="2400" dirty="0" smtClean="0">
                <a:latin typeface="Simplified Arabic" panose="02020603050405020304" pitchFamily="18" charset="-78"/>
                <a:cs typeface="Simplified Arabic" panose="02020603050405020304" pitchFamily="18" charset="-78"/>
              </a:rPr>
              <a:t>٢- زيادة معدل إنتاج كريات الدم الحمراء .</a:t>
            </a:r>
          </a:p>
          <a:p>
            <a:r>
              <a:rPr lang="ar-IQ" sz="2400" dirty="0" smtClean="0">
                <a:latin typeface="Simplified Arabic" panose="02020603050405020304" pitchFamily="18" charset="-78"/>
                <a:cs typeface="Simplified Arabic" panose="02020603050405020304" pitchFamily="18" charset="-78"/>
              </a:rPr>
              <a:t>مع الإشارة إلى أن الزيادة في خلايا الدم الحمراء ربما تسهم أيضا في زيادة حجم الدم  ولكن هذ الزيادة لا تكون متناسبة ، فعندما تظهر الزيادة في خلايا الدم الحمراء فإن حجم البلازما يزيد عادة بنسبة أكبر ، وعلى الرغم من الزيادة الفعلية في عدد أي النسبة بين خلايا الدم ( </a:t>
            </a:r>
            <a:r>
              <a:rPr lang="en-US" sz="2400" dirty="0" smtClean="0">
                <a:latin typeface="Simplified Arabic" panose="02020603050405020304" pitchFamily="18" charset="-78"/>
                <a:cs typeface="Simplified Arabic" panose="02020603050405020304" pitchFamily="18" charset="-78"/>
              </a:rPr>
              <a:t>Hematocrit </a:t>
            </a:r>
            <a:r>
              <a:rPr lang="ar-IQ" sz="2400" dirty="0" smtClean="0">
                <a:latin typeface="Simplified Arabic" panose="02020603050405020304" pitchFamily="18" charset="-78"/>
                <a:cs typeface="Simplified Arabic" panose="02020603050405020304" pitchFamily="18" charset="-78"/>
              </a:rPr>
              <a:t>خلايا الدم الحمراء فإن ( </a:t>
            </a:r>
            <a:r>
              <a:rPr lang="ar-IQ" sz="2400" dirty="0" err="1" smtClean="0">
                <a:latin typeface="Simplified Arabic" panose="02020603050405020304" pitchFamily="18" charset="-78"/>
                <a:cs typeface="Simplified Arabic" panose="02020603050405020304" pitchFamily="18" charset="-78"/>
              </a:rPr>
              <a:t>الهيموتكريت</a:t>
            </a:r>
            <a:r>
              <a:rPr lang="ar-IQ" sz="2400" dirty="0" smtClean="0">
                <a:latin typeface="Simplified Arabic" panose="02020603050405020304" pitchFamily="18" charset="-78"/>
                <a:cs typeface="Simplified Arabic" panose="02020603050405020304" pitchFamily="18" charset="-78"/>
              </a:rPr>
              <a:t> الحمراء وحجم الدم الكلي تنخفض ، ويلاحظ أن </a:t>
            </a:r>
            <a:r>
              <a:rPr lang="ar-IQ" sz="2400" dirty="0" err="1" smtClean="0">
                <a:latin typeface="Simplified Arabic" panose="02020603050405020304" pitchFamily="18" charset="-78"/>
                <a:cs typeface="Simplified Arabic" panose="02020603050405020304" pitchFamily="18" charset="-78"/>
              </a:rPr>
              <a:t>الهيموتكريت</a:t>
            </a:r>
            <a:r>
              <a:rPr lang="ar-IQ" sz="2400" dirty="0" smtClean="0">
                <a:latin typeface="Simplified Arabic" panose="02020603050405020304" pitchFamily="18" charset="-78"/>
                <a:cs typeface="Simplified Arabic" panose="02020603050405020304" pitchFamily="18" charset="-78"/>
              </a:rPr>
              <a:t> ينخفض بالرغم من وجود زيادة طفيفة في خلايا الدم الحمراء ، وبالنسبة للرياضيين يمكن أن ينخفض </a:t>
            </a:r>
            <a:r>
              <a:rPr lang="ar-IQ" sz="2400" dirty="0" err="1" smtClean="0">
                <a:latin typeface="Simplified Arabic" panose="02020603050405020304" pitchFamily="18" charset="-78"/>
                <a:cs typeface="Simplified Arabic" panose="02020603050405020304" pitchFamily="18" charset="-78"/>
              </a:rPr>
              <a:t>الهيموتكريت</a:t>
            </a:r>
            <a:r>
              <a:rPr lang="ar-IQ" sz="2400" dirty="0" smtClean="0">
                <a:latin typeface="Simplified Arabic" panose="02020603050405020304" pitchFamily="18" charset="-78"/>
                <a:cs typeface="Simplified Arabic" panose="02020603050405020304" pitchFamily="18" charset="-78"/>
              </a:rPr>
              <a:t> إلى الحد الذي يظهر معه الشخص وكأنه لديه فقر دم ، أي فقر دم في الصلة بين تركيز خلايا الدم الحمراء والهيموجلوبين .</a:t>
            </a:r>
          </a:p>
          <a:p>
            <a:endParaRPr lang="ar-IQ"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4161971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09434" y="237279"/>
            <a:ext cx="11409528" cy="4893647"/>
          </a:xfrm>
          <a:prstGeom prst="rect">
            <a:avLst/>
          </a:prstGeom>
        </p:spPr>
        <p:txBody>
          <a:bodyPr wrap="square">
            <a:spAutoFit/>
          </a:bodyPr>
          <a:lstStyle/>
          <a:p>
            <a:r>
              <a:rPr lang="ar-IQ" sz="2400" dirty="0" smtClean="0">
                <a:latin typeface="Simplified Arabic" panose="02020603050405020304" pitchFamily="18" charset="-78"/>
                <a:cs typeface="Simplified Arabic" panose="02020603050405020304" pitchFamily="18" charset="-78"/>
              </a:rPr>
              <a:t> </a:t>
            </a:r>
          </a:p>
          <a:p>
            <a:r>
              <a:rPr lang="ar-IQ" sz="2400" dirty="0">
                <a:latin typeface="Simplified Arabic" panose="02020603050405020304" pitchFamily="18" charset="-78"/>
                <a:cs typeface="Simplified Arabic" panose="02020603050405020304" pitchFamily="18" charset="-78"/>
              </a:rPr>
              <a:t> </a:t>
            </a:r>
            <a:r>
              <a:rPr lang="ar-IQ" sz="2400" dirty="0" smtClean="0">
                <a:latin typeface="Simplified Arabic" panose="02020603050405020304" pitchFamily="18" charset="-78"/>
                <a:cs typeface="Simplified Arabic" panose="02020603050405020304" pitchFamily="18" charset="-78"/>
              </a:rPr>
              <a:t>        يؤدي التدريب الرياضي إلى تغيرات في الدم شأنه في ذلك شأن باقي أعضاء وأجهزة الجسم الأخرى، ترتبط درجة تلك التغيرات بعوامل كثيرة أهمها فترة التدريب ونوعه بناء على ذلك يكون تأثير التدريب الرياضي أما دائما أو مؤقتا، تشمل التغيرات التي تحدث على مركبات الدم (خلايا الدم - بلازما الدم) وكذلك حجم الدم وحالته. </a:t>
            </a:r>
          </a:p>
          <a:p>
            <a:endParaRPr lang="ar-IQ" sz="2400" dirty="0" smtClean="0">
              <a:latin typeface="Simplified Arabic" panose="02020603050405020304" pitchFamily="18" charset="-78"/>
              <a:cs typeface="Simplified Arabic" panose="02020603050405020304" pitchFamily="18" charset="-78"/>
            </a:endParaRPr>
          </a:p>
          <a:p>
            <a:r>
              <a:rPr lang="ar-IQ" sz="2400" dirty="0" smtClean="0">
                <a:latin typeface="Simplified Arabic" panose="02020603050405020304" pitchFamily="18" charset="-78"/>
                <a:cs typeface="Simplified Arabic" panose="02020603050405020304" pitchFamily="18" charset="-78"/>
              </a:rPr>
              <a:t>فعند قيام الرياضي بأي مجهود مهما كان نوع هذا المجهود نجد أنه يصاحبه تغيرات في الدورة الدموية، وتعتبر تكيف المجهود الذي يقوم به الفرد الضمان استمرار هذا العمل. مما لا شك فيه أنه توجد تغيرات مصاحبة للنشاط الرياضي لكل من الأفراد المدربين وغير المدربين، هذه التغيرات تتناسب مع شدة وحجم المجهود مما يترتب عليه زيادة أو قلة هذه التغيرات سواء في الفرد المدرب أو غيره، بصفة عامة نجد أن الفرد الرياضي المدرب يتكيف بسرعة عن الفرد الغير المدرب. هذه التغيرات نوعان منها ما هو مؤقت، أي تغيرات تحدث بصفة مؤقتة كاستجابة الأداء النشاط البدني ثم يعود الدم لحالته الطبيعية، في وقت الراحة. والتغيرات الدائمة والتي تكون نتيجة الاستمرارية او  ما يتميز بالاستمرار نسبية وهي تغيرات تحدث في الدم نتيجة للانتظام بمزاولة التدريب الرياضي الفترة معينة، وتدعى بالتكيف وهي كما يلي:</a:t>
            </a:r>
          </a:p>
          <a:p>
            <a:endParaRPr lang="ar-IQ"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7549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0125" y="985883"/>
            <a:ext cx="11573301" cy="4401205"/>
          </a:xfrm>
          <a:prstGeom prst="rect">
            <a:avLst/>
          </a:prstGeom>
        </p:spPr>
        <p:txBody>
          <a:bodyPr wrap="square">
            <a:spAutoFit/>
          </a:bodyPr>
          <a:lstStyle/>
          <a:p>
            <a:r>
              <a:rPr lang="ar-IQ" sz="2800" dirty="0">
                <a:latin typeface="Simplified Arabic" panose="02020603050405020304" pitchFamily="18" charset="-78"/>
                <a:cs typeface="Simplified Arabic" panose="02020603050405020304" pitchFamily="18" charset="-78"/>
              </a:rPr>
              <a:t>1- التغيرات المؤقتة: تغيرات تحدث بصفة مؤقتة كاستجابة للنشاط الرياضي ثم يعود الدم لحالته الطبيعية في وقت الراحة وتشمل ب زيادة حجم الدم الساري في الأوعية الدموية نتيجة انقباض الطحال وانتقال بعض السوائل من الجسم إلى الأوعية الدموية.</a:t>
            </a:r>
          </a:p>
          <a:p>
            <a:r>
              <a:rPr lang="ar-IQ" sz="2800" dirty="0">
                <a:latin typeface="Simplified Arabic" panose="02020603050405020304" pitchFamily="18" charset="-78"/>
                <a:cs typeface="Simplified Arabic" panose="02020603050405020304" pitchFamily="18" charset="-78"/>
              </a:rPr>
              <a:t>- زيادة عدد خلايا الدم الحمراء نتيجة انقباض خلايا الطحال. - زيادة عدد خلايا الدم البيضاء. - نقص الأسس الهيدروجينية للدم نتيجة لزيادة حامض </a:t>
            </a:r>
            <a:r>
              <a:rPr lang="ar-IQ" sz="2800" dirty="0" err="1">
                <a:latin typeface="Simplified Arabic" panose="02020603050405020304" pitchFamily="18" charset="-78"/>
                <a:cs typeface="Simplified Arabic" panose="02020603050405020304" pitchFamily="18" charset="-78"/>
              </a:rPr>
              <a:t>الاكتيك</a:t>
            </a:r>
            <a:r>
              <a:rPr lang="ar-IQ" sz="2800" dirty="0">
                <a:latin typeface="Simplified Arabic" panose="02020603050405020304" pitchFamily="18" charset="-78"/>
                <a:cs typeface="Simplified Arabic" panose="02020603050405020304" pitchFamily="18" charset="-78"/>
              </a:rPr>
              <a:t>.</a:t>
            </a:r>
          </a:p>
          <a:p>
            <a:r>
              <a:rPr lang="ar-IQ" sz="2800" dirty="0">
                <a:latin typeface="Simplified Arabic" panose="02020603050405020304" pitchFamily="18" charset="-78"/>
                <a:cs typeface="Simplified Arabic" panose="02020603050405020304" pitchFamily="18" charset="-78"/>
              </a:rPr>
              <a:t>زيادة كمية الهيموكلوبين لزيادة السعة التنفسية للدم. </a:t>
            </a:r>
          </a:p>
          <a:p>
            <a:r>
              <a:rPr lang="ar-IQ" sz="2800" dirty="0">
                <a:latin typeface="Simplified Arabic" panose="02020603050405020304" pitchFamily="18" charset="-78"/>
                <a:cs typeface="Simplified Arabic" panose="02020603050405020304" pitchFamily="18" charset="-78"/>
              </a:rPr>
              <a:t>2 - التغيرات الناتجة عن استمرار التدريب وهي :</a:t>
            </a:r>
          </a:p>
          <a:p>
            <a:r>
              <a:rPr lang="ar-IQ" sz="2800" dirty="0">
                <a:latin typeface="Simplified Arabic" panose="02020603050405020304" pitchFamily="18" charset="-78"/>
                <a:cs typeface="Simplified Arabic" panose="02020603050405020304" pitchFamily="18" charset="-78"/>
              </a:rPr>
              <a:t>: تغيرات القلب.</a:t>
            </a:r>
          </a:p>
          <a:p>
            <a:r>
              <a:rPr lang="ar-IQ" sz="2800" dirty="0">
                <a:latin typeface="Simplified Arabic" panose="02020603050405020304" pitchFamily="18" charset="-78"/>
                <a:cs typeface="Simplified Arabic" panose="02020603050405020304" pitchFamily="18" charset="-78"/>
              </a:rPr>
              <a:t>: تغيرات فسيولوجية. |</a:t>
            </a:r>
          </a:p>
          <a:p>
            <a:r>
              <a:rPr lang="ar-IQ" sz="2800" dirty="0">
                <a:latin typeface="Simplified Arabic" panose="02020603050405020304" pitchFamily="18" charset="-78"/>
                <a:cs typeface="Simplified Arabic" panose="02020603050405020304" pitchFamily="18" charset="-78"/>
              </a:rPr>
              <a:t> </a:t>
            </a:r>
          </a:p>
        </p:txBody>
      </p:sp>
    </p:spTree>
    <p:extLst>
      <p:ext uri="{BB962C8B-B14F-4D97-AF65-F5344CB8AC3E}">
        <p14:creationId xmlns:p14="http://schemas.microsoft.com/office/powerpoint/2010/main" val="2142597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8962" y="3053433"/>
            <a:ext cx="11464119" cy="2677656"/>
          </a:xfrm>
          <a:prstGeom prst="rect">
            <a:avLst/>
          </a:prstGeom>
        </p:spPr>
        <p:txBody>
          <a:bodyPr wrap="square">
            <a:spAutoFit/>
          </a:bodyPr>
          <a:lstStyle/>
          <a:p>
            <a:r>
              <a:rPr lang="ar-IQ" sz="2400" b="1" u="sng" dirty="0" smtClean="0">
                <a:latin typeface="Simplified Arabic" panose="02020603050405020304" pitchFamily="18" charset="-78"/>
                <a:cs typeface="Simplified Arabic" panose="02020603050405020304" pitchFamily="18" charset="-78"/>
              </a:rPr>
              <a:t>جريان الدم في العضلات الهيكلية وتنظيمه أثناء التمارين</a:t>
            </a:r>
          </a:p>
          <a:p>
            <a:r>
              <a:rPr lang="ar-IQ" sz="2400" dirty="0" smtClean="0">
                <a:latin typeface="Simplified Arabic" panose="02020603050405020304" pitchFamily="18" charset="-78"/>
                <a:cs typeface="Simplified Arabic" panose="02020603050405020304" pitchFamily="18" charset="-78"/>
              </a:rPr>
              <a:t>التمارين الشاقة هي أكثر الحالات المجهدة التي يجابهها جهاز الدوران السوي</a:t>
            </a:r>
            <a:r>
              <a:rPr lang="ar-IQ" sz="2400" smtClean="0">
                <a:latin typeface="Simplified Arabic" panose="02020603050405020304" pitchFamily="18" charset="-78"/>
                <a:cs typeface="Simplified Arabic" panose="02020603050405020304" pitchFamily="18" charset="-78"/>
              </a:rPr>
              <a:t>.  </a:t>
            </a:r>
            <a:r>
              <a:rPr lang="ar-IQ" sz="2400" dirty="0" smtClean="0">
                <a:latin typeface="Simplified Arabic" panose="02020603050405020304" pitchFamily="18" charset="-78"/>
                <a:cs typeface="Simplified Arabic" panose="02020603050405020304" pitchFamily="18" charset="-78"/>
              </a:rPr>
              <a:t>ذلك لأن </a:t>
            </a:r>
            <a:r>
              <a:rPr lang="ar-IQ" sz="2400" dirty="0" err="1" smtClean="0">
                <a:latin typeface="Simplified Arabic" panose="02020603050405020304" pitchFamily="18" charset="-78"/>
                <a:cs typeface="Simplified Arabic" panose="02020603050405020304" pitchFamily="18" charset="-78"/>
              </a:rPr>
              <a:t>جریان</a:t>
            </a:r>
            <a:r>
              <a:rPr lang="ar-IQ" sz="2400" dirty="0" smtClean="0">
                <a:latin typeface="Simplified Arabic" panose="02020603050405020304" pitchFamily="18" charset="-78"/>
                <a:cs typeface="Simplified Arabic" panose="02020603050405020304" pitchFamily="18" charset="-78"/>
              </a:rPr>
              <a:t> الدم إلى العضلات قد يزداد إلى 20 ضعفا (أكثر زيادة من أي نسيج آخر في الجسم ويسبب ضخامة كتلة العضل في الجسم. وناتج هذين العاملين كبير جدا بحيث يمكن أن يزداد جريان الدم الكلي للعضل في الإنسان البالغ السوي أثناء التمارين الشاقة من مستواه السوي الأقل من 1 لتر/دقيقة إلى حل عال يصل إلى 20 لتر / دقيقة. ويكفي ذلك لزيادة نتاج القلب إلى خمسة أضعاف مستواه السوي، وفي الرياضي جيد التدريب يزداد إلى حد ستة أو سبعة أضعاف السوي</a:t>
            </a:r>
          </a:p>
          <a:p>
            <a:endParaRPr lang="ar-IQ" sz="2400" dirty="0">
              <a:latin typeface="Simplified Arabic" panose="02020603050405020304" pitchFamily="18" charset="-78"/>
              <a:cs typeface="Simplified Arabic" panose="02020603050405020304" pitchFamily="18" charset="-78"/>
            </a:endParaRPr>
          </a:p>
        </p:txBody>
      </p:sp>
      <p:sp>
        <p:nvSpPr>
          <p:cNvPr id="3" name="مستطيل 2"/>
          <p:cNvSpPr/>
          <p:nvPr/>
        </p:nvSpPr>
        <p:spPr>
          <a:xfrm>
            <a:off x="327548" y="375777"/>
            <a:ext cx="11586948" cy="2677656"/>
          </a:xfrm>
          <a:prstGeom prst="rect">
            <a:avLst/>
          </a:prstGeom>
        </p:spPr>
        <p:txBody>
          <a:bodyPr wrap="square">
            <a:spAutoFit/>
          </a:bodyPr>
          <a:lstStyle/>
          <a:p>
            <a:r>
              <a:rPr lang="ar-IQ" sz="2400" dirty="0" smtClean="0">
                <a:latin typeface="Simplified Arabic" panose="02020603050405020304" pitchFamily="18" charset="-78"/>
                <a:cs typeface="Simplified Arabic" panose="02020603050405020304" pitchFamily="18" charset="-78"/>
              </a:rPr>
              <a:t>يشير </a:t>
            </a:r>
            <a:r>
              <a:rPr lang="ar-IQ" sz="2400" dirty="0" err="1" smtClean="0">
                <a:latin typeface="Simplified Arabic" panose="02020603050405020304" pitchFamily="18" charset="-78"/>
                <a:cs typeface="Simplified Arabic" panose="02020603050405020304" pitchFamily="18" charset="-78"/>
              </a:rPr>
              <a:t>لامب</a:t>
            </a:r>
            <a:r>
              <a:rPr lang="ar-IQ" sz="2400" dirty="0" smtClean="0">
                <a:latin typeface="Simplified Arabic" panose="02020603050405020304" pitchFamily="18" charset="-78"/>
                <a:cs typeface="Simplified Arabic" panose="02020603050405020304" pitchFamily="18" charset="-78"/>
              </a:rPr>
              <a:t> </a:t>
            </a:r>
            <a:r>
              <a:rPr lang="en-US" sz="2400" dirty="0" smtClean="0">
                <a:latin typeface="Simplified Arabic" panose="02020603050405020304" pitchFamily="18" charset="-78"/>
                <a:cs typeface="Simplified Arabic" panose="02020603050405020304" pitchFamily="18" charset="-78"/>
              </a:rPr>
              <a:t>LAMP </a:t>
            </a:r>
            <a:r>
              <a:rPr lang="ar-IQ" sz="2400" dirty="0" smtClean="0">
                <a:latin typeface="Simplified Arabic" panose="02020603050405020304" pitchFamily="18" charset="-78"/>
                <a:cs typeface="Simplified Arabic" panose="02020603050405020304" pitchFamily="18" charset="-78"/>
              </a:rPr>
              <a:t>إلى تغيرات بعض مكونات الدم بعد أداء الحمل البدني الأقصى حيث توجد فروق بين المدربين وغير المدربين ويلاحظ زيادة حجم الدم الكلي وحجم </a:t>
            </a:r>
            <a:r>
              <a:rPr lang="ar-IQ" sz="2400" dirty="0" err="1" smtClean="0">
                <a:latin typeface="Simplified Arabic" panose="02020603050405020304" pitchFamily="18" charset="-78"/>
                <a:cs typeface="Simplified Arabic" panose="02020603050405020304" pitchFamily="18" charset="-78"/>
              </a:rPr>
              <a:t>الهيموکولويين</a:t>
            </a:r>
            <a:r>
              <a:rPr lang="ar-IQ" sz="2400" dirty="0" smtClean="0">
                <a:latin typeface="Simplified Arabic" panose="02020603050405020304" pitchFamily="18" charset="-78"/>
                <a:cs typeface="Simplified Arabic" panose="02020603050405020304" pitchFamily="18" charset="-78"/>
              </a:rPr>
              <a:t> في الدم نتيجة لزيادة كل من خلايا الدم والبلازما. يمكن تفسير زيادة تركيز الدم بعد أداء الحمل البدني كنتيجة الزيادة عدد خلايا الدم الحمراء والخلايا البيضاء وتركيز الهيموكلوبين بالنسبة الحجم  معين من الدم، </a:t>
            </a:r>
            <a:r>
              <a:rPr lang="ar-IQ" sz="2400" dirty="0" err="1" smtClean="0">
                <a:latin typeface="Simplified Arabic" panose="02020603050405020304" pitchFamily="18" charset="-78"/>
                <a:cs typeface="Simplified Arabic" panose="02020603050405020304" pitchFamily="18" charset="-78"/>
              </a:rPr>
              <a:t>حيحدد</a:t>
            </a:r>
            <a:r>
              <a:rPr lang="ar-IQ" sz="2400" dirty="0" smtClean="0">
                <a:latin typeface="Simplified Arabic" panose="02020603050405020304" pitchFamily="18" charset="-78"/>
                <a:cs typeface="Simplified Arabic" panose="02020603050405020304" pitchFamily="18" charset="-78"/>
              </a:rPr>
              <a:t> جزء كبير من ماء البلازما خلال النشاط البدني نتيجة العرق، ونتيجة زيادة ضغط الدم في الشعيرات الدموية والذي يؤدي إلى دفع ماء البلازما إلى الأنسجة العضلية (ما يعرف بانتفاخ العضلة) وهذا النقص في ماء البلازما يؤدي إلى زيادة تركيز الخلايا الذي يؤثر على الزوجة الدم والذي يؤثر على دينامية الدم.</a:t>
            </a:r>
            <a:endParaRPr lang="ar-IQ"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726281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3773" y="0"/>
            <a:ext cx="11900848" cy="7848302"/>
          </a:xfrm>
          <a:prstGeom prst="rect">
            <a:avLst/>
          </a:prstGeom>
        </p:spPr>
        <p:txBody>
          <a:bodyPr wrap="square">
            <a:spAutoFit/>
          </a:bodyPr>
          <a:lstStyle/>
          <a:p>
            <a:r>
              <a:rPr lang="ar-IQ" sz="2400" b="1" u="sng" dirty="0" smtClean="0">
                <a:latin typeface="Simplified Arabic" panose="02020603050405020304" pitchFamily="18" charset="-78"/>
                <a:cs typeface="Simplified Arabic" panose="02020603050405020304" pitchFamily="18" charset="-78"/>
              </a:rPr>
              <a:t>التحكم في جريان الدم خلال العضلات الهيكلية </a:t>
            </a:r>
          </a:p>
          <a:p>
            <a:r>
              <a:rPr lang="ar-IQ" sz="2400" dirty="0" smtClean="0">
                <a:latin typeface="Simplified Arabic" panose="02020603050405020304" pitchFamily="18" charset="-78"/>
                <a:cs typeface="Simplified Arabic" panose="02020603050405020304" pitchFamily="18" charset="-78"/>
              </a:rPr>
              <a:t>ال</a:t>
            </a:r>
            <a:r>
              <a:rPr lang="ar-IQ" sz="2400" u="sng" dirty="0" smtClean="0">
                <a:latin typeface="Simplified Arabic" panose="02020603050405020304" pitchFamily="18" charset="-78"/>
                <a:cs typeface="Simplified Arabic" panose="02020603050405020304" pitchFamily="18" charset="-78"/>
              </a:rPr>
              <a:t>تنظيم الموضعي - انخفاض الأكسجين في العضل يعزز الجريان بشدة</a:t>
            </a:r>
            <a:r>
              <a:rPr lang="ar-IQ" sz="2400" dirty="0" smtClean="0">
                <a:latin typeface="Simplified Arabic" panose="02020603050405020304" pitchFamily="18" charset="-78"/>
                <a:cs typeface="Simplified Arabic" panose="02020603050405020304" pitchFamily="18" charset="-78"/>
              </a:rPr>
              <a:t>. تنتج الزيادة الكبيرة جريان الدم في العضل أثناء فعالية العضلات الهيكلية صورة أساسية من تأثيرات موضعية في العضلات عثر على </a:t>
            </a:r>
            <a:r>
              <a:rPr lang="ar-IQ" sz="2400" dirty="0" err="1" smtClean="0">
                <a:latin typeface="Simplified Arabic" panose="02020603050405020304" pitchFamily="18" charset="-78"/>
                <a:cs typeface="Simplified Arabic" panose="02020603050405020304" pitchFamily="18" charset="-78"/>
              </a:rPr>
              <a:t>الشرينات</a:t>
            </a:r>
            <a:r>
              <a:rPr lang="ar-IQ" sz="2400" dirty="0" smtClean="0">
                <a:latin typeface="Simplified Arabic" panose="02020603050405020304" pitchFamily="18" charset="-78"/>
                <a:cs typeface="Simplified Arabic" panose="02020603050405020304" pitchFamily="18" charset="-78"/>
              </a:rPr>
              <a:t> مباشرة فتولد توسع الأوعية .كما يحتمل أن تتسبب هذه الزيادة في جريان الدم الموضعي أثناء التقلص </a:t>
            </a:r>
            <a:r>
              <a:rPr lang="ar-IQ" sz="2400" dirty="0" err="1" smtClean="0">
                <a:latin typeface="Simplified Arabic" panose="02020603050405020304" pitchFamily="18" charset="-78"/>
                <a:cs typeface="Simplified Arabic" panose="02020603050405020304" pitchFamily="18" charset="-78"/>
              </a:rPr>
              <a:t>العضلى</a:t>
            </a:r>
            <a:r>
              <a:rPr lang="ar-IQ" sz="2400" dirty="0" smtClean="0">
                <a:latin typeface="Simplified Arabic" panose="02020603050405020304" pitchFamily="18" charset="-78"/>
                <a:cs typeface="Simplified Arabic" panose="02020603050405020304" pitchFamily="18" charset="-78"/>
              </a:rPr>
              <a:t> بعوامل عديدة تعمل كما في ذات الوقت. وأحد أهم هذه العوامل هو نقص الأكسجين في أنسجة العضلة إذ تستعمل العضلات أثناء الفعالية العضلية الأكسجين بسرعة كبيرة فينقص بذلك" تركيزه  في سوائل النسيج ويسبب هذا بدوره توسع الاوعية، إما لأن جدران الأوعية لا تتمكن من المحافظة على تقلصها في غياب الأكسجين أو لأن نقص الاوكسجين نفسه يولد تحرير مواد موسعة للأوعية. و المادة الموسعة للأوعية التي اقترحت بكثرة في السنين الأخيرة هي </a:t>
            </a:r>
            <a:r>
              <a:rPr lang="ar-IQ" sz="2400" dirty="0" err="1" smtClean="0">
                <a:latin typeface="Simplified Arabic" panose="02020603050405020304" pitchFamily="18" charset="-78"/>
                <a:cs typeface="Simplified Arabic" panose="02020603050405020304" pitchFamily="18" charset="-78"/>
              </a:rPr>
              <a:t>الأدينوزين</a:t>
            </a:r>
            <a:r>
              <a:rPr lang="ar-IQ" sz="2400" dirty="0" smtClean="0">
                <a:latin typeface="Simplified Arabic" panose="02020603050405020304" pitchFamily="18" charset="-78"/>
                <a:cs typeface="Simplified Arabic" panose="02020603050405020304" pitchFamily="18" charset="-78"/>
              </a:rPr>
              <a:t> </a:t>
            </a:r>
            <a:r>
              <a:rPr lang="en-US" sz="2400" dirty="0" smtClean="0">
                <a:latin typeface="Simplified Arabic" panose="02020603050405020304" pitchFamily="18" charset="-78"/>
                <a:cs typeface="Simplified Arabic" panose="02020603050405020304" pitchFamily="18" charset="-78"/>
              </a:rPr>
              <a:t>adenosine، </a:t>
            </a:r>
            <a:r>
              <a:rPr lang="ar-IQ" sz="2400" dirty="0" smtClean="0">
                <a:latin typeface="Simplified Arabic" panose="02020603050405020304" pitchFamily="18" charset="-78"/>
                <a:cs typeface="Simplified Arabic" panose="02020603050405020304" pitchFamily="18" charset="-78"/>
              </a:rPr>
              <a:t>ولكن التجارب أظهرت بأنه حتى عند زرق كميات من </a:t>
            </a:r>
            <a:r>
              <a:rPr lang="ar-IQ" sz="2400" dirty="0" err="1" smtClean="0">
                <a:latin typeface="Simplified Arabic" panose="02020603050405020304" pitchFamily="18" charset="-78"/>
                <a:cs typeface="Simplified Arabic" panose="02020603050405020304" pitchFamily="18" charset="-78"/>
              </a:rPr>
              <a:t>الأدينوزين</a:t>
            </a:r>
            <a:r>
              <a:rPr lang="ar-IQ" sz="2400" dirty="0" smtClean="0">
                <a:latin typeface="Simplified Arabic" panose="02020603050405020304" pitchFamily="18" charset="-78"/>
                <a:cs typeface="Simplified Arabic" panose="02020603050405020304" pitchFamily="18" charset="-78"/>
              </a:rPr>
              <a:t> إلى شريان العضلة مباشرة فإنها لا تتمكن من </a:t>
            </a:r>
            <a:r>
              <a:rPr lang="ar-IQ" sz="2400" dirty="0" err="1" smtClean="0">
                <a:latin typeface="Simplified Arabic" panose="02020603050405020304" pitchFamily="18" charset="-78"/>
                <a:cs typeface="Simplified Arabic" panose="02020603050405020304" pitchFamily="18" charset="-78"/>
              </a:rPr>
              <a:t>تولید</a:t>
            </a:r>
            <a:r>
              <a:rPr lang="ar-IQ" sz="2400" dirty="0" smtClean="0">
                <a:latin typeface="Simplified Arabic" panose="02020603050405020304" pitchFamily="18" charset="-78"/>
                <a:cs typeface="Simplified Arabic" panose="02020603050405020304" pitchFamily="18" charset="-78"/>
              </a:rPr>
              <a:t> توسع وعائي مستمر لمدة طويلة في العضلة الهيكلية. وبالإضافة لذلك فإنه حتى عندما جعلت الاوعية الدموية للعضلة غير حساسة للتأثير الموسع للأوعية </a:t>
            </a:r>
            <a:r>
              <a:rPr lang="ar-IQ" sz="2400" dirty="0" err="1" smtClean="0">
                <a:latin typeface="Simplified Arabic" panose="02020603050405020304" pitchFamily="18" charset="-78"/>
                <a:cs typeface="Simplified Arabic" panose="02020603050405020304" pitchFamily="18" charset="-78"/>
              </a:rPr>
              <a:t>بالأدينوزين</a:t>
            </a:r>
            <a:r>
              <a:rPr lang="ar-IQ" sz="2400" dirty="0" smtClean="0">
                <a:latin typeface="Simplified Arabic" panose="02020603050405020304" pitchFamily="18" charset="-78"/>
                <a:cs typeface="Simplified Arabic" panose="02020603050405020304" pitchFamily="18" charset="-78"/>
              </a:rPr>
              <a:t>، فإنها تتوسع توسع كاملا استجابة للفعالية العضلية.  ومن المواد الأخرى التي تُحرر أثناء التقلص العضلي أيونات البوتاسيوم </a:t>
            </a:r>
            <a:r>
              <a:rPr lang="ar-IQ" sz="2400" dirty="0" err="1" smtClean="0">
                <a:latin typeface="Simplified Arabic" panose="02020603050405020304" pitchFamily="18" charset="-78"/>
                <a:cs typeface="Simplified Arabic" panose="02020603050405020304" pitchFamily="18" charset="-78"/>
              </a:rPr>
              <a:t>والأسيتيل</a:t>
            </a:r>
            <a:r>
              <a:rPr lang="ar-IQ" sz="2400" dirty="0" smtClean="0">
                <a:latin typeface="Simplified Arabic" panose="02020603050405020304" pitchFamily="18" charset="-78"/>
                <a:cs typeface="Simplified Arabic" panose="02020603050405020304" pitchFamily="18" charset="-78"/>
              </a:rPr>
              <a:t> كولين وثلاثي فسفات </a:t>
            </a:r>
            <a:r>
              <a:rPr lang="ar-IQ" sz="2400" dirty="0" err="1" smtClean="0">
                <a:latin typeface="Simplified Arabic" panose="02020603050405020304" pitchFamily="18" charset="-78"/>
                <a:cs typeface="Simplified Arabic" panose="02020603050405020304" pitchFamily="18" charset="-78"/>
              </a:rPr>
              <a:t>الأدينوزين</a:t>
            </a:r>
            <a:r>
              <a:rPr lang="en-US" sz="2400" dirty="0" smtClean="0">
                <a:latin typeface="Simplified Arabic" panose="02020603050405020304" pitchFamily="18" charset="-78"/>
                <a:cs typeface="Simplified Arabic" panose="02020603050405020304" pitchFamily="18" charset="-78"/>
              </a:rPr>
              <a:t>ATP )</a:t>
            </a:r>
            <a:r>
              <a:rPr lang="ar-IQ" sz="2400" dirty="0" smtClean="0">
                <a:latin typeface="Simplified Arabic" panose="02020603050405020304" pitchFamily="18" charset="-78"/>
                <a:cs typeface="Simplified Arabic" panose="02020603050405020304" pitchFamily="18" charset="-78"/>
              </a:rPr>
              <a:t>) </a:t>
            </a:r>
            <a:r>
              <a:rPr lang="ar-IQ" sz="2400" dirty="0" smtClean="0">
                <a:latin typeface="Simplified Arabic" panose="02020603050405020304" pitchFamily="18" charset="-78"/>
                <a:cs typeface="Simplified Arabic" panose="02020603050405020304" pitchFamily="18" charset="-78"/>
              </a:rPr>
              <a:t>وحمض </a:t>
            </a:r>
            <a:r>
              <a:rPr lang="ar-IQ" sz="2400" dirty="0" err="1" smtClean="0">
                <a:latin typeface="Simplified Arabic" panose="02020603050405020304" pitchFamily="18" charset="-78"/>
                <a:cs typeface="Simplified Arabic" panose="02020603050405020304" pitchFamily="18" charset="-78"/>
              </a:rPr>
              <a:t>اللاكتيك</a:t>
            </a:r>
            <a:r>
              <a:rPr lang="ar-IQ" sz="2400" dirty="0" smtClean="0">
                <a:latin typeface="Simplified Arabic" panose="02020603050405020304" pitchFamily="18" charset="-78"/>
                <a:cs typeface="Simplified Arabic" panose="02020603050405020304" pitchFamily="18" charset="-78"/>
              </a:rPr>
              <a:t> </a:t>
            </a:r>
            <a:r>
              <a:rPr lang="en-US" sz="2400" dirty="0">
                <a:latin typeface="Simplified Arabic" panose="02020603050405020304" pitchFamily="18" charset="-78"/>
                <a:cs typeface="Simplified Arabic" panose="02020603050405020304" pitchFamily="18" charset="-78"/>
              </a:rPr>
              <a:t> </a:t>
            </a:r>
            <a:r>
              <a:rPr lang="en-US" sz="2400" dirty="0" smtClean="0">
                <a:latin typeface="Simplified Arabic" panose="02020603050405020304" pitchFamily="18" charset="-78"/>
                <a:cs typeface="Simplified Arabic" panose="02020603050405020304" pitchFamily="18" charset="-78"/>
              </a:rPr>
              <a:t>LA </a:t>
            </a:r>
            <a:r>
              <a:rPr lang="ar-IQ" sz="2400" dirty="0" smtClean="0">
                <a:latin typeface="Simplified Arabic" panose="02020603050405020304" pitchFamily="18" charset="-78"/>
                <a:cs typeface="Simplified Arabic" panose="02020603050405020304" pitchFamily="18" charset="-78"/>
              </a:rPr>
              <a:t>وثاني </a:t>
            </a:r>
            <a:r>
              <a:rPr lang="ar-IQ" sz="2400" dirty="0" err="1" smtClean="0">
                <a:latin typeface="Simplified Arabic" panose="02020603050405020304" pitchFamily="18" charset="-78"/>
                <a:cs typeface="Simplified Arabic" panose="02020603050405020304" pitchFamily="18" charset="-78"/>
              </a:rPr>
              <a:t>أكسید</a:t>
            </a:r>
            <a:r>
              <a:rPr lang="ar-IQ" sz="2400" dirty="0" smtClean="0">
                <a:latin typeface="Simplified Arabic" panose="02020603050405020304" pitchFamily="18" charset="-78"/>
                <a:cs typeface="Simplified Arabic" panose="02020603050405020304" pitchFamily="18" charset="-78"/>
              </a:rPr>
              <a:t>  </a:t>
            </a:r>
            <a:r>
              <a:rPr lang="ar-IQ" sz="2400" dirty="0" smtClean="0">
                <a:latin typeface="Simplified Arabic" panose="02020603050405020304" pitchFamily="18" charset="-78"/>
                <a:cs typeface="Simplified Arabic" panose="02020603050405020304" pitchFamily="18" charset="-78"/>
              </a:rPr>
              <a:t>الكربون</a:t>
            </a:r>
            <a:r>
              <a:rPr lang="en-US" sz="2400" dirty="0" smtClean="0">
                <a:latin typeface="Simplified Arabic" panose="02020603050405020304" pitchFamily="18" charset="-78"/>
                <a:cs typeface="Simplified Arabic" panose="02020603050405020304" pitchFamily="18" charset="-78"/>
              </a:rPr>
              <a:t>CO2 </a:t>
            </a:r>
            <a:r>
              <a:rPr lang="ar-IQ" sz="2400" dirty="0" smtClean="0">
                <a:latin typeface="Simplified Arabic" panose="02020603050405020304" pitchFamily="18" charset="-78"/>
                <a:cs typeface="Simplified Arabic" panose="02020603050405020304" pitchFamily="18" charset="-78"/>
              </a:rPr>
              <a:t>. </a:t>
            </a:r>
            <a:endParaRPr lang="ar-IQ" sz="2400" dirty="0" smtClean="0">
              <a:latin typeface="Simplified Arabic" panose="02020603050405020304" pitchFamily="18" charset="-78"/>
              <a:cs typeface="Simplified Arabic" panose="02020603050405020304" pitchFamily="18" charset="-78"/>
            </a:endParaRPr>
          </a:p>
          <a:p>
            <a:r>
              <a:rPr lang="ar-IQ" sz="2400" u="sng" dirty="0" smtClean="0">
                <a:latin typeface="Simplified Arabic" panose="02020603050405020304" pitchFamily="18" charset="-78"/>
                <a:cs typeface="Simplified Arabic" panose="02020603050405020304" pitchFamily="18" charset="-78"/>
              </a:rPr>
              <a:t>التحكم العصبي في جريان الدم في العضل</a:t>
            </a:r>
            <a:r>
              <a:rPr lang="ar-IQ" sz="2400" dirty="0" smtClean="0">
                <a:latin typeface="Simplified Arabic" panose="02020603050405020304" pitchFamily="18" charset="-78"/>
                <a:cs typeface="Simplified Arabic" panose="02020603050405020304" pitchFamily="18" charset="-78"/>
              </a:rPr>
              <a:t>. بالإضافة لآلية التنظيم الموضعية للأنسجة فإن العضلات الهيكلية مجهزة بأعصاب ودية مضيقة للأوعية وفي بعض الحيوانات بأعصاب ودية موسعة للأوعية أيضا.</a:t>
            </a:r>
          </a:p>
          <a:p>
            <a:r>
              <a:rPr lang="ar-IQ" sz="2400" dirty="0" smtClean="0">
                <a:latin typeface="Simplified Arabic" panose="02020603050405020304" pitchFamily="18" charset="-78"/>
                <a:cs typeface="Simplified Arabic" panose="02020603050405020304" pitchFamily="18" charset="-78"/>
              </a:rPr>
              <a:t>الأعصاب الودية المضيقة للأوعية. تفرز الألياف العصبية الودية المضيقة للأوعية (</a:t>
            </a:r>
            <a:r>
              <a:rPr lang="ar-IQ" sz="2400" dirty="0" err="1" smtClean="0">
                <a:latin typeface="Simplified Arabic" panose="02020603050405020304" pitchFamily="18" charset="-78"/>
                <a:cs typeface="Simplified Arabic" panose="02020603050405020304" pitchFamily="18" charset="-78"/>
              </a:rPr>
              <a:t>نورابينفرين</a:t>
            </a:r>
            <a:r>
              <a:rPr lang="ar-IQ" sz="2400" dirty="0" smtClean="0">
                <a:latin typeface="Simplified Arabic" panose="02020603050405020304" pitchFamily="18" charset="-78"/>
                <a:cs typeface="Simplified Arabic" panose="02020603050405020304" pitchFamily="18" charset="-78"/>
              </a:rPr>
              <a:t>. وعند تنبيهها قصويا يمكنها أن تقلل جريان الدم خلال العضلة إلى ما يحتمل أن يصل إلى نصف أو ربع السوي. ويمثل هذا تضيقا وعائيا ضعيفا بالمقارنة مع ذلك الذي تولده الأعصاب الودية في بعض المناطق الأخرى من الجسم بحيث يمكن غلق جريان الدم تماما تقريبا، ومع ذلك فإن لهذا التضيق الوعائي أهمية فيزيولوجية في الصدمة الدورانية وأثناء فترات الإجهاد الأخرى التي يستحسن عندها إنقاص جريان الدم خلال العديد من عضلات الجسم. </a:t>
            </a:r>
          </a:p>
          <a:p>
            <a:endParaRPr lang="ar-IQ" sz="2400" dirty="0" smtClean="0">
              <a:latin typeface="Simplified Arabic" panose="02020603050405020304" pitchFamily="18" charset="-78"/>
              <a:cs typeface="Simplified Arabic" panose="02020603050405020304" pitchFamily="18" charset="-78"/>
            </a:endParaRPr>
          </a:p>
          <a:p>
            <a:endParaRPr lang="ar-IQ"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677594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13899" y="197346"/>
            <a:ext cx="11354937" cy="6740307"/>
          </a:xfrm>
          <a:prstGeom prst="rect">
            <a:avLst/>
          </a:prstGeom>
        </p:spPr>
        <p:txBody>
          <a:bodyPr wrap="square">
            <a:spAutoFit/>
          </a:bodyPr>
          <a:lstStyle/>
          <a:p>
            <a:r>
              <a:rPr lang="ar-IQ" sz="2400" b="1" u="sng" dirty="0" smtClean="0">
                <a:latin typeface="Simplified Arabic" panose="02020603050405020304" pitchFamily="18" charset="-78"/>
                <a:cs typeface="Simplified Arabic" panose="02020603050405020304" pitchFamily="18" charset="-78"/>
              </a:rPr>
              <a:t>أهمية زيادة نتاج القلب أثناء التمارين</a:t>
            </a:r>
          </a:p>
          <a:p>
            <a:r>
              <a:rPr lang="ar-IQ" sz="2400" dirty="0" smtClean="0">
                <a:latin typeface="Simplified Arabic" panose="02020603050405020304" pitchFamily="18" charset="-78"/>
                <a:cs typeface="Simplified Arabic" panose="02020603050405020304" pitchFamily="18" charset="-78"/>
              </a:rPr>
              <a:t>يسبب العديد من التأثيرات الفيزيولوجية التي تحدث أثناء التمارين زيادة في نتاج القلب بنسبة موازية لدرجة شدة التمرين. وزيادة النتاج ضرورية جدا لتجهيز الأكسجين </a:t>
            </a:r>
            <a:r>
              <a:rPr lang="ar-IQ" sz="2400" dirty="0" err="1" smtClean="0">
                <a:latin typeface="Simplified Arabic" panose="02020603050405020304" pitchFamily="18" charset="-78"/>
                <a:cs typeface="Simplified Arabic" panose="02020603050405020304" pitchFamily="18" charset="-78"/>
              </a:rPr>
              <a:t>والغذيات</a:t>
            </a:r>
            <a:r>
              <a:rPr lang="ar-IQ" sz="2400" dirty="0" smtClean="0">
                <a:latin typeface="Simplified Arabic" panose="02020603050405020304" pitchFamily="18" charset="-78"/>
                <a:cs typeface="Simplified Arabic" panose="02020603050405020304" pitchFamily="18" charset="-78"/>
              </a:rPr>
              <a:t> الأخرى التي تحتاجها العضلات العاملة. والواقع أن مقدرة جهاز الدوران في توفير نتاج قلبي إضافي في التمارين الثقيلة مهمة بقدر أهمية شدة العضلات نفسها في تحديد درجة إنجاز العمل العضلي. فمثلا إن رياضيي الركض الطويل الذين يتمكنون من كسر الأرقام القياسية في الركض هم أولئك الذين يتمكنون من زيادة نتاج قلوبهم لأعلى الحدود.</a:t>
            </a:r>
          </a:p>
          <a:p>
            <a:r>
              <a:rPr lang="ar-IQ" sz="2400" dirty="0" smtClean="0">
                <a:latin typeface="Simplified Arabic" panose="02020603050405020304" pitchFamily="18" charset="-78"/>
                <a:cs typeface="Simplified Arabic" panose="02020603050405020304" pitchFamily="18" charset="-78"/>
              </a:rPr>
              <a:t>فتح شعيرات العضلات أثناء التمرين. أثناء الراحة، يجري الدم في الشعيرات العضلية بشكر قليل جدا أو يكاد ينعدم فيها. ولكن هذه الشعيرات تفتح كلها أثناء التمرين. ويقصر انفتاح الشعيرات الهاجعة هذه المسافة التي يقطعها الأكسجين </a:t>
            </a:r>
            <a:r>
              <a:rPr lang="ar-IQ" sz="2400" dirty="0" err="1" smtClean="0">
                <a:latin typeface="Simplified Arabic" panose="02020603050405020304" pitchFamily="18" charset="-78"/>
                <a:cs typeface="Simplified Arabic" panose="02020603050405020304" pitchFamily="18" charset="-78"/>
              </a:rPr>
              <a:t>والغذيات</a:t>
            </a:r>
            <a:r>
              <a:rPr lang="ar-IQ" sz="2400" dirty="0" smtClean="0">
                <a:latin typeface="Simplified Arabic" panose="02020603050405020304" pitchFamily="18" charset="-78"/>
                <a:cs typeface="Simplified Arabic" panose="02020603050405020304" pitchFamily="18" charset="-78"/>
              </a:rPr>
              <a:t> الأخرى لكي تترشح من الشعيرات إلى الألياف العضلية. كما يساهم ذلك بمساحة سطحية أكبر لتترشح عبرها الذات من الدم .</a:t>
            </a:r>
          </a:p>
          <a:p>
            <a:r>
              <a:rPr lang="ar-IQ" sz="2400" b="1" u="sng" dirty="0" smtClean="0">
                <a:latin typeface="Simplified Arabic" panose="02020603050405020304" pitchFamily="18" charset="-78"/>
                <a:cs typeface="Simplified Arabic" panose="02020603050405020304" pitchFamily="18" charset="-78"/>
              </a:rPr>
              <a:t>جريان الدم في العضلات الهيكلية وتنظيمه أثناء التمارين</a:t>
            </a:r>
          </a:p>
          <a:p>
            <a:r>
              <a:rPr lang="ar-IQ" sz="2400" dirty="0" smtClean="0">
                <a:latin typeface="Simplified Arabic" panose="02020603050405020304" pitchFamily="18" charset="-78"/>
                <a:cs typeface="Simplified Arabic" panose="02020603050405020304" pitchFamily="18" charset="-78"/>
              </a:rPr>
              <a:t>التمارين الشاقة هي أكثر الحالات المجهدة التي يجابهها جهاز الدوران السوي. ويصدق ذلك لأن </a:t>
            </a:r>
            <a:r>
              <a:rPr lang="ar-IQ" sz="2400" dirty="0" err="1" smtClean="0">
                <a:latin typeface="Simplified Arabic" panose="02020603050405020304" pitchFamily="18" charset="-78"/>
                <a:cs typeface="Simplified Arabic" panose="02020603050405020304" pitchFamily="18" charset="-78"/>
              </a:rPr>
              <a:t>جریان</a:t>
            </a:r>
            <a:r>
              <a:rPr lang="ar-IQ" sz="2400" dirty="0" smtClean="0">
                <a:latin typeface="Simplified Arabic" panose="02020603050405020304" pitchFamily="18" charset="-78"/>
                <a:cs typeface="Simplified Arabic" panose="02020603050405020304" pitchFamily="18" charset="-78"/>
              </a:rPr>
              <a:t> الدم إلى العضلات قد يزداد إلى 20 ضعفا (أكثر زيادة من أي نسيج آخر في الجسم ويسبب ضخامة كتلة العضل في الجسم. وناتج هذين العاملين كبير جدا بحيث يمكن أن يزداد جريان الدم الكلي للعضل في الإنسان البالغ السوي أثناء التمارين الشاقة من مستواه السوي الأقل من 1 لتر/دقيقة إلى حل عال يصل إلى 20 لتر / دقيقة. ويكفي ذلك لزيادة نتاج القلب إلى خمسة أضعاف مستواه السوي، وفي الرياضي جيد التدريب يزداد إلى حد ستة أو سبعة أضعاف السوي</a:t>
            </a:r>
          </a:p>
          <a:p>
            <a:endParaRPr lang="ar-IQ" sz="2400" dirty="0" smtClean="0">
              <a:latin typeface="Simplified Arabic" panose="02020603050405020304" pitchFamily="18" charset="-78"/>
              <a:cs typeface="Simplified Arabic" panose="02020603050405020304" pitchFamily="18" charset="-78"/>
            </a:endParaRPr>
          </a:p>
          <a:p>
            <a:endParaRPr lang="ar-IQ"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813431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794935"/>
          </a:xfrm>
        </p:spPr>
        <p:txBody>
          <a:bodyPr>
            <a:normAutofit fontScale="90000"/>
          </a:bodyPr>
          <a:lstStyle/>
          <a:p>
            <a:r>
              <a:rPr lang="ar-IQ" dirty="0" smtClean="0"/>
              <a:t/>
            </a:r>
            <a:br>
              <a:rPr lang="ar-IQ" dirty="0" smtClean="0"/>
            </a:br>
            <a:r>
              <a:rPr lang="ar-IQ" dirty="0" smtClean="0"/>
              <a:t>إعادة تنظيم الدوران اثناء التمارين</a:t>
            </a:r>
            <a:br>
              <a:rPr lang="ar-IQ" dirty="0" smtClean="0"/>
            </a:br>
            <a:endParaRPr lang="ar-IQ" dirty="0"/>
          </a:p>
        </p:txBody>
      </p:sp>
      <p:sp>
        <p:nvSpPr>
          <p:cNvPr id="3" name="عنصر نائب للمحتوى 2"/>
          <p:cNvSpPr>
            <a:spLocks noGrp="1"/>
          </p:cNvSpPr>
          <p:nvPr>
            <p:ph idx="1"/>
          </p:nvPr>
        </p:nvSpPr>
        <p:spPr>
          <a:xfrm>
            <a:off x="933735" y="1525374"/>
            <a:ext cx="10515600" cy="4351338"/>
          </a:xfrm>
        </p:spPr>
        <p:txBody>
          <a:bodyPr>
            <a:normAutofit/>
          </a:bodyPr>
          <a:lstStyle/>
          <a:p>
            <a:r>
              <a:rPr lang="ar-IQ" sz="2400" dirty="0" smtClean="0">
                <a:latin typeface="Simplified Arabic" panose="02020603050405020304" pitchFamily="18" charset="-78"/>
                <a:cs typeface="Simplified Arabic" panose="02020603050405020304" pitchFamily="18" charset="-78"/>
              </a:rPr>
              <a:t>تحدث اثناء التمارين ثلاث تأثيرات رئيسية ضرورية ليجهز الكمية الكبيرة جدا من جريان الدم التي تحتاجها العضلات  وهي :</a:t>
            </a:r>
          </a:p>
          <a:p>
            <a:pPr marL="514350" indent="-514350">
              <a:buFont typeface="+mj-lt"/>
              <a:buAutoNum type="arabicPeriod"/>
            </a:pPr>
            <a:r>
              <a:rPr lang="ar-IQ" sz="2400" dirty="0" smtClean="0">
                <a:latin typeface="Simplified Arabic" panose="02020603050405020304" pitchFamily="18" charset="-78"/>
                <a:cs typeface="Simplified Arabic" panose="02020603050405020304" pitchFamily="18" charset="-78"/>
              </a:rPr>
              <a:t>الاطلاق الجماعي للجهاز العصبي الودي خلال الجسم كله مما يولد تأثيرات تنبيهية واسعة على الدوران ويؤدي الى أ- تنبيه القلب ليزيد سرعته وشدة ضخه ب – القلب ينبه لتجهيز جريان دموي اكبر للعضلات التي تحتاجه كما يقل جريان الدم خلال معظم المناطق </a:t>
            </a:r>
            <a:r>
              <a:rPr lang="ar-IQ" sz="2400" dirty="0" err="1" smtClean="0">
                <a:latin typeface="Simplified Arabic" panose="02020603050405020304" pitchFamily="18" charset="-78"/>
                <a:cs typeface="Simplified Arabic" panose="02020603050405020304" pitchFamily="18" charset="-78"/>
              </a:rPr>
              <a:t>اللاعضلية</a:t>
            </a:r>
            <a:r>
              <a:rPr lang="ar-IQ" sz="2400" dirty="0" smtClean="0">
                <a:latin typeface="Simplified Arabic" panose="02020603050405020304" pitchFamily="18" charset="-78"/>
                <a:cs typeface="Simplified Arabic" panose="02020603050405020304" pitchFamily="18" charset="-78"/>
              </a:rPr>
              <a:t> مؤقتا  ج- الجدران العضلية للأوردة ولمناطق الدوران الأخرى تتقلص بشدة فتزيد ضغط الامتلاء وهذه تزيد العائد الوريدي  .</a:t>
            </a:r>
          </a:p>
          <a:p>
            <a:pPr marL="514350" indent="-514350">
              <a:buFont typeface="+mj-lt"/>
              <a:buAutoNum type="arabicPeriod"/>
            </a:pPr>
            <a:r>
              <a:rPr lang="ar-IQ" sz="2400" dirty="0" smtClean="0">
                <a:latin typeface="Simplified Arabic" panose="02020603050405020304" pitchFamily="18" charset="-78"/>
                <a:cs typeface="Simplified Arabic" panose="02020603050405020304" pitchFamily="18" charset="-78"/>
              </a:rPr>
              <a:t>زيادة الضغط الشرياني وتنبه وديا  أ- تضيق الاوعية </a:t>
            </a:r>
            <a:r>
              <a:rPr lang="ar-IQ" sz="2400" dirty="0" err="1" smtClean="0">
                <a:latin typeface="Simplified Arabic" panose="02020603050405020304" pitchFamily="18" charset="-78"/>
                <a:cs typeface="Simplified Arabic" panose="02020603050405020304" pitchFamily="18" charset="-78"/>
              </a:rPr>
              <a:t>الشرينية</a:t>
            </a:r>
            <a:r>
              <a:rPr lang="ar-IQ" sz="2400" dirty="0" smtClean="0">
                <a:latin typeface="Simplified Arabic" panose="02020603050405020304" pitchFamily="18" charset="-78"/>
                <a:cs typeface="Simplified Arabic" panose="02020603050405020304" pitchFamily="18" charset="-78"/>
              </a:rPr>
              <a:t> </a:t>
            </a:r>
            <a:r>
              <a:rPr lang="ar-IQ" sz="2400" dirty="0" err="1" smtClean="0">
                <a:latin typeface="Simplified Arabic" panose="02020603050405020304" pitchFamily="18" charset="-78"/>
                <a:cs typeface="Simplified Arabic" panose="02020603050405020304" pitchFamily="18" charset="-78"/>
              </a:rPr>
              <a:t>والشرينات</a:t>
            </a:r>
            <a:r>
              <a:rPr lang="ar-IQ" sz="2400" dirty="0" smtClean="0">
                <a:latin typeface="Simplified Arabic" panose="02020603050405020304" pitchFamily="18" charset="-78"/>
                <a:cs typeface="Simplified Arabic" panose="02020603050405020304" pitchFamily="18" charset="-78"/>
              </a:rPr>
              <a:t> الصغيرة في انسجة الجسم ب- زيادة فعالية الضخ بالقلب ج- زيادة كبيرة في متوسط الضغط </a:t>
            </a:r>
            <a:r>
              <a:rPr lang="ar-IQ" sz="2400" dirty="0" err="1" smtClean="0">
                <a:latin typeface="Simplified Arabic" panose="02020603050405020304" pitchFamily="18" charset="-78"/>
                <a:cs typeface="Simplified Arabic" panose="02020603050405020304" pitchFamily="18" charset="-78"/>
              </a:rPr>
              <a:t>الإمتلائي</a:t>
            </a:r>
            <a:r>
              <a:rPr lang="ar-IQ" sz="2400" dirty="0" smtClean="0">
                <a:latin typeface="Simplified Arabic" panose="02020603050405020304" pitchFamily="18" charset="-78"/>
                <a:cs typeface="Simplified Arabic" panose="02020603050405020304" pitchFamily="18" charset="-78"/>
              </a:rPr>
              <a:t>  </a:t>
            </a:r>
          </a:p>
          <a:p>
            <a:pPr marL="514350" indent="-514350">
              <a:buFont typeface="+mj-lt"/>
              <a:buAutoNum type="arabicPeriod"/>
            </a:pPr>
            <a:r>
              <a:rPr lang="ar-IQ" sz="2400" dirty="0" smtClean="0">
                <a:latin typeface="Simplified Arabic" panose="02020603050405020304" pitchFamily="18" charset="-78"/>
                <a:cs typeface="Simplified Arabic" panose="02020603050405020304" pitchFamily="18" charset="-78"/>
              </a:rPr>
              <a:t>زيادة نتاج القلب تعتمد أيضا على الرجع الوريدي .</a:t>
            </a:r>
          </a:p>
          <a:p>
            <a:pPr marL="0" indent="0">
              <a:buNone/>
            </a:pPr>
            <a:endParaRPr lang="ar-IQ" sz="2400" dirty="0" smtClean="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0170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10938" y="624110"/>
            <a:ext cx="9293674" cy="1280890"/>
          </a:xfrm>
        </p:spPr>
        <p:txBody>
          <a:bodyPr/>
          <a:lstStyle/>
          <a:p>
            <a:r>
              <a:rPr lang="ar-IQ" dirty="0" err="1" smtClean="0"/>
              <a:t>نسبةانسيابية</a:t>
            </a:r>
            <a:r>
              <a:rPr lang="ar-IQ" dirty="0" smtClean="0"/>
              <a:t> توزيع الدم  حسب الراحة والجهد</a:t>
            </a:r>
            <a:br>
              <a:rPr lang="ar-IQ" dirty="0" smtClean="0"/>
            </a:br>
            <a:endParaRPr lang="ar-IQ" dirty="0"/>
          </a:p>
        </p:txBody>
      </p:sp>
      <p:sp>
        <p:nvSpPr>
          <p:cNvPr id="3" name="عنصر نائب للمحتوى 2"/>
          <p:cNvSpPr>
            <a:spLocks noGrp="1"/>
          </p:cNvSpPr>
          <p:nvPr>
            <p:ph sz="half" idx="1"/>
          </p:nvPr>
        </p:nvSpPr>
        <p:spPr/>
        <p:txBody>
          <a:bodyPr/>
          <a:lstStyle/>
          <a:p>
            <a:r>
              <a:rPr lang="ar-IQ" dirty="0" smtClean="0"/>
              <a:t>الجهد</a:t>
            </a:r>
          </a:p>
          <a:p>
            <a:r>
              <a:rPr lang="ar-IQ" dirty="0" smtClean="0"/>
              <a:t>النتاج القلبي 17500 </a:t>
            </a:r>
            <a:r>
              <a:rPr lang="ar-IQ" dirty="0" err="1" smtClean="0"/>
              <a:t>مللتر</a:t>
            </a:r>
            <a:r>
              <a:rPr lang="ar-IQ" dirty="0" smtClean="0"/>
              <a:t> /د</a:t>
            </a:r>
          </a:p>
          <a:p>
            <a:r>
              <a:rPr lang="ar-IQ" dirty="0" smtClean="0"/>
              <a:t>الدماغ750 </a:t>
            </a:r>
            <a:r>
              <a:rPr lang="ar-IQ" dirty="0" err="1" smtClean="0"/>
              <a:t>مللتر</a:t>
            </a:r>
            <a:r>
              <a:rPr lang="ar-IQ" dirty="0" smtClean="0"/>
              <a:t> /د</a:t>
            </a:r>
          </a:p>
          <a:p>
            <a:r>
              <a:rPr lang="ar-IQ" dirty="0" smtClean="0"/>
              <a:t>الكلية  600 </a:t>
            </a:r>
            <a:r>
              <a:rPr lang="ar-IQ" dirty="0" err="1" smtClean="0"/>
              <a:t>مللتر</a:t>
            </a:r>
            <a:r>
              <a:rPr lang="ar-IQ" dirty="0" smtClean="0"/>
              <a:t> /د</a:t>
            </a:r>
          </a:p>
          <a:p>
            <a:r>
              <a:rPr lang="ar-IQ" dirty="0" smtClean="0"/>
              <a:t>العضلات 12500 </a:t>
            </a:r>
            <a:r>
              <a:rPr lang="ar-IQ" dirty="0" err="1" smtClean="0"/>
              <a:t>مللتر</a:t>
            </a:r>
            <a:r>
              <a:rPr lang="ar-IQ" dirty="0" smtClean="0"/>
              <a:t> /د</a:t>
            </a:r>
          </a:p>
          <a:p>
            <a:r>
              <a:rPr lang="ar-IQ" dirty="0" smtClean="0"/>
              <a:t>القلب 750  </a:t>
            </a:r>
            <a:r>
              <a:rPr lang="ar-IQ" dirty="0" err="1" smtClean="0"/>
              <a:t>مللتر</a:t>
            </a:r>
            <a:r>
              <a:rPr lang="ar-IQ" dirty="0" smtClean="0"/>
              <a:t> /د</a:t>
            </a:r>
          </a:p>
          <a:p>
            <a:r>
              <a:rPr lang="ar-IQ" dirty="0" smtClean="0"/>
              <a:t>الأمعاء  600 </a:t>
            </a:r>
            <a:r>
              <a:rPr lang="ar-IQ" dirty="0" err="1" smtClean="0"/>
              <a:t>مللتر</a:t>
            </a:r>
            <a:r>
              <a:rPr lang="ar-IQ" dirty="0" smtClean="0"/>
              <a:t> /د</a:t>
            </a:r>
          </a:p>
          <a:p>
            <a:r>
              <a:rPr lang="ar-IQ" dirty="0" smtClean="0"/>
              <a:t>أخرى  400 </a:t>
            </a:r>
            <a:r>
              <a:rPr lang="ar-IQ" dirty="0" err="1" smtClean="0"/>
              <a:t>مللتر</a:t>
            </a:r>
            <a:r>
              <a:rPr lang="ar-IQ" dirty="0" smtClean="0"/>
              <a:t> /د</a:t>
            </a:r>
            <a:endParaRPr lang="ar-IQ" dirty="0"/>
          </a:p>
        </p:txBody>
      </p:sp>
      <p:sp>
        <p:nvSpPr>
          <p:cNvPr id="4" name="عنصر نائب للمحتوى 3"/>
          <p:cNvSpPr>
            <a:spLocks noGrp="1"/>
          </p:cNvSpPr>
          <p:nvPr>
            <p:ph sz="half" idx="2"/>
          </p:nvPr>
        </p:nvSpPr>
        <p:spPr/>
        <p:txBody>
          <a:bodyPr/>
          <a:lstStyle/>
          <a:p>
            <a:r>
              <a:rPr lang="ar-IQ" dirty="0" smtClean="0"/>
              <a:t>الراحة </a:t>
            </a:r>
          </a:p>
          <a:p>
            <a:r>
              <a:rPr lang="ar-IQ" dirty="0" smtClean="0"/>
              <a:t>النتاج القلبي 5250 </a:t>
            </a:r>
            <a:r>
              <a:rPr lang="ar-IQ" dirty="0" err="1" smtClean="0"/>
              <a:t>مللتر</a:t>
            </a:r>
            <a:r>
              <a:rPr lang="ar-IQ" dirty="0" smtClean="0"/>
              <a:t>/د</a:t>
            </a:r>
          </a:p>
          <a:p>
            <a:r>
              <a:rPr lang="ar-IQ" dirty="0" smtClean="0"/>
              <a:t>الدماغ 650 </a:t>
            </a:r>
            <a:r>
              <a:rPr lang="ar-IQ" dirty="0" err="1" smtClean="0"/>
              <a:t>مللتر</a:t>
            </a:r>
            <a:r>
              <a:rPr lang="ar-IQ" dirty="0" smtClean="0"/>
              <a:t>/د</a:t>
            </a:r>
            <a:r>
              <a:rPr lang="ar-IQ" dirty="0" smtClean="0"/>
              <a:t> </a:t>
            </a:r>
          </a:p>
          <a:p>
            <a:r>
              <a:rPr lang="ar-IQ" dirty="0" smtClean="0"/>
              <a:t>الكلية 1100 </a:t>
            </a:r>
            <a:r>
              <a:rPr lang="ar-IQ" dirty="0" err="1" smtClean="0"/>
              <a:t>مللتر</a:t>
            </a:r>
            <a:r>
              <a:rPr lang="ar-IQ" dirty="0" smtClean="0"/>
              <a:t> /د </a:t>
            </a:r>
          </a:p>
          <a:p>
            <a:r>
              <a:rPr lang="ar-IQ" dirty="0" smtClean="0"/>
              <a:t>العضلات  1100 </a:t>
            </a:r>
            <a:r>
              <a:rPr lang="ar-IQ" dirty="0" err="1" smtClean="0"/>
              <a:t>مللتر</a:t>
            </a:r>
            <a:r>
              <a:rPr lang="ar-IQ" dirty="0" smtClean="0"/>
              <a:t> /د </a:t>
            </a:r>
          </a:p>
          <a:p>
            <a:r>
              <a:rPr lang="ar-IQ" dirty="0" smtClean="0"/>
              <a:t>القلب 250 </a:t>
            </a:r>
            <a:r>
              <a:rPr lang="ar-IQ" dirty="0" err="1" smtClean="0"/>
              <a:t>مللتر</a:t>
            </a:r>
            <a:r>
              <a:rPr lang="ar-IQ" dirty="0" smtClean="0"/>
              <a:t> /د</a:t>
            </a:r>
          </a:p>
          <a:p>
            <a:r>
              <a:rPr lang="ar-IQ" dirty="0" smtClean="0"/>
              <a:t>الأمعاء  1300 </a:t>
            </a:r>
            <a:r>
              <a:rPr lang="ar-IQ" dirty="0" err="1" smtClean="0"/>
              <a:t>مللتر</a:t>
            </a:r>
            <a:r>
              <a:rPr lang="ar-IQ" dirty="0" smtClean="0"/>
              <a:t> /د</a:t>
            </a:r>
          </a:p>
          <a:p>
            <a:r>
              <a:rPr lang="ar-IQ" dirty="0" smtClean="0"/>
              <a:t>أخرى  450 </a:t>
            </a:r>
            <a:r>
              <a:rPr lang="ar-IQ" dirty="0" err="1" smtClean="0"/>
              <a:t>مللتر</a:t>
            </a:r>
            <a:r>
              <a:rPr lang="ar-IQ" dirty="0" smtClean="0"/>
              <a:t> /د</a:t>
            </a:r>
          </a:p>
          <a:p>
            <a:pPr marL="0" indent="0">
              <a:buNone/>
            </a:pPr>
            <a:endParaRPr lang="ar-IQ" dirty="0"/>
          </a:p>
        </p:txBody>
      </p:sp>
    </p:spTree>
    <p:extLst>
      <p:ext uri="{BB962C8B-B14F-4D97-AF65-F5344CB8AC3E}">
        <p14:creationId xmlns:p14="http://schemas.microsoft.com/office/powerpoint/2010/main" val="775658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4572" y="751344"/>
            <a:ext cx="11134264" cy="6001643"/>
          </a:xfrm>
          <a:prstGeom prst="rect">
            <a:avLst/>
          </a:prstGeom>
        </p:spPr>
        <p:txBody>
          <a:bodyPr wrap="square">
            <a:spAutoFit/>
          </a:bodyPr>
          <a:lstStyle/>
          <a:p>
            <a:pPr algn="just"/>
            <a:r>
              <a:rPr lang="ar-IQ" sz="2400" b="1" u="sng" dirty="0" smtClean="0">
                <a:latin typeface="Simplified Arabic" panose="02020603050405020304" pitchFamily="18" charset="-78"/>
                <a:cs typeface="Simplified Arabic" panose="02020603050405020304" pitchFamily="18" charset="-78"/>
              </a:rPr>
              <a:t>الدم </a:t>
            </a:r>
            <a:r>
              <a:rPr lang="en-US" sz="2400" b="1" u="sng" dirty="0" smtClean="0">
                <a:latin typeface="Simplified Arabic" panose="02020603050405020304" pitchFamily="18" charset="-78"/>
                <a:cs typeface="Simplified Arabic" panose="02020603050405020304" pitchFamily="18" charset="-78"/>
              </a:rPr>
              <a:t>BLOOD </a:t>
            </a:r>
            <a:endParaRPr lang="ar-IQ" sz="2400" b="1" u="sng" dirty="0" smtClean="0">
              <a:latin typeface="Simplified Arabic" panose="02020603050405020304" pitchFamily="18" charset="-78"/>
              <a:cs typeface="Simplified Arabic" panose="02020603050405020304" pitchFamily="18" charset="-78"/>
            </a:endParaRPr>
          </a:p>
          <a:p>
            <a:pPr algn="just"/>
            <a:r>
              <a:rPr lang="ar-IQ" sz="2400" dirty="0" smtClean="0">
                <a:latin typeface="Simplified Arabic" panose="02020603050405020304" pitchFamily="18" charset="-78"/>
                <a:cs typeface="Simplified Arabic" panose="02020603050405020304" pitchFamily="18" charset="-78"/>
              </a:rPr>
              <a:t>   الدم نسيج ضام يشتمل في تركيبه على ثلاثة عناصر خلوية تدعى الكريات الحمر والبيض والصفيحات الدموية التي تتخذ لها مكانا في وسط سائل محدد التركيب متميز الخصائص يسمى البلازما الى أن يكتمل عمرها أو تتخرب قبل ذلك نتيجة لنشاطاتها الوظيفية أو بسبب </a:t>
            </a:r>
            <a:r>
              <a:rPr lang="ar-IQ" sz="2400" dirty="0" err="1" smtClean="0">
                <a:latin typeface="Simplified Arabic" panose="02020603050405020304" pitchFamily="18" charset="-78"/>
                <a:cs typeface="Simplified Arabic" panose="02020603050405020304" pitchFamily="18" charset="-78"/>
              </a:rPr>
              <a:t>حدثيات</a:t>
            </a:r>
            <a:r>
              <a:rPr lang="ar-IQ" sz="2400" dirty="0" smtClean="0">
                <a:latin typeface="Simplified Arabic" panose="02020603050405020304" pitchFamily="18" charset="-78"/>
                <a:cs typeface="Simplified Arabic" panose="02020603050405020304" pitchFamily="18" charset="-78"/>
              </a:rPr>
              <a:t> مرضية مختلفة لتحل محلها خلايا  جديدة فتية وفي الحالات الطبيعية تتعادل بشكل يدعو الى الدهشة نسبة الخلايا المتكونة مع المتخربة بحيث يبقى عدد الخلايا ثابتا. </a:t>
            </a:r>
          </a:p>
          <a:p>
            <a:pPr algn="just"/>
            <a:r>
              <a:rPr lang="ar-IQ" sz="2400" dirty="0" smtClean="0">
                <a:latin typeface="Simplified Arabic" panose="02020603050405020304" pitchFamily="18" charset="-78"/>
                <a:cs typeface="Simplified Arabic" panose="02020603050405020304" pitchFamily="18" charset="-78"/>
              </a:rPr>
              <a:t>الدم سائل أحمر لزج يتميز بوجود صبغة الهيموكلوبين الموجودة داخل الكريات الحمراء يشكل نبع الحياة وهو يضخ من القلب الى بقية أنسجة وخلايا الجسم عبر الاوعية الدموية (الشرايين والاوردة) حيث تكون الشرايين بعيدة عن الجلد داخل الجسم وذلك لحمايتها من الصدمات حيث أنها تحمل الدم القاني أضافة الى أنها تتميز بسمك جدرانها و </a:t>
            </a:r>
            <a:r>
              <a:rPr lang="ar-IQ" sz="2400" dirty="0" err="1" smtClean="0">
                <a:latin typeface="Simplified Arabic" panose="02020603050405020304" pitchFamily="18" charset="-78"/>
                <a:cs typeface="Simplified Arabic" panose="02020603050405020304" pitchFamily="18" charset="-78"/>
              </a:rPr>
              <a:t>مطاطيتها</a:t>
            </a:r>
            <a:r>
              <a:rPr lang="ar-IQ" sz="2400" dirty="0" smtClean="0">
                <a:latin typeface="Simplified Arabic" panose="02020603050405020304" pitchFamily="18" charset="-78"/>
                <a:cs typeface="Simplified Arabic" panose="02020603050405020304" pitchFamily="18" charset="-78"/>
              </a:rPr>
              <a:t> وذلك من أجل تحمل ضغط الدم العالي ،</a:t>
            </a:r>
          </a:p>
          <a:p>
            <a:pPr algn="just"/>
            <a:r>
              <a:rPr lang="ar-IQ" sz="2400" dirty="0" smtClean="0">
                <a:latin typeface="Simplified Arabic" panose="02020603050405020304" pitchFamily="18" charset="-78"/>
                <a:cs typeface="Simplified Arabic" panose="02020603050405020304" pitchFamily="18" charset="-78"/>
              </a:rPr>
              <a:t>أما الاوردة فتكون أقطارها أكبر من الشرايين حيث تعمل بضغط منخفض وهي المسؤولة عن عودة الدم الى القلب عن طريق الوريدين الاجوفين العلوي والسفلي بمساعدة العضلات الهيكلية وتكون قريبة من الجلد ولها لون يميل الى الزرقة لحملها الدم غير النقي وتلتقي الشرايين والاوردة عن طريق شبكة من الشعيرات الرفيعة والدقيقة لتشكيل ما يسمى بهيكل الدورة الدموية وهناك أوعية هي صغيرة جدا تسير مع الاوردة تسمى القنوات اللمفاوية وهي التي تحمل السائل الاخر وتعمل على سحب الماء من خلايا الجسم ونقله الى الاوردة لطرحها خارج الجسم .</a:t>
            </a:r>
          </a:p>
          <a:p>
            <a:pPr algn="just"/>
            <a:r>
              <a:rPr lang="ar-IQ" sz="2400" dirty="0" smtClean="0">
                <a:latin typeface="Simplified Arabic" panose="02020603050405020304" pitchFamily="18" charset="-78"/>
                <a:cs typeface="Simplified Arabic" panose="02020603050405020304" pitchFamily="18" charset="-78"/>
              </a:rPr>
              <a:t> يشكل الدم 8% من كتلة الجسم  . </a:t>
            </a:r>
          </a:p>
          <a:p>
            <a:pPr algn="just"/>
            <a:endParaRPr lang="ar-IQ"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392208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9489" y="137119"/>
            <a:ext cx="11648049" cy="6348087"/>
          </a:xfrm>
          <a:prstGeom prst="rect">
            <a:avLst/>
          </a:prstGeom>
        </p:spPr>
        <p:txBody>
          <a:bodyPr wrap="square">
            <a:spAutoFit/>
          </a:bodyPr>
          <a:lstStyle/>
          <a:p>
            <a:r>
              <a:rPr lang="ar-IQ" sz="2800" b="1" dirty="0" smtClean="0">
                <a:latin typeface="Simplified Arabic" panose="02020603050405020304" pitchFamily="18" charset="-78"/>
                <a:cs typeface="Simplified Arabic" panose="02020603050405020304" pitchFamily="18" charset="-78"/>
              </a:rPr>
              <a:t>مكونات الدم : </a:t>
            </a:r>
          </a:p>
          <a:p>
            <a:r>
              <a:rPr lang="ar-IQ" sz="2400" b="1" u="sng" dirty="0" smtClean="0">
                <a:latin typeface="Simplified Arabic" panose="02020603050405020304" pitchFamily="18" charset="-78"/>
                <a:cs typeface="Simplified Arabic" panose="02020603050405020304" pitchFamily="18" charset="-78"/>
              </a:rPr>
              <a:t>1- خلايا الدم الحمراء </a:t>
            </a:r>
            <a:r>
              <a:rPr lang="en-US" sz="2400" b="1" u="sng" dirty="0" smtClean="0">
                <a:latin typeface="Simplified Arabic" panose="02020603050405020304" pitchFamily="18" charset="-78"/>
                <a:cs typeface="Simplified Arabic" panose="02020603050405020304" pitchFamily="18" charset="-78"/>
              </a:rPr>
              <a:t>RBC </a:t>
            </a:r>
            <a:endParaRPr lang="ar-IQ" sz="2400" b="1" u="sng" dirty="0" smtClean="0">
              <a:latin typeface="Simplified Arabic" panose="02020603050405020304" pitchFamily="18" charset="-78"/>
              <a:cs typeface="Simplified Arabic" panose="02020603050405020304" pitchFamily="18" charset="-78"/>
            </a:endParaRPr>
          </a:p>
          <a:p>
            <a:r>
              <a:rPr lang="ar-IQ" sz="2000" dirty="0" smtClean="0">
                <a:latin typeface="Simplified Arabic" panose="02020603050405020304" pitchFamily="18" charset="-78"/>
                <a:cs typeface="Simplified Arabic" panose="02020603050405020304" pitchFamily="18" charset="-78"/>
              </a:rPr>
              <a:t>	وهي عبارة عن أقراص مقعرة الوجهين ، يبلغ معدل قطرها ( 7 ) ماكرون ، وسمكها عند اسمك منطقة فيها حوالي 2.5 ماكرون ، وعند مركزها حوالي ميكرو متر واحد أو اقل من ذلك ، ويبلغ معدل حجمها حوالي 90 – 95 </a:t>
            </a:r>
            <a:r>
              <a:rPr lang="ar-IQ" sz="2000" dirty="0" err="1" smtClean="0">
                <a:latin typeface="Simplified Arabic" panose="02020603050405020304" pitchFamily="18" charset="-78"/>
                <a:cs typeface="Simplified Arabic" panose="02020603050405020304" pitchFamily="18" charset="-78"/>
              </a:rPr>
              <a:t>ميكرومتر</a:t>
            </a:r>
            <a:r>
              <a:rPr lang="ar-IQ" sz="2000" dirty="0" smtClean="0">
                <a:latin typeface="Simplified Arabic" panose="02020603050405020304" pitchFamily="18" charset="-78"/>
                <a:cs typeface="Simplified Arabic" panose="02020603050405020304" pitchFamily="18" charset="-78"/>
              </a:rPr>
              <a:t> مكعب . أما بالنسبة لتركيز خلايا الدم الحمراء ، فيبلغ عددها عند الذكور الأصحاء حوالي 5000000 مليون كريه للسنتمتر المكعب الواحد . أما عند النساء يبلغ حوالي 4700000 كريه للسنتمتر المكعب الواحد .تعيش الكرية 120 يوم ومن ثم تتحطم وتتجدد .</a:t>
            </a:r>
          </a:p>
          <a:p>
            <a:r>
              <a:rPr lang="ar-IQ" sz="2000" dirty="0" smtClean="0">
                <a:latin typeface="Simplified Arabic" panose="02020603050405020304" pitchFamily="18" charset="-78"/>
                <a:cs typeface="Simplified Arabic" panose="02020603050405020304" pitchFamily="18" charset="-78"/>
              </a:rPr>
              <a:t>	إن الوظيفة الرئيسة لخلايا الدم الحمراء </a:t>
            </a:r>
            <a:r>
              <a:rPr lang="en-US" sz="2000" dirty="0" smtClean="0">
                <a:latin typeface="Simplified Arabic" panose="02020603050405020304" pitchFamily="18" charset="-78"/>
                <a:cs typeface="Simplified Arabic" panose="02020603050405020304" pitchFamily="18" charset="-78"/>
              </a:rPr>
              <a:t>red blood cells  ،  ، </a:t>
            </a:r>
            <a:r>
              <a:rPr lang="ar-IQ" sz="2000" dirty="0" smtClean="0">
                <a:latin typeface="Simplified Arabic" panose="02020603050405020304" pitchFamily="18" charset="-78"/>
                <a:cs typeface="Simplified Arabic" panose="02020603050405020304" pitchFamily="18" charset="-78"/>
              </a:rPr>
              <a:t>هي نقل الهيموغلوبين الذي يقوم بدوره بحمل الأوكسجين من الرئتين إلى الأنسجة . ولخلايا الدم الحمراء وظائف أخرى إلى جانب وظيفة نقل الهيموغلوبين ، فهي مثلا تحوي كمية كبيرة من </a:t>
            </a:r>
            <a:r>
              <a:rPr lang="ar-IQ" sz="2000" dirty="0" err="1" smtClean="0">
                <a:latin typeface="Simplified Arabic" panose="02020603050405020304" pitchFamily="18" charset="-78"/>
                <a:cs typeface="Simplified Arabic" panose="02020603050405020304" pitchFamily="18" charset="-78"/>
              </a:rPr>
              <a:t>الانهيدراز</a:t>
            </a:r>
            <a:r>
              <a:rPr lang="ar-IQ" sz="2000" dirty="0" smtClean="0">
                <a:latin typeface="Simplified Arabic" panose="02020603050405020304" pitchFamily="18" charset="-78"/>
                <a:cs typeface="Simplified Arabic" panose="02020603050405020304" pitchFamily="18" charset="-78"/>
              </a:rPr>
              <a:t> الكربونية </a:t>
            </a:r>
            <a:r>
              <a:rPr lang="en-US" sz="2000" dirty="0" smtClean="0">
                <a:latin typeface="Simplified Arabic" panose="02020603050405020304" pitchFamily="18" charset="-78"/>
                <a:cs typeface="Simplified Arabic" panose="02020603050405020304" pitchFamily="18" charset="-78"/>
              </a:rPr>
              <a:t>carbonic </a:t>
            </a:r>
            <a:r>
              <a:rPr lang="en-US" sz="2000" dirty="0" err="1" smtClean="0">
                <a:latin typeface="Simplified Arabic" panose="02020603050405020304" pitchFamily="18" charset="-78"/>
                <a:cs typeface="Simplified Arabic" panose="02020603050405020304" pitchFamily="18" charset="-78"/>
              </a:rPr>
              <a:t>anhydras</a:t>
            </a:r>
            <a:r>
              <a:rPr lang="en-US" sz="2000" dirty="0" smtClean="0">
                <a:latin typeface="Simplified Arabic" panose="02020603050405020304" pitchFamily="18" charset="-78"/>
                <a:cs typeface="Simplified Arabic" panose="02020603050405020304" pitchFamily="18" charset="-78"/>
              </a:rPr>
              <a:t>  </a:t>
            </a:r>
            <a:r>
              <a:rPr lang="ar-IQ" sz="2000" dirty="0" smtClean="0">
                <a:latin typeface="Simplified Arabic" panose="02020603050405020304" pitchFamily="18" charset="-78"/>
                <a:cs typeface="Simplified Arabic" panose="02020603050405020304" pitchFamily="18" charset="-78"/>
              </a:rPr>
              <a:t>التي تحفز التفاعل بين ثاني اوكسيد الكربون والماء فتزيد بذلك من سرعة التفاعل ألاف المرات .  تتكون خلايا الدم الحمراء البدائية في الأسابيع القليلة الأولى من الحياة الجنينية في كيس المخ </a:t>
            </a:r>
            <a:r>
              <a:rPr lang="en-US" sz="2000" dirty="0" smtClean="0">
                <a:latin typeface="Simplified Arabic" panose="02020603050405020304" pitchFamily="18" charset="-78"/>
                <a:cs typeface="Simplified Arabic" panose="02020603050405020304" pitchFamily="18" charset="-78"/>
              </a:rPr>
              <a:t>yolk sac ، </a:t>
            </a:r>
            <a:r>
              <a:rPr lang="ar-IQ" sz="2000" dirty="0" smtClean="0">
                <a:latin typeface="Simplified Arabic" panose="02020603050405020304" pitchFamily="18" charset="-78"/>
                <a:cs typeface="Simplified Arabic" panose="02020603050405020304" pitchFamily="18" charset="-78"/>
              </a:rPr>
              <a:t>ثم يصبح الكبد أثناء الثلث الوسطي من مدة الحمل العضو الرئيسي المولد لخلايا الدم الحمراء ، على الرغم من أن الطحال والعقد اللمفاوية تولد في الوقت ذاته إعدادا مناسبة منها . ومن ثم في أثناء الفترة المتأخرة من الحمل وبعد الولادة تتكون خلايا الدم الحمراء في نقي العظام فقط       </a:t>
            </a:r>
            <a:r>
              <a:rPr lang="en-US" sz="2000" dirty="0" smtClean="0">
                <a:latin typeface="Simplified Arabic" panose="02020603050405020304" pitchFamily="18" charset="-78"/>
                <a:cs typeface="Simplified Arabic" panose="02020603050405020304" pitchFamily="18" charset="-78"/>
              </a:rPr>
              <a:t>bone )  marrow )</a:t>
            </a:r>
          </a:p>
          <a:p>
            <a:endParaRPr lang="en-US" sz="2000" dirty="0" smtClean="0">
              <a:latin typeface="Simplified Arabic" panose="02020603050405020304" pitchFamily="18" charset="-78"/>
              <a:cs typeface="Simplified Arabic" panose="02020603050405020304" pitchFamily="18" charset="-78"/>
            </a:endParaRPr>
          </a:p>
          <a:p>
            <a:r>
              <a:rPr lang="ar-IQ" sz="2400" b="1" u="sng" dirty="0" smtClean="0">
                <a:latin typeface="Simplified Arabic" panose="02020603050405020304" pitchFamily="18" charset="-78"/>
                <a:cs typeface="Simplified Arabic" panose="02020603050405020304" pitchFamily="18" charset="-78"/>
              </a:rPr>
              <a:t>2- </a:t>
            </a:r>
            <a:r>
              <a:rPr lang="en-US" sz="2400" b="1" u="sng" dirty="0" smtClean="0">
                <a:latin typeface="Simplified Arabic" panose="02020603050405020304" pitchFamily="18" charset="-78"/>
                <a:cs typeface="Simplified Arabic" panose="02020603050405020304" pitchFamily="18" charset="-78"/>
              </a:rPr>
              <a:t> </a:t>
            </a:r>
            <a:r>
              <a:rPr lang="ar-IQ" sz="2400" b="1" u="sng" dirty="0" smtClean="0">
                <a:latin typeface="Simplified Arabic" panose="02020603050405020304" pitchFamily="18" charset="-78"/>
                <a:cs typeface="Simplified Arabic" panose="02020603050405020304" pitchFamily="18" charset="-78"/>
              </a:rPr>
              <a:t>خلايا الدم البيضاء :</a:t>
            </a:r>
            <a:r>
              <a:rPr lang="en-US" sz="2400" b="1" u="sng" dirty="0" smtClean="0">
                <a:latin typeface="Simplified Arabic" panose="02020603050405020304" pitchFamily="18" charset="-78"/>
                <a:cs typeface="Simplified Arabic" panose="02020603050405020304" pitchFamily="18" charset="-78"/>
              </a:rPr>
              <a:t>WBC </a:t>
            </a:r>
            <a:endParaRPr lang="ar-IQ" sz="2400" b="1" u="sng" dirty="0" smtClean="0">
              <a:latin typeface="Simplified Arabic" panose="02020603050405020304" pitchFamily="18" charset="-78"/>
              <a:cs typeface="Simplified Arabic" panose="02020603050405020304" pitchFamily="18" charset="-78"/>
            </a:endParaRPr>
          </a:p>
          <a:p>
            <a:r>
              <a:rPr lang="ar-IQ" sz="2000" dirty="0" smtClean="0">
                <a:latin typeface="Simplified Arabic" panose="02020603050405020304" pitchFamily="18" charset="-78"/>
                <a:cs typeface="Simplified Arabic" panose="02020603050405020304" pitchFamily="18" charset="-78"/>
              </a:rPr>
              <a:t>	تعرف بأنها كريات شفافة عديمة اللون ذات شكل أميبي ، تعد من الناحية </a:t>
            </a:r>
            <a:r>
              <a:rPr lang="ar-IQ" sz="2000" dirty="0" err="1" smtClean="0">
                <a:latin typeface="Simplified Arabic" panose="02020603050405020304" pitchFamily="18" charset="-78"/>
                <a:cs typeface="Simplified Arabic" panose="02020603050405020304" pitchFamily="18" charset="-78"/>
              </a:rPr>
              <a:t>المورفولوجية</a:t>
            </a:r>
            <a:r>
              <a:rPr lang="ar-IQ" sz="2000" dirty="0" smtClean="0">
                <a:latin typeface="Simplified Arabic" panose="02020603050405020304" pitchFamily="18" charset="-78"/>
                <a:cs typeface="Simplified Arabic" panose="02020603050405020304" pitchFamily="18" charset="-78"/>
              </a:rPr>
              <a:t> والفسيولوجية خلية عادية من خلايا الجسم ، إذ تحتوي على النواة </a:t>
            </a:r>
            <a:r>
              <a:rPr lang="ar-IQ" sz="2000" dirty="0" err="1" smtClean="0">
                <a:latin typeface="Simplified Arabic" panose="02020603050405020304" pitchFamily="18" charset="-78"/>
                <a:cs typeface="Simplified Arabic" panose="02020603050405020304" pitchFamily="18" charset="-78"/>
              </a:rPr>
              <a:t>والبروتوبلازم</a:t>
            </a:r>
            <a:r>
              <a:rPr lang="ar-IQ" sz="2000" dirty="0" smtClean="0">
                <a:latin typeface="Simplified Arabic" panose="02020603050405020304" pitchFamily="18" charset="-78"/>
                <a:cs typeface="Simplified Arabic" panose="02020603050405020304" pitchFamily="18" charset="-78"/>
              </a:rPr>
              <a:t> . وتتكون الكرات البيضاء في الغدد اللمفاوية والطحال ونخاع    العظام ويتراوح عددها ما بين (5000 – 10000 ) في المليمتر المكعب من الدم. وعمر الخلايا البيضاء قصير جدا وتكون حوالي ( 7 – 10 ) أيام ولعدة ساعات. أما بالنسبة لوظيفة خلايا الدم البيضاء فهي الدفاع عن الجسم ضد الالتهابات وذلك بواسطة غلافها الهلالي المرن القابل للتمدد الذي يساعدها على تغيير شكلها . كذلك تقوم بوظيفتها الفاعلية ضد الأجسام الغريبة عن طريق إفراز مواد أو التهامها أو إفراز الأجسام المضادة. </a:t>
            </a:r>
            <a:endParaRPr lang="ar-IQ"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061328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8074" y="404023"/>
            <a:ext cx="11507371" cy="6247864"/>
          </a:xfrm>
          <a:prstGeom prst="rect">
            <a:avLst/>
          </a:prstGeom>
        </p:spPr>
        <p:txBody>
          <a:bodyPr wrap="square">
            <a:spAutoFit/>
          </a:bodyPr>
          <a:lstStyle/>
          <a:p>
            <a:r>
              <a:rPr lang="ar-IQ" sz="2000" dirty="0" smtClean="0">
                <a:latin typeface="Simplified Arabic" panose="02020603050405020304" pitchFamily="18" charset="-78"/>
                <a:cs typeface="Simplified Arabic" panose="02020603050405020304" pitchFamily="18" charset="-78"/>
              </a:rPr>
              <a:t>وتنقسم الكريات البيضاء إلى نوعين احدهما يحتوي على حبيبات في </a:t>
            </a:r>
            <a:r>
              <a:rPr lang="ar-IQ" sz="2000" dirty="0" err="1" smtClean="0">
                <a:latin typeface="Simplified Arabic" panose="02020603050405020304" pitchFamily="18" charset="-78"/>
                <a:cs typeface="Simplified Arabic" panose="02020603050405020304" pitchFamily="18" charset="-78"/>
              </a:rPr>
              <a:t>البروتوبلازم</a:t>
            </a:r>
            <a:r>
              <a:rPr lang="ar-IQ" sz="2000" dirty="0" smtClean="0">
                <a:latin typeface="Simplified Arabic" panose="02020603050405020304" pitchFamily="18" charset="-78"/>
                <a:cs typeface="Simplified Arabic" panose="02020603050405020304" pitchFamily="18" charset="-78"/>
              </a:rPr>
              <a:t> ، والنوع الأخر لا يحتوي على حبيبات . وهناك ثلاث أنواع من الخلايا </a:t>
            </a:r>
            <a:r>
              <a:rPr lang="ar-IQ" sz="2000" u="sng" dirty="0" smtClean="0">
                <a:latin typeface="Simplified Arabic" panose="02020603050405020304" pitchFamily="18" charset="-78"/>
                <a:cs typeface="Simplified Arabic" panose="02020603050405020304" pitchFamily="18" charset="-78"/>
              </a:rPr>
              <a:t>البيضاء المحببة </a:t>
            </a:r>
            <a:r>
              <a:rPr lang="ar-IQ" sz="2000" dirty="0" smtClean="0">
                <a:latin typeface="Simplified Arabic" panose="02020603050405020304" pitchFamily="18" charset="-78"/>
                <a:cs typeface="Simplified Arabic" panose="02020603050405020304" pitchFamily="18" charset="-78"/>
              </a:rPr>
              <a:t>تختلف تبعا لنوعية تفاعلها وهي ما يأتي : </a:t>
            </a:r>
          </a:p>
          <a:p>
            <a:r>
              <a:rPr lang="ar-IQ" sz="2000" dirty="0" smtClean="0">
                <a:latin typeface="Simplified Arabic" panose="02020603050405020304" pitchFamily="18" charset="-78"/>
                <a:cs typeface="Simplified Arabic" panose="02020603050405020304" pitchFamily="18" charset="-78"/>
              </a:rPr>
              <a:t>أ- </a:t>
            </a:r>
            <a:r>
              <a:rPr lang="ar-IQ" sz="2000" u="sng" dirty="0" err="1" smtClean="0">
                <a:latin typeface="Simplified Arabic" panose="02020603050405020304" pitchFamily="18" charset="-78"/>
                <a:cs typeface="Simplified Arabic" panose="02020603050405020304" pitchFamily="18" charset="-78"/>
              </a:rPr>
              <a:t>الايزنوفيل</a:t>
            </a:r>
            <a:r>
              <a:rPr lang="ar-IQ" sz="2000" dirty="0" smtClean="0">
                <a:latin typeface="Simplified Arabic" panose="02020603050405020304" pitchFamily="18" charset="-78"/>
                <a:cs typeface="Simplified Arabic" panose="02020603050405020304" pitchFamily="18" charset="-78"/>
              </a:rPr>
              <a:t> </a:t>
            </a:r>
            <a:r>
              <a:rPr lang="en-US" sz="2000" dirty="0" err="1" smtClean="0">
                <a:latin typeface="Simplified Arabic" panose="02020603050405020304" pitchFamily="18" charset="-78"/>
                <a:cs typeface="Simplified Arabic" panose="02020603050405020304" pitchFamily="18" charset="-78"/>
              </a:rPr>
              <a:t>Eosinnophil</a:t>
            </a:r>
            <a:r>
              <a:rPr lang="en-US" sz="2000" dirty="0" smtClean="0">
                <a:latin typeface="Simplified Arabic" panose="02020603050405020304" pitchFamily="18" charset="-78"/>
                <a:cs typeface="Simplified Arabic" panose="02020603050405020304" pitchFamily="18" charset="-78"/>
              </a:rPr>
              <a:t>  (</a:t>
            </a:r>
            <a:r>
              <a:rPr lang="ar-IQ" sz="2000" dirty="0" smtClean="0">
                <a:latin typeface="Simplified Arabic" panose="02020603050405020304" pitchFamily="18" charset="-78"/>
                <a:cs typeface="Simplified Arabic" panose="02020603050405020304" pitchFamily="18" charset="-78"/>
              </a:rPr>
              <a:t>الحمضية ) : </a:t>
            </a:r>
          </a:p>
          <a:p>
            <a:r>
              <a:rPr lang="ar-IQ" sz="2000" dirty="0" smtClean="0">
                <a:latin typeface="Simplified Arabic" panose="02020603050405020304" pitchFamily="18" charset="-78"/>
                <a:cs typeface="Simplified Arabic" panose="02020603050405020304" pitchFamily="18" charset="-78"/>
              </a:rPr>
              <a:t>	ويحتوي </a:t>
            </a:r>
            <a:r>
              <a:rPr lang="ar-IQ" sz="2000" dirty="0" err="1" smtClean="0">
                <a:latin typeface="Simplified Arabic" panose="02020603050405020304" pitchFamily="18" charset="-78"/>
                <a:cs typeface="Simplified Arabic" panose="02020603050405020304" pitchFamily="18" charset="-78"/>
              </a:rPr>
              <a:t>البروتوبلازم</a:t>
            </a:r>
            <a:r>
              <a:rPr lang="ar-IQ" sz="2000" dirty="0" smtClean="0">
                <a:latin typeface="Simplified Arabic" panose="02020603050405020304" pitchFamily="18" charset="-78"/>
                <a:cs typeface="Simplified Arabic" panose="02020603050405020304" pitchFamily="18" charset="-78"/>
              </a:rPr>
              <a:t> فيها على حبيبات كبيرة متساوية الحجم ، وتفاعلها حمضي وصبغتها أما وردية أو حمراء ، وتشكل نسبتها 2-4 % من عدد الكرات البيضاء . وتقوم بامتصاص مولدات المضادات وهي تقل بدرجة كبيرة عند تعرض الإنسان لضغط عصبي أو بدني . </a:t>
            </a:r>
          </a:p>
          <a:p>
            <a:endParaRPr lang="ar-IQ" sz="2000" dirty="0" smtClean="0">
              <a:latin typeface="Simplified Arabic" panose="02020603050405020304" pitchFamily="18" charset="-78"/>
              <a:cs typeface="Simplified Arabic" panose="02020603050405020304" pitchFamily="18" charset="-78"/>
            </a:endParaRPr>
          </a:p>
          <a:p>
            <a:r>
              <a:rPr lang="ar-IQ" sz="2000" dirty="0" smtClean="0">
                <a:latin typeface="Simplified Arabic" panose="02020603050405020304" pitchFamily="18" charset="-78"/>
                <a:cs typeface="Simplified Arabic" panose="02020603050405020304" pitchFamily="18" charset="-78"/>
              </a:rPr>
              <a:t>ب- </a:t>
            </a:r>
            <a:r>
              <a:rPr lang="ar-IQ" sz="2000" u="sng" dirty="0" err="1" smtClean="0">
                <a:latin typeface="Simplified Arabic" panose="02020603050405020304" pitchFamily="18" charset="-78"/>
                <a:cs typeface="Simplified Arabic" panose="02020603050405020304" pitchFamily="18" charset="-78"/>
              </a:rPr>
              <a:t>البازوفي</a:t>
            </a:r>
            <a:r>
              <a:rPr lang="ar-IQ" sz="2000" dirty="0" err="1" smtClean="0">
                <a:latin typeface="Simplified Arabic" panose="02020603050405020304" pitchFamily="18" charset="-78"/>
                <a:cs typeface="Simplified Arabic" panose="02020603050405020304" pitchFamily="18" charset="-78"/>
              </a:rPr>
              <a:t>ل</a:t>
            </a:r>
            <a:r>
              <a:rPr lang="ar-IQ" sz="2000" dirty="0" smtClean="0">
                <a:latin typeface="Simplified Arabic" panose="02020603050405020304" pitchFamily="18" charset="-78"/>
                <a:cs typeface="Simplified Arabic" panose="02020603050405020304" pitchFamily="18" charset="-78"/>
              </a:rPr>
              <a:t> </a:t>
            </a:r>
            <a:r>
              <a:rPr lang="en-US" sz="2000" dirty="0" smtClean="0">
                <a:latin typeface="Simplified Arabic" panose="02020603050405020304" pitchFamily="18" charset="-78"/>
                <a:cs typeface="Simplified Arabic" panose="02020603050405020304" pitchFamily="18" charset="-78"/>
              </a:rPr>
              <a:t>Basophil  ( </a:t>
            </a:r>
            <a:r>
              <a:rPr lang="ar-IQ" sz="2000" dirty="0" smtClean="0">
                <a:latin typeface="Simplified Arabic" panose="02020603050405020304" pitchFamily="18" charset="-78"/>
                <a:cs typeface="Simplified Arabic" panose="02020603050405020304" pitchFamily="18" charset="-78"/>
              </a:rPr>
              <a:t>القعدة ) : تحتوي على حبيبات مختلفة الأحجام ، وصبغتها زرقاء ، أي إنها قلوية التفاعل وتشكل نسبة ( 0.5 – 1 ) % من عدد الكريات البيضاء وتشترك في بناء </a:t>
            </a:r>
            <a:r>
              <a:rPr lang="ar-IQ" sz="2000" dirty="0" err="1" smtClean="0">
                <a:latin typeface="Simplified Arabic" panose="02020603050405020304" pitchFamily="18" charset="-78"/>
                <a:cs typeface="Simplified Arabic" panose="02020603050405020304" pitchFamily="18" charset="-78"/>
              </a:rPr>
              <a:t>الهيبارين</a:t>
            </a:r>
            <a:r>
              <a:rPr lang="ar-IQ" sz="2000" dirty="0" smtClean="0">
                <a:latin typeface="Simplified Arabic" panose="02020603050405020304" pitchFamily="18" charset="-78"/>
                <a:cs typeface="Simplified Arabic" panose="02020603050405020304" pitchFamily="18" charset="-78"/>
              </a:rPr>
              <a:t> الذي يمنع تجلط الدم ، </a:t>
            </a:r>
            <a:r>
              <a:rPr lang="ar-IQ" sz="2000" dirty="0" err="1" smtClean="0">
                <a:latin typeface="Simplified Arabic" panose="02020603050405020304" pitchFamily="18" charset="-78"/>
                <a:cs typeface="Simplified Arabic" panose="02020603050405020304" pitchFamily="18" charset="-78"/>
              </a:rPr>
              <a:t>والهيستامين</a:t>
            </a:r>
            <a:r>
              <a:rPr lang="ar-IQ" sz="2000" dirty="0" smtClean="0">
                <a:latin typeface="Simplified Arabic" panose="02020603050405020304" pitchFamily="18" charset="-78"/>
                <a:cs typeface="Simplified Arabic" panose="02020603050405020304" pitchFamily="18" charset="-78"/>
              </a:rPr>
              <a:t> ، وله تأثير على الأوعية الدموية .</a:t>
            </a:r>
          </a:p>
          <a:p>
            <a:endParaRPr lang="ar-IQ" sz="2000" dirty="0" smtClean="0">
              <a:latin typeface="Simplified Arabic" panose="02020603050405020304" pitchFamily="18" charset="-78"/>
              <a:cs typeface="Simplified Arabic" panose="02020603050405020304" pitchFamily="18" charset="-78"/>
            </a:endParaRPr>
          </a:p>
          <a:p>
            <a:r>
              <a:rPr lang="ar-IQ" sz="2000" dirty="0" smtClean="0">
                <a:latin typeface="Simplified Arabic" panose="02020603050405020304" pitchFamily="18" charset="-78"/>
                <a:cs typeface="Simplified Arabic" panose="02020603050405020304" pitchFamily="18" charset="-78"/>
              </a:rPr>
              <a:t>ج- </a:t>
            </a:r>
            <a:r>
              <a:rPr lang="ar-IQ" sz="2000" dirty="0" err="1" smtClean="0">
                <a:latin typeface="Simplified Arabic" panose="02020603050405020304" pitchFamily="18" charset="-78"/>
                <a:cs typeface="Simplified Arabic" panose="02020603050405020304" pitchFamily="18" charset="-78"/>
              </a:rPr>
              <a:t>النيتروفيل</a:t>
            </a:r>
            <a:r>
              <a:rPr lang="ar-IQ" sz="2000" dirty="0" smtClean="0">
                <a:latin typeface="Simplified Arabic" panose="02020603050405020304" pitchFamily="18" charset="-78"/>
                <a:cs typeface="Simplified Arabic" panose="02020603050405020304" pitchFamily="18" charset="-78"/>
              </a:rPr>
              <a:t> </a:t>
            </a:r>
            <a:r>
              <a:rPr lang="en-US" sz="2000" dirty="0" smtClean="0">
                <a:latin typeface="Simplified Arabic" panose="02020603050405020304" pitchFamily="18" charset="-78"/>
                <a:cs typeface="Simplified Arabic" panose="02020603050405020304" pitchFamily="18" charset="-78"/>
              </a:rPr>
              <a:t>Neutrophil  ( </a:t>
            </a:r>
            <a:r>
              <a:rPr lang="ar-IQ" sz="2000" dirty="0" smtClean="0">
                <a:latin typeface="Simplified Arabic" panose="02020603050405020304" pitchFamily="18" charset="-78"/>
                <a:cs typeface="Simplified Arabic" panose="02020603050405020304" pitchFamily="18" charset="-78"/>
              </a:rPr>
              <a:t>المعتدلة ) : وتحتوي على حبيبات دقيقة ذات صبغة بنفسجية فاتحة ، وبذلك فأنها تحتوي على نوعي التفاعل الحمضي والقلوي ، وتشكل اكبر نسبة مئوية من عدد الكرات البيضاء كلها ، حيث تبلغ نسبتها ( 60 – 70 ) %. وهي تعد خط الدفاع الأول للجسم ضد أي جسم غريب ، حيث تقوم بالتهامه وهضمه ، وهي تتميز بقدرتها على الانتشار بين الأنسجة والخروج من الأوعية الدموية .</a:t>
            </a:r>
          </a:p>
          <a:p>
            <a:r>
              <a:rPr lang="ar-IQ" sz="2000" dirty="0" smtClean="0">
                <a:latin typeface="Simplified Arabic" panose="02020603050405020304" pitchFamily="18" charset="-78"/>
                <a:cs typeface="Simplified Arabic" panose="02020603050405020304" pitchFamily="18" charset="-78"/>
              </a:rPr>
              <a:t>أما الأنواع </a:t>
            </a:r>
            <a:r>
              <a:rPr lang="ar-IQ" sz="2000" u="sng" dirty="0" smtClean="0">
                <a:latin typeface="Simplified Arabic" panose="02020603050405020304" pitchFamily="18" charset="-78"/>
                <a:cs typeface="Simplified Arabic" panose="02020603050405020304" pitchFamily="18" charset="-78"/>
              </a:rPr>
              <a:t>غير المحببة من الكريات الب</a:t>
            </a:r>
            <a:r>
              <a:rPr lang="ar-IQ" sz="2000" dirty="0" smtClean="0">
                <a:latin typeface="Simplified Arabic" panose="02020603050405020304" pitchFamily="18" charset="-78"/>
                <a:cs typeface="Simplified Arabic" panose="02020603050405020304" pitchFamily="18" charset="-78"/>
              </a:rPr>
              <a:t>يضاء فهي نوعان هما :</a:t>
            </a:r>
          </a:p>
          <a:p>
            <a:r>
              <a:rPr lang="ar-IQ" sz="2000" dirty="0" smtClean="0">
                <a:latin typeface="Simplified Arabic" panose="02020603050405020304" pitchFamily="18" charset="-78"/>
                <a:cs typeface="Simplified Arabic" panose="02020603050405020304" pitchFamily="18" charset="-78"/>
              </a:rPr>
              <a:t>أ-</a:t>
            </a:r>
            <a:r>
              <a:rPr lang="ar-IQ" sz="2000" u="sng" dirty="0" smtClean="0">
                <a:latin typeface="Simplified Arabic" panose="02020603050405020304" pitchFamily="18" charset="-78"/>
                <a:cs typeface="Simplified Arabic" panose="02020603050405020304" pitchFamily="18" charset="-78"/>
              </a:rPr>
              <a:t> </a:t>
            </a:r>
            <a:r>
              <a:rPr lang="ar-IQ" sz="2000" u="sng" dirty="0" err="1" smtClean="0">
                <a:latin typeface="Simplified Arabic" panose="02020603050405020304" pitchFamily="18" charset="-78"/>
                <a:cs typeface="Simplified Arabic" panose="02020603050405020304" pitchFamily="18" charset="-78"/>
              </a:rPr>
              <a:t>الليمفوسايت</a:t>
            </a:r>
            <a:r>
              <a:rPr lang="ar-IQ" sz="2000" u="sng" dirty="0" smtClean="0">
                <a:latin typeface="Simplified Arabic" panose="02020603050405020304" pitchFamily="18" charset="-78"/>
                <a:cs typeface="Simplified Arabic" panose="02020603050405020304" pitchFamily="18" charset="-78"/>
              </a:rPr>
              <a:t>   </a:t>
            </a:r>
            <a:r>
              <a:rPr lang="en-US" sz="2000" dirty="0" smtClean="0">
                <a:latin typeface="Simplified Arabic" panose="02020603050405020304" pitchFamily="18" charset="-78"/>
                <a:cs typeface="Simplified Arabic" panose="02020603050405020304" pitchFamily="18" charset="-78"/>
              </a:rPr>
              <a:t>Lymphocyte( </a:t>
            </a:r>
            <a:r>
              <a:rPr lang="ar-IQ" sz="2000" dirty="0" smtClean="0">
                <a:latin typeface="Simplified Arabic" panose="02020603050405020304" pitchFamily="18" charset="-78"/>
                <a:cs typeface="Simplified Arabic" panose="02020603050405020304" pitchFamily="18" charset="-78"/>
              </a:rPr>
              <a:t>اللمفاوية ) : </a:t>
            </a:r>
          </a:p>
          <a:p>
            <a:r>
              <a:rPr lang="ar-IQ" sz="2000" dirty="0" smtClean="0">
                <a:latin typeface="Simplified Arabic" panose="02020603050405020304" pitchFamily="18" charset="-78"/>
                <a:cs typeface="Simplified Arabic" panose="02020603050405020304" pitchFamily="18" charset="-78"/>
              </a:rPr>
              <a:t>	وهي خلية ذات حركة وفعالية في نقل الأجسام المضادة وربما في إنتاجها . وهذه الخلية لها نواة وتحاط بطبقة رقيقة من </a:t>
            </a:r>
            <a:r>
              <a:rPr lang="ar-IQ" sz="2000" dirty="0" err="1" smtClean="0">
                <a:latin typeface="Simplified Arabic" panose="02020603050405020304" pitchFamily="18" charset="-78"/>
                <a:cs typeface="Simplified Arabic" panose="02020603050405020304" pitchFamily="18" charset="-78"/>
              </a:rPr>
              <a:t>السايتوبلازم</a:t>
            </a:r>
            <a:r>
              <a:rPr lang="ar-IQ" sz="2000" dirty="0" smtClean="0">
                <a:latin typeface="Simplified Arabic" panose="02020603050405020304" pitchFamily="18" charset="-78"/>
                <a:cs typeface="Simplified Arabic" panose="02020603050405020304" pitchFamily="18" charset="-78"/>
              </a:rPr>
              <a:t> وهي نوعان احدهما يطلق عليها مجموعة </a:t>
            </a:r>
            <a:r>
              <a:rPr lang="en-US" sz="2000" dirty="0" smtClean="0">
                <a:latin typeface="Simplified Arabic" panose="02020603050405020304" pitchFamily="18" charset="-78"/>
                <a:cs typeface="Simplified Arabic" panose="02020603050405020304" pitchFamily="18" charset="-78"/>
              </a:rPr>
              <a:t>T ، </a:t>
            </a:r>
            <a:r>
              <a:rPr lang="ar-IQ" sz="2000" dirty="0" smtClean="0">
                <a:latin typeface="Simplified Arabic" panose="02020603050405020304" pitchFamily="18" charset="-78"/>
                <a:cs typeface="Simplified Arabic" panose="02020603050405020304" pitchFamily="18" charset="-78"/>
              </a:rPr>
              <a:t>والأخرى مجموعة </a:t>
            </a:r>
            <a:r>
              <a:rPr lang="en-US" sz="2000" dirty="0" smtClean="0">
                <a:latin typeface="Simplified Arabic" panose="02020603050405020304" pitchFamily="18" charset="-78"/>
                <a:cs typeface="Simplified Arabic" panose="02020603050405020304" pitchFamily="18" charset="-78"/>
              </a:rPr>
              <a:t>B ، </a:t>
            </a:r>
            <a:r>
              <a:rPr lang="ar-IQ" sz="2000" dirty="0" smtClean="0">
                <a:latin typeface="Simplified Arabic" panose="02020603050405020304" pitchFamily="18" charset="-78"/>
                <a:cs typeface="Simplified Arabic" panose="02020603050405020304" pitchFamily="18" charset="-78"/>
              </a:rPr>
              <a:t>وتمثل نسبته ( 25 –   30 ) %  من الخلايا البيضاء في الدم . </a:t>
            </a:r>
          </a:p>
          <a:p>
            <a:r>
              <a:rPr lang="ar-IQ" sz="2000" dirty="0" smtClean="0">
                <a:latin typeface="Simplified Arabic" panose="02020603050405020304" pitchFamily="18" charset="-78"/>
                <a:cs typeface="Simplified Arabic" panose="02020603050405020304" pitchFamily="18" charset="-78"/>
              </a:rPr>
              <a:t>ب-</a:t>
            </a:r>
            <a:r>
              <a:rPr lang="ar-IQ" sz="2000" u="sng" dirty="0" smtClean="0">
                <a:latin typeface="Simplified Arabic" panose="02020603050405020304" pitchFamily="18" charset="-78"/>
                <a:cs typeface="Simplified Arabic" panose="02020603050405020304" pitchFamily="18" charset="-78"/>
              </a:rPr>
              <a:t> </a:t>
            </a:r>
            <a:r>
              <a:rPr lang="ar-IQ" sz="2000" u="sng" dirty="0" err="1" smtClean="0">
                <a:latin typeface="Simplified Arabic" panose="02020603050405020304" pitchFamily="18" charset="-78"/>
                <a:cs typeface="Simplified Arabic" panose="02020603050405020304" pitchFamily="18" charset="-78"/>
              </a:rPr>
              <a:t>المونوسايت</a:t>
            </a:r>
            <a:r>
              <a:rPr lang="ar-IQ" sz="2000" u="sng" dirty="0" smtClean="0">
                <a:latin typeface="Simplified Arabic" panose="02020603050405020304" pitchFamily="18" charset="-78"/>
                <a:cs typeface="Simplified Arabic" panose="02020603050405020304" pitchFamily="18" charset="-78"/>
              </a:rPr>
              <a:t> </a:t>
            </a:r>
            <a:r>
              <a:rPr lang="en-US" sz="2000" dirty="0" smtClean="0">
                <a:latin typeface="Simplified Arabic" panose="02020603050405020304" pitchFamily="18" charset="-78"/>
                <a:cs typeface="Simplified Arabic" panose="02020603050405020304" pitchFamily="18" charset="-78"/>
              </a:rPr>
              <a:t>Monocyte  ( </a:t>
            </a:r>
            <a:r>
              <a:rPr lang="ar-IQ" sz="2000" dirty="0" smtClean="0">
                <a:latin typeface="Simplified Arabic" panose="02020603050405020304" pitchFamily="18" charset="-78"/>
                <a:cs typeface="Simplified Arabic" panose="02020603050405020304" pitchFamily="18" charset="-78"/>
              </a:rPr>
              <a:t>الوحيدة ) : </a:t>
            </a:r>
          </a:p>
          <a:p>
            <a:r>
              <a:rPr lang="ar-IQ" sz="2000" dirty="0" smtClean="0">
                <a:latin typeface="Simplified Arabic" panose="02020603050405020304" pitchFamily="18" charset="-78"/>
                <a:cs typeface="Simplified Arabic" panose="02020603050405020304" pitchFamily="18" charset="-78"/>
              </a:rPr>
              <a:t>	وهي خلايا كبيرة نسبيا ، وتمثل نسبة ( 4 – 8 ) % من عدد الكريات البيضاء . وتساعد </a:t>
            </a:r>
            <a:r>
              <a:rPr lang="ar-IQ" sz="2000" dirty="0" err="1" smtClean="0">
                <a:latin typeface="Simplified Arabic" panose="02020603050405020304" pitchFamily="18" charset="-78"/>
                <a:cs typeface="Simplified Arabic" panose="02020603050405020304" pitchFamily="18" charset="-78"/>
              </a:rPr>
              <a:t>النتروفيل</a:t>
            </a:r>
            <a:r>
              <a:rPr lang="ar-IQ" sz="2000" dirty="0" smtClean="0">
                <a:latin typeface="Simplified Arabic" panose="02020603050405020304" pitchFamily="18" charset="-78"/>
                <a:cs typeface="Simplified Arabic" panose="02020603050405020304" pitchFamily="18" charset="-78"/>
              </a:rPr>
              <a:t> في التهام مخلفات تحلل الخلايا والأنسجة ، كما تقوم ببناء سموم مضادة للبؤر الالتهابية . وتقوم الخلايا البيضاء في الجسم بالوظيفة الدفاعية للدم ضد العدوى وذلك بقتلها الأجسام الغريبة ، أما عن طريق إفراز مواد أو التهامها أو إفراز الأجسام المضادة </a:t>
            </a:r>
            <a:endParaRPr lang="ar-IQ"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576498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47114" y="410368"/>
            <a:ext cx="11183815" cy="3170099"/>
          </a:xfrm>
          <a:prstGeom prst="rect">
            <a:avLst/>
          </a:prstGeom>
        </p:spPr>
        <p:txBody>
          <a:bodyPr wrap="square">
            <a:spAutoFit/>
          </a:bodyPr>
          <a:lstStyle/>
          <a:p>
            <a:endParaRPr lang="ar-IQ" sz="2000" dirty="0" smtClean="0">
              <a:latin typeface="Simplified Arabic" panose="02020603050405020304" pitchFamily="18" charset="-78"/>
              <a:cs typeface="Simplified Arabic" panose="02020603050405020304" pitchFamily="18" charset="-78"/>
            </a:endParaRPr>
          </a:p>
          <a:p>
            <a:r>
              <a:rPr lang="ar-IQ" sz="2000" dirty="0" smtClean="0">
                <a:latin typeface="Simplified Arabic" panose="02020603050405020304" pitchFamily="18" charset="-78"/>
                <a:cs typeface="Simplified Arabic" panose="02020603050405020304" pitchFamily="18" charset="-78"/>
              </a:rPr>
              <a:t>3- الصفائح الدموية :</a:t>
            </a:r>
          </a:p>
          <a:p>
            <a:r>
              <a:rPr lang="ar-IQ" sz="2000" dirty="0" smtClean="0">
                <a:latin typeface="Simplified Arabic" panose="02020603050405020304" pitchFamily="18" charset="-78"/>
                <a:cs typeface="Simplified Arabic" panose="02020603050405020304" pitchFamily="18" charset="-78"/>
              </a:rPr>
              <a:t>	وهي عبارة عن أجسام غريبة يتراوح قطرها ( 2- 5 ) ماكرون ، وليس لها نواة ، تتكون في نخاع العظم ، ويتراوح عددها ما بين ( 250000 – 400000 ) ألف في المليمتر المكعب الواحد في الدم ، وتقوم بدورها في عمليات تجلط الدم عند الإصابة بالجروح والنزف فتساعد على التئام الجروح (3). </a:t>
            </a:r>
          </a:p>
          <a:p>
            <a:r>
              <a:rPr lang="ar-IQ" sz="2000" dirty="0" smtClean="0">
                <a:latin typeface="Simplified Arabic" panose="02020603050405020304" pitchFamily="18" charset="-78"/>
                <a:cs typeface="Simplified Arabic" panose="02020603050405020304" pitchFamily="18" charset="-78"/>
              </a:rPr>
              <a:t>	وتحدث تغيرات في الصفائح الدموية نتيجة العمل العضلي ، إذ تحصل زيادة في عددها حتى تبلغ الضعف وقت الراحة خلال عدة ساعات بعد أداء الحمل البدني ، وهذه الزيادة في الصفائح الدموية المرتبطة بالنشاط البدني تقوي من قابلية حجم التجلط والتي تعد إلى جانب زيادة الكريات البيضاء التي لها فعل دفاعي ومناعي </a:t>
            </a:r>
          </a:p>
          <a:p>
            <a:endParaRPr lang="ar-IQ" sz="2000" dirty="0">
              <a:latin typeface="Simplified Arabic" panose="02020603050405020304" pitchFamily="18" charset="-78"/>
              <a:cs typeface="Simplified Arabic" panose="02020603050405020304" pitchFamily="18" charset="-78"/>
            </a:endParaRPr>
          </a:p>
          <a:p>
            <a:r>
              <a:rPr lang="ar-IQ" sz="2000" dirty="0">
                <a:latin typeface="Simplified Arabic" panose="02020603050405020304" pitchFamily="18" charset="-78"/>
                <a:cs typeface="Simplified Arabic" panose="02020603050405020304" pitchFamily="18" charset="-78"/>
              </a:rPr>
              <a:t>ا</a:t>
            </a:r>
          </a:p>
        </p:txBody>
      </p:sp>
    </p:spTree>
    <p:extLst>
      <p:ext uri="{BB962C8B-B14F-4D97-AF65-F5344CB8AC3E}">
        <p14:creationId xmlns:p14="http://schemas.microsoft.com/office/powerpoint/2010/main" val="1086420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0125" y="219586"/>
            <a:ext cx="11682484" cy="7109639"/>
          </a:xfrm>
          <a:prstGeom prst="rect">
            <a:avLst/>
          </a:prstGeom>
        </p:spPr>
        <p:txBody>
          <a:bodyPr wrap="square">
            <a:spAutoFit/>
          </a:bodyPr>
          <a:lstStyle/>
          <a:p>
            <a:r>
              <a:rPr lang="ar-IQ" sz="2400" dirty="0" smtClean="0">
                <a:latin typeface="Simplified Arabic" panose="02020603050405020304" pitchFamily="18" charset="-78"/>
                <a:cs typeface="Simplified Arabic" panose="02020603050405020304" pitchFamily="18" charset="-78"/>
              </a:rPr>
              <a:t>ان نقص الهيموكلوبين في الدم عن مستوى الطبيعي ( 14- 16.5 جرام % للرجال ,)(  13- 15 جرام % للنساء ) يودي الى فقر الدم وبالتالي الى نقص استهلاك </a:t>
            </a:r>
            <a:r>
              <a:rPr lang="ar-IQ" sz="2400" dirty="0" err="1" smtClean="0">
                <a:latin typeface="Simplified Arabic" panose="02020603050405020304" pitchFamily="18" charset="-78"/>
                <a:cs typeface="Simplified Arabic" panose="02020603050405020304" pitchFamily="18" charset="-78"/>
              </a:rPr>
              <a:t>الاوكسجين.وهي</a:t>
            </a:r>
            <a:r>
              <a:rPr lang="ar-IQ" sz="2400" dirty="0" smtClean="0">
                <a:latin typeface="Simplified Arabic" panose="02020603050405020304" pitchFamily="18" charset="-78"/>
                <a:cs typeface="Simplified Arabic" panose="02020603050405020304" pitchFamily="18" charset="-78"/>
              </a:rPr>
              <a:t> مادة مهمة جدا وتوجد في داخل الكرية وتشكل 33% من وزن الكرية , ويتكون اغلب جزئ الهيموكلوبين من مادة بروتينية وتشكل 96% وهيم هو حديد 4% ويحتوي جزيء الهيموكلوبين الواحد على أربعة جزيئات من الحديد وكل جزيء من الحديد له القدرة على الاتحاد مع جزيء واحد من الاوكسجين وتكوين مركب هو </a:t>
            </a:r>
            <a:r>
              <a:rPr lang="ar-IQ" sz="2400" dirty="0" err="1" smtClean="0">
                <a:latin typeface="Simplified Arabic" panose="02020603050405020304" pitchFamily="18" charset="-78"/>
                <a:cs typeface="Simplified Arabic" panose="02020603050405020304" pitchFamily="18" charset="-78"/>
              </a:rPr>
              <a:t>اوكسيهيموكلوبين</a:t>
            </a:r>
            <a:r>
              <a:rPr lang="ar-IQ" sz="2400" dirty="0" smtClean="0">
                <a:latin typeface="Simplified Arabic" panose="02020603050405020304" pitchFamily="18" charset="-78"/>
                <a:cs typeface="Simplified Arabic" panose="02020603050405020304" pitchFamily="18" charset="-78"/>
              </a:rPr>
              <a:t> .</a:t>
            </a:r>
          </a:p>
          <a:p>
            <a:r>
              <a:rPr lang="ar-IQ" sz="2400" b="1" u="sng" dirty="0" smtClean="0">
                <a:latin typeface="Simplified Arabic" panose="02020603050405020304" pitchFamily="18" charset="-78"/>
                <a:cs typeface="Simplified Arabic" panose="02020603050405020304" pitchFamily="18" charset="-78"/>
              </a:rPr>
              <a:t>فقر الدم  </a:t>
            </a:r>
            <a:r>
              <a:rPr lang="en-US" sz="2400" b="1" u="sng" dirty="0" smtClean="0">
                <a:latin typeface="Simplified Arabic" panose="02020603050405020304" pitchFamily="18" charset="-78"/>
                <a:cs typeface="Simplified Arabic" panose="02020603050405020304" pitchFamily="18" charset="-78"/>
              </a:rPr>
              <a:t>Anemia </a:t>
            </a:r>
            <a:r>
              <a:rPr lang="ar-IQ" sz="2400" dirty="0" smtClean="0">
                <a:latin typeface="Simplified Arabic" panose="02020603050405020304" pitchFamily="18" charset="-78"/>
                <a:cs typeface="Simplified Arabic" panose="02020603050405020304" pitchFamily="18" charset="-78"/>
              </a:rPr>
              <a:t>:</a:t>
            </a:r>
          </a:p>
          <a:p>
            <a:r>
              <a:rPr lang="ar-IQ" sz="2400" dirty="0" smtClean="0">
                <a:latin typeface="Simplified Arabic" panose="02020603050405020304" pitchFamily="18" charset="-78"/>
                <a:cs typeface="Simplified Arabic" panose="02020603050405020304" pitchFamily="18" charset="-78"/>
              </a:rPr>
              <a:t>هي حالة نقص </a:t>
            </a:r>
            <a:r>
              <a:rPr lang="ar-IQ" sz="2400" dirty="0" err="1" smtClean="0">
                <a:latin typeface="Simplified Arabic" panose="02020603050405020304" pitchFamily="18" charset="-78"/>
                <a:cs typeface="Simplified Arabic" panose="02020603050405020304" pitchFamily="18" charset="-78"/>
              </a:rPr>
              <a:t>الهموكلوبين</a:t>
            </a:r>
            <a:r>
              <a:rPr lang="ar-IQ" sz="2400" dirty="0" smtClean="0">
                <a:latin typeface="Simplified Arabic" panose="02020603050405020304" pitchFamily="18" charset="-78"/>
                <a:cs typeface="Simplified Arabic" panose="02020603050405020304" pitchFamily="18" charset="-78"/>
              </a:rPr>
              <a:t> في الدم الشخص مصابا بفقر الدم والذي هو احد الامراض التي تصيب الانسان والذي يوثر على الحالة الحيوية للشخص وخاصة في الجانب الرياضي </a:t>
            </a:r>
            <a:r>
              <a:rPr lang="ar-IQ" sz="2400" dirty="0" err="1" smtClean="0">
                <a:latin typeface="Simplified Arabic" panose="02020603050405020304" pitchFamily="18" charset="-78"/>
                <a:cs typeface="Simplified Arabic" panose="02020603050405020304" pitchFamily="18" charset="-78"/>
              </a:rPr>
              <a:t>لايستطيع</a:t>
            </a:r>
            <a:r>
              <a:rPr lang="ar-IQ" sz="2400" dirty="0" smtClean="0">
                <a:latin typeface="Simplified Arabic" panose="02020603050405020304" pitchFamily="18" charset="-78"/>
                <a:cs typeface="Simplified Arabic" panose="02020603050405020304" pitchFamily="18" charset="-78"/>
              </a:rPr>
              <a:t> ان يمارس الرياضة بشكل طبيعي هو مصاب في مرض فقر الدم منها </a:t>
            </a:r>
          </a:p>
          <a:p>
            <a:r>
              <a:rPr lang="ar-IQ" sz="2400" dirty="0" smtClean="0">
                <a:latin typeface="Simplified Arabic" panose="02020603050405020304" pitchFamily="18" charset="-78"/>
                <a:cs typeface="Simplified Arabic" panose="02020603050405020304" pitchFamily="18" charset="-78"/>
              </a:rPr>
              <a:t>1-	فقر الدم بسبب نقص الغذاء </a:t>
            </a:r>
          </a:p>
          <a:p>
            <a:r>
              <a:rPr lang="ar-IQ" sz="2400" dirty="0" smtClean="0">
                <a:latin typeface="Simplified Arabic" panose="02020603050405020304" pitchFamily="18" charset="-78"/>
                <a:cs typeface="Simplified Arabic" panose="02020603050405020304" pitchFamily="18" charset="-78"/>
              </a:rPr>
              <a:t>2-	فقر الدم بسبب نقص الحديد </a:t>
            </a:r>
          </a:p>
          <a:p>
            <a:r>
              <a:rPr lang="ar-IQ" sz="2400" dirty="0" smtClean="0">
                <a:latin typeface="Simplified Arabic" panose="02020603050405020304" pitchFamily="18" charset="-78"/>
                <a:cs typeface="Simplified Arabic" panose="02020603050405020304" pitchFamily="18" charset="-78"/>
              </a:rPr>
              <a:t>3-	فقر الدم بسبب تكسر كريات الدم </a:t>
            </a:r>
          </a:p>
          <a:p>
            <a:r>
              <a:rPr lang="ar-IQ" sz="2400" dirty="0" smtClean="0">
                <a:latin typeface="Simplified Arabic" panose="02020603050405020304" pitchFamily="18" charset="-78"/>
                <a:cs typeface="Simplified Arabic" panose="02020603050405020304" pitchFamily="18" charset="-78"/>
              </a:rPr>
              <a:t>4-	فقر الدم بسبب النزف </a:t>
            </a:r>
          </a:p>
          <a:p>
            <a:r>
              <a:rPr lang="ar-IQ" sz="2400" dirty="0" smtClean="0">
                <a:latin typeface="Simplified Arabic" panose="02020603050405020304" pitchFamily="18" charset="-78"/>
                <a:cs typeface="Simplified Arabic" panose="02020603050405020304" pitchFamily="18" charset="-78"/>
              </a:rPr>
              <a:t>5-	هناك فقر الدم المنجلي </a:t>
            </a:r>
          </a:p>
          <a:p>
            <a:r>
              <a:rPr lang="ar-IQ" sz="2400" dirty="0" smtClean="0">
                <a:latin typeface="Simplified Arabic" panose="02020603050405020304" pitchFamily="18" charset="-78"/>
                <a:cs typeface="Simplified Arabic" panose="02020603050405020304" pitchFamily="18" charset="-78"/>
              </a:rPr>
              <a:t>6-	فقر الدم بسبب نقص حامض الفوليك</a:t>
            </a:r>
          </a:p>
          <a:p>
            <a:r>
              <a:rPr lang="ar-IQ" sz="2400" dirty="0" smtClean="0">
                <a:latin typeface="Simplified Arabic" panose="02020603050405020304" pitchFamily="18" charset="-78"/>
                <a:cs typeface="Simplified Arabic" panose="02020603050405020304" pitchFamily="18" charset="-78"/>
              </a:rPr>
              <a:t>7-   بسبب </a:t>
            </a:r>
            <a:r>
              <a:rPr lang="ar-IQ" sz="2400" dirty="0" err="1" smtClean="0">
                <a:latin typeface="Simplified Arabic" panose="02020603050405020304" pitchFamily="18" charset="-78"/>
                <a:cs typeface="Simplified Arabic" panose="02020603050405020304" pitchFamily="18" charset="-78"/>
              </a:rPr>
              <a:t>تاثير</a:t>
            </a:r>
            <a:r>
              <a:rPr lang="ar-IQ" sz="2400" dirty="0" smtClean="0">
                <a:latin typeface="Simplified Arabic" panose="02020603050405020304" pitchFamily="18" charset="-78"/>
                <a:cs typeface="Simplified Arabic" panose="02020603050405020304" pitchFamily="18" charset="-78"/>
              </a:rPr>
              <a:t> مادة السيانيد</a:t>
            </a:r>
          </a:p>
          <a:p>
            <a:r>
              <a:rPr lang="ar-IQ" sz="2400" dirty="0" smtClean="0">
                <a:latin typeface="Simplified Arabic" panose="02020603050405020304" pitchFamily="18" charset="-78"/>
                <a:cs typeface="Simplified Arabic" panose="02020603050405020304" pitchFamily="18" charset="-78"/>
              </a:rPr>
              <a:t>8-   بسبب نقص </a:t>
            </a:r>
            <a:r>
              <a:rPr lang="en-US" sz="2400" dirty="0" smtClean="0">
                <a:latin typeface="Simplified Arabic" panose="02020603050405020304" pitchFamily="18" charset="-78"/>
                <a:cs typeface="Simplified Arabic" panose="02020603050405020304" pitchFamily="18" charset="-78"/>
              </a:rPr>
              <a:t>vitamin B12 </a:t>
            </a:r>
            <a:r>
              <a:rPr lang="ar-IQ" sz="2400" dirty="0" smtClean="0">
                <a:latin typeface="Simplified Arabic" panose="02020603050405020304" pitchFamily="18" charset="-78"/>
                <a:cs typeface="Simplified Arabic" panose="02020603050405020304" pitchFamily="18" charset="-78"/>
              </a:rPr>
              <a:t> </a:t>
            </a:r>
          </a:p>
          <a:p>
            <a:endParaRPr lang="ar-IQ" sz="2400" dirty="0" smtClean="0">
              <a:latin typeface="Simplified Arabic" panose="02020603050405020304" pitchFamily="18" charset="-78"/>
              <a:cs typeface="Simplified Arabic" panose="02020603050405020304" pitchFamily="18" charset="-78"/>
            </a:endParaRPr>
          </a:p>
          <a:p>
            <a:endParaRPr lang="ar-IQ"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71303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4"/>
          <p:cNvSpPr txBox="1">
            <a:spLocks/>
          </p:cNvSpPr>
          <p:nvPr/>
        </p:nvSpPr>
        <p:spPr>
          <a:xfrm>
            <a:off x="6640707" y="300251"/>
            <a:ext cx="5256156" cy="933350"/>
          </a:xfrm>
          <a:prstGeom prst="rect">
            <a:avLst/>
          </a:prstGeom>
          <a:solidFill>
            <a:sysClr val="window" lastClr="FFFFFF"/>
          </a:solidFill>
          <a:ln w="40000" cap="flat" cmpd="sng" algn="ctr">
            <a:solidFill>
              <a:srgbClr val="AC66BB"/>
            </a:solidFill>
            <a:prstDash val="solid"/>
          </a:ln>
          <a:effectLst/>
        </p:spPr>
        <p:txBody>
          <a:bodyPr vert="horz" lIns="45720" tIns="0" rIns="45720" bIns="0" anchor="ctr" anchorCtr="0">
            <a:normAutofit/>
          </a:bodyPr>
          <a:lstStyle>
            <a:lvl1pPr algn="l" rtl="1" eaLnBrk="1" latinLnBrk="0" hangingPunct="1">
              <a:spcBef>
                <a:spcPct val="0"/>
              </a:spcBef>
              <a:buNone/>
              <a:defRPr kumimoji="0" sz="3000" b="1" kern="1200" cap="all"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extLst/>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IQ" sz="4800" b="1" i="0" u="none" strike="noStrike" kern="1200" cap="all" spc="0" normalizeH="0" baseline="0" noProof="0" smtClean="0">
                <a:ln w="500">
                  <a:solidFill>
                    <a:srgbClr val="F4E7ED">
                      <a:shade val="10000"/>
                      <a:satMod val="135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effectLst/>
                <a:uLnTx/>
                <a:uFillTx/>
                <a:latin typeface="Arial" pitchFamily="34" charset="0"/>
                <a:ea typeface="+mn-ea"/>
                <a:cs typeface="Arial" pitchFamily="34" charset="0"/>
              </a:rPr>
              <a:t>حجم الضربة</a:t>
            </a:r>
            <a:endParaRPr kumimoji="0" lang="ar-IQ" sz="4800" b="1" i="0" u="none" strike="noStrike" kern="1200" cap="all" spc="0" normalizeH="0" baseline="0" noProof="0" dirty="0">
              <a:ln w="500">
                <a:solidFill>
                  <a:srgbClr val="F4E7ED">
                    <a:shade val="10000"/>
                    <a:satMod val="135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effectLst/>
              <a:uLnTx/>
              <a:uFillTx/>
              <a:latin typeface="Arial" pitchFamily="34" charset="0"/>
              <a:ea typeface="+mn-ea"/>
              <a:cs typeface="Arial" pitchFamily="34" charset="0"/>
            </a:endParaRPr>
          </a:p>
        </p:txBody>
      </p:sp>
      <p:sp>
        <p:nvSpPr>
          <p:cNvPr id="3" name="عنصر نائب للنص 6"/>
          <p:cNvSpPr txBox="1">
            <a:spLocks/>
          </p:cNvSpPr>
          <p:nvPr/>
        </p:nvSpPr>
        <p:spPr>
          <a:xfrm>
            <a:off x="6439976" y="1653074"/>
            <a:ext cx="5256156" cy="2840646"/>
          </a:xfrm>
          <a:prstGeom prst="rect">
            <a:avLst/>
          </a:prstGeom>
        </p:spPr>
        <p:txBody>
          <a:bodyPr rot="0" spcFirstLastPara="0" vertOverflow="overflow" horzOverflow="overflow" vert="horz" wrap="square" lIns="82296" tIns="0" rIns="0" bIns="0" numCol="1" spcCol="0" rtlCol="0" fromWordArt="0" anchor="t" anchorCtr="0" forceAA="0" compatLnSpc="1">
            <a:noAutofit/>
          </a:bodyPr>
          <a:lstStyle>
            <a:lvl1pPr marL="0" indent="0" algn="r" rtl="1" eaLnBrk="1" latinLnBrk="0" hangingPunct="1">
              <a:lnSpc>
                <a:spcPct val="100000"/>
              </a:lnSpc>
              <a:spcBef>
                <a:spcPts val="0"/>
              </a:spcBef>
              <a:buClr>
                <a:schemeClr val="tx2"/>
              </a:buClr>
              <a:buSzPct val="73000"/>
              <a:buFontTx/>
              <a:buNone/>
              <a:defRPr kumimoji="0" sz="14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12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1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9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9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algn="justLow"/>
            <a:r>
              <a:rPr lang="ar-SA" sz="2400" dirty="0" smtClean="0">
                <a:latin typeface="Arial" pitchFamily="34" charset="0"/>
                <a:cs typeface="Arial" pitchFamily="34" charset="0"/>
              </a:rPr>
              <a:t>ويرمز له بالرمز (</a:t>
            </a:r>
            <a:r>
              <a:rPr lang="en-US" sz="2400" dirty="0" smtClean="0">
                <a:latin typeface="Arial" pitchFamily="34" charset="0"/>
                <a:cs typeface="Arial" pitchFamily="34" charset="0"/>
              </a:rPr>
              <a:t>SV</a:t>
            </a:r>
            <a:r>
              <a:rPr lang="ar-SA" sz="2400" dirty="0" smtClean="0">
                <a:latin typeface="Arial" pitchFamily="34" charset="0"/>
                <a:cs typeface="Arial" pitchFamily="34" charset="0"/>
              </a:rPr>
              <a:t>) ، تسمى كمية الدم التي يتم اندفاعها من البطين الأيسر إثناء انقباضه </a:t>
            </a:r>
            <a:r>
              <a:rPr lang="ar-IQ" sz="2400" dirty="0" smtClean="0">
                <a:latin typeface="Arial" pitchFamily="34" charset="0"/>
                <a:cs typeface="Arial" pitchFamily="34" charset="0"/>
              </a:rPr>
              <a:t>(بالضربة الواحدة ) </a:t>
            </a:r>
            <a:r>
              <a:rPr lang="ar-SA" sz="2400" dirty="0" smtClean="0">
                <a:latin typeface="Arial" pitchFamily="34" charset="0"/>
                <a:cs typeface="Arial" pitchFamily="34" charset="0"/>
              </a:rPr>
              <a:t>بحجم الدم </a:t>
            </a:r>
            <a:r>
              <a:rPr lang="ar-SA" sz="2400" dirty="0" err="1" smtClean="0">
                <a:latin typeface="Arial" pitchFamily="34" charset="0"/>
                <a:cs typeface="Arial" pitchFamily="34" charset="0"/>
              </a:rPr>
              <a:t>الديستولي</a:t>
            </a:r>
            <a:r>
              <a:rPr lang="ar-SA" sz="2400" dirty="0" smtClean="0">
                <a:latin typeface="Arial" pitchFamily="34" charset="0"/>
                <a:cs typeface="Arial" pitchFamily="34" charset="0"/>
              </a:rPr>
              <a:t> (</a:t>
            </a:r>
            <a:r>
              <a:rPr lang="en-US" sz="2400" dirty="0" smtClean="0">
                <a:latin typeface="Arial" pitchFamily="34" charset="0"/>
                <a:cs typeface="Arial" pitchFamily="34" charset="0"/>
              </a:rPr>
              <a:t>EDV</a:t>
            </a:r>
            <a:r>
              <a:rPr lang="ar-SA" sz="2400" dirty="0" smtClean="0">
                <a:latin typeface="Arial" pitchFamily="34" charset="0"/>
                <a:cs typeface="Arial" pitchFamily="34" charset="0"/>
              </a:rPr>
              <a:t>) بينما كمية الدم المتبقية في البطين بعد خروج الدم إلى الابهر تسمى الحجم </a:t>
            </a:r>
            <a:r>
              <a:rPr lang="ar-SA" sz="2400" dirty="0" err="1" smtClean="0">
                <a:latin typeface="Arial" pitchFamily="34" charset="0"/>
                <a:cs typeface="Arial" pitchFamily="34" charset="0"/>
              </a:rPr>
              <a:t>السيستولي</a:t>
            </a:r>
            <a:r>
              <a:rPr lang="ar-SA" sz="2400" dirty="0" smtClean="0">
                <a:latin typeface="Arial" pitchFamily="34" charset="0"/>
                <a:cs typeface="Arial" pitchFamily="34" charset="0"/>
              </a:rPr>
              <a:t> (</a:t>
            </a:r>
            <a:r>
              <a:rPr lang="en-US" sz="2400" dirty="0" smtClean="0">
                <a:latin typeface="Arial" pitchFamily="34" charset="0"/>
                <a:cs typeface="Arial" pitchFamily="34" charset="0"/>
              </a:rPr>
              <a:t>ESV</a:t>
            </a:r>
            <a:r>
              <a:rPr lang="ar-SA" sz="2400" dirty="0" smtClean="0">
                <a:latin typeface="Arial" pitchFamily="34" charset="0"/>
                <a:cs typeface="Arial" pitchFamily="34" charset="0"/>
              </a:rPr>
              <a:t>) والفرق بينهما يمثل حجم الضربة الحقيقية </a:t>
            </a:r>
            <a:r>
              <a:rPr lang="en-US" sz="2400" dirty="0" smtClean="0">
                <a:latin typeface="Arial" pitchFamily="34" charset="0"/>
                <a:cs typeface="Arial" pitchFamily="34" charset="0"/>
              </a:rPr>
              <a:t>           </a:t>
            </a:r>
          </a:p>
          <a:p>
            <a:pPr algn="justLow"/>
            <a:r>
              <a:rPr lang="ar-SA" sz="2400" dirty="0" smtClean="0">
                <a:latin typeface="Arial" pitchFamily="34" charset="0"/>
                <a:cs typeface="Arial" pitchFamily="34" charset="0"/>
              </a:rPr>
              <a:t>(</a:t>
            </a:r>
            <a:r>
              <a:rPr lang="en-US" sz="2400" dirty="0" smtClean="0">
                <a:latin typeface="Arial" pitchFamily="34" charset="0"/>
                <a:cs typeface="Arial" pitchFamily="34" charset="0"/>
              </a:rPr>
              <a:t>SV= EDV - ESV</a:t>
            </a:r>
            <a:r>
              <a:rPr lang="ar-SA" sz="2400" dirty="0" smtClean="0">
                <a:latin typeface="Arial" pitchFamily="34" charset="0"/>
                <a:cs typeface="Arial" pitchFamily="34" charset="0"/>
              </a:rPr>
              <a:t>)           </a:t>
            </a:r>
            <a:endParaRPr lang="ar-IQ" sz="2400" dirty="0">
              <a:latin typeface="Arial" pitchFamily="34" charset="0"/>
              <a:cs typeface="Arial" pitchFamily="34" charset="0"/>
            </a:endParaRPr>
          </a:p>
        </p:txBody>
      </p:sp>
      <p:pic>
        <p:nvPicPr>
          <p:cNvPr id="4" name="عنصر نائب للصورة 7" descr="get-8-2008-36iezvg4js1.gif"/>
          <p:cNvPicPr>
            <a:picLocks noChangeAspect="1"/>
          </p:cNvPicPr>
          <p:nvPr/>
        </p:nvPicPr>
        <p:blipFill>
          <a:blip r:embed="rId2"/>
          <a:stretch>
            <a:fillRect/>
          </a:stretch>
        </p:blipFill>
        <p:spPr>
          <a:xfrm>
            <a:off x="663682" y="574931"/>
            <a:ext cx="5354982" cy="5743981"/>
          </a:xfrm>
          <a:prstGeom prst="rect">
            <a:avLst/>
          </a:prstGeom>
          <a:solidFill>
            <a:srgbClr val="B13F9A">
              <a:shade val="50000"/>
            </a:srgb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pic>
      <p:sp>
        <p:nvSpPr>
          <p:cNvPr id="5" name="مستطيل 4"/>
          <p:cNvSpPr/>
          <p:nvPr/>
        </p:nvSpPr>
        <p:spPr>
          <a:xfrm>
            <a:off x="6318913" y="4493720"/>
            <a:ext cx="5677470" cy="1938992"/>
          </a:xfrm>
          <a:prstGeom prst="rect">
            <a:avLst/>
          </a:prstGeom>
        </p:spPr>
        <p:txBody>
          <a:bodyPr wrap="square">
            <a:spAutoFit/>
          </a:bodyPr>
          <a:lstStyle/>
          <a:p>
            <a:r>
              <a:rPr lang="ar-IQ" sz="2000" b="1" dirty="0" smtClean="0">
                <a:latin typeface="Simplified Arabic" panose="02020603050405020304" pitchFamily="18" charset="-78"/>
                <a:cs typeface="Simplified Arabic" panose="02020603050405020304" pitchFamily="18" charset="-78"/>
              </a:rPr>
              <a:t>النتاج القلبي  </a:t>
            </a:r>
            <a:r>
              <a:rPr lang="ar-SA" sz="2000" b="1" dirty="0" smtClean="0">
                <a:latin typeface="Simplified Arabic" panose="02020603050405020304" pitchFamily="18" charset="-78"/>
                <a:cs typeface="Simplified Arabic" panose="02020603050405020304" pitchFamily="18" charset="-78"/>
              </a:rPr>
              <a:t>ويرمز </a:t>
            </a:r>
            <a:r>
              <a:rPr lang="ar-SA" sz="2000" b="1" dirty="0">
                <a:latin typeface="Simplified Arabic" panose="02020603050405020304" pitchFamily="18" charset="-78"/>
                <a:cs typeface="Simplified Arabic" panose="02020603050405020304" pitchFamily="18" charset="-78"/>
              </a:rPr>
              <a:t>له بالرمز (</a:t>
            </a:r>
            <a:r>
              <a:rPr lang="en-US" sz="2000" b="1" dirty="0" smtClean="0">
                <a:latin typeface="Simplified Arabic" panose="02020603050405020304" pitchFamily="18" charset="-78"/>
                <a:cs typeface="Simplified Arabic" panose="02020603050405020304" pitchFamily="18" charset="-78"/>
              </a:rPr>
              <a:t>C.Q</a:t>
            </a:r>
            <a:r>
              <a:rPr lang="ar-SA" sz="2000" b="1" dirty="0">
                <a:latin typeface="Simplified Arabic" panose="02020603050405020304" pitchFamily="18" charset="-78"/>
                <a:cs typeface="Simplified Arabic" panose="02020603050405020304" pitchFamily="18" charset="-78"/>
              </a:rPr>
              <a:t>) </a:t>
            </a:r>
            <a:r>
              <a:rPr lang="ar-SA" sz="2000" b="1" dirty="0" smtClean="0">
                <a:latin typeface="Simplified Arabic" panose="02020603050405020304" pitchFamily="18" charset="-78"/>
                <a:cs typeface="Simplified Arabic" panose="02020603050405020304" pitchFamily="18" charset="-78"/>
              </a:rPr>
              <a:t>،</a:t>
            </a:r>
            <a:endParaRPr lang="en-US" sz="2000" b="1" dirty="0" smtClean="0">
              <a:latin typeface="Simplified Arabic" panose="02020603050405020304" pitchFamily="18" charset="-78"/>
              <a:cs typeface="Simplified Arabic" panose="02020603050405020304" pitchFamily="18" charset="-78"/>
            </a:endParaRPr>
          </a:p>
          <a:p>
            <a:r>
              <a:rPr lang="ar-SA" sz="2000" b="1" dirty="0" smtClean="0">
                <a:latin typeface="Simplified Arabic" panose="02020603050405020304" pitchFamily="18" charset="-78"/>
                <a:cs typeface="Simplified Arabic" panose="02020603050405020304" pitchFamily="18" charset="-78"/>
              </a:rPr>
              <a:t> </a:t>
            </a:r>
            <a:r>
              <a:rPr lang="ar-SA" sz="2000" b="1" dirty="0">
                <a:latin typeface="Simplified Arabic" panose="02020603050405020304" pitchFamily="18" charset="-78"/>
                <a:cs typeface="Simplified Arabic" panose="02020603050405020304" pitchFamily="18" charset="-78"/>
              </a:rPr>
              <a:t>وهو الحجم الكلي للدم الذي تم ضخه بواسطة البطين الأيسر في الدقيقة وهو حاصل ضرب معدل ضربات القلب (</a:t>
            </a:r>
            <a:r>
              <a:rPr lang="en-US" sz="2000" b="1" dirty="0" smtClean="0">
                <a:latin typeface="Simplified Arabic" panose="02020603050405020304" pitchFamily="18" charset="-78"/>
                <a:cs typeface="Simplified Arabic" panose="02020603050405020304" pitchFamily="18" charset="-78"/>
              </a:rPr>
              <a:t>HR</a:t>
            </a:r>
            <a:r>
              <a:rPr lang="ar-SA" sz="2000" b="1" dirty="0">
                <a:latin typeface="Simplified Arabic" panose="02020603050405020304" pitchFamily="18" charset="-78"/>
                <a:cs typeface="Simplified Arabic" panose="02020603050405020304" pitchFamily="18" charset="-78"/>
              </a:rPr>
              <a:t>) في حجم الضربة (</a:t>
            </a:r>
            <a:r>
              <a:rPr lang="en-US" sz="2000" b="1" dirty="0" smtClean="0">
                <a:latin typeface="Simplified Arabic" panose="02020603050405020304" pitchFamily="18" charset="-78"/>
                <a:cs typeface="Simplified Arabic" panose="02020603050405020304" pitchFamily="18" charset="-78"/>
              </a:rPr>
              <a:t>SV</a:t>
            </a:r>
            <a:r>
              <a:rPr lang="ar-SA" sz="2000" b="1" dirty="0">
                <a:latin typeface="Simplified Arabic" panose="02020603050405020304" pitchFamily="18" charset="-78"/>
                <a:cs typeface="Simplified Arabic" panose="02020603050405020304" pitchFamily="18" charset="-78"/>
              </a:rPr>
              <a:t>) أثناء الراحة وتختلف باختلاف وضع الجسم والجهد الذي يؤديه </a:t>
            </a:r>
            <a:r>
              <a:rPr lang="ar-SA" sz="2000" b="1" dirty="0" smtClean="0">
                <a:latin typeface="Simplified Arabic" panose="02020603050405020304" pitchFamily="18" charset="-78"/>
                <a:cs typeface="Simplified Arabic" panose="02020603050405020304" pitchFamily="18" charset="-78"/>
              </a:rPr>
              <a:t>.</a:t>
            </a:r>
            <a:endParaRPr lang="en-US" sz="2000" b="1" dirty="0" smtClean="0">
              <a:latin typeface="Simplified Arabic" panose="02020603050405020304" pitchFamily="18" charset="-78"/>
              <a:cs typeface="Simplified Arabic" panose="02020603050405020304" pitchFamily="18" charset="-78"/>
            </a:endParaRPr>
          </a:p>
          <a:p>
            <a:r>
              <a:rPr lang="ar-SA" sz="2000" b="1" dirty="0" smtClean="0">
                <a:latin typeface="Simplified Arabic" panose="02020603050405020304" pitchFamily="18" charset="-78"/>
                <a:cs typeface="Simplified Arabic" panose="02020603050405020304" pitchFamily="18" charset="-78"/>
              </a:rPr>
              <a:t> </a:t>
            </a:r>
            <a:r>
              <a:rPr lang="ar-SA" sz="2000" b="1" dirty="0">
                <a:latin typeface="Simplified Arabic" panose="02020603050405020304" pitchFamily="18" charset="-78"/>
                <a:cs typeface="Simplified Arabic" panose="02020603050405020304" pitchFamily="18" charset="-78"/>
              </a:rPr>
              <a:t>(</a:t>
            </a:r>
            <a:r>
              <a:rPr lang="en-US" sz="2000" b="1" dirty="0" smtClean="0">
                <a:latin typeface="Simplified Arabic" panose="02020603050405020304" pitchFamily="18" charset="-78"/>
                <a:cs typeface="Simplified Arabic" panose="02020603050405020304" pitchFamily="18" charset="-78"/>
              </a:rPr>
              <a:t>C.Q =   SV x HR</a:t>
            </a:r>
            <a:endParaRPr lang="ar-IQ" sz="20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207302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2137" y="925227"/>
            <a:ext cx="11300347" cy="5262979"/>
          </a:xfrm>
          <a:prstGeom prst="rect">
            <a:avLst/>
          </a:prstGeom>
        </p:spPr>
        <p:txBody>
          <a:bodyPr wrap="square">
            <a:spAutoFit/>
          </a:bodyPr>
          <a:lstStyle/>
          <a:p>
            <a:r>
              <a:rPr lang="ar-IQ" sz="2400" u="sng" dirty="0" smtClean="0">
                <a:latin typeface="Simplified Arabic" panose="02020603050405020304" pitchFamily="18" charset="-78"/>
                <a:cs typeface="Simplified Arabic" panose="02020603050405020304" pitchFamily="18" charset="-78"/>
              </a:rPr>
              <a:t> </a:t>
            </a:r>
            <a:r>
              <a:rPr lang="ar-IQ" sz="2400" u="sng" dirty="0" err="1" smtClean="0">
                <a:latin typeface="Simplified Arabic" panose="02020603050405020304" pitchFamily="18" charset="-78"/>
                <a:cs typeface="Simplified Arabic" panose="02020603050405020304" pitchFamily="18" charset="-78"/>
              </a:rPr>
              <a:t>تاثيرات</a:t>
            </a:r>
            <a:r>
              <a:rPr lang="ar-IQ" sz="2400" u="sng" dirty="0" smtClean="0">
                <a:latin typeface="Simplified Arabic" panose="02020603050405020304" pitchFamily="18" charset="-78"/>
                <a:cs typeface="Simplified Arabic" panose="02020603050405020304" pitchFamily="18" charset="-78"/>
              </a:rPr>
              <a:t> الجهاز الدوري </a:t>
            </a:r>
            <a:r>
              <a:rPr lang="en-US" sz="2400" u="sng" dirty="0" smtClean="0">
                <a:latin typeface="Simplified Arabic" panose="02020603050405020304" pitchFamily="18" charset="-78"/>
                <a:cs typeface="Simplified Arabic" panose="02020603050405020304" pitchFamily="18" charset="-78"/>
              </a:rPr>
              <a:t>CIRCULATORY SYSTEM  :</a:t>
            </a:r>
          </a:p>
          <a:p>
            <a:r>
              <a:rPr lang="ar-IQ" sz="2400" dirty="0" smtClean="0">
                <a:latin typeface="Simplified Arabic" panose="02020603050405020304" pitchFamily="18" charset="-78"/>
                <a:cs typeface="Simplified Arabic" panose="02020603050405020304" pitchFamily="18" charset="-78"/>
              </a:rPr>
              <a:t>أ ) التغيرات الفسيولوجية </a:t>
            </a:r>
            <a:r>
              <a:rPr lang="en-US" sz="2400" dirty="0" smtClean="0">
                <a:latin typeface="Simplified Arabic" panose="02020603050405020304" pitchFamily="18" charset="-78"/>
                <a:cs typeface="Simplified Arabic" panose="02020603050405020304" pitchFamily="18" charset="-78"/>
              </a:rPr>
              <a:t>PHYSIOLOGICAL CHANGES  :</a:t>
            </a:r>
          </a:p>
          <a:p>
            <a:pPr marL="457200" indent="-457200">
              <a:buFont typeface="+mj-lt"/>
              <a:buAutoNum type="arabicPeriod"/>
            </a:pPr>
            <a:r>
              <a:rPr lang="ar-IQ" sz="2400" dirty="0" smtClean="0">
                <a:latin typeface="Simplified Arabic" panose="02020603050405020304" pitchFamily="18" charset="-78"/>
                <a:cs typeface="Simplified Arabic" panose="02020603050405020304" pitchFamily="18" charset="-78"/>
              </a:rPr>
              <a:t>زيادة كثافة وانتشار الشبكة الوعائية للدورة الدموية بالجسم عموما </a:t>
            </a:r>
          </a:p>
          <a:p>
            <a:pPr marL="457200" indent="-457200">
              <a:buFont typeface="+mj-lt"/>
              <a:buAutoNum type="arabicPeriod"/>
            </a:pPr>
            <a:r>
              <a:rPr lang="ar-IQ" sz="2400" dirty="0" smtClean="0">
                <a:latin typeface="Simplified Arabic" panose="02020603050405020304" pitchFamily="18" charset="-78"/>
                <a:cs typeface="Simplified Arabic" panose="02020603050405020304" pitchFamily="18" charset="-78"/>
              </a:rPr>
              <a:t> نقل كمية اكبر من الوقود اللازم لعملية التمثيل الغذائي ( الايض ) .</a:t>
            </a:r>
          </a:p>
          <a:p>
            <a:pPr marL="457200" indent="-457200">
              <a:buFont typeface="+mj-lt"/>
              <a:buAutoNum type="arabicPeriod"/>
            </a:pPr>
            <a:r>
              <a:rPr lang="ar-IQ" sz="2400" dirty="0" smtClean="0">
                <a:latin typeface="Simplified Arabic" panose="02020603050405020304" pitchFamily="18" charset="-78"/>
                <a:cs typeface="Simplified Arabic" panose="02020603050405020304" pitchFamily="18" charset="-78"/>
              </a:rPr>
              <a:t>ارتفاع معدل اتحاد </a:t>
            </a:r>
            <a:r>
              <a:rPr lang="ar-IQ" sz="2400" dirty="0" err="1" smtClean="0">
                <a:latin typeface="Simplified Arabic" panose="02020603050405020304" pitchFamily="18" charset="-78"/>
                <a:cs typeface="Simplified Arabic" panose="02020603050405020304" pitchFamily="18" charset="-78"/>
              </a:rPr>
              <a:t>هيموكلوبين</a:t>
            </a:r>
            <a:r>
              <a:rPr lang="ar-IQ" sz="2400" dirty="0" smtClean="0">
                <a:latin typeface="Simplified Arabic" panose="02020603050405020304" pitchFamily="18" charset="-78"/>
                <a:cs typeface="Simplified Arabic" panose="02020603050405020304" pitchFamily="18" charset="-78"/>
              </a:rPr>
              <a:t> الدم </a:t>
            </a:r>
            <a:r>
              <a:rPr lang="ar-IQ" sz="2400" dirty="0" err="1" smtClean="0">
                <a:latin typeface="Simplified Arabic" panose="02020603050405020304" pitchFamily="18" charset="-78"/>
                <a:cs typeface="Simplified Arabic" panose="02020603050405020304" pitchFamily="18" charset="-78"/>
              </a:rPr>
              <a:t>بالاوكسجين</a:t>
            </a:r>
            <a:r>
              <a:rPr lang="ar-IQ" sz="2400" dirty="0" smtClean="0">
                <a:latin typeface="Simplified Arabic" panose="02020603050405020304" pitchFamily="18" charset="-78"/>
                <a:cs typeface="Simplified Arabic" panose="02020603050405020304" pitchFamily="18" charset="-78"/>
              </a:rPr>
              <a:t> في الرئتين ( التنفس الخارجي ) وبثاني اوكسيد الكاربون </a:t>
            </a:r>
            <a:r>
              <a:rPr lang="ar-IQ" sz="2400" dirty="0" err="1" smtClean="0">
                <a:latin typeface="Simplified Arabic" panose="02020603050405020304" pitchFamily="18" charset="-78"/>
                <a:cs typeface="Simplified Arabic" panose="02020603050405020304" pitchFamily="18" charset="-78"/>
              </a:rPr>
              <a:t>بالانسجة</a:t>
            </a:r>
            <a:r>
              <a:rPr lang="ar-IQ" sz="2400" dirty="0" smtClean="0">
                <a:latin typeface="Simplified Arabic" panose="02020603050405020304" pitchFamily="18" charset="-78"/>
                <a:cs typeface="Simplified Arabic" panose="02020603050405020304" pitchFamily="18" charset="-78"/>
              </a:rPr>
              <a:t> العضلية ( التنفس الخلوي ) .</a:t>
            </a:r>
          </a:p>
          <a:p>
            <a:pPr marL="457200" indent="-457200">
              <a:buFont typeface="+mj-lt"/>
              <a:buAutoNum type="arabicPeriod"/>
            </a:pPr>
            <a:r>
              <a:rPr lang="ar-IQ" sz="2400" dirty="0" smtClean="0">
                <a:latin typeface="Simplified Arabic" panose="02020603050405020304" pitchFamily="18" charset="-78"/>
                <a:cs typeface="Simplified Arabic" panose="02020603050405020304" pitchFamily="18" charset="-78"/>
              </a:rPr>
              <a:t> التنبيه الى زيادة سرعة وعمق التنفس بفعل منعكس كنتيجة لزيادة كمية الدم المدفوعة في الاوعية الدموية </a:t>
            </a:r>
            <a:r>
              <a:rPr lang="en-US" sz="2400" dirty="0" smtClean="0">
                <a:latin typeface="Simplified Arabic" panose="02020603050405020304" pitchFamily="18" charset="-78"/>
                <a:cs typeface="Simplified Arabic" panose="02020603050405020304" pitchFamily="18" charset="-78"/>
              </a:rPr>
              <a:t>blood Vessels  </a:t>
            </a:r>
          </a:p>
          <a:p>
            <a:pPr marL="457200" indent="-457200">
              <a:buFont typeface="+mj-lt"/>
              <a:buAutoNum type="arabicPeriod"/>
            </a:pPr>
            <a:r>
              <a:rPr lang="ar-IQ" sz="2400" dirty="0">
                <a:latin typeface="Simplified Arabic" panose="02020603050405020304" pitchFamily="18" charset="-78"/>
                <a:cs typeface="Simplified Arabic" panose="02020603050405020304" pitchFamily="18" charset="-78"/>
              </a:rPr>
              <a:t>ز</a:t>
            </a:r>
            <a:r>
              <a:rPr lang="ar-IQ" sz="2400" dirty="0" smtClean="0">
                <a:latin typeface="Simplified Arabic" panose="02020603050405020304" pitchFamily="18" charset="-78"/>
                <a:cs typeface="Simplified Arabic" panose="02020603050405020304" pitchFamily="18" charset="-78"/>
              </a:rPr>
              <a:t>يادة كمية الدم المدفوعة الى الشعيرات المحيطة بالحويصلات .</a:t>
            </a:r>
          </a:p>
          <a:p>
            <a:pPr marL="457200" indent="-457200">
              <a:buFont typeface="+mj-lt"/>
              <a:buAutoNum type="arabicPeriod"/>
            </a:pPr>
            <a:r>
              <a:rPr lang="ar-IQ" sz="2400" dirty="0" smtClean="0">
                <a:latin typeface="Simplified Arabic" panose="02020603050405020304" pitchFamily="18" charset="-78"/>
                <a:cs typeface="Simplified Arabic" panose="02020603050405020304" pitchFamily="18" charset="-78"/>
              </a:rPr>
              <a:t> زيادة كمية الدم الشرياني </a:t>
            </a:r>
            <a:r>
              <a:rPr lang="en-US" sz="2400" dirty="0" smtClean="0">
                <a:latin typeface="Simplified Arabic" panose="02020603050405020304" pitchFamily="18" charset="-78"/>
                <a:cs typeface="Simplified Arabic" panose="02020603050405020304" pitchFamily="18" charset="-78"/>
              </a:rPr>
              <a:t>Arterial Blood  </a:t>
            </a:r>
            <a:r>
              <a:rPr lang="ar-IQ" sz="2400" dirty="0" smtClean="0">
                <a:latin typeface="Simplified Arabic" panose="02020603050405020304" pitchFamily="18" charset="-78"/>
                <a:cs typeface="Simplified Arabic" panose="02020603050405020304" pitchFamily="18" charset="-78"/>
              </a:rPr>
              <a:t>المغذية </a:t>
            </a:r>
            <a:r>
              <a:rPr lang="ar-IQ" sz="2400" dirty="0" err="1" smtClean="0">
                <a:latin typeface="Simplified Arabic" panose="02020603050405020304" pitchFamily="18" charset="-78"/>
                <a:cs typeface="Simplified Arabic" panose="02020603050405020304" pitchFamily="18" charset="-78"/>
              </a:rPr>
              <a:t>للانسجة</a:t>
            </a:r>
            <a:r>
              <a:rPr lang="ar-IQ" sz="2400" dirty="0" smtClean="0">
                <a:latin typeface="Simplified Arabic" panose="02020603050405020304" pitchFamily="18" charset="-78"/>
                <a:cs typeface="Simplified Arabic" panose="02020603050405020304" pitchFamily="18" charset="-78"/>
              </a:rPr>
              <a:t> العضلية .</a:t>
            </a:r>
          </a:p>
          <a:p>
            <a:pPr marL="457200" indent="-457200">
              <a:buFont typeface="+mj-lt"/>
              <a:buAutoNum type="arabicPeriod"/>
            </a:pPr>
            <a:r>
              <a:rPr lang="ar-IQ" sz="2400" dirty="0" smtClean="0">
                <a:latin typeface="Simplified Arabic" panose="02020603050405020304" pitchFamily="18" charset="-78"/>
                <a:cs typeface="Simplified Arabic" panose="02020603050405020304" pitchFamily="18" charset="-78"/>
              </a:rPr>
              <a:t> زيادة تركيز الهيموكلوبين كنتيجة </a:t>
            </a:r>
            <a:r>
              <a:rPr lang="ar-IQ" sz="2400" dirty="0" err="1" smtClean="0">
                <a:latin typeface="Simplified Arabic" panose="02020603050405020304" pitchFamily="18" charset="-78"/>
                <a:cs typeface="Simplified Arabic" panose="02020603050405020304" pitchFamily="18" charset="-78"/>
              </a:rPr>
              <a:t>لافراز</a:t>
            </a:r>
            <a:r>
              <a:rPr lang="ar-IQ" sz="2400" dirty="0" smtClean="0">
                <a:latin typeface="Simplified Arabic" panose="02020603050405020304" pitchFamily="18" charset="-78"/>
                <a:cs typeface="Simplified Arabic" panose="02020603050405020304" pitchFamily="18" charset="-78"/>
              </a:rPr>
              <a:t> العرق مما يؤدي الى زيادة القدرة على اتمام عملية التبادل الغازي </a:t>
            </a:r>
            <a:r>
              <a:rPr lang="en-US" sz="2400" dirty="0" smtClean="0">
                <a:latin typeface="Simplified Arabic" panose="02020603050405020304" pitchFamily="18" charset="-78"/>
                <a:cs typeface="Simplified Arabic" panose="02020603050405020304" pitchFamily="18" charset="-78"/>
              </a:rPr>
              <a:t>Gases Exchange  .</a:t>
            </a:r>
          </a:p>
          <a:p>
            <a:pPr marL="457200" indent="-457200">
              <a:buFont typeface="+mj-lt"/>
              <a:buAutoNum type="arabicPeriod"/>
            </a:pPr>
            <a:r>
              <a:rPr lang="ar-IQ" sz="2400" dirty="0">
                <a:latin typeface="Simplified Arabic" panose="02020603050405020304" pitchFamily="18" charset="-78"/>
                <a:cs typeface="Simplified Arabic" panose="02020603050405020304" pitchFamily="18" charset="-78"/>
              </a:rPr>
              <a:t>ز</a:t>
            </a:r>
            <a:r>
              <a:rPr lang="ar-IQ" sz="2400" dirty="0" smtClean="0">
                <a:latin typeface="Simplified Arabic" panose="02020603050405020304" pitchFamily="18" charset="-78"/>
                <a:cs typeface="Simplified Arabic" panose="02020603050405020304" pitchFamily="18" charset="-78"/>
              </a:rPr>
              <a:t>يادة الدورة الشعرية </a:t>
            </a:r>
            <a:r>
              <a:rPr lang="ar-IQ" sz="2400" dirty="0" err="1" smtClean="0">
                <a:latin typeface="Simplified Arabic" panose="02020603050405020304" pitchFamily="18" charset="-78"/>
                <a:cs typeface="Simplified Arabic" panose="02020603050405020304" pitchFamily="18" charset="-78"/>
              </a:rPr>
              <a:t>بالانسجة</a:t>
            </a:r>
            <a:r>
              <a:rPr lang="ar-IQ" sz="2400" dirty="0" smtClean="0">
                <a:latin typeface="Simplified Arabic" panose="02020603050405020304" pitchFamily="18" charset="-78"/>
                <a:cs typeface="Simplified Arabic" panose="02020603050405020304" pitchFamily="18" charset="-78"/>
              </a:rPr>
              <a:t> العضلية </a:t>
            </a:r>
            <a:r>
              <a:rPr lang="en-US" sz="2400" dirty="0" smtClean="0">
                <a:latin typeface="Simplified Arabic" panose="02020603050405020304" pitchFamily="18" charset="-78"/>
                <a:cs typeface="Simplified Arabic" panose="02020603050405020304" pitchFamily="18" charset="-78"/>
              </a:rPr>
              <a:t>Muscular Tissues ، </a:t>
            </a:r>
            <a:r>
              <a:rPr lang="ar-IQ" sz="2400" dirty="0" smtClean="0">
                <a:latin typeface="Simplified Arabic" panose="02020603050405020304" pitchFamily="18" charset="-78"/>
                <a:cs typeface="Simplified Arabic" panose="02020603050405020304" pitchFamily="18" charset="-78"/>
              </a:rPr>
              <a:t>عن طريق تفتح الشعيرات الخاملة وتكوين شعيرات دموية جديدة .</a:t>
            </a:r>
            <a:endParaRPr lang="ar-IQ"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879056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41194" y="539046"/>
            <a:ext cx="11259403" cy="5632311"/>
          </a:xfrm>
          <a:prstGeom prst="rect">
            <a:avLst/>
          </a:prstGeom>
        </p:spPr>
        <p:txBody>
          <a:bodyPr wrap="square">
            <a:spAutoFit/>
          </a:bodyPr>
          <a:lstStyle/>
          <a:p>
            <a:r>
              <a:rPr lang="ar-IQ" sz="2400" u="sng" dirty="0" smtClean="0">
                <a:latin typeface="Simplified Arabic" panose="02020603050405020304" pitchFamily="18" charset="-78"/>
                <a:cs typeface="Simplified Arabic" panose="02020603050405020304" pitchFamily="18" charset="-78"/>
              </a:rPr>
              <a:t>ب ) التكيفات الفسيولوجية </a:t>
            </a:r>
            <a:r>
              <a:rPr lang="en-US" sz="2400" u="sng" dirty="0" smtClean="0">
                <a:latin typeface="Simplified Arabic" panose="02020603050405020304" pitchFamily="18" charset="-78"/>
                <a:cs typeface="Simplified Arabic" panose="02020603050405020304" pitchFamily="18" charset="-78"/>
              </a:rPr>
              <a:t>PHYSIOLOGICAL ADAPTATION  :</a:t>
            </a:r>
          </a:p>
          <a:p>
            <a:r>
              <a:rPr lang="en-US" sz="2400" dirty="0" smtClean="0">
                <a:latin typeface="Simplified Arabic" panose="02020603050405020304" pitchFamily="18" charset="-78"/>
                <a:cs typeface="Simplified Arabic" panose="02020603050405020304" pitchFamily="18" charset="-78"/>
              </a:rPr>
              <a:t>1 – </a:t>
            </a:r>
            <a:r>
              <a:rPr lang="ar-IQ" sz="2400" dirty="0" smtClean="0">
                <a:latin typeface="Simplified Arabic" panose="02020603050405020304" pitchFamily="18" charset="-78"/>
                <a:cs typeface="Simplified Arabic" panose="02020603050405020304" pitchFamily="18" charset="-78"/>
              </a:rPr>
              <a:t>زيادة عدد خلايا كريات الدم الحمراء </a:t>
            </a:r>
            <a:r>
              <a:rPr lang="en-US" sz="2400" dirty="0" smtClean="0">
                <a:latin typeface="Simplified Arabic" panose="02020603050405020304" pitchFamily="18" charset="-78"/>
                <a:cs typeface="Simplified Arabic" panose="02020603050405020304" pitchFamily="18" charset="-78"/>
              </a:rPr>
              <a:t>Red Blood Cells or Erythrocytes  ، </a:t>
            </a:r>
            <a:r>
              <a:rPr lang="ar-IQ" sz="2400" dirty="0" smtClean="0">
                <a:latin typeface="Simplified Arabic" panose="02020603050405020304" pitchFamily="18" charset="-78"/>
                <a:cs typeface="Simplified Arabic" panose="02020603050405020304" pitchFamily="18" charset="-78"/>
              </a:rPr>
              <a:t>وبالتالي زيادة الهيموكلوبين بالدورة الوعائية .</a:t>
            </a:r>
          </a:p>
          <a:p>
            <a:r>
              <a:rPr lang="ar-IQ" sz="2400" dirty="0" smtClean="0">
                <a:latin typeface="Simplified Arabic" panose="02020603050405020304" pitchFamily="18" charset="-78"/>
                <a:cs typeface="Simplified Arabic" panose="02020603050405020304" pitchFamily="18" charset="-78"/>
              </a:rPr>
              <a:t>2 – التناسب الطردي فيما بين زيادة عدد كريات الدم الحمراء وبين حجم الجهد البدني </a:t>
            </a:r>
            <a:r>
              <a:rPr lang="en-US" sz="2400" dirty="0" smtClean="0">
                <a:latin typeface="Simplified Arabic" panose="02020603050405020304" pitchFamily="18" charset="-78"/>
                <a:cs typeface="Simplified Arabic" panose="02020603050405020304" pitchFamily="18" charset="-78"/>
              </a:rPr>
              <a:t>Physical Effort  </a:t>
            </a:r>
            <a:r>
              <a:rPr lang="ar-IQ" sz="2400" dirty="0" smtClean="0">
                <a:latin typeface="Simplified Arabic" panose="02020603050405020304" pitchFamily="18" charset="-78"/>
                <a:cs typeface="Simplified Arabic" panose="02020603050405020304" pitchFamily="18" charset="-78"/>
              </a:rPr>
              <a:t>المبذول في النشاط الرياضي التخصصي .</a:t>
            </a:r>
          </a:p>
          <a:p>
            <a:r>
              <a:rPr lang="ar-IQ" sz="2400" dirty="0" smtClean="0">
                <a:latin typeface="Simplified Arabic" panose="02020603050405020304" pitchFamily="18" charset="-78"/>
                <a:cs typeface="Simplified Arabic" panose="02020603050405020304" pitchFamily="18" charset="-78"/>
              </a:rPr>
              <a:t>3 – الزيادة المؤقتة والمحددة لعدد خلايا الدم البيضاء </a:t>
            </a:r>
            <a:r>
              <a:rPr lang="en-US" sz="2400" dirty="0" smtClean="0">
                <a:latin typeface="Simplified Arabic" panose="02020603050405020304" pitchFamily="18" charset="-78"/>
                <a:cs typeface="Simplified Arabic" panose="02020603050405020304" pitchFamily="18" charset="-78"/>
              </a:rPr>
              <a:t>White Blood cells or Leukocytes </a:t>
            </a:r>
            <a:r>
              <a:rPr lang="ar-IQ" sz="2400" dirty="0" smtClean="0">
                <a:latin typeface="Simplified Arabic" panose="02020603050405020304" pitchFamily="18" charset="-78"/>
                <a:cs typeface="Simplified Arabic" panose="02020603050405020304" pitchFamily="18" charset="-78"/>
              </a:rPr>
              <a:t>خلال التدريب ثم العودة الى العدد الطبيعي بعده .</a:t>
            </a:r>
          </a:p>
          <a:p>
            <a:r>
              <a:rPr lang="ar-IQ" sz="2400" dirty="0" smtClean="0">
                <a:latin typeface="Simplified Arabic" panose="02020603050405020304" pitchFamily="18" charset="-78"/>
                <a:cs typeface="Simplified Arabic" panose="02020603050405020304" pitchFamily="18" charset="-78"/>
              </a:rPr>
              <a:t>4 – سرعة التبادل الغازي والغذائي </a:t>
            </a:r>
            <a:r>
              <a:rPr lang="en-US" sz="2400" dirty="0" smtClean="0">
                <a:latin typeface="Simplified Arabic" panose="02020603050405020304" pitchFamily="18" charset="-78"/>
                <a:cs typeface="Simplified Arabic" panose="02020603050405020304" pitchFamily="18" charset="-78"/>
              </a:rPr>
              <a:t>Tropic  </a:t>
            </a:r>
            <a:r>
              <a:rPr lang="ar-IQ" sz="2400" dirty="0" smtClean="0">
                <a:latin typeface="Simplified Arabic" panose="02020603050405020304" pitchFamily="18" charset="-78"/>
                <a:cs typeface="Simplified Arabic" panose="02020603050405020304" pitchFamily="18" charset="-78"/>
              </a:rPr>
              <a:t>بين الجهاز الدوري والانسجة العضلية العامل اثناء الجهد البدني .</a:t>
            </a:r>
          </a:p>
          <a:p>
            <a:r>
              <a:rPr lang="ar-IQ" sz="2400" dirty="0" smtClean="0">
                <a:latin typeface="Simplified Arabic" panose="02020603050405020304" pitchFamily="18" charset="-78"/>
                <a:cs typeface="Simplified Arabic" panose="02020603050405020304" pitchFamily="18" charset="-78"/>
              </a:rPr>
              <a:t>5 – اعادة توزيع الدم بزيادة المدفوع </a:t>
            </a:r>
            <a:r>
              <a:rPr lang="ar-IQ" sz="2400" dirty="0" err="1" smtClean="0">
                <a:latin typeface="Simplified Arabic" panose="02020603050405020304" pitchFamily="18" charset="-78"/>
                <a:cs typeface="Simplified Arabic" panose="02020603050405020304" pitchFamily="18" charset="-78"/>
              </a:rPr>
              <a:t>بالانسجة</a:t>
            </a:r>
            <a:r>
              <a:rPr lang="ar-IQ" sz="2400" dirty="0" smtClean="0">
                <a:latin typeface="Simplified Arabic" panose="02020603050405020304" pitchFamily="18" charset="-78"/>
                <a:cs typeface="Simplified Arabic" panose="02020603050405020304" pitchFamily="18" charset="-78"/>
              </a:rPr>
              <a:t> العاملة اثناء المجهود وخفضه بالمناطق البطنية ( </a:t>
            </a:r>
            <a:r>
              <a:rPr lang="ar-IQ" sz="2400" dirty="0" err="1" smtClean="0">
                <a:latin typeface="Simplified Arabic" panose="02020603050405020304" pitchFamily="18" charset="-78"/>
                <a:cs typeface="Simplified Arabic" panose="02020603050405020304" pitchFamily="18" charset="-78"/>
              </a:rPr>
              <a:t>الحشوية</a:t>
            </a:r>
            <a:r>
              <a:rPr lang="ar-IQ" sz="2400" dirty="0" smtClean="0">
                <a:latin typeface="Simplified Arabic" panose="02020603050405020304" pitchFamily="18" charset="-78"/>
                <a:cs typeface="Simplified Arabic" panose="02020603050405020304" pitchFamily="18" charset="-78"/>
              </a:rPr>
              <a:t> ) </a:t>
            </a:r>
            <a:r>
              <a:rPr lang="en-US" sz="2400" dirty="0" smtClean="0">
                <a:latin typeface="Simplified Arabic" panose="02020603050405020304" pitchFamily="18" charset="-78"/>
                <a:cs typeface="Simplified Arabic" panose="02020603050405020304" pitchFamily="18" charset="-78"/>
              </a:rPr>
              <a:t>Abdominal  </a:t>
            </a:r>
            <a:r>
              <a:rPr lang="ar-IQ" sz="2400" dirty="0" smtClean="0">
                <a:latin typeface="Simplified Arabic" panose="02020603050405020304" pitchFamily="18" charset="-78"/>
                <a:cs typeface="Simplified Arabic" panose="02020603050405020304" pitchFamily="18" charset="-78"/>
              </a:rPr>
              <a:t>غير العاملة .</a:t>
            </a:r>
          </a:p>
          <a:p>
            <a:r>
              <a:rPr lang="ar-IQ" sz="2400" dirty="0" smtClean="0">
                <a:latin typeface="Simplified Arabic" panose="02020603050405020304" pitchFamily="18" charset="-78"/>
                <a:cs typeface="Simplified Arabic" panose="02020603050405020304" pitchFamily="18" charset="-78"/>
              </a:rPr>
              <a:t>6 – انخفاض حموضة الدم </a:t>
            </a:r>
            <a:r>
              <a:rPr lang="en-US" sz="2400" dirty="0" err="1" smtClean="0">
                <a:latin typeface="Simplified Arabic" panose="02020603050405020304" pitchFamily="18" charset="-78"/>
                <a:cs typeface="Simplified Arabic" panose="02020603050405020304" pitchFamily="18" charset="-78"/>
              </a:rPr>
              <a:t>Acidness</a:t>
            </a:r>
            <a:r>
              <a:rPr lang="en-US" sz="2400" dirty="0" smtClean="0">
                <a:latin typeface="Simplified Arabic" panose="02020603050405020304" pitchFamily="18" charset="-78"/>
                <a:cs typeface="Simplified Arabic" panose="02020603050405020304" pitchFamily="18" charset="-78"/>
              </a:rPr>
              <a:t> ، </a:t>
            </a:r>
            <a:r>
              <a:rPr lang="ar-IQ" sz="2400" dirty="0" err="1" smtClean="0">
                <a:latin typeface="Simplified Arabic" panose="02020603050405020304" pitchFamily="18" charset="-78"/>
                <a:cs typeface="Simplified Arabic" panose="02020603050405020304" pitchFamily="18" charset="-78"/>
              </a:rPr>
              <a:t>والخفاض</a:t>
            </a:r>
            <a:r>
              <a:rPr lang="ar-IQ" sz="2400" dirty="0" smtClean="0">
                <a:latin typeface="Simplified Arabic" panose="02020603050405020304" pitchFamily="18" charset="-78"/>
                <a:cs typeface="Simplified Arabic" panose="02020603050405020304" pitchFamily="18" charset="-78"/>
              </a:rPr>
              <a:t> على قلويته </a:t>
            </a:r>
            <a:r>
              <a:rPr lang="en-US" sz="2400" dirty="0" smtClean="0">
                <a:latin typeface="Simplified Arabic" panose="02020603050405020304" pitchFamily="18" charset="-78"/>
                <a:cs typeface="Simplified Arabic" panose="02020603050405020304" pitchFamily="18" charset="-78"/>
              </a:rPr>
              <a:t>Alkalinity  .</a:t>
            </a:r>
          </a:p>
          <a:p>
            <a:r>
              <a:rPr lang="en-US" sz="2400" dirty="0" smtClean="0">
                <a:latin typeface="Simplified Arabic" panose="02020603050405020304" pitchFamily="18" charset="-78"/>
                <a:cs typeface="Simplified Arabic" panose="02020603050405020304" pitchFamily="18" charset="-78"/>
              </a:rPr>
              <a:t>7 – </a:t>
            </a:r>
            <a:r>
              <a:rPr lang="ar-IQ" sz="2400" dirty="0" smtClean="0">
                <a:latin typeface="Simplified Arabic" panose="02020603050405020304" pitchFamily="18" charset="-78"/>
                <a:cs typeface="Simplified Arabic" panose="02020603050405020304" pitchFamily="18" charset="-78"/>
              </a:rPr>
              <a:t>انخفاض حجم المقاومة التي يتعرض لها الدم </a:t>
            </a:r>
            <a:r>
              <a:rPr lang="ar-IQ" sz="2400" dirty="0" err="1" smtClean="0">
                <a:latin typeface="Simplified Arabic" panose="02020603050405020304" pitchFamily="18" charset="-78"/>
                <a:cs typeface="Simplified Arabic" panose="02020603050405020304" pitchFamily="18" charset="-78"/>
              </a:rPr>
              <a:t>بالاوعية</a:t>
            </a:r>
            <a:r>
              <a:rPr lang="ar-IQ" sz="2400" dirty="0" smtClean="0">
                <a:latin typeface="Simplified Arabic" panose="02020603050405020304" pitchFamily="18" charset="-78"/>
                <a:cs typeface="Simplified Arabic" panose="02020603050405020304" pitchFamily="18" charset="-78"/>
              </a:rPr>
              <a:t> الدموية .</a:t>
            </a:r>
          </a:p>
          <a:p>
            <a:r>
              <a:rPr lang="ar-IQ" sz="2400" dirty="0" smtClean="0">
                <a:latin typeface="Simplified Arabic" panose="02020603050405020304" pitchFamily="18" charset="-78"/>
                <a:cs typeface="Simplified Arabic" panose="02020603050405020304" pitchFamily="18" charset="-78"/>
              </a:rPr>
              <a:t>8 – ارتفاع ضغط الدم الوريدي ، وتحسن الدورة الوريدية </a:t>
            </a:r>
            <a:r>
              <a:rPr lang="ar-IQ" sz="2400" dirty="0" err="1" smtClean="0">
                <a:latin typeface="Simplified Arabic" panose="02020603050405020304" pitchFamily="18" charset="-78"/>
                <a:cs typeface="Simplified Arabic" panose="02020603050405020304" pitchFamily="18" charset="-78"/>
              </a:rPr>
              <a:t>باطراف</a:t>
            </a:r>
            <a:r>
              <a:rPr lang="ar-IQ" sz="2400" dirty="0" smtClean="0">
                <a:latin typeface="Simplified Arabic" panose="02020603050405020304" pitchFamily="18" charset="-78"/>
                <a:cs typeface="Simplified Arabic" panose="02020603050405020304" pitchFamily="18" charset="-78"/>
              </a:rPr>
              <a:t> الجسم .</a:t>
            </a:r>
          </a:p>
          <a:p>
            <a:r>
              <a:rPr lang="ar-IQ" sz="2400" dirty="0" smtClean="0">
                <a:latin typeface="Simplified Arabic" panose="02020603050405020304" pitchFamily="18" charset="-78"/>
                <a:cs typeface="Simplified Arabic" panose="02020603050405020304" pitchFamily="18" charset="-78"/>
              </a:rPr>
              <a:t>9 – خفض دين الاوكسجين الى حده الادنى في الانشطة المرتفعة الشدة .</a:t>
            </a:r>
          </a:p>
          <a:p>
            <a:r>
              <a:rPr lang="ar-IQ" sz="2400" dirty="0" smtClean="0">
                <a:latin typeface="Simplified Arabic" panose="02020603050405020304" pitchFamily="18" charset="-78"/>
                <a:cs typeface="Simplified Arabic" panose="02020603050405020304" pitchFamily="18" charset="-78"/>
              </a:rPr>
              <a:t> </a:t>
            </a:r>
            <a:endParaRPr lang="ar-IQ"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311517821"/>
      </p:ext>
    </p:extLst>
  </p:cSld>
  <p:clrMapOvr>
    <a:masterClrMapping/>
  </p:clrMapOvr>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2262</TotalTime>
  <Words>2019</Words>
  <Application>Microsoft Office PowerPoint</Application>
  <PresentationFormat>شاشة عريضة</PresentationFormat>
  <Paragraphs>121</Paragraphs>
  <Slides>17</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17</vt:i4>
      </vt:variant>
    </vt:vector>
  </HeadingPairs>
  <TitlesOfParts>
    <vt:vector size="23" baseType="lpstr">
      <vt:lpstr>Arial</vt:lpstr>
      <vt:lpstr>Century Gothic</vt:lpstr>
      <vt:lpstr>Simplified Arabic</vt:lpstr>
      <vt:lpstr>Tahoma</vt:lpstr>
      <vt:lpstr>Wingdings 3</vt:lpstr>
      <vt:lpstr>ربطة</vt:lpstr>
      <vt:lpstr>توزيع الدم اثناء التمارين لطلاب الدكتوراه</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إعادة تنظيم الدوران اثناء التمارين </vt:lpstr>
      <vt:lpstr>نسبةانسيابية توزيع الدم  حسب الراحة والجهد </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Shamfuture</dc:creator>
  <cp:lastModifiedBy>Shamfuture</cp:lastModifiedBy>
  <cp:revision>31</cp:revision>
  <dcterms:created xsi:type="dcterms:W3CDTF">2020-03-27T07:16:40Z</dcterms:created>
  <dcterms:modified xsi:type="dcterms:W3CDTF">2020-04-18T18:11:38Z</dcterms:modified>
</cp:coreProperties>
</file>