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2"/>
  </p:notesMasterIdLst>
  <p:sldIdLst>
    <p:sldId id="256" r:id="rId2"/>
    <p:sldId id="257" r:id="rId3"/>
    <p:sldId id="279" r:id="rId4"/>
    <p:sldId id="280" r:id="rId5"/>
    <p:sldId id="281" r:id="rId6"/>
    <p:sldId id="285"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82" r:id="rId28"/>
    <p:sldId id="283" r:id="rId29"/>
    <p:sldId id="284" r:id="rId30"/>
    <p:sldId id="278" r:id="rId31"/>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6" d="100"/>
          <a:sy n="66" d="100"/>
        </p:scale>
        <p:origin x="2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A24E49A-450E-4D06-A6BF-AFD6E9BB7733}" type="datetimeFigureOut">
              <a:rPr lang="ar-IQ" smtClean="0"/>
              <a:t>18/08/1441</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F1C8328-547C-49F3-9FBA-4A0D12847D28}" type="slidenum">
              <a:rPr lang="ar-IQ" smtClean="0"/>
              <a:t>‹#›</a:t>
            </a:fld>
            <a:endParaRPr lang="ar-IQ"/>
          </a:p>
        </p:txBody>
      </p:sp>
    </p:spTree>
    <p:extLst>
      <p:ext uri="{BB962C8B-B14F-4D97-AF65-F5344CB8AC3E}">
        <p14:creationId xmlns:p14="http://schemas.microsoft.com/office/powerpoint/2010/main" val="8061977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F1C8328-547C-49F3-9FBA-4A0D12847D28}" type="slidenum">
              <a:rPr lang="ar-IQ" smtClean="0"/>
              <a:t>15</a:t>
            </a:fld>
            <a:endParaRPr lang="ar-IQ"/>
          </a:p>
        </p:txBody>
      </p:sp>
    </p:spTree>
    <p:extLst>
      <p:ext uri="{BB962C8B-B14F-4D97-AF65-F5344CB8AC3E}">
        <p14:creationId xmlns:p14="http://schemas.microsoft.com/office/powerpoint/2010/main" val="22159916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ar-IQ"/>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218781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D3CE9AE-213C-4E27-8179-86430AE424E5}" type="datetimeFigureOut">
              <a:rPr lang="ar-IQ" smtClean="0"/>
              <a:t>18/08/1441</a:t>
            </a:fld>
            <a:endParaRPr lang="ar-IQ"/>
          </a:p>
        </p:txBody>
      </p:sp>
      <p:sp>
        <p:nvSpPr>
          <p:cNvPr id="6" name="Footer Placeholder 5"/>
          <p:cNvSpPr>
            <a:spLocks noGrp="1"/>
          </p:cNvSpPr>
          <p:nvPr>
            <p:ph type="ftr" sz="quarter" idx="11"/>
          </p:nvPr>
        </p:nvSpPr>
        <p:spPr/>
        <p:txBody>
          <a:bodyPr/>
          <a:lstStyle/>
          <a:p>
            <a:endParaRPr lang="ar-IQ"/>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216728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260561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033924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421261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D3CE9AE-213C-4E27-8179-86430AE424E5}" type="datetimeFigureOut">
              <a:rPr lang="ar-IQ" smtClean="0"/>
              <a:t>18/08/1441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4202046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D3CE9AE-213C-4E27-8179-86430AE424E5}" type="datetimeFigureOut">
              <a:rPr lang="ar-IQ" smtClean="0"/>
              <a:t>18/08/1441</a:t>
            </a:fld>
            <a:endParaRPr lang="ar-IQ"/>
          </a:p>
        </p:txBody>
      </p:sp>
      <p:sp>
        <p:nvSpPr>
          <p:cNvPr id="8" name="Footer Placeholder 7"/>
          <p:cNvSpPr>
            <a:spLocks noGrp="1"/>
          </p:cNvSpPr>
          <p:nvPr>
            <p:ph type="ftr" sz="quarter" idx="11"/>
          </p:nvPr>
        </p:nvSpPr>
        <p:spPr>
          <a:xfrm>
            <a:off x="561111" y="6391838"/>
            <a:ext cx="3644282" cy="304801"/>
          </a:xfrm>
        </p:spPr>
        <p:txBody>
          <a:bodyPr/>
          <a:lstStyle/>
          <a:p>
            <a:endParaRPr lang="ar-IQ"/>
          </a:p>
        </p:txBody>
      </p:sp>
      <p:sp>
        <p:nvSpPr>
          <p:cNvPr id="9" name="Slide Number Placeholder 8"/>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986165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2010535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410713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547686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D3CE9AE-213C-4E27-8179-86430AE424E5}" type="datetimeFigureOut">
              <a:rPr lang="ar-IQ" smtClean="0"/>
              <a:t>18/08/1441</a:t>
            </a:fld>
            <a:endParaRPr lang="ar-IQ"/>
          </a:p>
        </p:txBody>
      </p:sp>
      <p:sp>
        <p:nvSpPr>
          <p:cNvPr id="5" name="Footer Placeholder 4"/>
          <p:cNvSpPr>
            <a:spLocks noGrp="1"/>
          </p:cNvSpPr>
          <p:nvPr>
            <p:ph type="ftr" sz="quarter" idx="11"/>
          </p:nvPr>
        </p:nvSpPr>
        <p:spPr/>
        <p:txBody>
          <a:bodyPr/>
          <a:lstStyle/>
          <a:p>
            <a:endParaRPr lang="ar-IQ"/>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29805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D3CE9AE-213C-4E27-8179-86430AE424E5}" type="datetimeFigureOut">
              <a:rPr lang="ar-IQ" smtClean="0"/>
              <a:t>18/08/1441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917391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D3CE9AE-213C-4E27-8179-86430AE424E5}" type="datetimeFigureOut">
              <a:rPr lang="ar-IQ" smtClean="0"/>
              <a:t>18/08/1441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728720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D3CE9AE-213C-4E27-8179-86430AE424E5}" type="datetimeFigureOut">
              <a:rPr lang="ar-IQ" smtClean="0"/>
              <a:t>18/08/1441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2548205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3CE9AE-213C-4E27-8179-86430AE424E5}" type="datetimeFigureOut">
              <a:rPr lang="ar-IQ" smtClean="0"/>
              <a:t>18/08/1441</a:t>
            </a:fld>
            <a:endParaRPr lang="ar-IQ"/>
          </a:p>
        </p:txBody>
      </p:sp>
      <p:sp>
        <p:nvSpPr>
          <p:cNvPr id="3" name="Footer Placeholder 2"/>
          <p:cNvSpPr>
            <a:spLocks noGrp="1"/>
          </p:cNvSpPr>
          <p:nvPr>
            <p:ph type="ftr" sz="quarter" idx="11"/>
          </p:nvPr>
        </p:nvSpPr>
        <p:spPr/>
        <p:txBody>
          <a:bodyPr/>
          <a:lstStyle/>
          <a:p>
            <a:endParaRPr lang="ar-IQ"/>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177545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D3CE9AE-213C-4E27-8179-86430AE424E5}" type="datetimeFigureOut">
              <a:rPr lang="ar-IQ" smtClean="0"/>
              <a:t>18/08/1441</a:t>
            </a:fld>
            <a:endParaRPr lang="ar-IQ"/>
          </a:p>
        </p:txBody>
      </p:sp>
      <p:sp>
        <p:nvSpPr>
          <p:cNvPr id="6" name="Footer Placeholder 5"/>
          <p:cNvSpPr>
            <a:spLocks noGrp="1"/>
          </p:cNvSpPr>
          <p:nvPr>
            <p:ph type="ftr" sz="quarter" idx="11"/>
          </p:nvPr>
        </p:nvSpPr>
        <p:spPr/>
        <p:txBody>
          <a:bodyPr/>
          <a:lstStyle/>
          <a:p>
            <a:endParaRPr lang="ar-IQ"/>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386366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ar-SA" smtClean="0"/>
              <a:t>انقر فوق الأيقونة لإضافة صورة</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D3CE9AE-213C-4E27-8179-86430AE424E5}" type="datetimeFigureOut">
              <a:rPr lang="ar-IQ" smtClean="0"/>
              <a:t>18/08/1441</a:t>
            </a:fld>
            <a:endParaRPr lang="ar-IQ"/>
          </a:p>
        </p:txBody>
      </p:sp>
      <p:sp>
        <p:nvSpPr>
          <p:cNvPr id="6" name="Footer Placeholder 5"/>
          <p:cNvSpPr>
            <a:spLocks noGrp="1"/>
          </p:cNvSpPr>
          <p:nvPr>
            <p:ph type="ftr" sz="quarter" idx="11"/>
          </p:nvPr>
        </p:nvSpPr>
        <p:spPr/>
        <p:txBody>
          <a:bodyPr/>
          <a:lstStyle/>
          <a:p>
            <a:endParaRPr lang="ar-IQ"/>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96BE6F5-2085-4341-8867-2FAE13688D13}" type="slidenum">
              <a:rPr lang="ar-IQ" smtClean="0"/>
              <a:t>‹#›</a:t>
            </a:fld>
            <a:endParaRPr lang="ar-IQ"/>
          </a:p>
        </p:txBody>
      </p:sp>
    </p:spTree>
    <p:extLst>
      <p:ext uri="{BB962C8B-B14F-4D97-AF65-F5344CB8AC3E}">
        <p14:creationId xmlns:p14="http://schemas.microsoft.com/office/powerpoint/2010/main" val="45143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D3CE9AE-213C-4E27-8179-86430AE424E5}" type="datetimeFigureOut">
              <a:rPr lang="ar-IQ" smtClean="0"/>
              <a:t>18/08/1441</a:t>
            </a:fld>
            <a:endParaRPr lang="ar-IQ"/>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ar-IQ"/>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96BE6F5-2085-4341-8867-2FAE13688D13}" type="slidenum">
              <a:rPr lang="ar-IQ" smtClean="0"/>
              <a:t>‹#›</a:t>
            </a:fld>
            <a:endParaRPr lang="ar-IQ"/>
          </a:p>
        </p:txBody>
      </p:sp>
    </p:spTree>
    <p:extLst>
      <p:ext uri="{BB962C8B-B14F-4D97-AF65-F5344CB8AC3E}">
        <p14:creationId xmlns:p14="http://schemas.microsoft.com/office/powerpoint/2010/main" val="4060820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صورة 1" descr="13_2017_01_18!11_45_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1300" y="942616"/>
            <a:ext cx="1529069" cy="152906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7770466" y="1168691"/>
            <a:ext cx="335700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ar-IQ" sz="2400" b="1" i="0" u="none" strike="noStrike" cap="none" normalizeH="0" baseline="0" dirty="0" smtClean="0">
                <a:ln>
                  <a:noFill/>
                </a:ln>
                <a:solidFill>
                  <a:schemeClr val="bg1"/>
                </a:solidFill>
                <a:effectLst/>
                <a:latin typeface="Andalus" panose="02020603050405020304" pitchFamily="18" charset="-78"/>
                <a:ea typeface="Times New Roman" panose="02020603050405020304" pitchFamily="18" charset="0"/>
                <a:cs typeface="Andalus" panose="02020603050405020304" pitchFamily="18" charset="-78"/>
              </a:rPr>
              <a:t>الجامعة المستنصرية </a:t>
            </a:r>
            <a:endParaRPr kumimoji="0" lang="en-US" altLang="ar-IQ" sz="1600" b="0" i="0" u="none" strike="noStrike" cap="none" normalizeH="0" baseline="0" dirty="0" smtClean="0">
              <a:ln>
                <a:noFill/>
              </a:ln>
              <a:solidFill>
                <a:schemeClr val="bg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ar-IQ" sz="2400" b="1" i="0" u="none" strike="noStrike" cap="none" normalizeH="0" baseline="0" dirty="0" smtClean="0">
                <a:ln>
                  <a:noFill/>
                </a:ln>
                <a:solidFill>
                  <a:schemeClr val="bg1"/>
                </a:solidFill>
                <a:effectLst/>
                <a:latin typeface="Andalus" panose="02020603050405020304" pitchFamily="18" charset="-78"/>
                <a:ea typeface="Times New Roman" panose="02020603050405020304" pitchFamily="18" charset="0"/>
                <a:cs typeface="Andalus" panose="02020603050405020304" pitchFamily="18" charset="-78"/>
              </a:rPr>
              <a:t>كلية التربية البدنية وعلوم الرياضة </a:t>
            </a:r>
            <a:endParaRPr kumimoji="0" lang="en-US" altLang="ar-IQ" sz="1600" b="0" i="0" u="none" strike="noStrike" cap="none" normalizeH="0" baseline="0" dirty="0" smtClean="0">
              <a:ln>
                <a:noFill/>
              </a:ln>
              <a:solidFill>
                <a:schemeClr val="bg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altLang="ar-IQ" sz="2400" b="1" i="0" u="none" strike="noStrike" cap="none" normalizeH="0" baseline="0" dirty="0" smtClean="0">
                <a:ln>
                  <a:noFill/>
                </a:ln>
                <a:solidFill>
                  <a:schemeClr val="bg1"/>
                </a:solidFill>
                <a:effectLst/>
                <a:latin typeface="Andalus" panose="02020603050405020304" pitchFamily="18" charset="-78"/>
                <a:ea typeface="Times New Roman" panose="02020603050405020304" pitchFamily="18" charset="0"/>
                <a:cs typeface="Andalus" panose="02020603050405020304" pitchFamily="18" charset="-78"/>
              </a:rPr>
              <a:t>قسم الدراسات العليا/ دكتوراه</a:t>
            </a:r>
            <a:endParaRPr kumimoji="0" lang="ar-IQ" altLang="ar-IQ" sz="2800" b="0" i="0" u="none" strike="noStrike" cap="none" normalizeH="0" baseline="0" dirty="0" smtClean="0">
              <a:ln>
                <a:noFill/>
              </a:ln>
              <a:solidFill>
                <a:schemeClr val="bg1"/>
              </a:solidFill>
              <a:effectLst/>
              <a:latin typeface="Arial" panose="020B0604020202020204" pitchFamily="34" charset="0"/>
              <a:cs typeface="Arial" panose="020B0604020202020204" pitchFamily="34" charset="0"/>
            </a:endParaRPr>
          </a:p>
        </p:txBody>
      </p:sp>
      <p:sp>
        <p:nvSpPr>
          <p:cNvPr id="8" name="مستطيل 7"/>
          <p:cNvSpPr/>
          <p:nvPr/>
        </p:nvSpPr>
        <p:spPr>
          <a:xfrm>
            <a:off x="2582014" y="2678762"/>
            <a:ext cx="7328225" cy="658642"/>
          </a:xfrm>
          <a:prstGeom prst="rect">
            <a:avLst/>
          </a:prstGeom>
        </p:spPr>
        <p:txBody>
          <a:bodyPr wrap="none">
            <a:spAutoFit/>
          </a:bodyPr>
          <a:lstStyle/>
          <a:p>
            <a:pPr algn="ctr">
              <a:lnSpc>
                <a:spcPct val="115000"/>
              </a:lnSpc>
              <a:spcAft>
                <a:spcPts val="1000"/>
              </a:spcAft>
            </a:pPr>
            <a:r>
              <a:rPr lang="ar-IQ" sz="3200" b="1" u="sng" dirty="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فشل القلب </a:t>
            </a:r>
            <a:r>
              <a:rPr lang="en-US" sz="3200" b="1" u="sng" dirty="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a:t>
            </a:r>
            <a:r>
              <a:rPr lang="en-US" sz="3200" b="1" u="sng" dirty="0" smtClean="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ECG, </a:t>
            </a:r>
            <a:r>
              <a:rPr lang="en-US" sz="3200" b="1" u="sng" dirty="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ECHO </a:t>
            </a:r>
            <a:r>
              <a:rPr lang="en-US" sz="3200" b="1" u="sng" dirty="0" smtClean="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 Heart  Failure</a:t>
            </a:r>
            <a:r>
              <a:rPr lang="en-US" sz="3200" b="1" u="sng" dirty="0">
                <a:solidFill>
                  <a:srgbClr val="FFFF00"/>
                </a:solidFill>
                <a:latin typeface="Times New Roman" panose="02020603050405020304" pitchFamily="18" charset="0"/>
                <a:ea typeface="Times New Roman" panose="02020603050405020304" pitchFamily="18" charset="0"/>
                <a:cs typeface="PT Bold Heading" panose="02010400000000000000" pitchFamily="2" charset="-78"/>
              </a:rPr>
              <a:t>)</a:t>
            </a:r>
            <a:endParaRPr lang="en-US" sz="14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9" name="مستطيل 8"/>
          <p:cNvSpPr/>
          <p:nvPr/>
        </p:nvSpPr>
        <p:spPr>
          <a:xfrm>
            <a:off x="3777522" y="3628166"/>
            <a:ext cx="3790954" cy="708656"/>
          </a:xfrm>
          <a:prstGeom prst="rect">
            <a:avLst/>
          </a:prstGeom>
        </p:spPr>
        <p:txBody>
          <a:bodyPr wrap="square">
            <a:spAutoFit/>
          </a:bodyPr>
          <a:lstStyle/>
          <a:p>
            <a:pPr algn="ctr">
              <a:lnSpc>
                <a:spcPct val="115000"/>
              </a:lnSpc>
              <a:spcAft>
                <a:spcPts val="1000"/>
              </a:spcAft>
            </a:pPr>
            <a:r>
              <a:rPr lang="ar-IQ" sz="3600" b="1" dirty="0" smtClean="0">
                <a:solidFill>
                  <a:srgbClr val="FFC000"/>
                </a:solidFill>
                <a:latin typeface="Calibri" panose="020F0502020204030204" pitchFamily="34" charset="0"/>
                <a:ea typeface="Times New Roman" panose="02020603050405020304" pitchFamily="18" charset="0"/>
                <a:cs typeface="PT Bold Heading" panose="02010400000000000000" pitchFamily="2" charset="-78"/>
              </a:rPr>
              <a:t>أ</a:t>
            </a:r>
            <a:r>
              <a:rPr lang="en-US" sz="3600" b="1" dirty="0">
                <a:solidFill>
                  <a:srgbClr val="FFC000"/>
                </a:solidFill>
                <a:latin typeface="Calibri" panose="020F0502020204030204" pitchFamily="34" charset="0"/>
                <a:ea typeface="Times New Roman" panose="02020603050405020304" pitchFamily="18" charset="0"/>
                <a:cs typeface="PT Bold Heading" panose="02010400000000000000" pitchFamily="2" charset="-78"/>
              </a:rPr>
              <a:t>.</a:t>
            </a:r>
            <a:r>
              <a:rPr lang="ar-IQ" sz="3600" b="1" dirty="0">
                <a:solidFill>
                  <a:srgbClr val="FFC000"/>
                </a:solidFill>
                <a:latin typeface="Calibri" panose="020F0502020204030204" pitchFamily="34" charset="0"/>
                <a:ea typeface="Times New Roman" panose="02020603050405020304" pitchFamily="18" charset="0"/>
                <a:cs typeface="PT Bold Heading" panose="02010400000000000000" pitchFamily="2" charset="-78"/>
              </a:rPr>
              <a:t>د غصون فاضل ھادي</a:t>
            </a:r>
            <a:endParaRPr lang="en-US" sz="1200" dirty="0">
              <a:solidFill>
                <a:srgbClr val="FFC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0" name="مستطيل 9"/>
          <p:cNvSpPr/>
          <p:nvPr/>
        </p:nvSpPr>
        <p:spPr>
          <a:xfrm>
            <a:off x="3392093" y="4690313"/>
            <a:ext cx="5383205" cy="489749"/>
          </a:xfrm>
          <a:prstGeom prst="rect">
            <a:avLst/>
          </a:prstGeom>
        </p:spPr>
        <p:txBody>
          <a:bodyPr wrap="none">
            <a:spAutoFit/>
          </a:bodyPr>
          <a:lstStyle/>
          <a:p>
            <a:pPr algn="ctr">
              <a:lnSpc>
                <a:spcPct val="115000"/>
              </a:lnSpc>
              <a:spcAft>
                <a:spcPts val="1000"/>
              </a:spcAft>
            </a:pPr>
            <a:r>
              <a:rPr lang="ar-IQ" sz="2400" b="1" dirty="0">
                <a:solidFill>
                  <a:schemeClr val="bg1"/>
                </a:solidFill>
                <a:latin typeface="Calibri" panose="020F0502020204030204" pitchFamily="34" charset="0"/>
                <a:ea typeface="Times New Roman" panose="02020603050405020304" pitchFamily="18" charset="0"/>
              </a:rPr>
              <a:t>وهو جزء من متطلبات مادة </a:t>
            </a:r>
            <a:r>
              <a:rPr lang="ar-IQ" sz="2400" b="1" dirty="0" smtClean="0">
                <a:solidFill>
                  <a:schemeClr val="bg1"/>
                </a:solidFill>
                <a:latin typeface="Calibri" panose="020F0502020204030204" pitchFamily="34" charset="0"/>
                <a:ea typeface="Times New Roman" panose="02020603050405020304" pitchFamily="18" charset="0"/>
              </a:rPr>
              <a:t>فسلجه </a:t>
            </a:r>
            <a:r>
              <a:rPr lang="ar-IQ" sz="2400" b="1" dirty="0">
                <a:solidFill>
                  <a:schemeClr val="bg1"/>
                </a:solidFill>
                <a:latin typeface="Calibri" panose="020F0502020204030204" pitchFamily="34" charset="0"/>
                <a:ea typeface="Times New Roman" panose="02020603050405020304" pitchFamily="18" charset="0"/>
              </a:rPr>
              <a:t>التدريب الرياضي</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1" name="مستطيل 10"/>
          <p:cNvSpPr/>
          <p:nvPr/>
        </p:nvSpPr>
        <p:spPr>
          <a:xfrm>
            <a:off x="2406809" y="5342127"/>
            <a:ext cx="6096000" cy="1199303"/>
          </a:xfrm>
          <a:prstGeom prst="rect">
            <a:avLst/>
          </a:prstGeom>
        </p:spPr>
        <p:txBody>
          <a:bodyPr>
            <a:spAutoFit/>
          </a:bodyPr>
          <a:lstStyle/>
          <a:p>
            <a:pPr>
              <a:lnSpc>
                <a:spcPct val="115000"/>
              </a:lnSpc>
              <a:spcAft>
                <a:spcPts val="1000"/>
              </a:spcAft>
            </a:pPr>
            <a:r>
              <a:rPr lang="en-US" sz="2400" b="1" dirty="0" smtClean="0">
                <a:solidFill>
                  <a:srgbClr val="FFFF00"/>
                </a:solidFill>
                <a:effectLst/>
                <a:latin typeface="Calibri" panose="020F0502020204030204" pitchFamily="34" charset="0"/>
                <a:ea typeface="Times New Roman" panose="02020603050405020304" pitchFamily="18" charset="0"/>
                <a:cs typeface="Arial" panose="020B0604020202020204" pitchFamily="34" charset="0"/>
              </a:rPr>
              <a:t>2020</a:t>
            </a:r>
            <a:r>
              <a:rPr lang="ar-IQ" sz="2400" b="1" dirty="0">
                <a:solidFill>
                  <a:srgbClr val="FFFF00"/>
                </a:solidFill>
                <a:latin typeface="Calibri" panose="020F0502020204030204" pitchFamily="34" charset="0"/>
                <a:ea typeface="Times New Roman" panose="02020603050405020304" pitchFamily="18" charset="0"/>
              </a:rPr>
              <a:t>م</a:t>
            </a:r>
            <a:r>
              <a:rPr lang="ar-IQ" b="1" dirty="0">
                <a:solidFill>
                  <a:srgbClr val="FFFF00"/>
                </a:solidFill>
                <a:latin typeface="Calibri" panose="020F0502020204030204" pitchFamily="34" charset="0"/>
                <a:ea typeface="Times New Roman" panose="02020603050405020304" pitchFamily="18" charset="0"/>
              </a:rPr>
              <a:t>                                             </a:t>
            </a:r>
            <a:r>
              <a:rPr lang="en-US" sz="2400" b="1" dirty="0" smtClean="0">
                <a:solidFill>
                  <a:srgbClr val="FFFF00"/>
                </a:solidFill>
                <a:effectLst/>
                <a:latin typeface="Calibri" panose="020F0502020204030204" pitchFamily="34" charset="0"/>
                <a:ea typeface="Times New Roman" panose="02020603050405020304" pitchFamily="18" charset="0"/>
                <a:cs typeface="Arial" panose="020B0604020202020204" pitchFamily="34" charset="0"/>
              </a:rPr>
              <a:t>1441</a:t>
            </a:r>
            <a:r>
              <a:rPr lang="ar-IQ" sz="2400" b="1" dirty="0">
                <a:solidFill>
                  <a:srgbClr val="FFFF00"/>
                </a:solidFill>
                <a:latin typeface="Calibri" panose="020F0502020204030204" pitchFamily="34" charset="0"/>
                <a:ea typeface="Times New Roman" panose="02020603050405020304" pitchFamily="18" charset="0"/>
              </a:rPr>
              <a:t>هـ</a:t>
            </a:r>
            <a:endParaRPr lang="en-US" sz="105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a:p>
            <a:r>
              <a:rPr lang="ar-IQ" b="1" dirty="0">
                <a:latin typeface="Calibri" panose="020F0502020204030204" pitchFamily="34" charset="0"/>
                <a:ea typeface="Times New Roman" panose="02020603050405020304" pitchFamily="18" charset="0"/>
              </a:rPr>
              <a:t/>
            </a:r>
            <a:br>
              <a:rPr lang="ar-IQ" b="1" dirty="0">
                <a:latin typeface="Calibri" panose="020F0502020204030204" pitchFamily="34" charset="0"/>
                <a:ea typeface="Times New Roman" panose="02020603050405020304" pitchFamily="18" charset="0"/>
              </a:rPr>
            </a:br>
            <a:endParaRPr lang="ar-IQ" dirty="0"/>
          </a:p>
        </p:txBody>
      </p:sp>
    </p:spTree>
    <p:extLst>
      <p:ext uri="{BB962C8B-B14F-4D97-AF65-F5344CB8AC3E}">
        <p14:creationId xmlns:p14="http://schemas.microsoft.com/office/powerpoint/2010/main" val="1499770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9182" y="-150126"/>
            <a:ext cx="10508776" cy="7109639"/>
          </a:xfrm>
          <a:prstGeom prst="rect">
            <a:avLst/>
          </a:prstGeom>
        </p:spPr>
        <p:txBody>
          <a:bodyPr wrap="square">
            <a:spAutoFit/>
          </a:bodyPr>
          <a:lstStyle/>
          <a:p>
            <a:pPr marL="457200">
              <a:lnSpc>
                <a:spcPct val="150000"/>
              </a:lnSpc>
            </a:pPr>
            <a:r>
              <a:rPr lang="en-US" sz="3200" dirty="0" smtClean="0">
                <a:solidFill>
                  <a:srgbClr val="FF0000"/>
                </a:solidFill>
                <a:latin typeface="Calibri" panose="020F0502020204030204" pitchFamily="34" charset="0"/>
                <a:ea typeface="Calibri" panose="020F0502020204030204" pitchFamily="34" charset="0"/>
                <a:cs typeface="PT Bold Heading" panose="02010400000000000000" pitchFamily="2" charset="-78"/>
              </a:rPr>
              <a:t>                           </a:t>
            </a:r>
            <a:r>
              <a:rPr lang="ar-SA" sz="3200" dirty="0" smtClean="0">
                <a:solidFill>
                  <a:srgbClr val="FF0000"/>
                </a:solidFill>
                <a:latin typeface="Calibri" panose="020F0502020204030204" pitchFamily="34" charset="0"/>
                <a:ea typeface="Calibri" panose="020F0502020204030204" pitchFamily="34" charset="0"/>
                <a:cs typeface="PT Bold Heading" panose="02010400000000000000" pitchFamily="2" charset="-78"/>
              </a:rPr>
              <a:t>أسباب فشل القلب</a:t>
            </a:r>
            <a:endParaRPr lang="en-US" sz="3200" dirty="0" smtClean="0">
              <a:solidFill>
                <a:srgbClr val="FF0000"/>
              </a:solidFill>
              <a:latin typeface="Calibri" panose="020F0502020204030204" pitchFamily="34" charset="0"/>
              <a:ea typeface="Calibri" panose="020F0502020204030204" pitchFamily="34" charset="0"/>
              <a:cs typeface="PT Bold Heading" panose="02010400000000000000" pitchFamily="2" charset="-78"/>
            </a:endParaRPr>
          </a:p>
          <a:p>
            <a:pPr marL="457200" algn="justLow">
              <a:lnSpc>
                <a:spcPct val="150000"/>
              </a:lnSpc>
            </a:pP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150000"/>
              </a:lnSpc>
            </a:pPr>
            <a:r>
              <a:rPr lang="ar-SA" sz="2000" b="1" dirty="0" smtClean="0">
                <a:latin typeface="Calibri" panose="020F0502020204030204" pitchFamily="34" charset="0"/>
                <a:ea typeface="Calibri" panose="020F0502020204030204" pitchFamily="34" charset="0"/>
              </a:rPr>
              <a:t>تتسبب </a:t>
            </a:r>
            <a:r>
              <a:rPr lang="ar-SA" sz="2000" b="1" dirty="0">
                <a:latin typeface="Calibri" panose="020F0502020204030204" pitchFamily="34" charset="0"/>
                <a:ea typeface="Calibri" panose="020F0502020204030204" pitchFamily="34" charset="0"/>
              </a:rPr>
              <a:t>العديد من الحالات الطبيّة بإضعاف وقصور القلب وزيادة صلابته، مما يؤثّر في كفاءة امتلائه و ضخّه للدم، </a:t>
            </a:r>
            <a:endParaRPr lang="en-US" sz="2000" b="1" dirty="0" smtClean="0">
              <a:latin typeface="Calibri" panose="020F0502020204030204" pitchFamily="34" charset="0"/>
              <a:ea typeface="Calibri" panose="020F0502020204030204" pitchFamily="34" charset="0"/>
            </a:endParaRPr>
          </a:p>
          <a:p>
            <a:pPr marL="457200" algn="justLow">
              <a:lnSpc>
                <a:spcPct val="150000"/>
              </a:lnSpc>
            </a:pPr>
            <a:r>
              <a:rPr lang="ar-SA" sz="2000" b="1" dirty="0" smtClean="0">
                <a:latin typeface="Calibri" panose="020F0502020204030204" pitchFamily="34" charset="0"/>
                <a:ea typeface="Calibri" panose="020F0502020204030204" pitchFamily="34" charset="0"/>
              </a:rPr>
              <a:t>ومن </a:t>
            </a:r>
            <a:r>
              <a:rPr lang="ar-SA" sz="2000" b="1" dirty="0">
                <a:latin typeface="Calibri" panose="020F0502020204030204" pitchFamily="34" charset="0"/>
                <a:ea typeface="Calibri" panose="020F0502020204030204" pitchFamily="34" charset="0"/>
              </a:rPr>
              <a:t>الحالات التي من الممكن أن تزيد احتمالية حدوث فشل في القلب </a:t>
            </a:r>
            <a:r>
              <a:rPr lang="ar-SA" sz="2000" b="1" dirty="0" err="1">
                <a:latin typeface="Calibri" panose="020F0502020204030204" pitchFamily="34" charset="0"/>
                <a:ea typeface="Calibri" panose="020F0502020204030204" pitchFamily="34" charset="0"/>
              </a:rPr>
              <a:t>مايلي</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مرض الشريان التاجي (بالإنجليزية: </a:t>
            </a:r>
            <a:r>
              <a:rPr lang="en-US" sz="2000" b="1" dirty="0">
                <a:latin typeface="Calibri" panose="020F0502020204030204" pitchFamily="34" charset="0"/>
                <a:ea typeface="Calibri" panose="020F0502020204030204" pitchFamily="34" charset="0"/>
                <a:cs typeface="Arial" panose="020B0604020202020204" pitchFamily="34" charset="0"/>
              </a:rPr>
              <a:t>Coronary Artery Disease</a:t>
            </a:r>
            <a:r>
              <a:rPr lang="ar-SA" sz="2000" b="1" dirty="0">
                <a:latin typeface="Calibri" panose="020F0502020204030204" pitchFamily="34" charset="0"/>
                <a:ea typeface="Calibri" panose="020F0502020204030204" pitchFamily="34" charset="0"/>
              </a:rPr>
              <a:t>)، وهو السبب الأكثر شيوعاً لحدوث فشل القلب.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اعتلال عضلة القلب (</a:t>
            </a:r>
            <a:r>
              <a:rPr lang="en-US" sz="2000" b="1" dirty="0">
                <a:latin typeface="Calibri" panose="020F0502020204030204" pitchFamily="34" charset="0"/>
                <a:ea typeface="Calibri" panose="020F0502020204030204" pitchFamily="34" charset="0"/>
                <a:cs typeface="Arial" panose="020B0604020202020204" pitchFamily="34" charset="0"/>
              </a:rPr>
              <a:t>Cardiomyopathy</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عيوب القلب الخلقية (</a:t>
            </a:r>
            <a:r>
              <a:rPr lang="en-US" sz="2000" b="1" dirty="0">
                <a:latin typeface="Calibri" panose="020F0502020204030204" pitchFamily="34" charset="0"/>
                <a:ea typeface="Calibri" panose="020F0502020204030204" pitchFamily="34" charset="0"/>
                <a:cs typeface="Arial" panose="020B0604020202020204" pitchFamily="34" charset="0"/>
              </a:rPr>
              <a:t>Congenital Heart Defect</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النوبات القلبيّة (</a:t>
            </a:r>
            <a:r>
              <a:rPr lang="en-US" sz="2000" b="1" dirty="0">
                <a:latin typeface="Calibri" panose="020F0502020204030204" pitchFamily="34" charset="0"/>
                <a:ea typeface="Calibri" panose="020F0502020204030204" pitchFamily="34" charset="0"/>
                <a:cs typeface="Arial" panose="020B0604020202020204" pitchFamily="34" charset="0"/>
              </a:rPr>
              <a:t>Heart attack</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مرض صمّام القلب (</a:t>
            </a:r>
            <a:r>
              <a:rPr lang="en-US" sz="2000" b="1" dirty="0">
                <a:latin typeface="Calibri" panose="020F0502020204030204" pitchFamily="34" charset="0"/>
                <a:ea typeface="Calibri" panose="020F0502020204030204" pitchFamily="34" charset="0"/>
                <a:cs typeface="Arial" panose="020B0604020202020204" pitchFamily="34" charset="0"/>
              </a:rPr>
              <a:t>Heart Valve Disease</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مرض السكّري (</a:t>
            </a:r>
            <a:r>
              <a:rPr lang="en-US" sz="2000" b="1" dirty="0">
                <a:latin typeface="Calibri" panose="020F0502020204030204" pitchFamily="34" charset="0"/>
                <a:ea typeface="Calibri" panose="020F0502020204030204" pitchFamily="34" charset="0"/>
                <a:cs typeface="Arial" panose="020B0604020202020204" pitchFamily="34" charset="0"/>
              </a:rPr>
              <a:t>Diabetes Mellitus</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أنواع معينة من اضطراب النظم القلبيّ (</a:t>
            </a:r>
            <a:r>
              <a:rPr lang="en-US" sz="2000" b="1" dirty="0">
                <a:latin typeface="Calibri" panose="020F0502020204030204" pitchFamily="34" charset="0"/>
                <a:ea typeface="Calibri" panose="020F0502020204030204" pitchFamily="34" charset="0"/>
                <a:cs typeface="Arial" panose="020B0604020202020204" pitchFamily="34" charset="0"/>
              </a:rPr>
              <a:t>Arrhythmias</a:t>
            </a:r>
            <a:r>
              <a:rPr lang="ar-SA" sz="2000" b="1" dirty="0">
                <a:latin typeface="Calibri" panose="020F0502020204030204" pitchFamily="34" charset="0"/>
                <a:ea typeface="Calibri" panose="020F0502020204030204" pitchFamily="34" charset="0"/>
              </a:rPr>
              <a:t>). ارتفاع ضغط الدم (</a:t>
            </a:r>
            <a:r>
              <a:rPr lang="en-US" sz="2000" b="1" dirty="0">
                <a:latin typeface="Calibri" panose="020F0502020204030204" pitchFamily="34" charset="0"/>
                <a:ea typeface="Calibri" panose="020F0502020204030204" pitchFamily="34" charset="0"/>
                <a:cs typeface="Arial" panose="020B0604020202020204" pitchFamily="34" charset="0"/>
              </a:rPr>
              <a:t>Hypertension</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النفاخ الرئوي (</a:t>
            </a:r>
            <a:r>
              <a:rPr lang="en-US" sz="2000" b="1" dirty="0">
                <a:latin typeface="Calibri" panose="020F0502020204030204" pitchFamily="34" charset="0"/>
                <a:ea typeface="Calibri" panose="020F0502020204030204" pitchFamily="34" charset="0"/>
                <a:cs typeface="Arial" panose="020B0604020202020204" pitchFamily="34" charset="0"/>
              </a:rPr>
              <a:t>Emphysema</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a:latin typeface="Calibri" panose="020F0502020204030204" pitchFamily="34" charset="0"/>
                <a:ea typeface="Calibri" panose="020F0502020204030204" pitchFamily="34" charset="0"/>
              </a:rPr>
              <a:t>فرط نشاط الغدة الدرقيّة (</a:t>
            </a:r>
            <a:r>
              <a:rPr lang="en-US" sz="2000" b="1" dirty="0">
                <a:latin typeface="Calibri" panose="020F0502020204030204" pitchFamily="34" charset="0"/>
                <a:ea typeface="Calibri" panose="020F0502020204030204" pitchFamily="34" charset="0"/>
                <a:cs typeface="Arial" panose="020B0604020202020204" pitchFamily="34" charset="0"/>
              </a:rPr>
              <a:t>Hyperthyroidism</a:t>
            </a:r>
            <a:r>
              <a:rPr lang="ar-SA" sz="2000" b="1" dirty="0">
                <a:latin typeface="Calibri" panose="020F0502020204030204" pitchFamily="34" charset="0"/>
                <a:ea typeface="Calibri" panose="020F050202020403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000" b="1" dirty="0" err="1">
                <a:latin typeface="Calibri" panose="020F0502020204030204" pitchFamily="34" charset="0"/>
                <a:ea typeface="Calibri" panose="020F0502020204030204" pitchFamily="34" charset="0"/>
              </a:rPr>
              <a:t>قصورالغدة</a:t>
            </a:r>
            <a:r>
              <a:rPr lang="ar-SA" sz="2000" b="1" dirty="0">
                <a:latin typeface="Calibri" panose="020F0502020204030204" pitchFamily="34" charset="0"/>
                <a:ea typeface="Calibri" panose="020F0502020204030204" pitchFamily="34" charset="0"/>
              </a:rPr>
              <a:t> الدرقيّة (</a:t>
            </a:r>
            <a:r>
              <a:rPr lang="en-US" sz="2000" b="1" dirty="0">
                <a:latin typeface="Calibri" panose="020F0502020204030204" pitchFamily="34" charset="0"/>
                <a:ea typeface="Calibri" panose="020F0502020204030204" pitchFamily="34" charset="0"/>
                <a:cs typeface="Arial" panose="020B0604020202020204" pitchFamily="34" charset="0"/>
              </a:rPr>
              <a:t>Hypothyroidism</a:t>
            </a:r>
            <a:r>
              <a:rPr lang="ar-SA" sz="2000" b="1" dirty="0">
                <a:latin typeface="Calibri" panose="020F0502020204030204" pitchFamily="34" charset="0"/>
                <a:ea typeface="Calibri" panose="020F0502020204030204" pitchFamily="34" charset="0"/>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1000"/>
              </a:spcAft>
              <a:buFont typeface="Symbol" panose="05050102010706020507" pitchFamily="18" charset="2"/>
              <a:buChar char=""/>
            </a:pPr>
            <a:r>
              <a:rPr lang="ar-SA" sz="2000" b="1" dirty="0">
                <a:latin typeface="Calibri" panose="020F0502020204030204" pitchFamily="34" charset="0"/>
                <a:ea typeface="Calibri" panose="020F0502020204030204" pitchFamily="34" charset="0"/>
              </a:rPr>
              <a:t>الإيدز أو متلازمة نقص المناعة المكتسبة ( (</a:t>
            </a:r>
            <a:r>
              <a:rPr lang="en-US" sz="2000" b="1" dirty="0">
                <a:latin typeface="Calibri" panose="020F0502020204030204" pitchFamily="34" charset="0"/>
                <a:ea typeface="Calibri" panose="020F0502020204030204" pitchFamily="34" charset="0"/>
                <a:cs typeface="Arial" panose="020B0604020202020204" pitchFamily="34" charset="0"/>
              </a:rPr>
              <a:t>Acquired Immune Deficiency Syndrome (AIDS</a:t>
            </a:r>
            <a:r>
              <a:rPr lang="ar-SA" sz="2000" b="1" dirty="0">
                <a:latin typeface="Calibri" panose="020F0502020204030204" pitchFamily="34" charset="0"/>
                <a:ea typeface="Calibri" panose="020F0502020204030204" pitchFamily="34" charset="0"/>
              </a:rPr>
              <a:t>).</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8422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3" y="0"/>
            <a:ext cx="11341290" cy="6935232"/>
          </a:xfrm>
          <a:prstGeom prst="rect">
            <a:avLst/>
          </a:prstGeom>
        </p:spPr>
        <p:txBody>
          <a:bodyPr wrap="square">
            <a:spAutoFit/>
          </a:bodyPr>
          <a:lstStyle/>
          <a:p>
            <a:pPr lvl="0" algn="justLow">
              <a:lnSpc>
                <a:spcPct val="150000"/>
              </a:lnSpc>
              <a:spcAft>
                <a:spcPts val="1000"/>
              </a:spcAft>
            </a:pPr>
            <a:r>
              <a:rPr lang="ar-IQ" sz="3200" dirty="0">
                <a:solidFill>
                  <a:srgbClr val="FF0000"/>
                </a:solidFill>
                <a:latin typeface="Calibri" panose="020F0502020204030204" pitchFamily="34" charset="0"/>
                <a:ea typeface="Calibri" panose="020F0502020204030204" pitchFamily="34" charset="0"/>
                <a:cs typeface="PT Bold Heading" panose="02010400000000000000" pitchFamily="2" charset="-78"/>
              </a:rPr>
              <a:t> </a:t>
            </a:r>
            <a:r>
              <a:rPr lang="ar-IQ" sz="3200" dirty="0" smtClean="0">
                <a:solidFill>
                  <a:srgbClr val="FF0000"/>
                </a:solidFill>
                <a:latin typeface="Calibri" panose="020F0502020204030204" pitchFamily="34" charset="0"/>
                <a:ea typeface="Calibri" panose="020F0502020204030204" pitchFamily="34" charset="0"/>
                <a:cs typeface="PT Bold Heading" panose="02010400000000000000" pitchFamily="2" charset="-78"/>
              </a:rPr>
              <a:t>                     </a:t>
            </a:r>
            <a:r>
              <a:rPr lang="ar-IQ" sz="3200" dirty="0" smtClean="0">
                <a:solidFill>
                  <a:srgbClr val="FF0000"/>
                </a:solidFill>
                <a:effectLst/>
                <a:latin typeface="Calibri" panose="020F0502020204030204" pitchFamily="34" charset="0"/>
                <a:ea typeface="Calibri" panose="020F0502020204030204" pitchFamily="34" charset="0"/>
                <a:cs typeface="PT Bold Heading" panose="02010400000000000000" pitchFamily="2" charset="-78"/>
              </a:rPr>
              <a:t>                    </a:t>
            </a:r>
            <a:r>
              <a:rPr lang="ar-SA" sz="3200" dirty="0" smtClean="0">
                <a:solidFill>
                  <a:srgbClr val="FF0000"/>
                </a:solidFill>
                <a:effectLst/>
                <a:latin typeface="Calibri" panose="020F0502020204030204" pitchFamily="34" charset="0"/>
                <a:ea typeface="Calibri" panose="020F0502020204030204" pitchFamily="34" charset="0"/>
                <a:cs typeface="PT Bold Heading" panose="02010400000000000000" pitchFamily="2" charset="-78"/>
              </a:rPr>
              <a:t>أعراض فشل القلب</a:t>
            </a:r>
            <a:endParaRPr lang="en-US" sz="2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latin typeface="Calibri" panose="020F0502020204030204" pitchFamily="34" charset="0"/>
                <a:ea typeface="Calibri" panose="020F0502020204030204" pitchFamily="34" charset="0"/>
              </a:rPr>
              <a:t> </a:t>
            </a:r>
            <a:r>
              <a:rPr lang="ar-IQ" sz="2400" b="1" dirty="0" smtClean="0">
                <a:latin typeface="Calibri" panose="020F0502020204030204" pitchFamily="34" charset="0"/>
                <a:ea typeface="Calibri" panose="020F0502020204030204" pitchFamily="34" charset="0"/>
              </a:rPr>
              <a:t>              </a:t>
            </a:r>
            <a:r>
              <a:rPr lang="ar-SA" sz="2800" b="1" dirty="0" smtClean="0">
                <a:latin typeface="Calibri" panose="020F0502020204030204" pitchFamily="34" charset="0"/>
                <a:ea typeface="Calibri" panose="020F0502020204030204" pitchFamily="34" charset="0"/>
              </a:rPr>
              <a:t>من </a:t>
            </a:r>
            <a:r>
              <a:rPr lang="ar-SA" sz="2800" b="1" dirty="0">
                <a:latin typeface="Calibri" panose="020F0502020204030204" pitchFamily="34" charset="0"/>
                <a:ea typeface="Calibri" panose="020F0502020204030204" pitchFamily="34" charset="0"/>
              </a:rPr>
              <a:t>علامات وأعراض حدوث فشلٍ في القلب ما يأتي: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ar-SA" sz="2200" b="1" dirty="0">
                <a:latin typeface="Calibri" panose="020F0502020204030204" pitchFamily="34" charset="0"/>
                <a:ea typeface="Calibri" panose="020F0502020204030204" pitchFamily="34" charset="0"/>
              </a:rPr>
              <a:t>الضعف العام. ضيق في التنفس عند القيام بمجهود أو عند الاستلقاء.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حدوث وذمة (</a:t>
            </a:r>
            <a:r>
              <a:rPr lang="en-US" sz="2200" b="1" dirty="0">
                <a:latin typeface="Calibri" panose="020F0502020204030204" pitchFamily="34" charset="0"/>
                <a:ea typeface="Calibri" panose="020F0502020204030204" pitchFamily="34" charset="0"/>
                <a:cs typeface="Arial" panose="020B0604020202020204" pitchFamily="34" charset="0"/>
              </a:rPr>
              <a:t>Edema</a:t>
            </a:r>
            <a:r>
              <a:rPr lang="ar-SA" sz="2200" b="1" dirty="0">
                <a:latin typeface="Calibri" panose="020F0502020204030204" pitchFamily="34" charset="0"/>
                <a:ea typeface="Calibri" panose="020F0502020204030204" pitchFamily="34" charset="0"/>
              </a:rPr>
              <a:t>) أي تجمع السوائل مما يؤدي إلى انتفاخ في أطراف الجسم السفليّة.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استسقاء بطنيّ (</a:t>
            </a:r>
            <a:r>
              <a:rPr lang="en-US" sz="2200" b="1" dirty="0">
                <a:latin typeface="Calibri" panose="020F0502020204030204" pitchFamily="34" charset="0"/>
                <a:ea typeface="Calibri" panose="020F0502020204030204" pitchFamily="34" charset="0"/>
                <a:cs typeface="Arial" panose="020B0604020202020204" pitchFamily="34" charset="0"/>
              </a:rPr>
              <a:t>Ascites</a:t>
            </a:r>
            <a:r>
              <a:rPr lang="ar-SA" sz="2200" b="1" dirty="0">
                <a:latin typeface="Calibri" panose="020F0502020204030204" pitchFamily="34" charset="0"/>
                <a:ea typeface="Calibri" panose="020F0502020204030204" pitchFamily="34" charset="0"/>
              </a:rPr>
              <a:t>).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عدم انتظام ضربات القلب أو سرعتها.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فقدان الشهيّة (</a:t>
            </a:r>
            <a:r>
              <a:rPr lang="en-US" sz="2200" b="1" dirty="0">
                <a:latin typeface="Calibri" panose="020F0502020204030204" pitchFamily="34" charset="0"/>
                <a:ea typeface="Calibri" panose="020F0502020204030204" pitchFamily="34" charset="0"/>
                <a:cs typeface="Arial" panose="020B0604020202020204" pitchFamily="34" charset="0"/>
              </a:rPr>
              <a:t>Lack of appetite</a:t>
            </a:r>
            <a:r>
              <a:rPr lang="ar-SA" sz="2200" b="1" dirty="0">
                <a:latin typeface="Calibri" panose="020F0502020204030204" pitchFamily="34" charset="0"/>
                <a:ea typeface="Calibri" panose="020F0502020204030204" pitchFamily="34" charset="0"/>
              </a:rPr>
              <a:t>).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الغثيان (</a:t>
            </a:r>
            <a:r>
              <a:rPr lang="en-US" sz="2200" b="1" dirty="0">
                <a:latin typeface="Calibri" panose="020F0502020204030204" pitchFamily="34" charset="0"/>
                <a:ea typeface="Calibri" panose="020F0502020204030204" pitchFamily="34" charset="0"/>
                <a:cs typeface="Arial" panose="020B0604020202020204" pitchFamily="34" charset="0"/>
              </a:rPr>
              <a:t>Nausea</a:t>
            </a:r>
            <a:r>
              <a:rPr lang="ar-SA" sz="2200" b="1" dirty="0">
                <a:latin typeface="Calibri" panose="020F0502020204030204" pitchFamily="34" charset="0"/>
                <a:ea typeface="Calibri" panose="020F0502020204030204" pitchFamily="34" charset="0"/>
              </a:rPr>
              <a:t>).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زيادة الحاجة إلى التبول ليلاً.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انخفاض القدرة على ممارسة الرياضة. السعال المستمر.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زيادة مفاجئة في الوزن بسبب احتباس السوائل.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صعوبة التركيز.</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200" b="1" dirty="0">
                <a:latin typeface="Calibri" panose="020F0502020204030204" pitchFamily="34" charset="0"/>
                <a:ea typeface="Calibri" panose="020F0502020204030204" pitchFamily="34" charset="0"/>
              </a:rPr>
              <a:t>ألم في الصدر. </a:t>
            </a:r>
            <a:endParaRPr lang="en-US" sz="2200" b="1"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552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927678" y="1236092"/>
            <a:ext cx="6164238" cy="5211683"/>
          </a:xfrm>
          <a:prstGeom prst="rect">
            <a:avLst/>
          </a:prstGeom>
        </p:spPr>
        <p:txBody>
          <a:bodyPr wrap="square">
            <a:spAutoFit/>
          </a:bodyPr>
          <a:lstStyle/>
          <a:p>
            <a:pPr algn="justLow">
              <a:lnSpc>
                <a:spcPct val="150000"/>
              </a:lnSpc>
              <a:spcAft>
                <a:spcPts val="1000"/>
              </a:spcAft>
            </a:pPr>
            <a:r>
              <a:rPr lang="ar-SA" sz="2000" b="1" dirty="0" smtClean="0">
                <a:latin typeface="Calibri" panose="020F0502020204030204" pitchFamily="34" charset="0"/>
                <a:ea typeface="Calibri" panose="020F0502020204030204" pitchFamily="34" charset="0"/>
              </a:rPr>
              <a:t>تعتمد </a:t>
            </a:r>
            <a:r>
              <a:rPr lang="ar-SA" sz="2000" b="1" dirty="0">
                <a:latin typeface="Calibri" panose="020F0502020204030204" pitchFamily="34" charset="0"/>
                <a:ea typeface="Calibri" panose="020F0502020204030204" pitchFamily="34" charset="0"/>
              </a:rPr>
              <a:t>احتمالية حدوث مضاعفاتٍ نتيجة فشل القلب على حالة المريض الصحيّة العامّة وعلى شدّة فشل القلب، وعلى المسبب لحدوثه، وتتضمن المضاعفات ما يلي:</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mj-lt"/>
              <a:buAutoNum type="arabicPeriod"/>
            </a:pPr>
            <a:r>
              <a:rPr lang="ar-SA" sz="2400" b="1" dirty="0">
                <a:latin typeface="Calibri" panose="020F0502020204030204" pitchFamily="34" charset="0"/>
                <a:ea typeface="Calibri" panose="020F0502020204030204" pitchFamily="34" charset="0"/>
              </a:rPr>
              <a:t> فشل الكلى</a:t>
            </a:r>
            <a:r>
              <a:rPr lang="ar-SA" sz="2000" b="1" dirty="0">
                <a:latin typeface="Calibri" panose="020F0502020204030204" pitchFamily="34" charset="0"/>
                <a:ea typeface="Calibri" panose="020F0502020204030204" pitchFamily="34" charset="0"/>
              </a:rPr>
              <a:t>، وذلك نتيجة لانخفاض كمية الدم المتدفقة إلى الكليتين من القلب، وقد يحتاج المريض لغسيل الكلى في الحالات المتقدمة من الفشل الكلويّ.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1000"/>
              </a:spcAft>
              <a:buFont typeface="+mj-lt"/>
              <a:buAutoNum type="arabicPeriod"/>
            </a:pPr>
            <a:r>
              <a:rPr lang="ar-SA" sz="2400" b="1" dirty="0">
                <a:latin typeface="Calibri" panose="020F0502020204030204" pitchFamily="34" charset="0"/>
                <a:ea typeface="Calibri" panose="020F0502020204030204" pitchFamily="34" charset="0"/>
              </a:rPr>
              <a:t>مشاكل في صمامات القلب</a:t>
            </a:r>
            <a:r>
              <a:rPr lang="ar-SA" sz="2000" b="1" dirty="0">
                <a:latin typeface="Calibri" panose="020F0502020204030204" pitchFamily="34" charset="0"/>
                <a:ea typeface="Calibri" panose="020F0502020204030204" pitchFamily="34" charset="0"/>
              </a:rPr>
              <a:t>، و قد تحدث بفعل تضخّم القلب، أو بسبب ارتفاع الضغط داخل القلب نتيجة قصوره.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r>
              <a:rPr lang="ar-SA" sz="2400" b="1" dirty="0">
                <a:latin typeface="Calibri" panose="020F0502020204030204" pitchFamily="34" charset="0"/>
                <a:ea typeface="Calibri" panose="020F0502020204030204" pitchFamily="34" charset="0"/>
              </a:rPr>
              <a:t>عدم انتظام ضربات القلب. تلف الكبد</a:t>
            </a:r>
            <a:r>
              <a:rPr lang="ar-SA" sz="2000" b="1" dirty="0">
                <a:latin typeface="Calibri" panose="020F0502020204030204" pitchFamily="34" charset="0"/>
                <a:ea typeface="Calibri" panose="020F0502020204030204" pitchFamily="34" charset="0"/>
              </a:rPr>
              <a:t>، وذلك نتيجة لتراكم السوائل التي تؤدّي إلى زيادة الضغط على الكبد، مما يحدث ندباً تؤثر في قدرة الكبد على القيام بوظائفه الحيوية. </a:t>
            </a:r>
            <a:endParaRPr lang="ar-IQ" sz="2000" b="1" dirty="0"/>
          </a:p>
        </p:txBody>
      </p:sp>
      <p:sp>
        <p:nvSpPr>
          <p:cNvPr id="6" name="مستطيل 5"/>
          <p:cNvSpPr/>
          <p:nvPr/>
        </p:nvSpPr>
        <p:spPr>
          <a:xfrm>
            <a:off x="6769542" y="459180"/>
            <a:ext cx="3129383" cy="684803"/>
          </a:xfrm>
          <a:prstGeom prst="rect">
            <a:avLst/>
          </a:prstGeom>
        </p:spPr>
        <p:txBody>
          <a:bodyPr wrap="none">
            <a:spAutoFit/>
          </a:bodyPr>
          <a:lstStyle/>
          <a:p>
            <a:pPr algn="justLow">
              <a:lnSpc>
                <a:spcPct val="150000"/>
              </a:lnSpc>
              <a:spcAft>
                <a:spcPts val="1000"/>
              </a:spcAft>
            </a:pPr>
            <a:r>
              <a:rPr lang="ar-SA" sz="2800" u="sng" dirty="0">
                <a:solidFill>
                  <a:srgbClr val="FF0000"/>
                </a:solidFill>
                <a:latin typeface="Calibri" panose="020F0502020204030204" pitchFamily="34" charset="0"/>
                <a:ea typeface="Calibri" panose="020F0502020204030204" pitchFamily="34" charset="0"/>
                <a:cs typeface="PT Bold Heading" panose="02010400000000000000" pitchFamily="2" charset="-78"/>
              </a:rPr>
              <a:t>مضاعفات فشل القلب: </a:t>
            </a:r>
            <a:endParaRPr lang="en-US"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7" name="صورة 6"/>
          <p:cNvPicPr/>
          <p:nvPr/>
        </p:nvPicPr>
        <p:blipFill>
          <a:blip r:embed="rId2">
            <a:extLst>
              <a:ext uri="{28A0092B-C50C-407E-A947-70E740481C1C}">
                <a14:useLocalDpi xmlns:a14="http://schemas.microsoft.com/office/drawing/2010/main" val="0"/>
              </a:ext>
            </a:extLst>
          </a:blip>
          <a:stretch>
            <a:fillRect/>
          </a:stretch>
        </p:blipFill>
        <p:spPr>
          <a:xfrm>
            <a:off x="805220" y="2210938"/>
            <a:ext cx="4735771" cy="353476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8" name="مستطيل 7"/>
          <p:cNvSpPr/>
          <p:nvPr/>
        </p:nvSpPr>
        <p:spPr>
          <a:xfrm>
            <a:off x="2153165" y="1143983"/>
            <a:ext cx="2545890" cy="600164"/>
          </a:xfrm>
          <a:prstGeom prst="rect">
            <a:avLst/>
          </a:prstGeom>
        </p:spPr>
        <p:txBody>
          <a:bodyPr wrap="none">
            <a:spAutoFit/>
          </a:bodyPr>
          <a:lstStyle/>
          <a:p>
            <a:pPr algn="justLow">
              <a:lnSpc>
                <a:spcPct val="150000"/>
              </a:lnSpc>
              <a:spcAft>
                <a:spcPts val="1000"/>
              </a:spcAft>
            </a:pPr>
            <a:r>
              <a:rPr lang="ar-SA" sz="2400" dirty="0" smtClean="0">
                <a:solidFill>
                  <a:srgbClr val="FFFF00"/>
                </a:solidFill>
                <a:latin typeface="Calibri" panose="020F0502020204030204" pitchFamily="34" charset="0"/>
                <a:ea typeface="Calibri" panose="020F0502020204030204" pitchFamily="34" charset="0"/>
                <a:cs typeface="PT Bold Heading" panose="02010400000000000000" pitchFamily="2" charset="-78"/>
              </a:rPr>
              <a:t>مضاعفات فشل القلب</a:t>
            </a:r>
            <a:endParaRPr lang="en-US" sz="24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6691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68991" y="1945945"/>
            <a:ext cx="10945503" cy="4741683"/>
          </a:xfrm>
          <a:prstGeom prst="rect">
            <a:avLst/>
          </a:prstGeom>
        </p:spPr>
        <p:txBody>
          <a:bodyPr wrap="square">
            <a:spAutoFit/>
          </a:bodyPr>
          <a:lstStyle/>
          <a:p>
            <a:pPr marL="457200" algn="justLow">
              <a:lnSpc>
                <a:spcPct val="150000"/>
              </a:lnSpc>
            </a:pP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200000"/>
              </a:lnSpc>
              <a:spcAft>
                <a:spcPts val="1000"/>
              </a:spcAft>
            </a:pPr>
            <a:r>
              <a:rPr lang="ar-SA" sz="2400" b="1" dirty="0">
                <a:latin typeface="Calibri" panose="020F0502020204030204" pitchFamily="34" charset="0"/>
                <a:ea typeface="Calibri" panose="020F0502020204030204" pitchFamily="34" charset="0"/>
              </a:rPr>
              <a:t>يقوم الطبيب بالسؤال عن الأعراض التي يعاني منها المريض، إضافة إلى أخذ تاريخه الطبيّ وتاريخ عائلته الطبيّ، ويتحقّق من إصابة المريض بأيّ من عوامل الخطر التي تؤدّي إلى الإصابة بقصور القلب؛ كارتفاع ضغط الدم، ومرض السكّري، أو إصابته بمرض الشريان التاجيّ، وغيرها، ثم يقوم الطبيب بالفحص السريريّ للبحث عن وجود أي علامات تدلّ على الإصابة بفشل القلب كالوذمة في الأطراف السفلية أو استسقاء البطن، ولا بدّ من الاستماع بشكل دقيق لنبضات قلب المريض، بعد ذلك يمكن أن يطلب الطبيب بعضاً من الفحوصات والصور الآتية: </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4085848" y="1128931"/>
            <a:ext cx="4065537" cy="707886"/>
          </a:xfrm>
          <a:prstGeom prst="rect">
            <a:avLst/>
          </a:prstGeom>
        </p:spPr>
        <p:txBody>
          <a:bodyPr wrap="none">
            <a:spAutoFit/>
          </a:bodyPr>
          <a:lstStyle/>
          <a:p>
            <a:r>
              <a:rPr lang="ar-SA" sz="4000" u="sng" dirty="0">
                <a:solidFill>
                  <a:srgbClr val="FFFF00"/>
                </a:solidFill>
                <a:latin typeface="Calibri" panose="020F0502020204030204" pitchFamily="34" charset="0"/>
                <a:ea typeface="Calibri" panose="020F0502020204030204" pitchFamily="34" charset="0"/>
                <a:cs typeface="PT Bold Heading" panose="02010400000000000000" pitchFamily="2" charset="-78"/>
              </a:rPr>
              <a:t>تشخيص فشل القلب </a:t>
            </a:r>
            <a:endParaRPr lang="ar-IQ" sz="4000" dirty="0">
              <a:solidFill>
                <a:srgbClr val="FFFF00"/>
              </a:solidFill>
            </a:endParaRPr>
          </a:p>
        </p:txBody>
      </p:sp>
    </p:spTree>
    <p:extLst>
      <p:ext uri="{BB962C8B-B14F-4D97-AF65-F5344CB8AC3E}">
        <p14:creationId xmlns:p14="http://schemas.microsoft.com/office/powerpoint/2010/main" val="52535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54840" y="2439622"/>
            <a:ext cx="11518709" cy="3785652"/>
          </a:xfrm>
          <a:prstGeom prst="rect">
            <a:avLst/>
          </a:prstGeom>
        </p:spPr>
        <p:txBody>
          <a:bodyPr wrap="square">
            <a:spAutoFit/>
          </a:bodyPr>
          <a:lstStyle/>
          <a:p>
            <a:pPr marL="342900" lvl="0" indent="-342900" algn="justLow">
              <a:buFont typeface="+mj-lt"/>
              <a:buAutoNum type="arabicPeriod"/>
            </a:pPr>
            <a:r>
              <a:rPr lang="en-US" sz="2400" b="1" dirty="0">
                <a:latin typeface="Arial" panose="020B0604020202020204" pitchFamily="34" charset="0"/>
                <a:ea typeface="Calibri" panose="020F0502020204030204" pitchFamily="34" charset="0"/>
                <a:cs typeface="Arial" panose="020B0604020202020204" pitchFamily="34" charset="0"/>
              </a:rPr>
              <a:t> </a:t>
            </a:r>
            <a:r>
              <a:rPr lang="ar-SA" sz="2400" b="1" dirty="0">
                <a:latin typeface="Arial" panose="020B0604020202020204" pitchFamily="34" charset="0"/>
                <a:ea typeface="Calibri" panose="020F0502020204030204" pitchFamily="34" charset="0"/>
              </a:rPr>
              <a:t>تخطيط كهربائيّة القلب ( (</a:t>
            </a:r>
            <a:r>
              <a:rPr lang="en-US" sz="2400" b="1" dirty="0">
                <a:latin typeface="Calibri" panose="020F0502020204030204" pitchFamily="34" charset="0"/>
                <a:ea typeface="Calibri" panose="020F0502020204030204" pitchFamily="34" charset="0"/>
                <a:cs typeface="Arial" panose="020B0604020202020204" pitchFamily="34" charset="0"/>
              </a:rPr>
              <a:t>Electrocardiogram (ECG</a:t>
            </a:r>
            <a:r>
              <a:rPr lang="ar-SA" sz="2400" b="1" dirty="0">
                <a:latin typeface="Calibri" panose="020F0502020204030204" pitchFamily="34" charset="0"/>
                <a:ea typeface="Calibri" panose="020F0502020204030204" pitchFamily="34" charset="0"/>
              </a:rPr>
              <a:t>). </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ar-SA" sz="2400" b="1" dirty="0">
                <a:latin typeface="Calibri" panose="020F0502020204030204" pitchFamily="34" charset="0"/>
                <a:ea typeface="Calibri" panose="020F0502020204030204" pitchFamily="34" charset="0"/>
              </a:rPr>
              <a:t>فحوصات الدم (</a:t>
            </a:r>
            <a:r>
              <a:rPr lang="en-US" sz="2400" b="1" dirty="0">
                <a:latin typeface="Calibri" panose="020F0502020204030204" pitchFamily="34" charset="0"/>
                <a:ea typeface="Calibri" panose="020F0502020204030204" pitchFamily="34" charset="0"/>
                <a:cs typeface="Arial" panose="020B0604020202020204" pitchFamily="34" charset="0"/>
              </a:rPr>
              <a:t>Blood Tests</a:t>
            </a:r>
            <a:r>
              <a:rPr lang="ar-SA" sz="2400" b="1" dirty="0">
                <a:latin typeface="Calibri" panose="020F0502020204030204" pitchFamily="34" charset="0"/>
                <a:ea typeface="Calibri" panose="020F0502020204030204" pitchFamily="34" charset="0"/>
              </a:rPr>
              <a:t>)؛ للاطلاع على وظائف الغدة الدرقية، والكلى، والكبد، وعلى مستوى </a:t>
            </a:r>
            <a:r>
              <a:rPr lang="ar-SA" sz="2400" b="1" dirty="0" err="1">
                <a:latin typeface="Calibri" panose="020F0502020204030204" pitchFamily="34" charset="0"/>
                <a:ea typeface="Calibri" panose="020F0502020204030204" pitchFamily="34" charset="0"/>
              </a:rPr>
              <a:t>الببتيد</a:t>
            </a:r>
            <a:r>
              <a:rPr lang="ar-SA" sz="2400" b="1" dirty="0">
                <a:latin typeface="Calibri" panose="020F0502020204030204" pitchFamily="34" charset="0"/>
                <a:ea typeface="Calibri" panose="020F0502020204030204" pitchFamily="34" charset="0"/>
              </a:rPr>
              <a:t> الدماغي المدر للصوديوم ( (</a:t>
            </a:r>
            <a:r>
              <a:rPr lang="en-US" sz="2400" b="1" dirty="0">
                <a:latin typeface="Calibri" panose="020F0502020204030204" pitchFamily="34" charset="0"/>
                <a:ea typeface="Calibri" panose="020F0502020204030204" pitchFamily="34" charset="0"/>
                <a:cs typeface="Arial" panose="020B0604020202020204" pitchFamily="34" charset="0"/>
              </a:rPr>
              <a:t>N-terminal pro-B-type natriuretic peptide (NT-</a:t>
            </a:r>
            <a:r>
              <a:rPr lang="en-US" sz="2400" b="1" dirty="0" err="1">
                <a:latin typeface="Calibri" panose="020F0502020204030204" pitchFamily="34" charset="0"/>
                <a:ea typeface="Calibri" panose="020F0502020204030204" pitchFamily="34" charset="0"/>
                <a:cs typeface="Arial" panose="020B0604020202020204" pitchFamily="34" charset="0"/>
              </a:rPr>
              <a:t>proBNP</a:t>
            </a:r>
            <a:r>
              <a:rPr lang="ar-SA" sz="2400" b="1" dirty="0">
                <a:latin typeface="Calibri" panose="020F0502020204030204" pitchFamily="34" charset="0"/>
                <a:ea typeface="Calibri" panose="020F0502020204030204" pitchFamily="34" charset="0"/>
              </a:rPr>
              <a:t>).</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en-US" sz="2400" b="1" dirty="0">
                <a:latin typeface="Arial" panose="020B0604020202020204" pitchFamily="34" charset="0"/>
                <a:ea typeface="Calibri" panose="020F0502020204030204" pitchFamily="34" charset="0"/>
                <a:cs typeface="Arial" panose="020B0604020202020204" pitchFamily="34" charset="0"/>
              </a:rPr>
              <a:t> </a:t>
            </a:r>
            <a:r>
              <a:rPr lang="ar-SA" sz="2400" b="1" dirty="0">
                <a:latin typeface="Arial" panose="020B0604020202020204" pitchFamily="34" charset="0"/>
                <a:ea typeface="Calibri" panose="020F0502020204030204" pitchFamily="34" charset="0"/>
              </a:rPr>
              <a:t>تخطيط صدى القلب (</a:t>
            </a:r>
            <a:r>
              <a:rPr lang="en-US" sz="2400" b="1" dirty="0">
                <a:latin typeface="Calibri" panose="020F0502020204030204" pitchFamily="34" charset="0"/>
                <a:ea typeface="Calibri" panose="020F0502020204030204" pitchFamily="34" charset="0"/>
                <a:cs typeface="Arial" panose="020B0604020202020204" pitchFamily="34" charset="0"/>
              </a:rPr>
              <a:t>Echocardiogram</a:t>
            </a:r>
            <a:r>
              <a:rPr lang="ar-SA" sz="2400" b="1" dirty="0">
                <a:latin typeface="Calibri" panose="020F0502020204030204" pitchFamily="34" charset="0"/>
                <a:ea typeface="Calibri" panose="020F0502020204030204" pitchFamily="34" charset="0"/>
              </a:rPr>
              <a:t>)، وفحص الجزء المقذوف للقلب (</a:t>
            </a:r>
            <a:r>
              <a:rPr lang="en-US" sz="2400" b="1" dirty="0">
                <a:latin typeface="Calibri" panose="020F0502020204030204" pitchFamily="34" charset="0"/>
                <a:ea typeface="Calibri" panose="020F0502020204030204" pitchFamily="34" charset="0"/>
                <a:cs typeface="Arial" panose="020B0604020202020204" pitchFamily="34" charset="0"/>
              </a:rPr>
              <a:t>Ejection fraction</a:t>
            </a:r>
            <a:r>
              <a:rPr lang="ar-SA" sz="2400" b="1" dirty="0">
                <a:latin typeface="Calibri" panose="020F0502020204030204" pitchFamily="34" charset="0"/>
                <a:ea typeface="Calibri" panose="020F0502020204030204" pitchFamily="34" charset="0"/>
              </a:rPr>
              <a:t>)؛ حيث يساعد ذلك على تمييز قصور القلب الانقباضي من قصور القلب الانبساطي.</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en-US" sz="2400" b="1" dirty="0">
                <a:latin typeface="Arial" panose="020B0604020202020204" pitchFamily="34" charset="0"/>
                <a:ea typeface="Calibri" panose="020F0502020204030204" pitchFamily="34" charset="0"/>
                <a:cs typeface="Arial" panose="020B0604020202020204" pitchFamily="34" charset="0"/>
              </a:rPr>
              <a:t> </a:t>
            </a:r>
            <a:r>
              <a:rPr lang="ar-SA" sz="2400" b="1" dirty="0">
                <a:latin typeface="Arial" panose="020B0604020202020204" pitchFamily="34" charset="0"/>
                <a:ea typeface="Calibri" panose="020F0502020204030204" pitchFamily="34" charset="0"/>
              </a:rPr>
              <a:t>اختبار إجهاد القلب (</a:t>
            </a:r>
            <a:r>
              <a:rPr lang="en-US" sz="2400" b="1" dirty="0">
                <a:latin typeface="Calibri" panose="020F0502020204030204" pitchFamily="34" charset="0"/>
                <a:ea typeface="Calibri" panose="020F0502020204030204" pitchFamily="34" charset="0"/>
                <a:cs typeface="Arial" panose="020B0604020202020204" pitchFamily="34" charset="0"/>
              </a:rPr>
              <a:t>Stress Test</a:t>
            </a:r>
            <a:r>
              <a:rPr lang="ar-SA" sz="2400" b="1" dirty="0">
                <a:latin typeface="Calibri" panose="020F0502020204030204" pitchFamily="34" charset="0"/>
                <a:ea typeface="Calibri" panose="020F0502020204030204" pitchFamily="34" charset="0"/>
              </a:rPr>
              <a:t>). التصوير بالرنين المغناطيسي ( (</a:t>
            </a:r>
            <a:r>
              <a:rPr lang="en-US" sz="2400" b="1" dirty="0">
                <a:latin typeface="Calibri" panose="020F0502020204030204" pitchFamily="34" charset="0"/>
                <a:ea typeface="Calibri" panose="020F0502020204030204" pitchFamily="34" charset="0"/>
                <a:cs typeface="Arial" panose="020B0604020202020204" pitchFamily="34" charset="0"/>
              </a:rPr>
              <a:t>Magnetic Resonance Imaging (MRI</a:t>
            </a:r>
            <a:r>
              <a:rPr lang="ar-SA" sz="2400" b="1" dirty="0">
                <a:latin typeface="Calibri" panose="020F0502020204030204" pitchFamily="34" charset="0"/>
                <a:ea typeface="Calibri" panose="020F0502020204030204" pitchFamily="34" charset="0"/>
              </a:rPr>
              <a:t>)، أو التصوير الطبقي المحوري ( (</a:t>
            </a:r>
            <a:r>
              <a:rPr lang="en-US" sz="2400" b="1" dirty="0">
                <a:latin typeface="Calibri" panose="020F0502020204030204" pitchFamily="34" charset="0"/>
                <a:ea typeface="Calibri" panose="020F0502020204030204" pitchFamily="34" charset="0"/>
                <a:cs typeface="Arial" panose="020B0604020202020204" pitchFamily="34" charset="0"/>
              </a:rPr>
              <a:t>Cardiac computerized tomography (CT</a:t>
            </a:r>
            <a:r>
              <a:rPr lang="ar-SA" sz="2400" b="1" dirty="0">
                <a:latin typeface="Calibri" panose="020F0502020204030204" pitchFamily="34" charset="0"/>
                <a:ea typeface="Calibri" panose="020F0502020204030204" pitchFamily="34" charset="0"/>
              </a:rPr>
              <a:t>)، للبحث عن وجود أي مشاكل في القلب.</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en-US" sz="2400" b="1" dirty="0">
                <a:latin typeface="Arial" panose="020B0604020202020204" pitchFamily="34" charset="0"/>
                <a:ea typeface="Calibri" panose="020F0502020204030204" pitchFamily="34" charset="0"/>
                <a:cs typeface="Arial" panose="020B0604020202020204" pitchFamily="34" charset="0"/>
              </a:rPr>
              <a:t> </a:t>
            </a:r>
            <a:r>
              <a:rPr lang="ar-SA" sz="2400" b="1" dirty="0">
                <a:latin typeface="Arial" panose="020B0604020202020204" pitchFamily="34" charset="0"/>
                <a:ea typeface="Calibri" panose="020F0502020204030204" pitchFamily="34" charset="0"/>
              </a:rPr>
              <a:t>تصوير الأوعية التاجيّة (</a:t>
            </a:r>
            <a:r>
              <a:rPr lang="en-US" sz="2400" b="1" dirty="0">
                <a:latin typeface="Calibri" panose="020F0502020204030204" pitchFamily="34" charset="0"/>
                <a:ea typeface="Calibri" panose="020F0502020204030204" pitchFamily="34" charset="0"/>
                <a:cs typeface="Arial" panose="020B0604020202020204" pitchFamily="34" charset="0"/>
              </a:rPr>
              <a:t>Coronary angiogram</a:t>
            </a:r>
            <a:r>
              <a:rPr lang="ar-SA" sz="2400" b="1" dirty="0">
                <a:latin typeface="Calibri" panose="020F0502020204030204" pitchFamily="34" charset="0"/>
                <a:ea typeface="Calibri" panose="020F0502020204030204" pitchFamily="34" charset="0"/>
              </a:rPr>
              <a:t>). </a:t>
            </a:r>
            <a:endParaRPr lang="en-US" sz="24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spcAft>
                <a:spcPts val="1000"/>
              </a:spcAft>
              <a:buFont typeface="+mj-lt"/>
              <a:buAutoNum type="arabicPeriod"/>
            </a:pPr>
            <a:r>
              <a:rPr lang="ar-SA" sz="2400" b="1" dirty="0">
                <a:latin typeface="Calibri" panose="020F0502020204030204" pitchFamily="34" charset="0"/>
                <a:ea typeface="Calibri" panose="020F0502020204030204" pitchFamily="34" charset="0"/>
              </a:rPr>
              <a:t>أخذ خزعة من عضلة القلب (</a:t>
            </a:r>
            <a:r>
              <a:rPr lang="en-US" sz="2400" b="1" dirty="0">
                <a:latin typeface="Calibri" panose="020F0502020204030204" pitchFamily="34" charset="0"/>
                <a:ea typeface="Calibri" panose="020F0502020204030204" pitchFamily="34" charset="0"/>
                <a:cs typeface="Arial" panose="020B0604020202020204" pitchFamily="34" charset="0"/>
              </a:rPr>
              <a:t>Myocardial biopsy</a:t>
            </a:r>
            <a:r>
              <a:rPr lang="ar-SA" sz="2400" b="1" dirty="0">
                <a:latin typeface="Calibri" panose="020F0502020204030204" pitchFamily="34" charset="0"/>
                <a:ea typeface="Calibri" panose="020F0502020204030204" pitchFamily="34" charset="0"/>
              </a:rPr>
              <a:t>)، للكشف عن وجود أمراض معيّنة في عضلة القلب.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738111" y="1047044"/>
            <a:ext cx="6752169" cy="523220"/>
          </a:xfrm>
          <a:prstGeom prst="rect">
            <a:avLst/>
          </a:prstGeom>
        </p:spPr>
        <p:txBody>
          <a:bodyPr wrap="none">
            <a:spAutoFit/>
          </a:bodyPr>
          <a:lstStyle/>
          <a:p>
            <a:r>
              <a:rPr lang="ar-SA" sz="2800" u="sng" dirty="0">
                <a:solidFill>
                  <a:srgbClr val="FFFF00"/>
                </a:solidFill>
                <a:latin typeface="Calibri" panose="020F0502020204030204" pitchFamily="34" charset="0"/>
                <a:ea typeface="Calibri" panose="020F0502020204030204" pitchFamily="34" charset="0"/>
                <a:cs typeface="PT Bold Heading" panose="02010400000000000000" pitchFamily="2" charset="-78"/>
              </a:rPr>
              <a:t>تشخيص فشل القلب </a:t>
            </a:r>
            <a:r>
              <a:rPr lang="en-US" sz="2800" u="sng" dirty="0" smtClean="0">
                <a:solidFill>
                  <a:srgbClr val="FFFF00"/>
                </a:solidFill>
                <a:latin typeface="Calibri" panose="020F0502020204030204" pitchFamily="34" charset="0"/>
                <a:ea typeface="Calibri" panose="020F0502020204030204" pitchFamily="34" charset="0"/>
                <a:cs typeface="PT Bold Heading" panose="02010400000000000000" pitchFamily="2" charset="-78"/>
              </a:rPr>
              <a:t> </a:t>
            </a:r>
            <a:r>
              <a:rPr lang="ar-IQ" sz="2800" u="sng" dirty="0" smtClean="0">
                <a:solidFill>
                  <a:srgbClr val="FFFF00"/>
                </a:solidFill>
                <a:latin typeface="Calibri" panose="020F0502020204030204" pitchFamily="34" charset="0"/>
                <a:ea typeface="Calibri" panose="020F0502020204030204" pitchFamily="34" charset="0"/>
                <a:cs typeface="PT Bold Heading" panose="02010400000000000000" pitchFamily="2" charset="-78"/>
              </a:rPr>
              <a:t>من خلال  الفحوصات والصور </a:t>
            </a:r>
            <a:endParaRPr lang="ar-IQ" sz="2800" dirty="0">
              <a:solidFill>
                <a:srgbClr val="FFFF00"/>
              </a:solidFill>
            </a:endParaRPr>
          </a:p>
        </p:txBody>
      </p:sp>
    </p:spTree>
    <p:extLst>
      <p:ext uri="{BB962C8B-B14F-4D97-AF65-F5344CB8AC3E}">
        <p14:creationId xmlns:p14="http://schemas.microsoft.com/office/powerpoint/2010/main" val="1963379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0125" y="2149019"/>
            <a:ext cx="11832610" cy="4708981"/>
          </a:xfrm>
          <a:prstGeom prst="rect">
            <a:avLst/>
          </a:prstGeom>
        </p:spPr>
        <p:txBody>
          <a:bodyPr wrap="square">
            <a:spAutoFit/>
          </a:bodyPr>
          <a:lstStyle/>
          <a:p>
            <a:pPr algn="justLow">
              <a:lnSpc>
                <a:spcPct val="150000"/>
              </a:lnSpc>
            </a:pPr>
            <a:r>
              <a:rPr lang="ar-SA" sz="2000" b="1" dirty="0">
                <a:latin typeface="Calibri" panose="020F0502020204030204" pitchFamily="34" charset="0"/>
                <a:ea typeface="Calibri" panose="020F0502020204030204" pitchFamily="34" charset="0"/>
                <a:cs typeface="Simplified Arabic" panose="02020603050405020304" pitchFamily="18" charset="-78"/>
              </a:rPr>
              <a:t>قد يكون عامل خطر واحد كافيًا للإصابة بفشل القلب، ولكن قد تزيد مجموعة من العوامل من خطر الإصابة.</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pPr>
            <a:r>
              <a:rPr lang="ar-SA" sz="2000" b="1" u="sng" dirty="0">
                <a:latin typeface="Calibri" panose="020F0502020204030204" pitchFamily="34" charset="0"/>
                <a:ea typeface="Calibri" panose="020F0502020204030204" pitchFamily="34" charset="0"/>
                <a:cs typeface="Simplified Arabic" panose="02020603050405020304" pitchFamily="18" charset="-78"/>
              </a:rPr>
              <a:t>وتتضمن عوامل الخطر ما يلي</a:t>
            </a:r>
            <a:r>
              <a:rPr lang="ar-SA" sz="2000" b="1" dirty="0">
                <a:latin typeface="Calibri" panose="020F0502020204030204" pitchFamily="34" charset="0"/>
                <a:ea typeface="Calibri" panose="020F0502020204030204" pitchFamily="34" charset="0"/>
                <a:cs typeface="Simplified Arabic" panose="02020603050405020304" pitchFamily="18" charset="-78"/>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ارتفاع ضغط الدم. إذا ارتفع ضغط دمك، يعمل قلبك بقوة أكبر مما ينبغي.</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Calibri" panose="020F0502020204030204" pitchFamily="34" charset="0"/>
                <a:ea typeface="Calibri" panose="020F0502020204030204" pitchFamily="34" charset="0"/>
                <a:cs typeface="Simplified Arabic" panose="02020603050405020304" pitchFamily="18" charset="-78"/>
              </a:rPr>
              <a:t>مرض الشريان التاجي. قد تحد الشرايين الضيقة من إمداد القلب بالدم الغني بالأكسجين، الأمر الذي يؤدي إلى ضعف عضلة القلب.</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النوبة القلبية. النوبة القلبية هي أحد أشكال مرض الشريان التاجي الذي يحدث فجأة. قد يعني التلف الحادث لعضلة القلب من النوبة القلبية أن قلبك لم يعد يضخ الدم جيدًا كما ينبغي له.</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داء السكري. تزيد الإصابة بداء السكري من خطر الإصابة بارتفاع ضغط الدم ومرض الشريان التاجي.</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Calibri" panose="020F0502020204030204" pitchFamily="34" charset="0"/>
                <a:ea typeface="Calibri" panose="020F0502020204030204" pitchFamily="34" charset="0"/>
                <a:cs typeface="Simplified Arabic" panose="02020603050405020304" pitchFamily="18" charset="-78"/>
              </a:rPr>
              <a:t>بعض أدوية داء السكري. لقد اتضح أن أدوية علاج داء السكري مثل </a:t>
            </a:r>
            <a:r>
              <a:rPr lang="ar-SA" sz="2000" b="1" dirty="0" err="1">
                <a:latin typeface="Calibri" panose="020F0502020204030204" pitchFamily="34" charset="0"/>
                <a:ea typeface="Calibri" panose="020F0502020204030204" pitchFamily="34" charset="0"/>
                <a:cs typeface="Simplified Arabic" panose="02020603050405020304" pitchFamily="18" charset="-78"/>
              </a:rPr>
              <a:t>روزيجليتازون</a:t>
            </a:r>
            <a:r>
              <a:rPr lang="ar-SA" sz="2000" b="1"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err="1">
                <a:latin typeface="Calibri" panose="020F0502020204030204" pitchFamily="34" charset="0"/>
                <a:ea typeface="Calibri" panose="020F0502020204030204" pitchFamily="34" charset="0"/>
                <a:cs typeface="Simplified Arabic" panose="02020603050405020304" pitchFamily="18" charset="-78"/>
              </a:rPr>
              <a:t>أفانديا</a:t>
            </a:r>
            <a:r>
              <a:rPr lang="ar-SA" sz="2000" b="1"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err="1">
                <a:latin typeface="Calibri" panose="020F0502020204030204" pitchFamily="34" charset="0"/>
                <a:ea typeface="Calibri" panose="020F0502020204030204" pitchFamily="34" charset="0"/>
                <a:cs typeface="Simplified Arabic" panose="02020603050405020304" pitchFamily="18" charset="-78"/>
              </a:rPr>
              <a:t>وبيوجليتازوني</a:t>
            </a:r>
            <a:r>
              <a:rPr lang="ar-SA" sz="2000" b="1" dirty="0">
                <a:latin typeface="Calibri" panose="020F0502020204030204" pitchFamily="34" charset="0"/>
                <a:ea typeface="Calibri" panose="020F0502020204030204" pitchFamily="34" charset="0"/>
                <a:cs typeface="Simplified Arabic" panose="02020603050405020304" pitchFamily="18" charset="-78"/>
              </a:rPr>
              <a:t> (</a:t>
            </a:r>
            <a:r>
              <a:rPr lang="ar-SA" sz="2000" b="1" dirty="0" err="1">
                <a:latin typeface="Calibri" panose="020F0502020204030204" pitchFamily="34" charset="0"/>
                <a:ea typeface="Calibri" panose="020F0502020204030204" pitchFamily="34" charset="0"/>
                <a:cs typeface="Simplified Arabic" panose="02020603050405020304" pitchFamily="18" charset="-78"/>
              </a:rPr>
              <a:t>أكتوس</a:t>
            </a:r>
            <a:r>
              <a:rPr lang="ar-SA" sz="2000" b="1" dirty="0">
                <a:latin typeface="Calibri" panose="020F0502020204030204" pitchFamily="34" charset="0"/>
                <a:ea typeface="Calibri" panose="020F0502020204030204" pitchFamily="34" charset="0"/>
                <a:cs typeface="Simplified Arabic" panose="02020603050405020304" pitchFamily="18" charset="-78"/>
              </a:rPr>
              <a:t>) تزيد من خطر الإصابة بفشل القلب في بعض الأفراد. وعلى الرغم من ذلك، لا تتوقف عن تناول هذه الأدوية من تلقاء نفسك. إذا كنت تتناولها، يُرجى مناقشة الطبيب فيما إذا كنت بحاجة لإجراء تغييرات أم لا.</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3903260" y="936853"/>
            <a:ext cx="4831307" cy="854080"/>
          </a:xfrm>
          <a:prstGeom prst="rect">
            <a:avLst/>
          </a:prstGeom>
        </p:spPr>
        <p:txBody>
          <a:bodyPr wrap="square">
            <a:spAutoFit/>
          </a:bodyPr>
          <a:lstStyle/>
          <a:p>
            <a:pPr algn="ctr">
              <a:lnSpc>
                <a:spcPct val="150000"/>
              </a:lnSpc>
            </a:pPr>
            <a:r>
              <a:rPr lang="ar-SA" sz="3600" b="1" dirty="0">
                <a:solidFill>
                  <a:srgbClr val="FFFF00"/>
                </a:solidFill>
                <a:latin typeface="Simplified Arabic" panose="02020603050405020304" pitchFamily="18" charset="-78"/>
                <a:ea typeface="Calibri" panose="020F0502020204030204" pitchFamily="34" charset="0"/>
                <a:cs typeface="PT Bold Heading" panose="02010400000000000000" pitchFamily="2" charset="-78"/>
              </a:rPr>
              <a:t>عوامل </a:t>
            </a:r>
            <a:r>
              <a:rPr lang="ar-SA" sz="3600" b="1" dirty="0" smtClean="0">
                <a:solidFill>
                  <a:srgbClr val="FFFF00"/>
                </a:solidFill>
                <a:latin typeface="Simplified Arabic" panose="02020603050405020304" pitchFamily="18" charset="-78"/>
                <a:ea typeface="Calibri" panose="020F0502020204030204" pitchFamily="34" charset="0"/>
                <a:cs typeface="PT Bold Heading" panose="02010400000000000000" pitchFamily="2" charset="-78"/>
              </a:rPr>
              <a:t>الخطر</a:t>
            </a:r>
            <a:endParaRPr lang="en-US" sz="24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61423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09432" y="1388745"/>
            <a:ext cx="11627893" cy="5262979"/>
          </a:xfrm>
          <a:prstGeom prst="rect">
            <a:avLst/>
          </a:prstGeom>
        </p:spPr>
        <p:txBody>
          <a:bodyPr wrap="square">
            <a:spAutoFit/>
          </a:bodyPr>
          <a:lstStyle/>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انقطاع النفس في أثناء النوم.</a:t>
            </a:r>
            <a:r>
              <a:rPr lang="ar-SA" sz="2800" dirty="0">
                <a:latin typeface="Calibri" panose="020F0502020204030204" pitchFamily="34" charset="0"/>
                <a:ea typeface="Calibri" panose="020F0502020204030204" pitchFamily="34" charset="0"/>
                <a:cs typeface="Simplified Arabic" panose="02020603050405020304" pitchFamily="18" charset="-78"/>
              </a:rPr>
              <a:t> يؤدي عدم القدرة على التنفس بشكل مناسب في أثناء النوم بالليل إلى انخفاض مستويات الأكسجين بالدم وزيادة خطر الإصابة بنظم القلب غير الطبيعية. يمكن لكل من هذه المشاكل أن تضعف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الداء القلبي الخلقي.</a:t>
            </a:r>
            <a:r>
              <a:rPr lang="ar-SA" sz="2800" dirty="0">
                <a:latin typeface="Calibri" panose="020F0502020204030204" pitchFamily="34" charset="0"/>
                <a:ea typeface="Calibri" panose="020F0502020204030204" pitchFamily="34" charset="0"/>
                <a:cs typeface="Simplified Arabic" panose="02020603050405020304" pitchFamily="18" charset="-78"/>
              </a:rPr>
              <a:t> ولد بعض الأفراد المصابين بقصور بالقلب بعيوب بنيوية في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الداء القلبي </a:t>
            </a:r>
            <a:r>
              <a:rPr lang="ar-SA" sz="2800" b="1" dirty="0" err="1">
                <a:latin typeface="Calibri" panose="020F0502020204030204" pitchFamily="34" charset="0"/>
                <a:ea typeface="Calibri" panose="020F0502020204030204" pitchFamily="34" charset="0"/>
                <a:cs typeface="Simplified Arabic" panose="02020603050405020304" pitchFamily="18" charset="-78"/>
              </a:rPr>
              <a:t>الصمامي</a:t>
            </a:r>
            <a:r>
              <a:rPr lang="ar-SA" sz="2800" b="1" dirty="0">
                <a:latin typeface="Calibri" panose="020F0502020204030204" pitchFamily="34" charset="0"/>
                <a:ea typeface="Calibri" panose="020F0502020204030204" pitchFamily="34" charset="0"/>
                <a:cs typeface="Simplified Arabic" panose="02020603050405020304" pitchFamily="18" charset="-78"/>
              </a:rPr>
              <a:t>.</a:t>
            </a:r>
            <a:r>
              <a:rPr lang="ar-SA" sz="2800" dirty="0">
                <a:latin typeface="Calibri" panose="020F0502020204030204" pitchFamily="34" charset="0"/>
                <a:ea typeface="Calibri" panose="020F0502020204030204" pitchFamily="34" charset="0"/>
                <a:cs typeface="Simplified Arabic" panose="02020603050405020304" pitchFamily="18" charset="-78"/>
              </a:rPr>
              <a:t> يعاني الأفراد المصابون بداء قلبي صمامي من ارتفاع خطر الإصابة بفشل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الفيروسات.</a:t>
            </a:r>
            <a:r>
              <a:rPr lang="ar-SA" sz="2800" dirty="0">
                <a:latin typeface="Calibri" panose="020F0502020204030204" pitchFamily="34" charset="0"/>
                <a:ea typeface="Calibri" panose="020F0502020204030204" pitchFamily="34" charset="0"/>
                <a:cs typeface="Simplified Arabic" panose="02020603050405020304" pitchFamily="18" charset="-78"/>
              </a:rPr>
              <a:t> قد تتلف العدوى الفيروسية عضلة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شرب الكحوليات.</a:t>
            </a:r>
            <a:r>
              <a:rPr lang="ar-SA" sz="2800" dirty="0">
                <a:latin typeface="Calibri" panose="020F0502020204030204" pitchFamily="34" charset="0"/>
                <a:ea typeface="Calibri" panose="020F0502020204030204" pitchFamily="34" charset="0"/>
                <a:cs typeface="Simplified Arabic" panose="02020603050405020304" pitchFamily="18" charset="-78"/>
              </a:rPr>
              <a:t> يمكن لتناول الكثير من الكحول أن يضعف عضلة القلب ويؤدي إلى فشل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استخدام التبغ.</a:t>
            </a:r>
            <a:r>
              <a:rPr lang="ar-SA" sz="2800" dirty="0">
                <a:latin typeface="Calibri" panose="020F0502020204030204" pitchFamily="34" charset="0"/>
                <a:ea typeface="Calibri" panose="020F0502020204030204" pitchFamily="34" charset="0"/>
                <a:cs typeface="Simplified Arabic" panose="02020603050405020304" pitchFamily="18" charset="-78"/>
              </a:rPr>
              <a:t> يمكن أن يزيد استخدام التبغ من خطر الإصابة بفشل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السمنة.</a:t>
            </a:r>
            <a:r>
              <a:rPr lang="ar-SA" sz="2800" dirty="0">
                <a:latin typeface="Calibri" panose="020F0502020204030204" pitchFamily="34" charset="0"/>
                <a:ea typeface="Calibri" panose="020F0502020204030204" pitchFamily="34" charset="0"/>
                <a:cs typeface="Simplified Arabic" panose="02020603050405020304" pitchFamily="18" charset="-78"/>
              </a:rPr>
              <a:t> يزيد خطر إصابة الأفراد، المصابين بسمنة مفرطة، بفشل القلب.</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SzPts val="1000"/>
              <a:buFont typeface="Wingdings" panose="05000000000000000000" pitchFamily="2" charset="2"/>
              <a:buChar char="v"/>
              <a:tabLst>
                <a:tab pos="457200" algn="l"/>
              </a:tabLst>
            </a:pPr>
            <a:r>
              <a:rPr lang="ar-SA" sz="2800" b="1" dirty="0">
                <a:latin typeface="Calibri" panose="020F0502020204030204" pitchFamily="34" charset="0"/>
                <a:ea typeface="Calibri" panose="020F0502020204030204" pitchFamily="34" charset="0"/>
                <a:cs typeface="Simplified Arabic" panose="02020603050405020304" pitchFamily="18" charset="-78"/>
              </a:rPr>
              <a:t>ضربات قلب غير منتظمة.</a:t>
            </a:r>
            <a:r>
              <a:rPr lang="ar-SA" sz="2800" dirty="0">
                <a:latin typeface="Calibri" panose="020F0502020204030204" pitchFamily="34" charset="0"/>
                <a:ea typeface="Calibri" panose="020F0502020204030204" pitchFamily="34" charset="0"/>
                <a:cs typeface="Simplified Arabic" panose="02020603050405020304" pitchFamily="18" charset="-78"/>
              </a:rPr>
              <a:t> يمكن أن تضعف نظم القلب غير الطبيعية هذه، خاصة إذا كانت متكررة وسريعة جدًا، عضلة القلب وتسبب فشلاً بالقلب.</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4809431" y="322703"/>
            <a:ext cx="2573140" cy="938719"/>
          </a:xfrm>
          <a:prstGeom prst="rect">
            <a:avLst/>
          </a:prstGeom>
        </p:spPr>
        <p:txBody>
          <a:bodyPr wrap="none">
            <a:spAutoFit/>
          </a:bodyPr>
          <a:lstStyle/>
          <a:p>
            <a:pPr algn="ctr">
              <a:lnSpc>
                <a:spcPct val="150000"/>
              </a:lnSpc>
            </a:pPr>
            <a:r>
              <a:rPr lang="ar-SA" sz="4000" b="1" dirty="0">
                <a:solidFill>
                  <a:srgbClr val="FF0000"/>
                </a:solidFill>
                <a:latin typeface="Simplified Arabic" panose="02020603050405020304" pitchFamily="18" charset="-78"/>
                <a:ea typeface="Calibri" panose="020F0502020204030204" pitchFamily="34" charset="0"/>
                <a:cs typeface="PT Bold Heading" panose="02010400000000000000" pitchFamily="2" charset="-78"/>
              </a:rPr>
              <a:t>عوامل الخطر</a:t>
            </a:r>
            <a:endParaRPr lang="en-US" sz="2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71841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7714" y="1608248"/>
            <a:ext cx="11772817" cy="5493812"/>
          </a:xfrm>
          <a:prstGeom prst="rect">
            <a:avLst/>
          </a:prstGeom>
        </p:spPr>
        <p:txBody>
          <a:bodyPr wrap="square">
            <a:spAutoFit/>
          </a:bodyPr>
          <a:lstStyle/>
          <a:p>
            <a:pPr marL="342900" indent="-342900" algn="justLow">
              <a:lnSpc>
                <a:spcPct val="150000"/>
              </a:lnSpc>
              <a:buFont typeface="Wingdings" panose="05000000000000000000" pitchFamily="2" charset="2"/>
              <a:buChar char="v"/>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إذا </a:t>
            </a:r>
            <a:r>
              <a:rPr lang="ar-SA" sz="2400" b="1" dirty="0">
                <a:latin typeface="Calibri" panose="020F0502020204030204" pitchFamily="34" charset="0"/>
                <a:ea typeface="Calibri" panose="020F0502020204030204" pitchFamily="34" charset="0"/>
                <a:cs typeface="Simplified Arabic" panose="02020603050405020304" pitchFamily="18" charset="-78"/>
              </a:rPr>
              <a:t>كنت تعاني من قصور بالقلب، يعتمد التشخيص المستقبلي لك على سبب الحالة وحدتها، وصحتك العامة، وعوامل أخرى مثل عمرك. يمكن أن تتضمن المضاعفات ما يلي:</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Wingdings" panose="05000000000000000000" pitchFamily="2" charset="2"/>
              <a:buChar char="v"/>
            </a:pPr>
            <a:r>
              <a:rPr lang="ar-SA" sz="2400" b="1" dirty="0">
                <a:latin typeface="Calibri" panose="020F0502020204030204" pitchFamily="34" charset="0"/>
                <a:ea typeface="Calibri" panose="020F0502020204030204" pitchFamily="34" charset="0"/>
                <a:cs typeface="Simplified Arabic" panose="02020603050405020304" pitchFamily="18" charset="-78"/>
              </a:rPr>
              <a:t>تلف الكلى أو فشلها. يمكن لفشل القلب أن يقلل من تدفق الدم إلى الكليتين، الأمر الذي يؤدي في نهاية الأمر إلى فشل كلوي إذا ترك بدون علاج. يمكن لتلف الكلى الناتج عن فشل القلب أن يتطلب الخضوع لغسيل كلوي للعلاج.</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Wingdings" panose="05000000000000000000" pitchFamily="2" charset="2"/>
              <a:buChar char="v"/>
            </a:pPr>
            <a:r>
              <a:rPr lang="ar-SA" sz="2400" b="1" dirty="0">
                <a:latin typeface="Calibri" panose="020F0502020204030204" pitchFamily="34" charset="0"/>
                <a:ea typeface="Calibri" panose="020F0502020204030204" pitchFamily="34" charset="0"/>
                <a:cs typeface="Simplified Arabic" panose="02020603050405020304" pitchFamily="18" charset="-78"/>
              </a:rPr>
              <a:t>مشاكل صمام القلب. قد لا تعمل صمامات القلب، التي تحافظ على تدفق الدم في الاتجاه المناسب في قلبك، بشكل صحيح إذا تضخم القلب أو ارتفع الضغط في قلبك جدًا نتيجة لفشل القلب.</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Wingdings" panose="05000000000000000000" pitchFamily="2" charset="2"/>
              <a:buChar char="v"/>
            </a:pPr>
            <a:r>
              <a:rPr lang="ar-SA" sz="2400" b="1" dirty="0">
                <a:latin typeface="Calibri" panose="020F0502020204030204" pitchFamily="34" charset="0"/>
                <a:ea typeface="Calibri" panose="020F0502020204030204" pitchFamily="34" charset="0"/>
                <a:cs typeface="Simplified Arabic" panose="02020603050405020304" pitchFamily="18" charset="-78"/>
              </a:rPr>
              <a:t>مشاكل نظم القلب. يمكن أن تصبح مشاكل نظم القلب (</a:t>
            </a:r>
            <a:r>
              <a:rPr lang="ar-SA" sz="2400" b="1" dirty="0" err="1" smtClean="0">
                <a:latin typeface="Calibri" panose="020F0502020204030204" pitchFamily="34" charset="0"/>
                <a:ea typeface="Calibri" panose="020F0502020204030204" pitchFamily="34" charset="0"/>
                <a:cs typeface="Simplified Arabic" panose="02020603050405020304" pitchFamily="18" charset="-78"/>
              </a:rPr>
              <a:t>اضط</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را</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ب </a:t>
            </a:r>
            <a:r>
              <a:rPr lang="ar-SA" sz="2400" b="1" dirty="0">
                <a:latin typeface="Calibri" panose="020F0502020204030204" pitchFamily="34" charset="0"/>
                <a:ea typeface="Calibri" panose="020F0502020204030204" pitchFamily="34" charset="0"/>
                <a:cs typeface="Simplified Arabic" panose="02020603050405020304" pitchFamily="18" charset="-78"/>
              </a:rPr>
              <a:t>نظم القلب) إحدى المضاعفات المحتملة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لفشل</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ه.</a:t>
            </a:r>
          </a:p>
          <a:p>
            <a:pPr marL="342900" indent="-342900" algn="justLow">
              <a:lnSpc>
                <a:spcPct val="150000"/>
              </a:lnSpc>
              <a:buFont typeface="Wingdings" panose="05000000000000000000" pitchFamily="2" charset="2"/>
              <a:buChar char="v"/>
            </a:pPr>
            <a:r>
              <a:rPr lang="ar-SA" sz="2400" b="1" dirty="0"/>
              <a:t>تلف الكبد. يمكن لفشل القلب أن يؤدي إلى تراكم السوائل الأمر الذي يشكل ضغطًا كبيرًا على الكبد. يمكن أن يؤدي تراكم السوائل إلى </a:t>
            </a:r>
            <a:r>
              <a:rPr lang="ar-SA" sz="2400" b="1" dirty="0" err="1"/>
              <a:t>التندب</a:t>
            </a:r>
            <a:r>
              <a:rPr lang="ar-SA" sz="2400" b="1" dirty="0"/>
              <a:t>، الذي يزيد من صعوبة عمل الكبد على نحو مناسب.</a:t>
            </a:r>
            <a:endParaRPr lang="en-US" sz="2400" b="1" dirty="0"/>
          </a:p>
          <a:p>
            <a:pPr lvl="0" algn="justLow">
              <a:lnSpc>
                <a:spcPct val="150000"/>
              </a:lnSpc>
            </a:pP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مستطيل 4"/>
          <p:cNvSpPr/>
          <p:nvPr/>
        </p:nvSpPr>
        <p:spPr>
          <a:xfrm>
            <a:off x="5191596" y="669529"/>
            <a:ext cx="1954381" cy="938719"/>
          </a:xfrm>
          <a:prstGeom prst="rect">
            <a:avLst/>
          </a:prstGeom>
        </p:spPr>
        <p:txBody>
          <a:bodyPr wrap="none">
            <a:spAutoFit/>
          </a:bodyPr>
          <a:lstStyle/>
          <a:p>
            <a:pPr algn="justLow">
              <a:lnSpc>
                <a:spcPct val="150000"/>
              </a:lnSpc>
            </a:pPr>
            <a:r>
              <a:rPr lang="ar-SA" sz="4000" b="1" dirty="0" smtClean="0">
                <a:solidFill>
                  <a:srgbClr val="FFFF00"/>
                </a:solidFill>
                <a:latin typeface="Simplified Arabic" panose="02020603050405020304" pitchFamily="18" charset="-78"/>
                <a:ea typeface="Calibri" panose="020F0502020204030204" pitchFamily="34" charset="0"/>
                <a:cs typeface="PT Bold Heading" panose="02010400000000000000" pitchFamily="2" charset="-78"/>
              </a:rPr>
              <a:t>المضاعفات</a:t>
            </a:r>
            <a:endParaRPr lang="en-US" sz="28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4756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13898" y="1948964"/>
            <a:ext cx="11627891" cy="4909036"/>
          </a:xfrm>
          <a:prstGeom prst="rect">
            <a:avLst/>
          </a:prstGeom>
        </p:spPr>
        <p:txBody>
          <a:bodyPr wrap="square">
            <a:spAutoFit/>
          </a:bodyPr>
          <a:lstStyle/>
          <a:p>
            <a:pPr algn="justLow">
              <a:spcAft>
                <a:spcPts val="1000"/>
              </a:spcAft>
            </a:pPr>
            <a:r>
              <a:rPr lang="ar-SA" sz="2400" b="1" dirty="0" smtClean="0">
                <a:latin typeface="Calibri" panose="020F0502020204030204" pitchFamily="34" charset="0"/>
                <a:ea typeface="Calibri" panose="020F0502020204030204" pitchFamily="34" charset="0"/>
              </a:rPr>
              <a:t>الفائدة </a:t>
            </a:r>
            <a:r>
              <a:rPr lang="ar-SA" sz="2400" b="1" dirty="0">
                <a:latin typeface="Calibri" panose="020F0502020204030204" pitchFamily="34" charset="0"/>
                <a:ea typeface="Calibri" panose="020F0502020204030204" pitchFamily="34" charset="0"/>
              </a:rPr>
              <a:t>الرئيسية للنشاط البدني في قصور القلب هي انخفاض الأعراض ، وخاصة التعب وضيق التنفس ، التي يشعر بها الفرد عند القيام بنشاطاته </a:t>
            </a:r>
            <a:r>
              <a:rPr lang="ar-SA" sz="2400" b="1" dirty="0" err="1" smtClean="0">
                <a:latin typeface="Calibri" panose="020F0502020204030204" pitchFamily="34" charset="0"/>
                <a:ea typeface="Calibri" panose="020F0502020204030204" pitchFamily="34" charset="0"/>
              </a:rPr>
              <a:t>اليومية.أثبتت</a:t>
            </a:r>
            <a:r>
              <a:rPr lang="ar-SA" sz="2400" b="1" dirty="0" smtClean="0">
                <a:latin typeface="Calibri" panose="020F0502020204030204" pitchFamily="34" charset="0"/>
                <a:ea typeface="Calibri" panose="020F0502020204030204" pitchFamily="34" charset="0"/>
              </a:rPr>
              <a:t> </a:t>
            </a:r>
            <a:r>
              <a:rPr lang="ar-SA" sz="2400" b="1" dirty="0">
                <a:latin typeface="Calibri" panose="020F0502020204030204" pitchFamily="34" charset="0"/>
                <a:ea typeface="Calibri" panose="020F0502020204030204" pitchFamily="34" charset="0"/>
              </a:rPr>
              <a:t>الدراسات التي أجريت على مرضى القلب أنه يمكن التوصية بنشاط بدني منتظم في علاج فشل القلب المزمن المستقر للأسباب التالية:</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buFont typeface="+mj-lt"/>
              <a:buAutoNum type="arabicPeriod"/>
            </a:pPr>
            <a:r>
              <a:rPr lang="ar-SA" sz="2400" b="1" dirty="0">
                <a:latin typeface="Calibri" panose="020F0502020204030204" pitchFamily="34" charset="0"/>
                <a:ea typeface="Calibri" panose="020F0502020204030204" pitchFamily="34" charset="0"/>
              </a:rPr>
              <a:t>يقلل من معدل ضربات القلب و</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spcAft>
                <a:spcPts val="1000"/>
              </a:spcAft>
              <a:buFont typeface="+mj-lt"/>
              <a:buAutoNum type="arabicPeriod"/>
            </a:pPr>
            <a:r>
              <a:rPr lang="ar-SA" sz="2400" b="1" dirty="0">
                <a:latin typeface="Calibri" panose="020F0502020204030204" pitchFamily="34" charset="0"/>
                <a:ea typeface="Calibri" panose="020F0502020204030204" pitchFamily="34" charset="0"/>
              </a:rPr>
              <a:t>يزيد مستويات الأوكسجين المتاحة.</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latin typeface="Calibri" panose="020F0502020204030204" pitchFamily="34" charset="0"/>
                <a:ea typeface="Calibri" panose="020F0502020204030204" pitchFamily="34" charset="0"/>
              </a:rPr>
              <a:t>ومع ذلك ، قد تكون لممارسة الرياضة البدنية موانع لبعض المرضى الذين يعانون من قصور في القلب ، وبالتالي قبل البدء في ممارسة الرياضة البدنية ، يجب على أولئك الذين يعانون من هذا المرض استشارة طبيب القلب وتقييم حالتها البدنية من خلال اختبار ممارسة رياضة القلب التنفسي. بالإضافة إلى ذلك ، يجب على الفرد إبلاغ الطبيب عن الأمراض الأخرى التي يمتلكها والأدوية التي يتناولها.</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latin typeface="Calibri" panose="020F0502020204030204" pitchFamily="34" charset="0"/>
                <a:ea typeface="Calibri" panose="020F0502020204030204" pitchFamily="34" charset="0"/>
              </a:rPr>
              <a:t>يجب أن تكون كل خطة ممارسة فردية وفقا لتقدم عمر المريض والوضع ، ولكن بعض الخيارات هي المشي والركض الخفيف ، والتدريب على الوزن والتمارين الرياضية المائية ، على سبيل المثال. ولكن يجب أن يتم كل تمرين تحت إشراف محترف.</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847940" y="478636"/>
            <a:ext cx="6559809" cy="640175"/>
          </a:xfrm>
          <a:prstGeom prst="rect">
            <a:avLst/>
          </a:prstGeom>
        </p:spPr>
        <p:txBody>
          <a:bodyPr wrap="none">
            <a:spAutoFit/>
          </a:bodyPr>
          <a:lstStyle/>
          <a:p>
            <a:pPr>
              <a:lnSpc>
                <a:spcPct val="115000"/>
              </a:lnSpc>
              <a:spcAft>
                <a:spcPts val="1000"/>
              </a:spcAft>
            </a:pPr>
            <a:r>
              <a:rPr lang="ar-SA" sz="3200" u="sng" dirty="0">
                <a:solidFill>
                  <a:srgbClr val="FFFF00"/>
                </a:solidFill>
                <a:latin typeface="Calibri" panose="020F0502020204030204" pitchFamily="34" charset="0"/>
                <a:ea typeface="Calibri" panose="020F0502020204030204" pitchFamily="34" charset="0"/>
                <a:cs typeface="PT Bold Heading" panose="02010400000000000000" pitchFamily="2" charset="-78"/>
              </a:rPr>
              <a:t>علاقة النشاط البدني بفشل او قصور القلب:</a:t>
            </a:r>
            <a:endParaRPr lang="en-US" sz="20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8679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04715" y="2522064"/>
            <a:ext cx="11737075" cy="3970318"/>
          </a:xfrm>
          <a:prstGeom prst="rect">
            <a:avLst/>
          </a:prstGeom>
        </p:spPr>
        <p:txBody>
          <a:bodyPr wrap="square">
            <a:spAutoFit/>
          </a:bodyPr>
          <a:lstStyle/>
          <a:p>
            <a:pPr algn="justLow">
              <a:lnSpc>
                <a:spcPct val="150000"/>
              </a:lnSpc>
            </a:pPr>
            <a:r>
              <a:rPr lang="ar-SA" sz="2800" b="1" u="sng" dirty="0" smtClean="0">
                <a:solidFill>
                  <a:srgbClr val="FF0000"/>
                </a:solidFill>
                <a:latin typeface="Calibri" panose="020F0502020204030204" pitchFamily="34" charset="0"/>
                <a:ea typeface="Calibri" panose="020F0502020204030204" pitchFamily="34" charset="0"/>
              </a:rPr>
              <a:t>بعض </a:t>
            </a:r>
            <a:r>
              <a:rPr lang="ar-SA" sz="2800" b="1" u="sng" dirty="0">
                <a:solidFill>
                  <a:srgbClr val="FF0000"/>
                </a:solidFill>
                <a:latin typeface="Calibri" panose="020F0502020204030204" pitchFamily="34" charset="0"/>
                <a:ea typeface="Calibri" panose="020F0502020204030204" pitchFamily="34" charset="0"/>
              </a:rPr>
              <a:t>التوصيات للنشاط البدني في قصور القلب تشمل</a:t>
            </a:r>
            <a:r>
              <a:rPr lang="ar-SA" sz="2800" b="1" u="sng" dirty="0" smtClean="0">
                <a:solidFill>
                  <a:srgbClr val="FF0000"/>
                </a:solidFill>
                <a:latin typeface="Calibri" panose="020F0502020204030204" pitchFamily="34" charset="0"/>
                <a:ea typeface="Calibri" panose="020F0502020204030204" pitchFamily="34" charset="0"/>
              </a:rPr>
              <a:t>:</a:t>
            </a:r>
            <a:endParaRPr lang="en-US" sz="2800" b="1" dirty="0" smtClean="0">
              <a:solidFill>
                <a:srgbClr val="FF0000"/>
              </a:solidFill>
              <a:latin typeface="Calibri" panose="020F0502020204030204" pitchFamily="34" charset="0"/>
              <a:ea typeface="Calibri" panose="020F0502020204030204" pitchFamily="34" charset="0"/>
            </a:endParaRPr>
          </a:p>
          <a:p>
            <a:pPr marL="342900" lvl="0" indent="-342900" algn="justLow">
              <a:lnSpc>
                <a:spcPct val="150000"/>
              </a:lnSpc>
              <a:buFont typeface="Symbol" panose="05050102010706020507" pitchFamily="18" charset="2"/>
              <a:buChar char=""/>
            </a:pPr>
            <a:r>
              <a:rPr lang="ar-SA" sz="2800" b="1" dirty="0" smtClean="0">
                <a:latin typeface="Calibri" panose="020F0502020204030204" pitchFamily="34" charset="0"/>
                <a:ea typeface="Calibri" panose="020F0502020204030204" pitchFamily="34" charset="0"/>
              </a:rPr>
              <a:t>ارتداء </a:t>
            </a:r>
            <a:r>
              <a:rPr lang="ar-SA" sz="2800" b="1" dirty="0">
                <a:latin typeface="Calibri" panose="020F0502020204030204" pitchFamily="34" charset="0"/>
                <a:ea typeface="Calibri" panose="020F0502020204030204" pitchFamily="34" charset="0"/>
              </a:rPr>
              <a:t>ملابس جديدة ومريحة.</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800" b="1" dirty="0">
                <a:latin typeface="Calibri" panose="020F0502020204030204" pitchFamily="34" charset="0"/>
                <a:ea typeface="Calibri" panose="020F0502020204030204" pitchFamily="34" charset="0"/>
              </a:rPr>
              <a:t>شرب الماء أثناء التمرين</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buFont typeface="Symbol" panose="05050102010706020507" pitchFamily="18" charset="2"/>
              <a:buChar char=""/>
            </a:pPr>
            <a:r>
              <a:rPr lang="ar-SA" sz="2800" b="1" dirty="0">
                <a:latin typeface="Calibri" panose="020F0502020204030204" pitchFamily="34" charset="0"/>
                <a:ea typeface="Calibri" panose="020F0502020204030204" pitchFamily="34" charset="0"/>
              </a:rPr>
              <a:t>تجنب النشاط البدني في الأماكن شديدة الحرارة.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pPr>
            <a:r>
              <a:rPr lang="ar-SA" sz="2800" b="1" dirty="0">
                <a:latin typeface="Calibri" panose="020F0502020204030204" pitchFamily="34" charset="0"/>
                <a:ea typeface="Calibri" panose="020F0502020204030204" pitchFamily="34" charset="0"/>
              </a:rPr>
              <a:t>تساعد هذه التوصيات على منع حدوث مضاعفات ، مثل زيادة درجة حرارة الجسم أو الجفاف ، وهي شائعة عند مرضى قصور القلب بسبب صعوبة تنظيم درجة حرارة الجسم.</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4353634" y="1198661"/>
            <a:ext cx="3439236" cy="800219"/>
          </a:xfrm>
          <a:prstGeom prst="rect">
            <a:avLst/>
          </a:prstGeom>
        </p:spPr>
        <p:txBody>
          <a:bodyPr wrap="square">
            <a:spAutoFit/>
          </a:bodyPr>
          <a:lstStyle/>
          <a:p>
            <a:pPr lvl="0">
              <a:lnSpc>
                <a:spcPct val="115000"/>
              </a:lnSpc>
              <a:spcAft>
                <a:spcPts val="1000"/>
              </a:spcAft>
            </a:pPr>
            <a:r>
              <a:rPr lang="ar-SA" sz="4000" dirty="0" smtClean="0">
                <a:solidFill>
                  <a:srgbClr val="FFFF00"/>
                </a:solidFill>
                <a:latin typeface="Calibri" panose="020F0502020204030204" pitchFamily="34" charset="0"/>
                <a:ea typeface="Calibri" panose="020F0502020204030204" pitchFamily="34" charset="0"/>
                <a:cs typeface="PT Bold Heading" panose="02010400000000000000" pitchFamily="2" charset="-78"/>
              </a:rPr>
              <a:t>توصيات مهمة</a:t>
            </a:r>
            <a:endParaRPr lang="en-US" sz="28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748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28160" y="1328510"/>
            <a:ext cx="8761413" cy="706964"/>
          </a:xfrm>
        </p:spPr>
        <p:txBody>
          <a:bodyPr/>
          <a:lstStyle/>
          <a:p>
            <a:r>
              <a:rPr lang="ar-SA" sz="4000" b="1" u="sng" dirty="0">
                <a:solidFill>
                  <a:srgbClr val="FFFF00"/>
                </a:solidFill>
              </a:rPr>
              <a:t>فشل القلب (</a:t>
            </a:r>
            <a:r>
              <a:rPr lang="en-US" sz="4000" b="1" u="sng" dirty="0">
                <a:solidFill>
                  <a:srgbClr val="FFFF00"/>
                </a:solidFill>
              </a:rPr>
              <a:t>(ECG ECHO </a:t>
            </a:r>
            <a:r>
              <a:rPr lang="en-US" sz="4000" b="1" u="sng" dirty="0" smtClean="0">
                <a:solidFill>
                  <a:srgbClr val="FFFF00"/>
                </a:solidFill>
              </a:rPr>
              <a:t>HEART FAILUER</a:t>
            </a:r>
            <a:r>
              <a:rPr lang="en-US" sz="4000" b="1" dirty="0">
                <a:solidFill>
                  <a:srgbClr val="FFFF00"/>
                </a:solidFill>
              </a:rPr>
              <a:t/>
            </a:r>
            <a:br>
              <a:rPr lang="en-US" sz="4000" b="1" dirty="0">
                <a:solidFill>
                  <a:srgbClr val="FFFF00"/>
                </a:solidFill>
              </a:rPr>
            </a:br>
            <a:endParaRPr lang="ar-IQ" sz="4000" b="1" dirty="0">
              <a:solidFill>
                <a:srgbClr val="FFFF00"/>
              </a:solidFill>
            </a:endParaRPr>
          </a:p>
        </p:txBody>
      </p:sp>
      <p:sp>
        <p:nvSpPr>
          <p:cNvPr id="4" name="مستطيل 3"/>
          <p:cNvSpPr/>
          <p:nvPr/>
        </p:nvSpPr>
        <p:spPr>
          <a:xfrm>
            <a:off x="301743" y="2035474"/>
            <a:ext cx="11614245" cy="4375557"/>
          </a:xfrm>
          <a:prstGeom prst="rect">
            <a:avLst/>
          </a:prstGeom>
        </p:spPr>
        <p:txBody>
          <a:bodyPr wrap="square">
            <a:spAutoFit/>
          </a:bodyPr>
          <a:lstStyle/>
          <a:p>
            <a:pPr marL="342900" lvl="0" indent="-342900" algn="justLow">
              <a:lnSpc>
                <a:spcPct val="150000"/>
              </a:lnSpc>
              <a:spcAft>
                <a:spcPts val="1000"/>
              </a:spcAft>
              <a:buFont typeface="Symbol" panose="05050102010706020507" pitchFamily="18" charset="2"/>
              <a:buChar char=""/>
            </a:pPr>
            <a:r>
              <a:rPr lang="ar-SA" sz="3600" u="sng" dirty="0" smtClean="0">
                <a:solidFill>
                  <a:srgbClr val="FF0000"/>
                </a:solidFill>
                <a:effectLst/>
                <a:latin typeface="Calibri" panose="020F0502020204030204" pitchFamily="34" charset="0"/>
                <a:ea typeface="Calibri" panose="020F0502020204030204" pitchFamily="34" charset="0"/>
                <a:cs typeface="PT Bold Heading" panose="02010400000000000000" pitchFamily="2" charset="-78"/>
              </a:rPr>
              <a:t>القلب</a:t>
            </a:r>
            <a:r>
              <a:rPr lang="ar-SA" sz="3600" dirty="0" smtClean="0">
                <a:solidFill>
                  <a:srgbClr val="FF0000"/>
                </a:solidFill>
                <a:effectLst/>
                <a:latin typeface="Calibri" panose="020F0502020204030204" pitchFamily="34" charset="0"/>
                <a:ea typeface="Calibri" panose="020F0502020204030204" pitchFamily="34" charset="0"/>
                <a:cs typeface="PT Bold Heading" panose="02010400000000000000" pitchFamily="2" charset="-78"/>
              </a:rPr>
              <a:t>:</a:t>
            </a:r>
            <a:r>
              <a:rPr lang="ar-SA" sz="3200" dirty="0">
                <a:solidFill>
                  <a:srgbClr val="FF0000"/>
                </a:solidFill>
                <a:latin typeface="Calibri" panose="020F0502020204030204" pitchFamily="34" charset="0"/>
                <a:ea typeface="Calibri" panose="020F0502020204030204" pitchFamily="34" charset="0"/>
              </a:rPr>
              <a:t>  </a:t>
            </a:r>
            <a:endParaRPr lang="ar-IQ" sz="3200" dirty="0" smtClean="0">
              <a:solidFill>
                <a:srgbClr val="FF0000"/>
              </a:solidFill>
              <a:latin typeface="Calibri" panose="020F0502020204030204" pitchFamily="34" charset="0"/>
              <a:ea typeface="Calibri" panose="020F0502020204030204" pitchFamily="34" charset="0"/>
            </a:endParaRPr>
          </a:p>
          <a:p>
            <a:pPr lvl="0" algn="justLow">
              <a:lnSpc>
                <a:spcPct val="150000"/>
              </a:lnSpc>
              <a:spcAft>
                <a:spcPts val="1000"/>
              </a:spcAft>
            </a:pPr>
            <a:r>
              <a:rPr lang="ar-SA" sz="2400" dirty="0" smtClean="0">
                <a:latin typeface="Calibri" panose="020F0502020204030204" pitchFamily="34" charset="0"/>
                <a:ea typeface="Calibri" panose="020F0502020204030204" pitchFamily="34" charset="0"/>
              </a:rPr>
              <a:t>يُعتبر </a:t>
            </a:r>
            <a:r>
              <a:rPr lang="ar-SA" sz="2400" dirty="0">
                <a:latin typeface="Calibri" panose="020F0502020204030204" pitchFamily="34" charset="0"/>
                <a:ea typeface="Calibri" panose="020F0502020204030204" pitchFamily="34" charset="0"/>
              </a:rPr>
              <a:t>القلب عضواً عضليّاً في جسم الإنسان، ويساوي في حجمه حجم قبضة اليد، ويقع خلف عظم القص </a:t>
            </a:r>
            <a:r>
              <a:rPr lang="ar-IQ" sz="2400" dirty="0" smtClean="0">
                <a:latin typeface="Calibri" panose="020F0502020204030204" pitchFamily="34" charset="0"/>
                <a:ea typeface="Calibri" panose="020F0502020204030204" pitchFamily="34" charset="0"/>
              </a:rPr>
              <a:t>                  </a:t>
            </a:r>
            <a:r>
              <a:rPr lang="ar-SA" sz="2400" dirty="0" smtClean="0">
                <a:latin typeface="Calibri" panose="020F0502020204030204" pitchFamily="34" charset="0"/>
                <a:ea typeface="Calibri" panose="020F0502020204030204" pitchFamily="34" charset="0"/>
              </a:rPr>
              <a:t>( </a:t>
            </a:r>
            <a:r>
              <a:rPr lang="en-US" sz="2400" dirty="0">
                <a:latin typeface="Calibri" panose="020F0502020204030204" pitchFamily="34" charset="0"/>
                <a:ea typeface="Calibri" panose="020F0502020204030204" pitchFamily="34" charset="0"/>
                <a:cs typeface="Arial" panose="020B0604020202020204" pitchFamily="34" charset="0"/>
              </a:rPr>
              <a:t>Breastbone</a:t>
            </a:r>
            <a:r>
              <a:rPr lang="ar-SA" sz="2400" dirty="0">
                <a:latin typeface="Calibri" panose="020F0502020204030204" pitchFamily="34" charset="0"/>
                <a:ea typeface="Calibri" panose="020F0502020204030204" pitchFamily="34" charset="0"/>
              </a:rPr>
              <a:t>) إلى اليسار قليلاً، وتكمُن وظيفته في ضخّ الدم خلال شبكةٍ من الشرايين والأوردة في الجسم مكوّناً جهاز الدوران (</a:t>
            </a:r>
            <a:r>
              <a:rPr lang="en-US" sz="2400" dirty="0">
                <a:latin typeface="Calibri" panose="020F0502020204030204" pitchFamily="34" charset="0"/>
                <a:ea typeface="Calibri" panose="020F0502020204030204" pitchFamily="34" charset="0"/>
                <a:cs typeface="Arial" panose="020B0604020202020204" pitchFamily="34" charset="0"/>
              </a:rPr>
              <a:t>Cardiovascular system</a:t>
            </a:r>
            <a:r>
              <a:rPr lang="ar-SA" sz="2400" dirty="0">
                <a:latin typeface="Calibri" panose="020F0502020204030204" pitchFamily="34" charset="0"/>
                <a:ea typeface="Calibri" panose="020F0502020204030204" pitchFamily="34" charset="0"/>
              </a:rPr>
              <a:t>)، ويتكوّن القلب من أربع حجرات؛ الأذين الأيمن والأذين الأيسر (</a:t>
            </a:r>
            <a:r>
              <a:rPr lang="en-US" sz="2400" dirty="0">
                <a:latin typeface="Calibri" panose="020F0502020204030204" pitchFamily="34" charset="0"/>
                <a:ea typeface="Calibri" panose="020F0502020204030204" pitchFamily="34" charset="0"/>
                <a:cs typeface="Arial" panose="020B0604020202020204" pitchFamily="34" charset="0"/>
              </a:rPr>
              <a:t>Atrium</a:t>
            </a:r>
            <a:r>
              <a:rPr lang="ar-SA" sz="2400" dirty="0">
                <a:latin typeface="Calibri" panose="020F0502020204030204" pitchFamily="34" charset="0"/>
                <a:ea typeface="Calibri" panose="020F0502020204030204" pitchFamily="34" charset="0"/>
              </a:rPr>
              <a:t>)، اللذين يُشكلان الحجرات العلويّة من القلب ويستقبلان الدم القادم إليهما، والبطين الأيمن والبطين الأيسر (</a:t>
            </a:r>
            <a:r>
              <a:rPr lang="en-US" sz="2400" dirty="0">
                <a:latin typeface="Calibri" panose="020F0502020204030204" pitchFamily="34" charset="0"/>
                <a:ea typeface="Calibri" panose="020F0502020204030204" pitchFamily="34" charset="0"/>
                <a:cs typeface="Arial" panose="020B0604020202020204" pitchFamily="34" charset="0"/>
              </a:rPr>
              <a:t>Ventricle</a:t>
            </a:r>
            <a:r>
              <a:rPr lang="ar-SA" sz="2400" dirty="0">
                <a:latin typeface="Calibri" panose="020F0502020204030204" pitchFamily="34" charset="0"/>
                <a:ea typeface="Calibri" panose="020F0502020204030204" pitchFamily="34" charset="0"/>
              </a:rPr>
              <a:t>)، اللذين يُشكلان الحجرات السفليّة ويضخّان الدم خارج القلب، ويوجد على بوّابات الحجرات صمّاماتٌ تسمح بتدفّق الدم باتجاه معين وتمنع تدفّقه في الاتجاه الآخر.</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6973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256665" y="493710"/>
            <a:ext cx="1643399" cy="1107996"/>
          </a:xfrm>
          <a:prstGeom prst="rect">
            <a:avLst/>
          </a:prstGeom>
        </p:spPr>
        <p:txBody>
          <a:bodyPr wrap="none">
            <a:spAutoFit/>
          </a:bodyPr>
          <a:lstStyle/>
          <a:p>
            <a:pPr algn="justLow">
              <a:lnSpc>
                <a:spcPct val="150000"/>
              </a:lnSpc>
            </a:pPr>
            <a:r>
              <a:rPr lang="ar-SA" sz="4800" b="1" dirty="0" smtClean="0">
                <a:solidFill>
                  <a:srgbClr val="FFFF00"/>
                </a:solidFill>
                <a:latin typeface="Simplified Arabic" panose="02020603050405020304" pitchFamily="18" charset="-78"/>
                <a:ea typeface="Calibri" panose="020F0502020204030204" pitchFamily="34" charset="0"/>
                <a:cs typeface="PT Bold Heading" panose="02010400000000000000" pitchFamily="2" charset="-78"/>
              </a:rPr>
              <a:t>الوقاية</a:t>
            </a:r>
            <a:endParaRPr lang="en-US" sz="36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43948" y="2197862"/>
            <a:ext cx="11668835" cy="4662815"/>
          </a:xfrm>
          <a:prstGeom prst="rect">
            <a:avLst/>
          </a:prstGeom>
        </p:spPr>
        <p:txBody>
          <a:bodyPr wrap="square">
            <a:spAutoFit/>
          </a:bodyPr>
          <a:lstStyle/>
          <a:p>
            <a:pPr algn="justLow">
              <a:lnSpc>
                <a:spcPct val="150000"/>
              </a:lnSpc>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ويعد أساس الوقاية من فشل القلب الحد من عوالم الخطر. فباستطاعتك السيطرة على العديد من عوامل خطر الإصابة بمرض القلب أو استبعادها كليًا، ومن بينها</a:t>
            </a: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 </a:t>
            </a:r>
            <a:r>
              <a:rPr lang="ar-SA" sz="2000" b="1" dirty="0">
                <a:latin typeface="Simplified Arabic" panose="02020603050405020304" pitchFamily="18" charset="-78"/>
                <a:ea typeface="Calibri" panose="020F0502020204030204" pitchFamily="34" charset="0"/>
                <a:cs typeface="Simplified Arabic" panose="02020603050405020304" pitchFamily="18" charset="-78"/>
              </a:rPr>
              <a:t>ضغط الدم المرتفع و مرض الشريان التاجي؛ وذلك عن طريق تغيير نمط حياتك، وبمساعدة أي أدوية لازمة.</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algn="justLow">
              <a:lnSpc>
                <a:spcPct val="150000"/>
              </a:lnSpc>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ومن بين التغييرات الممكن إجراؤها على نمط حياتك للمساعدة في الوقاية من فشل القلب ما يلي:</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عدم التدخين.</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السيطرة على بعض الحالات المزمنة بعينها، مثل ارتفاع ضغط الدم والسكري.</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الحفاظ على نشاطك البدني.</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تناول أطعمة صحية.</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a:latin typeface="Simplified Arabic" panose="02020603050405020304" pitchFamily="18" charset="-78"/>
                <a:ea typeface="Calibri" panose="020F0502020204030204" pitchFamily="34" charset="0"/>
                <a:cs typeface="Simplified Arabic" panose="02020603050405020304" pitchFamily="18" charset="-78"/>
              </a:rPr>
              <a:t>الحفاظ على وزن </a:t>
            </a: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صحي.</a:t>
            </a:r>
            <a:endParaRPr lang="ar-IQ" sz="1600" b="1" dirty="0">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50000"/>
              </a:lnSpc>
              <a:buSzPts val="1000"/>
              <a:buFont typeface="Wingdings" panose="05000000000000000000" pitchFamily="2" charset="2"/>
              <a:buChar char="v"/>
              <a:tabLst>
                <a:tab pos="457200" algn="l"/>
              </a:tabLst>
            </a:pPr>
            <a:r>
              <a:rPr lang="ar-SA" sz="2000" b="1" dirty="0" smtClean="0">
                <a:latin typeface="Simplified Arabic" panose="02020603050405020304" pitchFamily="18" charset="-78"/>
                <a:ea typeface="Calibri" panose="020F0502020204030204" pitchFamily="34" charset="0"/>
                <a:cs typeface="Simplified Arabic" panose="02020603050405020304" pitchFamily="18" charset="-78"/>
              </a:rPr>
              <a:t>السيطرة </a:t>
            </a:r>
            <a:r>
              <a:rPr lang="ar-SA" sz="2000" b="1" dirty="0">
                <a:latin typeface="Simplified Arabic" panose="02020603050405020304" pitchFamily="18" charset="-78"/>
                <a:ea typeface="Calibri" panose="020F0502020204030204" pitchFamily="34" charset="0"/>
                <a:cs typeface="Simplified Arabic" panose="02020603050405020304" pitchFamily="18" charset="-78"/>
              </a:rPr>
              <a:t>على الضغط النفسي وتقليله.</a:t>
            </a:r>
            <a:endParaRPr lang="en-US" sz="1600" b="1"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457200" algn="justLow">
              <a:lnSpc>
                <a:spcPct val="150000"/>
              </a:lnSpc>
              <a:spcAft>
                <a:spcPts val="1000"/>
              </a:spcAft>
            </a:pPr>
            <a:r>
              <a:rPr lang="ar-SA" b="1" dirty="0">
                <a:latin typeface="Simplified Arabic" panose="02020603050405020304" pitchFamily="18" charset="-78"/>
                <a:ea typeface="Calibri" panose="020F0502020204030204" pitchFamily="34" charset="0"/>
                <a:cs typeface="Simplified Arabic" panose="02020603050405020304" pitchFamily="18" charset="-78"/>
              </a:rPr>
              <a:t> </a:t>
            </a:r>
            <a:endParaRPr lang="en-US" sz="1400" b="1"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530826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45658" y="2572862"/>
            <a:ext cx="11682483" cy="3913892"/>
          </a:xfrm>
          <a:prstGeom prst="rect">
            <a:avLst/>
          </a:prstGeom>
        </p:spPr>
        <p:txBody>
          <a:bodyPr wrap="square">
            <a:spAutoFit/>
          </a:bodyPr>
          <a:lstStyle/>
          <a:p>
            <a:pPr algn="justLow">
              <a:lnSpc>
                <a:spcPct val="150000"/>
              </a:lnSpc>
              <a:spcAft>
                <a:spcPts val="1000"/>
              </a:spcAft>
            </a:pPr>
            <a:r>
              <a:rPr lang="ar-SA" sz="2000" b="1" dirty="0" smtClean="0">
                <a:latin typeface="Calibri" panose="020F0502020204030204" pitchFamily="34" charset="0"/>
                <a:ea typeface="Calibri" panose="020F0502020204030204" pitchFamily="34" charset="0"/>
                <a:cs typeface="Simplified Arabic" panose="02020603050405020304" pitchFamily="18" charset="-78"/>
              </a:rPr>
              <a:t>من </a:t>
            </a:r>
            <a:r>
              <a:rPr lang="ar-SA" sz="2000" b="1" dirty="0">
                <a:latin typeface="Calibri" panose="020F0502020204030204" pitchFamily="34" charset="0"/>
                <a:ea typeface="Calibri" panose="020F0502020204030204" pitchFamily="34" charset="0"/>
                <a:cs typeface="Simplified Arabic" panose="02020603050405020304" pitchFamily="18" charset="-78"/>
              </a:rPr>
              <a:t>بين أهم </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الأم</a:t>
            </a:r>
            <a:r>
              <a:rPr lang="ar-IQ" sz="2000" b="1" dirty="0" smtClean="0">
                <a:latin typeface="Calibri" panose="020F0502020204030204" pitchFamily="34" charset="0"/>
                <a:ea typeface="Calibri" panose="020F0502020204030204" pitchFamily="34" charset="0"/>
                <a:cs typeface="Simplified Arabic" panose="02020603050405020304" pitchFamily="18" charset="-78"/>
              </a:rPr>
              <a:t>را</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ض </a:t>
            </a:r>
            <a:r>
              <a:rPr lang="ar-SA" sz="2000" b="1" dirty="0">
                <a:latin typeface="Calibri" panose="020F0502020204030204" pitchFamily="34" charset="0"/>
                <a:ea typeface="Calibri" panose="020F0502020204030204" pitchFamily="34" charset="0"/>
                <a:cs typeface="Simplified Arabic" panose="02020603050405020304" pitchFamily="18" charset="-78"/>
              </a:rPr>
              <a:t>التي يحتمل أن يعالجها الطبيب هو فشل القلب</a:t>
            </a:r>
            <a:r>
              <a:rPr lang="en-US" sz="2000" b="1" dirty="0">
                <a:latin typeface="Simplified Arabic" panose="02020603050405020304" pitchFamily="18" charset="-78"/>
                <a:ea typeface="Calibri" panose="020F0502020204030204" pitchFamily="34" charset="0"/>
                <a:cs typeface="Arial" panose="020B0604020202020204" pitchFamily="34" charset="0"/>
              </a:rPr>
              <a:t> cardiac failure </a:t>
            </a:r>
            <a:r>
              <a:rPr lang="ar-SA" sz="2000" b="1" dirty="0">
                <a:latin typeface="Calibri" panose="020F0502020204030204" pitchFamily="34" charset="0"/>
                <a:ea typeface="Calibri" panose="020F0502020204030204" pitchFamily="34" charset="0"/>
                <a:cs typeface="Simplified Arabic" panose="02020603050405020304" pitchFamily="18" charset="-78"/>
              </a:rPr>
              <a:t>الذي يمكن أن ينتج من أية حالة قلبية تقلل من مقدرة القلب على ضخ الدم. وعادة ما يكون سبب ذلك هو نقص قلوصية العضل القلبي الذي ينتج عن قلة جريان الدم الإكليلي فيه ولكن فشل الضخ يمكن أن يتسبب أيضا عن تخريب صمامات القلب أو عن الضغط الخارجي حول القلب أو عوز الفيتامين أو المرض الأولي للعضلة القلبية أو أي شذوذ آخر يجعل القلب مضخة غير </a:t>
            </a:r>
            <a:r>
              <a:rPr lang="ar-SA" sz="2000" b="1" dirty="0" err="1">
                <a:latin typeface="Calibri" panose="020F0502020204030204" pitchFamily="34" charset="0"/>
                <a:ea typeface="Calibri" panose="020F0502020204030204" pitchFamily="34" charset="0"/>
                <a:cs typeface="Simplified Arabic" panose="02020603050405020304" pitchFamily="18" charset="-78"/>
              </a:rPr>
              <a:t>كفوءة</a:t>
            </a:r>
            <a:r>
              <a:rPr lang="ar-SA" sz="2000" b="1" dirty="0">
                <a:latin typeface="Calibri" panose="020F0502020204030204" pitchFamily="34" charset="0"/>
                <a:ea typeface="Calibri" panose="020F0502020204030204" pitchFamily="34" charset="0"/>
                <a:cs typeface="Simplified Arabic" panose="02020603050405020304" pitchFamily="18" charset="-78"/>
              </a:rPr>
              <a:t>، وسنبحث في هذا الفصل بصورة أساسية فشل القلب الناتج من مرض إقفار القلب، وسنبحث في الفصل القادم الأمراض القلبية </a:t>
            </a:r>
            <a:r>
              <a:rPr lang="ar-SA" sz="2000" b="1" dirty="0" err="1">
                <a:latin typeface="Calibri" panose="020F0502020204030204" pitchFamily="34" charset="0"/>
                <a:ea typeface="Calibri" panose="020F0502020204030204" pitchFamily="34" charset="0"/>
                <a:cs typeface="Simplified Arabic" panose="02020603050405020304" pitchFamily="18" charset="-78"/>
              </a:rPr>
              <a:t>الصمامية</a:t>
            </a:r>
            <a:r>
              <a:rPr lang="ar-SA" sz="2000" b="1" dirty="0">
                <a:latin typeface="Calibri" panose="020F0502020204030204" pitchFamily="34" charset="0"/>
                <a:ea typeface="Calibri" panose="020F0502020204030204" pitchFamily="34" charset="0"/>
                <a:cs typeface="Simplified Arabic" panose="02020603050405020304" pitchFamily="18" charset="-78"/>
              </a:rPr>
              <a:t> والخلقية</a:t>
            </a:r>
            <a:r>
              <a:rPr lang="en-US" sz="2000" b="1" dirty="0">
                <a:latin typeface="Simplified Arabic" panose="02020603050405020304" pitchFamily="18" charset="-78"/>
                <a:ea typeface="Calibri" panose="020F0502020204030204" pitchFamily="34" charset="0"/>
                <a:cs typeface="Arial" panose="020B0604020202020204" pitchFamily="34" charset="0"/>
              </a:rPr>
              <a:t> .</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en-US" sz="2000" b="1" dirty="0">
                <a:latin typeface="Simplified Arabic" panose="02020603050405020304" pitchFamily="18" charset="-78"/>
                <a:ea typeface="Calibri" panose="020F0502020204030204" pitchFamily="34" charset="0"/>
                <a:cs typeface="Arial" panose="020B0604020202020204" pitchFamily="34" charset="0"/>
              </a:rPr>
              <a:t> </a:t>
            </a:r>
            <a:r>
              <a:rPr lang="ar-SA" sz="20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تعريف فشل القلب</a:t>
            </a:r>
            <a:r>
              <a:rPr lang="ar-SA" sz="2000" b="1" dirty="0">
                <a:latin typeface="Calibri" panose="020F0502020204030204" pitchFamily="34" charset="0"/>
                <a:ea typeface="Calibri" panose="020F0502020204030204" pitchFamily="34" charset="0"/>
                <a:cs typeface="Simplified Arabic" panose="02020603050405020304" pitchFamily="18" charset="-78"/>
              </a:rPr>
              <a:t>، يعني </a:t>
            </a:r>
            <a:r>
              <a:rPr lang="ar-SA" sz="2000" b="1" dirty="0" err="1">
                <a:latin typeface="Calibri" panose="020F0502020204030204" pitchFamily="34" charset="0"/>
                <a:ea typeface="Calibri" panose="020F0502020204030204" pitchFamily="34" charset="0"/>
                <a:cs typeface="Simplified Arabic" panose="02020603050405020304" pitchFamily="18" charset="-78"/>
              </a:rPr>
              <a:t>مصطلع</a:t>
            </a:r>
            <a:r>
              <a:rPr lang="ar-SA" sz="2000" b="1" dirty="0">
                <a:latin typeface="Calibri" panose="020F0502020204030204" pitchFamily="34" charset="0"/>
                <a:ea typeface="Calibri" panose="020F0502020204030204" pitchFamily="34" charset="0"/>
                <a:cs typeface="Simplified Arabic" panose="02020603050405020304" pitchFamily="18" charset="-78"/>
              </a:rPr>
              <a:t> فشل القلب ببساطة فشله في ضخ كمية كافية من الدم لنسد احتياجات الجسم. وعادة ما يكون ذلك بسبب خلل وظيفة القلب نفسه وقد يظهر فشل القلب بأحد شكلين :(1) نقص نتاج القلب، (2) أو تراكم الدم في الأوردة بعد القلب الأيسر أو الأيمن - </a:t>
            </a:r>
            <a:r>
              <a:rPr lang="ar-SA" sz="2000" b="1" dirty="0" err="1">
                <a:latin typeface="Calibri" panose="020F0502020204030204" pitchFamily="34" charset="0"/>
                <a:ea typeface="Calibri" panose="020F0502020204030204" pitchFamily="34" charset="0"/>
                <a:cs typeface="Simplified Arabic" panose="02020603050405020304" pitchFamily="18" charset="-78"/>
              </a:rPr>
              <a:t>حتی</a:t>
            </a:r>
            <a:r>
              <a:rPr lang="ar-SA" sz="2000" b="1" dirty="0">
                <a:latin typeface="Calibri" panose="020F0502020204030204" pitchFamily="34" charset="0"/>
                <a:ea typeface="Calibri" panose="020F0502020204030204" pitchFamily="34" charset="0"/>
                <a:cs typeface="Simplified Arabic" panose="02020603050405020304" pitchFamily="18" charset="-78"/>
              </a:rPr>
              <a:t> بالرغم من كون نتاج القلب سوياً أو أحيانا أعلى من السوي كما سنبحثه لاحقاً</a:t>
            </a:r>
            <a:r>
              <a:rPr lang="en-US" sz="2000" b="1" dirty="0" smtClean="0">
                <a:latin typeface="Simplified Arabic" panose="02020603050405020304" pitchFamily="18" charset="-78"/>
                <a:ea typeface="Calibri" panose="020F0502020204030204" pitchFamily="34" charset="0"/>
                <a:cs typeface="Arial" panose="020B0604020202020204" pitchFamily="34" charset="0"/>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5002308" y="817691"/>
            <a:ext cx="2169185" cy="1107996"/>
          </a:xfrm>
          <a:prstGeom prst="rect">
            <a:avLst/>
          </a:prstGeom>
        </p:spPr>
        <p:txBody>
          <a:bodyPr wrap="none">
            <a:spAutoFit/>
          </a:bodyPr>
          <a:lstStyle/>
          <a:p>
            <a:pPr algn="justLow">
              <a:lnSpc>
                <a:spcPct val="150000"/>
              </a:lnSpc>
              <a:spcAft>
                <a:spcPts val="1000"/>
              </a:spcAft>
            </a:pPr>
            <a:r>
              <a:rPr lang="ar-SA" sz="4800" dirty="0" smtClean="0">
                <a:solidFill>
                  <a:srgbClr val="FFFF00"/>
                </a:solidFill>
                <a:latin typeface="Calibri" panose="020F0502020204030204" pitchFamily="34" charset="0"/>
                <a:ea typeface="Calibri" panose="020F0502020204030204" pitchFamily="34" charset="0"/>
                <a:cs typeface="Simplified Arabic" panose="02020603050405020304" pitchFamily="18" charset="-78"/>
              </a:rPr>
              <a:t>فشل القلب</a:t>
            </a:r>
            <a:endParaRPr lang="en-US" sz="40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192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22282" y="841318"/>
            <a:ext cx="6393097" cy="1023357"/>
          </a:xfrm>
          <a:prstGeom prst="rect">
            <a:avLst/>
          </a:prstGeom>
        </p:spPr>
        <p:txBody>
          <a:bodyPr wrap="none">
            <a:spAutoFit/>
          </a:bodyPr>
          <a:lstStyle/>
          <a:p>
            <a:pPr algn="justLow">
              <a:lnSpc>
                <a:spcPct val="150000"/>
              </a:lnSpc>
              <a:spcAft>
                <a:spcPts val="1000"/>
              </a:spcAft>
            </a:pPr>
            <a:r>
              <a:rPr lang="ar-SA" sz="4400" dirty="0">
                <a:solidFill>
                  <a:srgbClr val="FFFF00"/>
                </a:solidFill>
                <a:latin typeface="Calibri" panose="020F0502020204030204" pitchFamily="34" charset="0"/>
                <a:ea typeface="Calibri" panose="020F0502020204030204" pitchFamily="34" charset="0"/>
                <a:cs typeface="Simplified Arabic" panose="02020603050405020304" pitchFamily="18" charset="-78"/>
              </a:rPr>
              <a:t>التأثيرات الحادة لفشل القلب المعتدل</a:t>
            </a:r>
            <a:endParaRPr lang="en-US" sz="3600" dirty="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20098" y="2161479"/>
            <a:ext cx="11750722" cy="4909036"/>
          </a:xfrm>
          <a:prstGeom prst="rect">
            <a:avLst/>
          </a:prstGeom>
        </p:spPr>
        <p:txBody>
          <a:bodyPr wrap="square">
            <a:spAutoFit/>
          </a:bodyPr>
          <a:lstStyle/>
          <a:p>
            <a:pPr algn="justLow">
              <a:spcAft>
                <a:spcPts val="1000"/>
              </a:spcAft>
            </a:pPr>
            <a:r>
              <a:rPr lang="ar-SA"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إذا ما تخرب القلب فجائية ولدرجة كبيرة كما يحدث في احتشاء العضلة القلبية تهبط مقدرته على الضخ رأسا، وكنتيجة لذلك يحدث تأثيران</a:t>
            </a:r>
            <a:r>
              <a:rPr lang="en-US" sz="2400" b="1" dirty="0">
                <a:solidFill>
                  <a:srgbClr val="FF0000"/>
                </a:solidFill>
                <a:latin typeface="Simplified Arabic" panose="02020603050405020304" pitchFamily="18" charset="-78"/>
                <a:ea typeface="Calibri" panose="020F0502020204030204" pitchFamily="34" charset="0"/>
                <a:cs typeface="Arial" panose="020B0604020202020204" pitchFamily="34" charset="0"/>
              </a:rPr>
              <a:t>:</a:t>
            </a:r>
            <a:endParaRPr lang="en-US"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en-US" sz="2400" b="1" dirty="0">
                <a:latin typeface="Simplified Arabic" panose="02020603050405020304" pitchFamily="18" charset="-78"/>
                <a:ea typeface="Calibri" panose="020F0502020204030204" pitchFamily="34" charset="0"/>
                <a:cs typeface="Arial" panose="020B0604020202020204" pitchFamily="34" charset="0"/>
              </a:rPr>
              <a:t>(1)	</a:t>
            </a:r>
            <a:r>
              <a:rPr lang="ar-SA" sz="2400" b="1" dirty="0">
                <a:latin typeface="Calibri" panose="020F0502020204030204" pitchFamily="34" charset="0"/>
                <a:ea typeface="Calibri" panose="020F0502020204030204" pitchFamily="34" charset="0"/>
                <a:cs typeface="Simplified Arabic" panose="02020603050405020304" pitchFamily="18" charset="-78"/>
              </a:rPr>
              <a:t>نقص نتاج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القلب</a:t>
            </a:r>
            <a:r>
              <a:rPr lang="en-US" b="1" dirty="0" smtClean="0">
                <a:latin typeface="Calibri" panose="020F0502020204030204" pitchFamily="34" charset="0"/>
                <a:ea typeface="Calibri" panose="020F0502020204030204" pitchFamily="34" charset="0"/>
                <a:cs typeface="Arial" panose="020B0604020202020204" pitchFamily="34" charset="0"/>
              </a:rPr>
              <a:t>  (2)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تراكم </a:t>
            </a:r>
            <a:r>
              <a:rPr lang="ar-SA" sz="2400" b="1" dirty="0">
                <a:latin typeface="Calibri" panose="020F0502020204030204" pitchFamily="34" charset="0"/>
                <a:ea typeface="Calibri" panose="020F0502020204030204" pitchFamily="34" charset="0"/>
                <a:cs typeface="Simplified Arabic" panose="02020603050405020304" pitchFamily="18" charset="-78"/>
              </a:rPr>
              <a:t>الدم في الأوردة</a:t>
            </a:r>
            <a:r>
              <a:rPr lang="en-US" sz="2400" b="1" dirty="0" smtClean="0">
                <a:latin typeface="Simplified Arabic" panose="02020603050405020304" pitchFamily="18" charset="-78"/>
                <a:ea typeface="Calibri" panose="020F0502020204030204" pitchFamily="34" charset="0"/>
                <a:cs typeface="Arial" panose="020B0604020202020204" pitchFamily="34" charset="0"/>
              </a:rPr>
              <a:t>.</a:t>
            </a:r>
            <a:endParaRPr lang="en-US"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مما يولد ارتفاع الضغط الوريدي </a:t>
            </a:r>
            <a:r>
              <a:rPr lang="ar-SA" sz="2400" b="1" dirty="0" err="1">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المجموعي</a:t>
            </a:r>
            <a:r>
              <a:rPr lang="ar-SA" sz="2400" b="1" dirty="0">
                <a:latin typeface="Calibri" panose="020F0502020204030204" pitchFamily="34" charset="0"/>
                <a:ea typeface="Calibri" panose="020F0502020204030204" pitchFamily="34" charset="0"/>
                <a:cs typeface="Simplified Arabic" panose="02020603050405020304" pitchFamily="18" charset="-78"/>
              </a:rPr>
              <a:t>. وقد بين الشكل  هذين التأثيرين بشكل بياني ،فهو يبين أولا منحنى نتاج قلب سوي وتظهر نقطة </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أ</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على </a:t>
            </a:r>
            <a:r>
              <a:rPr lang="ar-SA" sz="2400" b="1" dirty="0">
                <a:latin typeface="Calibri" panose="020F0502020204030204" pitchFamily="34" charset="0"/>
                <a:ea typeface="Calibri" panose="020F0502020204030204" pitchFamily="34" charset="0"/>
                <a:cs typeface="Simplified Arabic" panose="02020603050405020304" pitchFamily="18" charset="-78"/>
              </a:rPr>
              <a:t>هذا المنحنى كنقطة عمل سوي مع نتاج قلبي في حالة الراحة يبلغ 5 لترات/ دقيقة وضغط الأذين الأيمن الذي يساوي صفر زئبق</a:t>
            </a:r>
            <a:r>
              <a:rPr lang="en-US" sz="2400" b="1" dirty="0">
                <a:latin typeface="Simplified Arabic" panose="02020603050405020304" pitchFamily="18" charset="-78"/>
                <a:ea typeface="Calibri" panose="020F0502020204030204" pitchFamily="34" charset="0"/>
                <a:cs typeface="Arial" panose="020B0604020202020204" pitchFamily="34" charset="0"/>
              </a:rPr>
              <a:t>.</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وينقص منحنى نتاج القلب كثيراً بعد تخريب القلب مباشرة فيهبط إلى المنحنى الأسفل بالتقطيعات القصيرة عند قعر المخطط. وفي خلال بضع ثوان تتعين حالة دورانية جديدة عند النقطة ب بدلا من النقطة أ التي تظهر بأن نتاج القلب قد انخفض إلى 2 لتر / دقيقة وهو حوالي خمسي (5/2) السوي بينما ارتفع ضغط الأذين الأيمن إلى 4 ملم ز لأن الدم العائد للقلب قد تراكم فيه. ولا زال نتاج القلب الواطئ هنا كافيا لإدامة الحياة ولكن يحتمل أن يرافق الغشي</a:t>
            </a:r>
            <a:r>
              <a:rPr lang="en-US" sz="2400" b="1" dirty="0">
                <a:latin typeface="Simplified Arabic" panose="02020603050405020304" pitchFamily="18" charset="-78"/>
                <a:ea typeface="Calibri" panose="020F0502020204030204" pitchFamily="34" charset="0"/>
                <a:cs typeface="Arial" panose="020B0604020202020204" pitchFamily="34" charset="0"/>
              </a:rPr>
              <a:t> fainting </a:t>
            </a:r>
            <a:r>
              <a:rPr lang="ar-SA" sz="2400" b="1" dirty="0">
                <a:latin typeface="Calibri" panose="020F0502020204030204" pitchFamily="34" charset="0"/>
                <a:ea typeface="Calibri" panose="020F0502020204030204" pitchFamily="34" charset="0"/>
                <a:cs typeface="Simplified Arabic" panose="02020603050405020304" pitchFamily="18" charset="-78"/>
              </a:rPr>
              <a:t>ولحسن الحظ لا تدوم هذه المرحلة الحادة ! لبضع ثوان فقط لأن المنعكسات الودية تتولد مباشرة وهي تتمكن من التعويض لدرجة كبيرة عن القلب المتضرر كما يلي</a:t>
            </a:r>
            <a:r>
              <a:rPr lang="en-US" sz="2400" b="1" dirty="0">
                <a:latin typeface="Simplified Arabic" panose="02020603050405020304" pitchFamily="18" charset="-78"/>
                <a:ea typeface="Calibri" panose="020F0502020204030204" pitchFamily="34" charset="0"/>
                <a:cs typeface="Arial" panose="020B0604020202020204" pitchFamily="34" charset="0"/>
              </a:rPr>
              <a:t>..</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7515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23081" y="2636120"/>
            <a:ext cx="11382232" cy="3790781"/>
          </a:xfrm>
          <a:prstGeom prst="rect">
            <a:avLst/>
          </a:prstGeom>
        </p:spPr>
        <p:txBody>
          <a:bodyPr wrap="square">
            <a:spAutoFit/>
          </a:bodyPr>
          <a:lstStyle/>
          <a:p>
            <a:pPr algn="justLow">
              <a:lnSpc>
                <a:spcPct val="150000"/>
              </a:lnSpc>
              <a:spcAft>
                <a:spcPts val="1000"/>
              </a:spcAft>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عندما </a:t>
            </a:r>
            <a:r>
              <a:rPr lang="ar-SA" sz="2400" b="1" dirty="0">
                <a:latin typeface="Calibri" panose="020F0502020204030204" pitchFamily="34" charset="0"/>
                <a:ea typeface="Calibri" panose="020F0502020204030204" pitchFamily="34" charset="0"/>
                <a:cs typeface="Simplified Arabic" panose="02020603050405020304" pitchFamily="18" charset="-78"/>
              </a:rPr>
              <a:t>يهبط نتاج القلب إلى مستوى </a:t>
            </a:r>
            <a:r>
              <a:rPr lang="ar-SA" sz="2400" b="1" dirty="0" err="1">
                <a:latin typeface="Calibri" panose="020F0502020204030204" pitchFamily="34" charset="0"/>
                <a:ea typeface="Calibri" panose="020F0502020204030204" pitchFamily="34" charset="0"/>
                <a:cs typeface="Simplified Arabic" panose="02020603050405020304" pitchFamily="18" charset="-78"/>
              </a:rPr>
              <a:t>واطیء</a:t>
            </a:r>
            <a:r>
              <a:rPr lang="ar-SA" sz="2400" b="1" dirty="0">
                <a:latin typeface="Calibri" panose="020F0502020204030204" pitchFamily="34" charset="0"/>
                <a:ea typeface="Calibri" panose="020F0502020204030204" pitchFamily="34" charset="0"/>
                <a:cs typeface="Simplified Arabic" panose="02020603050405020304" pitchFamily="18" charset="-78"/>
              </a:rPr>
              <a:t> خطر ينشط مباشرة العديد من المنعكسات الدورانية التي بحثت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والمعروف </a:t>
            </a:r>
            <a:r>
              <a:rPr lang="ar-SA" sz="2400" b="1" dirty="0">
                <a:latin typeface="Calibri" panose="020F0502020204030204" pitchFamily="34" charset="0"/>
                <a:ea typeface="Calibri" panose="020F0502020204030204" pitchFamily="34" charset="0"/>
                <a:cs typeface="Simplified Arabic" panose="02020603050405020304" pitchFamily="18" charset="-78"/>
              </a:rPr>
              <a:t>بصورة خاصة من هذه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المنعكسات</a:t>
            </a:r>
            <a:r>
              <a:rPr lang="en-US" b="1" dirty="0" smtClean="0">
                <a:latin typeface="Calibri" panose="020F0502020204030204" pitchFamily="34" charset="0"/>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ar-SA"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المرحلة المزمنة للفشل </a:t>
            </a:r>
            <a:r>
              <a:rPr lang="ar-SA" sz="2400" b="1" dirty="0">
                <a:latin typeface="Calibri" panose="020F0502020204030204" pitchFamily="34" charset="0"/>
                <a:ea typeface="Calibri" panose="020F0502020204030204" pitchFamily="34" charset="0"/>
                <a:cs typeface="Simplified Arabic" panose="02020603050405020304" pitchFamily="18" charset="-78"/>
              </a:rPr>
              <a:t>– </a:t>
            </a:r>
            <a:r>
              <a:rPr lang="ar-SA"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احتباس السوائل يساعد في تعويض النتاج القلبي</a:t>
            </a:r>
            <a:endParaRPr lang="en-US"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بعد الدقائق الأولى من النوبة القلبية تبدأ حالة ثانوية طويلة تتميز بصورة رئيسية بحادثين: </a:t>
            </a:r>
            <a:endParaRPr lang="ar-IQ" sz="2400" b="1" dirty="0" smtClean="0">
              <a:latin typeface="Calibri" panose="020F0502020204030204" pitchFamily="34" charset="0"/>
              <a:ea typeface="Calibri" panose="020F0502020204030204" pitchFamily="34" charset="0"/>
              <a:cs typeface="Simplified Arabic" panose="02020603050405020304" pitchFamily="18" charset="-78"/>
            </a:endParaRPr>
          </a:p>
          <a:p>
            <a:pPr algn="justLow">
              <a:lnSpc>
                <a:spcPct val="150000"/>
              </a:lnSpc>
              <a:spcAft>
                <a:spcPts val="1000"/>
              </a:spcAft>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a:t>
            </a:r>
            <a:r>
              <a:rPr lang="ar-SA" sz="2400" b="1" dirty="0">
                <a:latin typeface="Calibri" panose="020F0502020204030204" pitchFamily="34" charset="0"/>
                <a:ea typeface="Calibri" panose="020F0502020204030204" pitchFamily="34" charset="0"/>
                <a:cs typeface="Simplified Arabic" panose="02020603050405020304" pitchFamily="18" charset="-78"/>
              </a:rPr>
              <a:t>1) </a:t>
            </a:r>
            <a:r>
              <a:rPr lang="ar-SA" sz="24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احتباس السوائل في الكليتين، (2) وشقاء القلب نفسه تدريجياً خلال فترة بضعة أسابيع أو أشهر</a:t>
            </a:r>
            <a:r>
              <a:rPr lang="en-US" sz="2400" b="1" dirty="0">
                <a:latin typeface="Simplified Arabic" panose="02020603050405020304" pitchFamily="18" charset="-78"/>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ar-SA"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944604" y="991443"/>
            <a:ext cx="6630341" cy="854080"/>
          </a:xfrm>
          <a:prstGeom prst="rect">
            <a:avLst/>
          </a:prstGeom>
        </p:spPr>
        <p:txBody>
          <a:bodyPr wrap="none">
            <a:spAutoFit/>
          </a:bodyPr>
          <a:lstStyle/>
          <a:p>
            <a:pPr algn="justLow">
              <a:lnSpc>
                <a:spcPct val="150000"/>
              </a:lnSpc>
              <a:spcAft>
                <a:spcPts val="1000"/>
              </a:spcAft>
            </a:pPr>
            <a:r>
              <a:rPr lang="ar-SA" sz="3600" dirty="0" smtClean="0">
                <a:solidFill>
                  <a:srgbClr val="FFFF00"/>
                </a:solidFill>
                <a:latin typeface="Calibri" panose="020F0502020204030204" pitchFamily="34" charset="0"/>
                <a:ea typeface="Calibri" panose="020F0502020204030204" pitchFamily="34" charset="0"/>
                <a:cs typeface="Simplified Arabic" panose="02020603050405020304" pitchFamily="18" charset="-78"/>
              </a:rPr>
              <a:t>تعويض فشل القلب الحاد بالمنعكسات الودية</a:t>
            </a:r>
            <a:endParaRPr lang="en-US" sz="2800"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44526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3" y="1065974"/>
            <a:ext cx="11696129" cy="5888792"/>
          </a:xfrm>
          <a:prstGeom prst="rect">
            <a:avLst/>
          </a:prstGeom>
        </p:spPr>
        <p:txBody>
          <a:bodyPr wrap="square">
            <a:spAutoFit/>
          </a:bodyPr>
          <a:lstStyle/>
          <a:p>
            <a:pPr algn="justLow">
              <a:lnSpc>
                <a:spcPct val="150000"/>
              </a:lnSpc>
              <a:spcAft>
                <a:spcPts val="1000"/>
              </a:spcAft>
            </a:pPr>
            <a:r>
              <a:rPr lang="ar-SA" sz="2000" b="1" dirty="0" smtClean="0">
                <a:latin typeface="Calibri" panose="020F0502020204030204" pitchFamily="34" charset="0"/>
                <a:ea typeface="Calibri" panose="020F0502020204030204" pitchFamily="34" charset="0"/>
                <a:cs typeface="Simplified Arabic" panose="02020603050405020304" pitchFamily="18" charset="-78"/>
              </a:rPr>
              <a:t>للنتاج القلبي </a:t>
            </a:r>
            <a:r>
              <a:rPr lang="ar-SA" sz="2000" b="1" dirty="0" err="1" smtClean="0">
                <a:latin typeface="Calibri" panose="020F0502020204030204" pitchFamily="34" charset="0"/>
                <a:ea typeface="Calibri" panose="020F0502020204030204" pitchFamily="34" charset="0"/>
                <a:cs typeface="Simplified Arabic" panose="02020603050405020304" pitchFamily="18" charset="-78"/>
              </a:rPr>
              <a:t>الواطيء</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 تأثير كبير على الوظيفة الكلوية يؤدي أحيانا إلى الزرام</a:t>
            </a:r>
            <a:r>
              <a:rPr lang="en-US" sz="2000" b="1" dirty="0" smtClean="0">
                <a:latin typeface="Simplified Arabic" panose="02020603050405020304" pitchFamily="18" charset="-78"/>
                <a:ea typeface="Calibri" panose="020F0502020204030204" pitchFamily="34" charset="0"/>
                <a:cs typeface="Arial" panose="020B0604020202020204" pitchFamily="34" charset="0"/>
              </a:rPr>
              <a:t> anuria </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عندما يهبط نتاج القلب إلى النصف أو إلى ثلثي السوي. وبصورة عامة يبقى النتاج البولي واطئاً ما دام نتاج القلب أوطأ من السوي. وفي العادة فإنه لا يعود إلى السوي بعد النوبة القلبية الحادة إلى أن يرتفع نتاج القلب إما كل المسافة إلى السوي أو إلى السوي تقريبا</a:t>
            </a:r>
            <a:r>
              <a:rPr lang="en-US" sz="2000" b="1" dirty="0" smtClean="0">
                <a:latin typeface="Simplified Arabic" panose="02020603050405020304" pitchFamily="18" charset="-78"/>
                <a:ea typeface="Calibri" panose="020F0502020204030204" pitchFamily="34" charset="0"/>
                <a:cs typeface="Arial" panose="020B0604020202020204" pitchFamily="34" charset="0"/>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ar-SA" sz="2000" b="1" dirty="0" smtClean="0">
                <a:latin typeface="Calibri" panose="020F0502020204030204" pitchFamily="34" charset="0"/>
                <a:ea typeface="Calibri" panose="020F0502020204030204" pitchFamily="34" charset="0"/>
                <a:cs typeface="Simplified Arabic" panose="02020603050405020304" pitchFamily="18" charset="-78"/>
              </a:rPr>
              <a:t>التأثيرات النافعة لاحتباس السوائل المعتدل في فشل القلب. بالرغم من أن الكثير من </a:t>
            </a:r>
            <a:r>
              <a:rPr lang="ar-SA" sz="2000" b="1" dirty="0" err="1" smtClean="0">
                <a:latin typeface="Calibri" panose="020F0502020204030204" pitchFamily="34" charset="0"/>
                <a:ea typeface="Calibri" panose="020F0502020204030204" pitchFamily="34" charset="0"/>
                <a:cs typeface="Simplified Arabic" panose="02020603050405020304" pitchFamily="18" charset="-78"/>
              </a:rPr>
              <a:t>أختصاصيي</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 القلب كانوا يعتبرون أن لاحتباس السائل دائما </a:t>
            </a:r>
            <a:r>
              <a:rPr lang="ar-SA" sz="2000" b="1" dirty="0" err="1" smtClean="0">
                <a:latin typeface="Calibri" panose="020F0502020204030204" pitchFamily="34" charset="0"/>
                <a:ea typeface="Calibri" panose="020F0502020204030204" pitchFamily="34" charset="0"/>
                <a:cs typeface="Simplified Arabic" panose="02020603050405020304" pitchFamily="18" charset="-78"/>
              </a:rPr>
              <a:t>تاثیراً</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 مضراً على فشل القلب، لكنه بات يعرف الآن بأن الزيادة المعتدلة لسائل الجسم ولحجم الدم هي في الواقع عامل مهم جدا يساعد على التعويض عن نقصان مقدرة القلب على الضخ. وهر يقوم بذلك بزيادة العائد الوريدي، أي أن زيادة حجم الدم تزيد العائد الوريدي بطريقتين، الأولى، هي أنها تزيد متوسط ضغط الامتلاء </a:t>
            </a:r>
            <a:r>
              <a:rPr lang="ar-SA" sz="2000" b="1" dirty="0" err="1" smtClean="0">
                <a:latin typeface="Calibri" panose="020F0502020204030204" pitchFamily="34" charset="0"/>
                <a:ea typeface="Calibri" panose="020F0502020204030204" pitchFamily="34" charset="0"/>
                <a:cs typeface="Simplified Arabic" panose="02020603050405020304" pitchFamily="18" charset="-78"/>
              </a:rPr>
              <a:t>المجموعي</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 الذي يزيد مدروج الضغط الذي يولد جريان الدم نحو القلب، والثانية، إنه يمدد الأوردة ما يقلل المقاومة الوريدية فيساعد بذلك... متوسط ضغط الامتلاء </a:t>
            </a:r>
            <a:r>
              <a:rPr lang="ar-SA" sz="2000" b="1" dirty="0" err="1" smtClean="0">
                <a:latin typeface="Calibri" panose="020F0502020204030204" pitchFamily="34" charset="0"/>
                <a:ea typeface="Calibri" panose="020F0502020204030204" pitchFamily="34" charset="0"/>
                <a:cs typeface="Simplified Arabic" panose="02020603050405020304" pitchFamily="18" charset="-78"/>
              </a:rPr>
              <a:t>المجموعي</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 الذي يزيد مدرج الضغط الذي يولد جريان الدم نحو القلب، والثانية، إنه يمدد الأوردة مما يقلل المقاومة الوريدية فيساعد بذلك تسهيل جريان الدم إلى </a:t>
            </a:r>
            <a:r>
              <a:rPr lang="ar-SA" sz="2000" b="1" dirty="0" smtClean="0">
                <a:latin typeface="Calibri" panose="020F0502020204030204" pitchFamily="34" charset="0"/>
                <a:ea typeface="Calibri" panose="020F0502020204030204" pitchFamily="34" charset="0"/>
                <a:cs typeface="Simplified Arabic" panose="02020603050405020304" pitchFamily="18" charset="-78"/>
              </a:rPr>
              <a:t>القلب</a:t>
            </a:r>
            <a:r>
              <a:rPr lang="en-US" sz="2000" b="1" dirty="0">
                <a:latin typeface="Calibri" panose="020F0502020204030204" pitchFamily="34" charset="0"/>
                <a:ea typeface="Calibri" panose="020F0502020204030204" pitchFamily="34" charset="0"/>
                <a:cs typeface="Simplified Arabic" panose="02020603050405020304" pitchFamily="18" charset="-78"/>
              </a:rPr>
              <a:t>.</a:t>
            </a:r>
            <a:endParaRPr lang="en-US" sz="1600" b="1" dirty="0" smtClean="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ar-SA" sz="2000" b="1" dirty="0" smtClean="0">
                <a:latin typeface="Calibri" panose="020F0502020204030204" pitchFamily="34" charset="0"/>
                <a:ea typeface="Calibri" panose="020F0502020204030204" pitchFamily="34" charset="0"/>
                <a:cs typeface="Simplified Arabic" panose="02020603050405020304" pitchFamily="18" charset="-78"/>
              </a:rPr>
              <a:t>أما </a:t>
            </a:r>
            <a:r>
              <a:rPr lang="ar-SA" sz="2000" b="1" dirty="0">
                <a:latin typeface="Calibri" panose="020F0502020204030204" pitchFamily="34" charset="0"/>
                <a:ea typeface="Calibri" panose="020F0502020204030204" pitchFamily="34" charset="0"/>
                <a:cs typeface="Simplified Arabic" panose="02020603050405020304" pitchFamily="18" charset="-78"/>
              </a:rPr>
              <a:t>إذا كان القلب متضرراً لدرجة كبيرة فيمكن أن تعوض هذه الزيادة في العائد الوريدي عن نقص مقدرة القلب على الضخ بصورة كاملة  وفي الحقيقة إلى درجة بحيث </a:t>
            </a:r>
            <a:r>
              <a:rPr lang="ar-SA" sz="2000" b="1" dirty="0" err="1">
                <a:latin typeface="Calibri" panose="020F0502020204030204" pitchFamily="34" charset="0"/>
                <a:ea typeface="Calibri" panose="020F0502020204030204" pitchFamily="34" charset="0"/>
                <a:cs typeface="Simplified Arabic" panose="02020603050405020304" pitchFamily="18" charset="-78"/>
              </a:rPr>
              <a:t>إنذا</a:t>
            </a:r>
            <a:r>
              <a:rPr lang="ar-SA" sz="2000" b="1" dirty="0">
                <a:latin typeface="Calibri" panose="020F0502020204030204" pitchFamily="34" charset="0"/>
                <a:ea typeface="Calibri" panose="020F0502020204030204" pitchFamily="34" charset="0"/>
                <a:cs typeface="Simplified Arabic" panose="02020603050405020304" pitchFamily="18" charset="-78"/>
              </a:rPr>
              <a:t> كانت مقدرة القلب على الضخ فهد نقصت إلى درجة واطئة حتى 40-50% من السري فغالبا ما تتمكن زيادة العائد الوردي من </a:t>
            </a:r>
            <a:r>
              <a:rPr lang="ar-SA" sz="2000" b="1" dirty="0" err="1">
                <a:latin typeface="Calibri" panose="020F0502020204030204" pitchFamily="34" charset="0"/>
                <a:ea typeface="Calibri" panose="020F0502020204030204" pitchFamily="34" charset="0"/>
                <a:cs typeface="Simplified Arabic" panose="02020603050405020304" pitchFamily="18" charset="-78"/>
              </a:rPr>
              <a:t>تولید</a:t>
            </a:r>
            <a:r>
              <a:rPr lang="ar-SA" sz="2000" b="1" dirty="0">
                <a:latin typeface="Calibri" panose="020F0502020204030204" pitchFamily="34" charset="0"/>
                <a:ea typeface="Calibri" panose="020F0502020204030204" pitchFamily="34" charset="0"/>
                <a:cs typeface="Simplified Arabic" panose="02020603050405020304" pitchFamily="18" charset="-78"/>
              </a:rPr>
              <a:t> نتاج قلبي سوي تماماً</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3936311" y="285188"/>
            <a:ext cx="4301178" cy="600164"/>
          </a:xfrm>
          <a:prstGeom prst="rect">
            <a:avLst/>
          </a:prstGeom>
        </p:spPr>
        <p:txBody>
          <a:bodyPr wrap="none">
            <a:spAutoFit/>
          </a:bodyPr>
          <a:lstStyle/>
          <a:p>
            <a:pPr algn="justLow">
              <a:lnSpc>
                <a:spcPct val="150000"/>
              </a:lnSpc>
              <a:spcAft>
                <a:spcPts val="1000"/>
              </a:spcAft>
            </a:pPr>
            <a:r>
              <a:rPr lang="ar-SA" sz="2400" b="1" dirty="0" smtClean="0">
                <a:solidFill>
                  <a:srgbClr val="FF0000"/>
                </a:solidFill>
                <a:latin typeface="Calibri" panose="020F0502020204030204" pitchFamily="34" charset="0"/>
                <a:ea typeface="Calibri" panose="020F0502020204030204" pitchFamily="34" charset="0"/>
                <a:cs typeface="Simplified Arabic" panose="02020603050405020304" pitchFamily="18" charset="-78"/>
              </a:rPr>
              <a:t>الاحتباس الكلوي للسوائل وزيادة حجم الدم</a:t>
            </a:r>
            <a:endParaRPr lang="en-US"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8299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18364" y="2293409"/>
            <a:ext cx="11805314" cy="3913892"/>
          </a:xfrm>
          <a:prstGeom prst="rect">
            <a:avLst/>
          </a:prstGeom>
        </p:spPr>
        <p:txBody>
          <a:bodyPr wrap="square">
            <a:spAutoFit/>
          </a:bodyPr>
          <a:lstStyle/>
          <a:p>
            <a:pPr algn="justLow">
              <a:spcAft>
                <a:spcPts val="1000"/>
              </a:spcAft>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عندما </a:t>
            </a:r>
            <a:r>
              <a:rPr lang="ar-SA" sz="2400" b="1" dirty="0">
                <a:latin typeface="Calibri" panose="020F0502020204030204" pitchFamily="34" charset="0"/>
                <a:ea typeface="Calibri" panose="020F0502020204030204" pitchFamily="34" charset="0"/>
                <a:cs typeface="Simplified Arabic" panose="02020603050405020304" pitchFamily="18" charset="-78"/>
              </a:rPr>
              <a:t>اكتشف "</a:t>
            </a:r>
            <a:r>
              <a:rPr lang="ar-SA" sz="2400" b="1" dirty="0" err="1">
                <a:latin typeface="Calibri" panose="020F0502020204030204" pitchFamily="34" charset="0"/>
                <a:ea typeface="Calibri" panose="020F0502020204030204" pitchFamily="34" charset="0"/>
                <a:cs typeface="Simplified Arabic" panose="02020603050405020304" pitchFamily="18" charset="-78"/>
              </a:rPr>
              <a:t>هينشن</a:t>
            </a:r>
            <a:r>
              <a:rPr lang="ar-SA" sz="2400" b="1" dirty="0">
                <a:latin typeface="Calibri" panose="020F0502020204030204" pitchFamily="34" charset="0"/>
                <a:ea typeface="Calibri" panose="020F0502020204030204" pitchFamily="34" charset="0"/>
                <a:cs typeface="Simplified Arabic" panose="02020603050405020304" pitchFamily="18" charset="-78"/>
              </a:rPr>
              <a:t>" ظاهرة القلب الرياضي وجدها لدى 26 رياضيا فقط من بين 37 من </a:t>
            </a:r>
            <a:r>
              <a:rPr lang="ar-SA" sz="2400" b="1" dirty="0" err="1">
                <a:latin typeface="Calibri" panose="020F0502020204030204" pitchFamily="34" charset="0"/>
                <a:ea typeface="Calibri" panose="020F0502020204030204" pitchFamily="34" charset="0"/>
                <a:cs typeface="Simplified Arabic" panose="02020603050405020304" pitchFamily="18" charset="-78"/>
              </a:rPr>
              <a:t>متسابقی</a:t>
            </a:r>
            <a:r>
              <a:rPr lang="ar-SA" sz="2400" b="1" dirty="0">
                <a:latin typeface="Calibri" panose="020F0502020204030204" pitchFamily="34" charset="0"/>
                <a:ea typeface="Calibri" panose="020F0502020204030204" pitchFamily="34" charset="0"/>
                <a:cs typeface="Simplified Arabic" panose="02020603050405020304" pitchFamily="18" charset="-78"/>
              </a:rPr>
              <a:t> الانزلاق على الجليد</a:t>
            </a:r>
            <a:r>
              <a:rPr lang="en-US" sz="2400" b="1" dirty="0" smtClean="0">
                <a:latin typeface="Simplified Arabic" panose="02020603050405020304" pitchFamily="18" charset="-78"/>
                <a:ea typeface="Calibri" panose="020F0502020204030204" pitchFamily="34" charset="0"/>
                <a:cs typeface="Arial" panose="020B0604020202020204" pitchFamily="34" charset="0"/>
              </a:rPr>
              <a:t>.</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 </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r>
              <a:rPr lang="ar-SA" sz="2400" b="1" dirty="0">
                <a:latin typeface="Calibri" panose="020F0502020204030204" pitchFamily="34" charset="0"/>
                <a:ea typeface="Calibri" panose="020F0502020204030204" pitchFamily="34" charset="0"/>
                <a:cs typeface="Simplified Arabic" panose="02020603050405020304" pitchFamily="18" charset="-78"/>
              </a:rPr>
              <a:t>يحدث فشل القلب عندما لا يستطيع القلب أن يضرب بما يكفي ليلبي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احتياجات</a:t>
            </a:r>
            <a:r>
              <a:rPr lang="en-US" b="1" dirty="0">
                <a:latin typeface="Calibri" panose="020F0502020204030204" pitchFamily="34" charset="0"/>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الجسم </a:t>
            </a:r>
            <a:r>
              <a:rPr lang="ar-SA" sz="2400" b="1" dirty="0">
                <a:latin typeface="Calibri" panose="020F0502020204030204" pitchFamily="34" charset="0"/>
                <a:ea typeface="Calibri" panose="020F0502020204030204" pitchFamily="34" charset="0"/>
                <a:cs typeface="Simplified Arabic" panose="02020603050405020304" pitchFamily="18" charset="-78"/>
              </a:rPr>
              <a:t>في العموم يظهر الفشل القلبي كحالة مزمنة، مرتبطة بالعمر،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ويزداد</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تدريجيا </a:t>
            </a:r>
            <a:r>
              <a:rPr lang="ar-SA" sz="2400" b="1" dirty="0">
                <a:latin typeface="Calibri" panose="020F0502020204030204" pitchFamily="34" charset="0"/>
                <a:ea typeface="Calibri" panose="020F0502020204030204" pitchFamily="34" charset="0"/>
                <a:cs typeface="Simplified Arabic" panose="02020603050405020304" pitchFamily="18" charset="-78"/>
              </a:rPr>
              <a:t>يمكن أن يفشل أحد جانبي القلب، دون الأخر، مما يؤدي إلى قصور في القلب الأيمن أو الأيسر يمكن أن يؤدي فشل القلب الأيسر إلى فشل في القلب الأيمن عبر زيادة الضغط على القلب الأيمن، إذا أصبح القلب غير قادر على ضخ الدم بشكل كافي، يمكن أن يتراكم الدم في أنحاء الجسم، مما يؤدي إلى ضيق في التنفس في الرئتين احتفان </a:t>
            </a:r>
            <a:r>
              <a:rPr lang="ar-SA" sz="2400" b="1" dirty="0" err="1">
                <a:latin typeface="Calibri" panose="020F0502020204030204" pitchFamily="34" charset="0"/>
                <a:ea typeface="Calibri" panose="020F0502020204030204" pitchFamily="34" charset="0"/>
                <a:cs typeface="Simplified Arabic" panose="02020603050405020304" pitchFamily="18" charset="-78"/>
              </a:rPr>
              <a:t>رئوی</a:t>
            </a:r>
            <a:r>
              <a:rPr lang="ar-SA" sz="2400" b="1" dirty="0">
                <a:latin typeface="Calibri" panose="020F0502020204030204" pitchFamily="34" charset="0"/>
                <a:ea typeface="Calibri" panose="020F0502020204030204" pitchFamily="34" charset="0"/>
                <a:cs typeface="Simplified Arabic" panose="02020603050405020304" pitchFamily="18" charset="-78"/>
              </a:rPr>
              <a:t>، وذمة رئوية)، وتورم (وذمة) في القدمين أو في مناطق أخرى بحسب تأثير الجاذبية، وانخفاض القدرة على التحمل في التمارين، أوقد تسبب إشارات سريرية أخرى كتضخم الكبد والنفحات القلبية وارتفاع في الضغط الوريد </a:t>
            </a:r>
            <a:r>
              <a:rPr lang="ar-SA" sz="2400" b="1" dirty="0" err="1">
                <a:latin typeface="Calibri" panose="020F0502020204030204" pitchFamily="34" charset="0"/>
                <a:ea typeface="Calibri" panose="020F0502020204030204" pitchFamily="34" charset="0"/>
                <a:cs typeface="Simplified Arabic" panose="02020603050405020304" pitchFamily="18" charset="-78"/>
              </a:rPr>
              <a:t>الوداجي</a:t>
            </a:r>
            <a:r>
              <a:rPr lang="ar-SA" sz="2400" b="1" dirty="0">
                <a:latin typeface="Calibri" panose="020F0502020204030204" pitchFamily="34" charset="0"/>
                <a:ea typeface="Calibri" panose="020F0502020204030204" pitchFamily="34" charset="0"/>
                <a:cs typeface="Simplified Arabic" panose="02020603050405020304" pitchFamily="18" charset="-78"/>
              </a:rPr>
              <a:t>. تتضمن الأسباب </a:t>
            </a:r>
            <a:r>
              <a:rPr lang="ar-SA" sz="2400" b="1" dirty="0" err="1">
                <a:latin typeface="Calibri" panose="020F0502020204030204" pitchFamily="34" charset="0"/>
                <a:ea typeface="Calibri" panose="020F0502020204030204" pitchFamily="34" charset="0"/>
                <a:cs typeface="Simplified Arabic" panose="02020603050405020304" pitchFamily="18" charset="-78"/>
              </a:rPr>
              <a:t>الشائعه</a:t>
            </a:r>
            <a:r>
              <a:rPr lang="ar-SA" sz="2400" b="1" dirty="0">
                <a:latin typeface="Calibri" panose="020F0502020204030204" pitchFamily="34" charset="0"/>
                <a:ea typeface="Calibri" panose="020F0502020204030204" pitchFamily="34" charset="0"/>
                <a:cs typeface="Simplified Arabic" panose="02020603050405020304" pitchFamily="18" charset="-78"/>
              </a:rPr>
              <a:t> للفشل القلبي مرض الشريان التاجي، اضطرابات الصمامات وأمراض عضلة القلب</a:t>
            </a:r>
            <a:r>
              <a:rPr lang="en-US" sz="2400" b="1" dirty="0">
                <a:latin typeface="Simplified Arabic" panose="02020603050405020304" pitchFamily="18" charset="-78"/>
                <a:ea typeface="Calibri" panose="020F0502020204030204" pitchFamily="34" charset="0"/>
                <a:cs typeface="Arial" panose="020B0604020202020204" pitchFamily="34" charset="0"/>
              </a:rPr>
              <a:t>.</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algn="justLow">
              <a:spcAft>
                <a:spcPts val="1000"/>
              </a:spcAft>
            </a:pPr>
            <a:r>
              <a:rPr lang="ar-SA" sz="2400" b="1" dirty="0">
                <a:latin typeface="Calibri" panose="020F0502020204030204" pitchFamily="34" charset="0"/>
                <a:ea typeface="Calibri" panose="020F0502020204030204" pitchFamily="34" charset="0"/>
                <a:cs typeface="Simplified Arabic" panose="02020603050405020304" pitchFamily="18" charset="-78"/>
              </a:rPr>
              <a:t> </a:t>
            </a:r>
            <a:endParaRPr lang="en-US"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3329548" y="854966"/>
            <a:ext cx="6133410" cy="854080"/>
          </a:xfrm>
          <a:prstGeom prst="rect">
            <a:avLst/>
          </a:prstGeom>
        </p:spPr>
        <p:txBody>
          <a:bodyPr wrap="none">
            <a:spAutoFit/>
          </a:bodyPr>
          <a:lstStyle/>
          <a:p>
            <a:pPr algn="justLow">
              <a:lnSpc>
                <a:spcPct val="150000"/>
              </a:lnSpc>
              <a:spcAft>
                <a:spcPts val="1000"/>
              </a:spcAft>
            </a:pPr>
            <a:r>
              <a:rPr lang="ar-SA" sz="3600" b="1" dirty="0" smtClean="0">
                <a:solidFill>
                  <a:srgbClr val="FFFF00"/>
                </a:solidFill>
                <a:latin typeface="Calibri" panose="020F0502020204030204" pitchFamily="34" charset="0"/>
                <a:ea typeface="Calibri" panose="020F0502020204030204" pitchFamily="34" charset="0"/>
                <a:cs typeface="Simplified Arabic" panose="02020603050405020304" pitchFamily="18" charset="-78"/>
              </a:rPr>
              <a:t>التأثيرات الضارة لاحتباس السائل الفائض</a:t>
            </a:r>
            <a:endParaRPr lang="en-US" sz="2800" b="1" dirty="0" smtClean="0">
              <a:solidFill>
                <a:srgbClr val="FFFF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8746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3201" y="257462"/>
            <a:ext cx="11760688" cy="6653103"/>
          </a:xfrm>
          <a:prstGeom prst="rect">
            <a:avLst/>
          </a:prstGeom>
        </p:spPr>
        <p:txBody>
          <a:bodyPr wrap="square">
            <a:spAutoFit/>
          </a:bodyPr>
          <a:lstStyle/>
          <a:p>
            <a:pPr algn="justLow">
              <a:spcAft>
                <a:spcPts val="1000"/>
              </a:spcAft>
            </a:pPr>
            <a:r>
              <a:rPr lang="ar-IQ" sz="2800" b="1" dirty="0" smtClean="0">
                <a:latin typeface="Calibri" panose="020F0502020204030204" pitchFamily="34" charset="0"/>
                <a:ea typeface="Calibri" panose="020F0502020204030204" pitchFamily="34" charset="0"/>
                <a:cs typeface="Simplified Arabic" panose="02020603050405020304" pitchFamily="18" charset="-78"/>
              </a:rPr>
              <a:t>                      </a:t>
            </a:r>
            <a:r>
              <a:rPr lang="ar-IQ" sz="2800" b="1" dirty="0">
                <a:latin typeface="Calibri" panose="020F0502020204030204" pitchFamily="34" charset="0"/>
                <a:ea typeface="Calibri" panose="020F0502020204030204" pitchFamily="34" charset="0"/>
                <a:cs typeface="Simplified Arabic" panose="02020603050405020304" pitchFamily="18" charset="-78"/>
              </a:rPr>
              <a:t>اعتلال عضلة القلب :</a:t>
            </a:r>
          </a:p>
          <a:p>
            <a:pPr algn="justLow">
              <a:spcAft>
                <a:spcPts val="1000"/>
              </a:spcAft>
            </a:pPr>
            <a:r>
              <a:rPr lang="ar-SA" sz="2400" b="1" dirty="0" smtClean="0">
                <a:latin typeface="Calibri" panose="020F0502020204030204" pitchFamily="34" charset="0"/>
                <a:ea typeface="Calibri" panose="020F0502020204030204" pitchFamily="34" charset="0"/>
                <a:cs typeface="Simplified Arabic" panose="02020603050405020304" pitchFamily="18" charset="-78"/>
              </a:rPr>
              <a:t>هو تدهور ملحوظ في قدرة عضلة القلب على التقلص، يمكن أن يؤدي هذا إلى فشل قلبي. لا تزال أسباب العديد من</a:t>
            </a:r>
            <a:r>
              <a:rPr lang="ar-IQ" sz="2400" b="1" dirty="0">
                <a:latin typeface="Calibri" panose="020F0502020204030204" pitchFamily="34" charset="0"/>
                <a:ea typeface="Calibri" panose="020F0502020204030204" pitchFamily="34" charset="0"/>
                <a:cs typeface="Simplified Arabic" panose="02020603050405020304" pitchFamily="18" charset="-78"/>
              </a:rPr>
              <a:t> </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  ومن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انماط اعتلال عضلة</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القلب غير مفهومة تماما، إلا أنه تم تحديد بعض الأسباب، وقد تضمنت الكحول والسموم والأمراض الجهازية والظروف ال</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خ</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لقية  كحالة</a:t>
            </a:r>
            <a:r>
              <a:rPr lang="en-US" sz="2400" b="1" dirty="0" smtClean="0">
                <a:latin typeface="Simplified Arabic" panose="02020603050405020304" pitchFamily="18" charset="-78"/>
                <a:ea typeface="Calibri" panose="020F0502020204030204" pitchFamily="34" charset="0"/>
                <a:cs typeface="Arial" panose="020B0604020202020204" pitchFamily="34" charset="0"/>
              </a:rPr>
              <a:t>HOCM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توصف أنماط اعتلال العضلة القلبية تبعا لكيفية تأثيرها في عضلة القلب. يمكن أن يسبب اعتلال عضلة القلب تضخما في القلب (اعتلال عضلة قلبية تضخمي)، أو تقييد مسارات التدفق الدموي للقلب(اعتلال عضلة قلبية تضيقي)، اوان بس</a:t>
            </a:r>
            <a:r>
              <a:rPr lang="ar-IQ" sz="2400" b="1" dirty="0" smtClean="0">
                <a:latin typeface="Calibri" panose="020F0502020204030204" pitchFamily="34" charset="0"/>
                <a:ea typeface="Calibri" panose="020F0502020204030204" pitchFamily="34" charset="0"/>
                <a:cs typeface="Simplified Arabic" panose="02020603050405020304" pitchFamily="18" charset="-78"/>
              </a:rPr>
              <a:t>ب</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ب توسعا في القلب وتأثيرا في فعالية ضرباته (اعتلال عضلي قلبي توسعي) غالبا لا يتم تشخص حالة</a:t>
            </a:r>
            <a:r>
              <a:rPr lang="en-US" sz="2400" b="1" dirty="0" smtClean="0">
                <a:latin typeface="Simplified Arabic" panose="02020603050405020304" pitchFamily="18" charset="-78"/>
                <a:ea typeface="Calibri" panose="020F0502020204030204" pitchFamily="34" charset="0"/>
                <a:cs typeface="Arial" panose="020B0604020202020204" pitchFamily="34" charset="0"/>
              </a:rPr>
              <a:t>HOCM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ويمكن أن تسبب هذه الحالة موتا مفاجئا عند الرياضيين الشباب</a:t>
            </a:r>
            <a:r>
              <a:rPr lang="en-US" sz="2400" b="1" dirty="0" smtClean="0">
                <a:latin typeface="Simplified Arabic" panose="02020603050405020304" pitchFamily="18" charset="-78"/>
                <a:ea typeface="Calibri" panose="020F0502020204030204" pitchFamily="34" charset="0"/>
                <a:cs typeface="Arial" panose="020B0604020202020204" pitchFamily="34" charset="0"/>
              </a:rPr>
              <a:t>.</a:t>
            </a:r>
            <a:r>
              <a:rPr lang="en-US" b="1" dirty="0">
                <a:latin typeface="Calibri" panose="020F0502020204030204" pitchFamily="34" charset="0"/>
                <a:ea typeface="Calibri" panose="020F0502020204030204" pitchFamily="34" charset="0"/>
                <a:cs typeface="Arial" panose="020B0604020202020204" pitchFamily="34" charset="0"/>
              </a:rPr>
              <a:t> </a:t>
            </a:r>
            <a:r>
              <a:rPr lang="en-US" b="1" dirty="0" smtClean="0">
                <a:latin typeface="Calibri" panose="020F0502020204030204" pitchFamily="34" charset="0"/>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اسباب تضخم القلب المرضي</a:t>
            </a:r>
            <a:r>
              <a:rPr lang="en-US" sz="2400" b="1" dirty="0" smtClean="0">
                <a:latin typeface="Simplified Arabic" panose="02020603050405020304" pitchFamily="18" charset="-78"/>
                <a:ea typeface="Calibri" panose="020F0502020204030204" pitchFamily="34" charset="0"/>
                <a:cs typeface="Arial" panose="020B0604020202020204" pitchFamily="34" charset="0"/>
              </a:rPr>
              <a:t>:</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r>
              <a:rPr lang="ar-IQ" sz="2400" b="1" dirty="0" smtClean="0">
                <a:latin typeface="Simplified Arabic" panose="02020603050405020304" pitchFamily="18" charset="-78"/>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قد تحدث إصابة القلب مرضيا عند التدريب أو المنافسة بالرغم من وجود بؤر عدوى اللوزتين أو الإنفلونزا أو نزلة المسالك التنفسية</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r>
              <a:rPr lang="ar-IQ" sz="2400" b="1" dirty="0" smtClean="0">
                <a:latin typeface="Simplified Arabic" panose="02020603050405020304" pitchFamily="18" charset="-78"/>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زيادة استخدام الأحمال التدريبية التنافسية بدون التخطيط المناسب</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زيادة الأحمال التدريبية المصاحبة أيضا بأحمال ذهنية مثل التدريب أثناء</a:t>
            </a:r>
            <a:r>
              <a:rPr lang="en-US" b="1" dirty="0">
                <a:latin typeface="Calibri" panose="020F0502020204030204" pitchFamily="34" charset="0"/>
                <a:ea typeface="Calibri" panose="020F0502020204030204" pitchFamily="34" charset="0"/>
                <a:cs typeface="Arial" panose="020B0604020202020204" pitchFamily="34" charset="0"/>
              </a:rPr>
              <a:t> </a:t>
            </a:r>
            <a:r>
              <a:rPr lang="ar-IQ" b="1" dirty="0" smtClean="0">
                <a:latin typeface="Calibri" panose="020F0502020204030204" pitchFamily="34" charset="0"/>
                <a:ea typeface="Calibri" panose="020F0502020204030204" pitchFamily="34" charset="0"/>
                <a:cs typeface="Arial" panose="020B0604020202020204" pitchFamily="34" charset="0"/>
              </a:rPr>
              <a:t>ا</a:t>
            </a:r>
            <a:r>
              <a:rPr lang="en-US" b="1" dirty="0" smtClean="0">
                <a:latin typeface="Calibri" panose="020F0502020204030204" pitchFamily="34" charset="0"/>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لامتحانات</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الإجهاد أو التدريب الزائد</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سوء تخطيط الأحمال التدريبية</a:t>
            </a: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indent="-342900" algn="justLow">
              <a:spcAft>
                <a:spcPts val="1000"/>
              </a:spcAft>
              <a:buFont typeface="Wingdings" panose="05000000000000000000" pitchFamily="2" charset="2"/>
              <a:buChar char="v"/>
            </a:pPr>
            <a:r>
              <a:rPr lang="en-US" sz="2400" b="1" dirty="0" smtClean="0">
                <a:latin typeface="Simplified Arabic" panose="02020603050405020304" pitchFamily="18" charset="-78"/>
                <a:ea typeface="Calibri" panose="020F0502020204030204" pitchFamily="34" charset="0"/>
                <a:cs typeface="Arial" panose="020B0604020202020204" pitchFamily="34" charset="0"/>
              </a:rPr>
              <a:t>- </a:t>
            </a:r>
            <a:r>
              <a:rPr lang="ar-SA" sz="2400" b="1" dirty="0" smtClean="0">
                <a:latin typeface="Calibri" panose="020F0502020204030204" pitchFamily="34" charset="0"/>
                <a:ea typeface="Calibri" panose="020F0502020204030204" pitchFamily="34" charset="0"/>
                <a:cs typeface="Simplified Arabic" panose="02020603050405020304" pitchFamily="18" charset="-78"/>
              </a:rPr>
              <a:t>الظروف الأخرى المختلفة التي تزيد الإصابة بتضخم القل</a:t>
            </a:r>
            <a:r>
              <a:rPr lang="ar-SA" sz="2800" b="1" dirty="0" smtClean="0">
                <a:latin typeface="Calibri" panose="020F0502020204030204" pitchFamily="34" charset="0"/>
                <a:ea typeface="Calibri" panose="020F0502020204030204" pitchFamily="34" charset="0"/>
                <a:cs typeface="Simplified Arabic" panose="02020603050405020304" pitchFamily="18" charset="-78"/>
              </a:rPr>
              <a:t>ب</a:t>
            </a:r>
            <a:r>
              <a:rPr lang="en-US" sz="2800" b="1" dirty="0" smtClean="0">
                <a:latin typeface="Simplified Arabic" panose="02020603050405020304" pitchFamily="18" charset="-78"/>
                <a:ea typeface="Calibri" panose="020F0502020204030204" pitchFamily="34" charset="0"/>
                <a:cs typeface="Arial" panose="020B0604020202020204" pitchFamily="34" charset="0"/>
              </a:rPr>
              <a:t>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07683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62858" y="864497"/>
            <a:ext cx="11451771" cy="4401205"/>
          </a:xfrm>
          <a:prstGeom prst="rect">
            <a:avLst/>
          </a:prstGeom>
        </p:spPr>
        <p:txBody>
          <a:bodyPr wrap="square">
            <a:spAutoFit/>
          </a:bodyPr>
          <a:lstStyle/>
          <a:p>
            <a:r>
              <a:rPr lang="ar-IQ" sz="2800" dirty="0">
                <a:latin typeface="Simplified Arabic" panose="02020603050405020304" pitchFamily="18" charset="-78"/>
                <a:cs typeface="Simplified Arabic" panose="02020603050405020304" pitchFamily="18" charset="-78"/>
              </a:rPr>
              <a:t> ويسمى احياناً (</a:t>
            </a:r>
            <a:r>
              <a:rPr lang="en-US" sz="2800" dirty="0" err="1" smtClean="0">
                <a:latin typeface="Simplified Arabic" panose="02020603050405020304" pitchFamily="18" charset="-78"/>
                <a:cs typeface="Simplified Arabic" panose="02020603050405020304" pitchFamily="18" charset="-78"/>
              </a:rPr>
              <a:t>EkG</a:t>
            </a:r>
            <a:r>
              <a:rPr lang="en-US" sz="2800" dirty="0">
                <a:latin typeface="Simplified Arabic" panose="02020603050405020304" pitchFamily="18" charset="-78"/>
                <a:cs typeface="Simplified Arabic" panose="02020603050405020304" pitchFamily="18" charset="-78"/>
              </a:rPr>
              <a:t>) </a:t>
            </a:r>
            <a:r>
              <a:rPr lang="ar-IQ" sz="2800" dirty="0">
                <a:latin typeface="Simplified Arabic" panose="02020603050405020304" pitchFamily="18" charset="-78"/>
                <a:cs typeface="Simplified Arabic" panose="02020603050405020304" pitchFamily="18" charset="-78"/>
              </a:rPr>
              <a:t>وهو اجراء لا غنى عنه في تقييم الكثير من امراض القلب وهو ببساطة تسجيل للنشاط الكهربائي للقلب ويمكن عرض المرتسم النهائي للتخطيط على شريط ورقي أو على شاشة (</a:t>
            </a:r>
            <a:r>
              <a:rPr lang="en-US" sz="2800" dirty="0">
                <a:latin typeface="Simplified Arabic" panose="02020603050405020304" pitchFamily="18" charset="-78"/>
                <a:cs typeface="Simplified Arabic" panose="02020603050405020304" pitchFamily="18" charset="-78"/>
              </a:rPr>
              <a:t>Monitor) ، </a:t>
            </a:r>
            <a:r>
              <a:rPr lang="ar-IQ" sz="2800" dirty="0">
                <a:latin typeface="Simplified Arabic" panose="02020603050405020304" pitchFamily="18" charset="-78"/>
                <a:cs typeface="Simplified Arabic" panose="02020603050405020304" pitchFamily="18" charset="-78"/>
              </a:rPr>
              <a:t>ويجري اكتشاف النشاط الكهربائي للقلب بواسطة </a:t>
            </a:r>
            <a:r>
              <a:rPr lang="ar-IQ" sz="2800" dirty="0" err="1">
                <a:latin typeface="Simplified Arabic" panose="02020603050405020304" pitchFamily="18" charset="-78"/>
                <a:cs typeface="Simplified Arabic" panose="02020603050405020304" pitchFamily="18" charset="-78"/>
              </a:rPr>
              <a:t>الكترودات</a:t>
            </a:r>
            <a:r>
              <a:rPr lang="ar-IQ" sz="2800" dirty="0">
                <a:latin typeface="Simplified Arabic" panose="02020603050405020304" pitchFamily="18" charset="-78"/>
                <a:cs typeface="Simplified Arabic" panose="02020603050405020304" pitchFamily="18" charset="-78"/>
              </a:rPr>
              <a:t> موصلة بالجلد ، حيث تنقل هذه </a:t>
            </a:r>
            <a:r>
              <a:rPr lang="ar-IQ" sz="2800" dirty="0" err="1">
                <a:latin typeface="Simplified Arabic" panose="02020603050405020304" pitchFamily="18" charset="-78"/>
                <a:cs typeface="Simplified Arabic" panose="02020603050405020304" pitchFamily="18" charset="-78"/>
              </a:rPr>
              <a:t>الالكترودات</a:t>
            </a:r>
            <a:r>
              <a:rPr lang="ar-IQ" sz="2800" dirty="0">
                <a:latin typeface="Simplified Arabic" panose="02020603050405020304" pitchFamily="18" charset="-78"/>
                <a:cs typeface="Simplified Arabic" panose="02020603050405020304" pitchFamily="18" charset="-78"/>
              </a:rPr>
              <a:t> الاشارات الكهربائية في القلب الى </a:t>
            </a:r>
            <a:r>
              <a:rPr lang="ar-IQ" sz="2800" dirty="0" err="1">
                <a:latin typeface="Simplified Arabic" panose="02020603050405020304" pitchFamily="18" charset="-78"/>
                <a:cs typeface="Simplified Arabic" panose="02020603050405020304" pitchFamily="18" charset="-78"/>
              </a:rPr>
              <a:t>مخطاط</a:t>
            </a:r>
            <a:r>
              <a:rPr lang="ar-IQ" sz="2800" dirty="0">
                <a:latin typeface="Simplified Arabic" panose="02020603050405020304" pitchFamily="18" charset="-78"/>
                <a:cs typeface="Simplified Arabic" panose="02020603050405020304" pitchFamily="18" charset="-78"/>
              </a:rPr>
              <a:t> كهربائية القلب وبمساعدة سوائل الجسم التي تعمل على نقل الاشارة الكهربائية </a:t>
            </a:r>
            <a:r>
              <a:rPr lang="ar-IQ" sz="2800" dirty="0" err="1">
                <a:latin typeface="Simplified Arabic" panose="02020603050405020304" pitchFamily="18" charset="-78"/>
                <a:cs typeface="Simplified Arabic" panose="02020603050405020304" pitchFamily="18" charset="-78"/>
              </a:rPr>
              <a:t>لاسطح</a:t>
            </a:r>
            <a:r>
              <a:rPr lang="ar-IQ" sz="2800" dirty="0">
                <a:latin typeface="Simplified Arabic" panose="02020603050405020304" pitchFamily="18" charset="-78"/>
                <a:cs typeface="Simplified Arabic" panose="02020603050405020304" pitchFamily="18" charset="-78"/>
              </a:rPr>
              <a:t> الجلد ، وتسجل الاشارات الكهربائية عادة بشكل موجات تظهر على ورق التخطيط الذي يتحرك في هذا الجهاز بسرعة محددة ، ومن الجدير بالذكر ان هذه </a:t>
            </a:r>
            <a:r>
              <a:rPr lang="ar-IQ" sz="2800" dirty="0" err="1">
                <a:latin typeface="Simplified Arabic" panose="02020603050405020304" pitchFamily="18" charset="-78"/>
                <a:cs typeface="Simplified Arabic" panose="02020603050405020304" pitchFamily="18" charset="-78"/>
              </a:rPr>
              <a:t>الالكترودات</a:t>
            </a:r>
            <a:r>
              <a:rPr lang="ar-IQ" sz="2800" dirty="0">
                <a:latin typeface="Simplified Arabic" panose="02020603050405020304" pitchFamily="18" charset="-78"/>
                <a:cs typeface="Simplified Arabic" panose="02020603050405020304" pitchFamily="18" charset="-78"/>
              </a:rPr>
              <a:t> تحاول كشف تيارات كهربائية صغيرة جداً لذا لابد من المحافظة على تماس جيد مع الجلد وتستعمل مادة هلامية (</a:t>
            </a:r>
            <a:r>
              <a:rPr lang="en-US" sz="2800" dirty="0">
                <a:latin typeface="Simplified Arabic" panose="02020603050405020304" pitchFamily="18" charset="-78"/>
                <a:cs typeface="Simplified Arabic" panose="02020603050405020304" pitchFamily="18" charset="-78"/>
              </a:rPr>
              <a:t>Gel) </a:t>
            </a:r>
            <a:r>
              <a:rPr lang="ar-IQ" sz="2800" dirty="0">
                <a:latin typeface="Simplified Arabic" panose="02020603050405020304" pitchFamily="18" charset="-78"/>
                <a:cs typeface="Simplified Arabic" panose="02020603050405020304" pitchFamily="18" charset="-78"/>
              </a:rPr>
              <a:t>لتحسين هذا التوصيل ، وفي الرسم البياني الذي يظهر يمثل الخط الافقي المخطط الزمني بينما يمثل لخط العمودي الفولتية أو قوة الدفعات الكهربائية للقلب .</a:t>
            </a:r>
          </a:p>
          <a:p>
            <a:endParaRPr lang="ar-IQ"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74082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67657" y="458779"/>
            <a:ext cx="6096000" cy="6201698"/>
          </a:xfrm>
          <a:prstGeom prst="rect">
            <a:avLst/>
          </a:prstGeom>
        </p:spPr>
        <p:txBody>
          <a:bodyPr>
            <a:spAutoFit/>
          </a:bodyPr>
          <a:lstStyle/>
          <a:p>
            <a:pPr marL="274320" lvl="0" indent="-274320">
              <a:spcBef>
                <a:spcPts val="600"/>
              </a:spcBef>
              <a:buClr>
                <a:srgbClr val="B13F9A"/>
              </a:buClr>
              <a:buSzPct val="73000"/>
              <a:buFont typeface="Wingdings 2"/>
              <a:buChar char=""/>
            </a:pPr>
            <a:r>
              <a:rPr lang="ar-IQ" sz="2800" dirty="0">
                <a:solidFill>
                  <a:prstClr val="black"/>
                </a:solidFill>
                <a:latin typeface="Trebuchet MS"/>
                <a:cs typeface="Tahoma" panose="020B0604030504040204" pitchFamily="34" charset="0"/>
              </a:rPr>
              <a:t>تتكون القراءة التي يعطيها تخطيط كهربائية القلب من مجموعة موجات تظهر الكثير حول الاشارات الكهربائية في اجزاء القلب ، فالموجة "</a:t>
            </a:r>
            <a:r>
              <a:rPr lang="en-US" sz="2800" dirty="0">
                <a:solidFill>
                  <a:prstClr val="black"/>
                </a:solidFill>
                <a:latin typeface="Trebuchet MS"/>
              </a:rPr>
              <a:t>P" </a:t>
            </a:r>
            <a:r>
              <a:rPr lang="ar-IQ" sz="2800" dirty="0">
                <a:solidFill>
                  <a:prstClr val="black"/>
                </a:solidFill>
                <a:latin typeface="Trebuchet MS"/>
                <a:cs typeface="Tahoma" panose="020B0604030504040204" pitchFamily="34" charset="0"/>
              </a:rPr>
              <a:t>تبدي الدَّفعة وهي تسير عبر الأذين ، ثم </a:t>
            </a:r>
            <a:r>
              <a:rPr lang="ar-IQ" sz="2800" dirty="0" err="1">
                <a:solidFill>
                  <a:prstClr val="black"/>
                </a:solidFill>
                <a:latin typeface="Trebuchet MS"/>
                <a:cs typeface="Tahoma" panose="020B0604030504040204" pitchFamily="34" charset="0"/>
              </a:rPr>
              <a:t>ياتي</a:t>
            </a:r>
            <a:r>
              <a:rPr lang="ar-IQ" sz="2800" dirty="0">
                <a:solidFill>
                  <a:prstClr val="black"/>
                </a:solidFill>
                <a:latin typeface="Trebuchet MS"/>
                <a:cs typeface="Tahoma" panose="020B0604030504040204" pitchFamily="34" charset="0"/>
              </a:rPr>
              <a:t> المقطع "</a:t>
            </a:r>
            <a:r>
              <a:rPr lang="en-US" sz="2800" dirty="0">
                <a:solidFill>
                  <a:prstClr val="black"/>
                </a:solidFill>
                <a:latin typeface="Trebuchet MS"/>
              </a:rPr>
              <a:t>PR" </a:t>
            </a:r>
            <a:r>
              <a:rPr lang="ar-IQ" sz="2800" dirty="0">
                <a:solidFill>
                  <a:prstClr val="black"/>
                </a:solidFill>
                <a:latin typeface="Trebuchet MS"/>
                <a:cs typeface="Tahoma" panose="020B0604030504040204" pitchFamily="34" charset="0"/>
              </a:rPr>
              <a:t>بعد الموجة </a:t>
            </a:r>
            <a:r>
              <a:rPr lang="en-US" sz="2800" dirty="0">
                <a:solidFill>
                  <a:prstClr val="black"/>
                </a:solidFill>
                <a:latin typeface="Trebuchet MS"/>
              </a:rPr>
              <a:t>P </a:t>
            </a:r>
            <a:r>
              <a:rPr lang="ar-IQ" sz="2800" dirty="0">
                <a:solidFill>
                  <a:prstClr val="black"/>
                </a:solidFill>
                <a:latin typeface="Trebuchet MS"/>
                <a:cs typeface="Tahoma" panose="020B0604030504040204" pitchFamily="34" charset="0"/>
              </a:rPr>
              <a:t>وهي جزء منبسط يمثل زمن مرور الدَّفعة عبر العقدة </a:t>
            </a:r>
            <a:r>
              <a:rPr lang="ar-IQ" sz="2800" dirty="0" err="1">
                <a:solidFill>
                  <a:prstClr val="black"/>
                </a:solidFill>
                <a:latin typeface="Trebuchet MS"/>
                <a:cs typeface="Tahoma" panose="020B0604030504040204" pitchFamily="34" charset="0"/>
              </a:rPr>
              <a:t>الاذينية</a:t>
            </a:r>
            <a:r>
              <a:rPr lang="ar-IQ" sz="2800" dirty="0">
                <a:solidFill>
                  <a:prstClr val="black"/>
                </a:solidFill>
                <a:latin typeface="Trebuchet MS"/>
                <a:cs typeface="Tahoma" panose="020B0604030504040204" pitchFamily="34" charset="0"/>
              </a:rPr>
              <a:t> </a:t>
            </a:r>
            <a:r>
              <a:rPr lang="ar-IQ" sz="2800" dirty="0" err="1">
                <a:solidFill>
                  <a:prstClr val="black"/>
                </a:solidFill>
                <a:latin typeface="Trebuchet MS"/>
                <a:cs typeface="Tahoma" panose="020B0604030504040204" pitchFamily="34" charset="0"/>
              </a:rPr>
              <a:t>البطينية</a:t>
            </a:r>
            <a:r>
              <a:rPr lang="ar-IQ" sz="2800" dirty="0">
                <a:solidFill>
                  <a:prstClr val="black"/>
                </a:solidFill>
                <a:latin typeface="Trebuchet MS"/>
                <a:cs typeface="Tahoma" panose="020B0604030504040204" pitchFamily="34" charset="0"/>
              </a:rPr>
              <a:t> ، ويظهر المركب "</a:t>
            </a:r>
            <a:r>
              <a:rPr lang="en-US" sz="2800" dirty="0">
                <a:solidFill>
                  <a:prstClr val="black"/>
                </a:solidFill>
                <a:latin typeface="Trebuchet MS"/>
              </a:rPr>
              <a:t>QRS" </a:t>
            </a:r>
            <a:r>
              <a:rPr lang="ar-IQ" sz="2800" dirty="0">
                <a:solidFill>
                  <a:prstClr val="black"/>
                </a:solidFill>
                <a:latin typeface="Trebuchet MS"/>
                <a:cs typeface="Tahoma" panose="020B0604030504040204" pitchFamily="34" charset="0"/>
              </a:rPr>
              <a:t>عندما تسير الدَّفعة عبر البطينين ، بينما تتشكل الموجة "</a:t>
            </a:r>
            <a:r>
              <a:rPr lang="en-US" sz="2800" dirty="0">
                <a:solidFill>
                  <a:prstClr val="black"/>
                </a:solidFill>
                <a:latin typeface="Trebuchet MS"/>
              </a:rPr>
              <a:t>T" </a:t>
            </a:r>
            <a:r>
              <a:rPr lang="ar-IQ" sz="2800" dirty="0">
                <a:solidFill>
                  <a:prstClr val="black"/>
                </a:solidFill>
                <a:latin typeface="Trebuchet MS"/>
                <a:cs typeface="Tahoma" panose="020B0604030504040204" pitchFamily="34" charset="0"/>
              </a:rPr>
              <a:t>خلال استعادة العضلة القلبية لكهربائيتها السوية تحضيراً للضربة اللاحقة</a:t>
            </a:r>
          </a:p>
          <a:p>
            <a:pPr marL="274320" lvl="0" indent="-274320">
              <a:spcBef>
                <a:spcPts val="600"/>
              </a:spcBef>
              <a:buClr>
                <a:srgbClr val="B13F9A"/>
              </a:buClr>
              <a:buSzPct val="73000"/>
              <a:buFont typeface="Wingdings 2"/>
              <a:buChar char=""/>
            </a:pPr>
            <a:endParaRPr lang="ar-IQ" sz="2800" dirty="0">
              <a:solidFill>
                <a:prstClr val="black"/>
              </a:solidFill>
              <a:latin typeface="Trebuchet MS"/>
              <a:cs typeface="Tahoma" panose="020B0604030504040204"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6523" y="1836936"/>
            <a:ext cx="3057525" cy="270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4417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8971" y="1720840"/>
            <a:ext cx="11306629" cy="3785652"/>
          </a:xfrm>
          <a:prstGeom prst="rect">
            <a:avLst/>
          </a:prstGeom>
        </p:spPr>
        <p:txBody>
          <a:bodyPr wrap="square">
            <a:spAutoFit/>
          </a:bodyPr>
          <a:lstStyle/>
          <a:p>
            <a:r>
              <a:rPr lang="ar-IQ" sz="2400" dirty="0">
                <a:latin typeface="Simplified Arabic" panose="02020603050405020304" pitchFamily="18" charset="-78"/>
                <a:cs typeface="Simplified Arabic" panose="02020603050405020304" pitchFamily="18" charset="-78"/>
              </a:rPr>
              <a:t>تخطيط صدى القلب (</a:t>
            </a:r>
            <a:r>
              <a:rPr lang="en-US" sz="2400" dirty="0">
                <a:latin typeface="Simplified Arabic" panose="02020603050405020304" pitchFamily="18" charset="-78"/>
                <a:cs typeface="Simplified Arabic" panose="02020603050405020304" pitchFamily="18" charset="-78"/>
              </a:rPr>
              <a:t>Echo):</a:t>
            </a:r>
          </a:p>
          <a:p>
            <a:endParaRPr lang="en-US" sz="2400" dirty="0">
              <a:latin typeface="Simplified Arabic" panose="02020603050405020304" pitchFamily="18" charset="-78"/>
              <a:cs typeface="Simplified Arabic" panose="02020603050405020304" pitchFamily="18" charset="-78"/>
            </a:endParaRPr>
          </a:p>
          <a:p>
            <a:r>
              <a:rPr lang="en-US" sz="2400" dirty="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وفي هذا المقياس يستخدم صوت مرتفع جداً لا يسمعه الانسان (أمواج فوق الصوتية) حيث ترسل هذه الموجات الى البنى </a:t>
            </a:r>
            <a:r>
              <a:rPr lang="ar-IQ" sz="2400" dirty="0" err="1">
                <a:latin typeface="Simplified Arabic" panose="02020603050405020304" pitchFamily="18" charset="-78"/>
                <a:cs typeface="Simplified Arabic" panose="02020603050405020304" pitchFamily="18" charset="-78"/>
              </a:rPr>
              <a:t>الحشوية</a:t>
            </a:r>
            <a:r>
              <a:rPr lang="ar-IQ" sz="2400" dirty="0">
                <a:latin typeface="Simplified Arabic" panose="02020603050405020304" pitchFamily="18" charset="-78"/>
                <a:cs typeface="Simplified Arabic" panose="02020603050405020304" pitchFamily="18" charset="-78"/>
              </a:rPr>
              <a:t> وترتد عنها (يرجع الصدى) والجهاز المرسل يسمى </a:t>
            </a:r>
            <a:r>
              <a:rPr lang="ar-IQ" sz="2400" dirty="0" err="1">
                <a:latin typeface="Simplified Arabic" panose="02020603050405020304" pitchFamily="18" charset="-78"/>
                <a:cs typeface="Simplified Arabic" panose="02020603050405020304" pitchFamily="18" charset="-78"/>
              </a:rPr>
              <a:t>الترجام</a:t>
            </a:r>
            <a:r>
              <a:rPr lang="ar-IQ" sz="2400" dirty="0">
                <a:latin typeface="Simplified Arabic" panose="02020603050405020304" pitchFamily="18" charset="-78"/>
                <a:cs typeface="Simplified Arabic" panose="02020603050405020304" pitchFamily="18" charset="-78"/>
              </a:rPr>
              <a:t> (</a:t>
            </a:r>
            <a:r>
              <a:rPr lang="en-US" sz="2400" dirty="0" err="1">
                <a:latin typeface="Simplified Arabic" panose="02020603050405020304" pitchFamily="18" charset="-78"/>
                <a:cs typeface="Simplified Arabic" panose="02020603050405020304" pitchFamily="18" charset="-78"/>
              </a:rPr>
              <a:t>Travducer</a:t>
            </a:r>
            <a:r>
              <a:rPr lang="en-US" sz="2400" dirty="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وهو جهاز خاص شبيه بمكبر الصوت ، يستعمل الحاسوب هذه المعلومات لبناء صورة للقلب أو تحليل الجريان الدموي عبـره .</a:t>
            </a:r>
          </a:p>
          <a:p>
            <a:endParaRPr lang="ar-IQ" sz="2400" dirty="0">
              <a:latin typeface="Simplified Arabic" panose="02020603050405020304" pitchFamily="18" charset="-78"/>
              <a:cs typeface="Simplified Arabic" panose="02020603050405020304" pitchFamily="18" charset="-78"/>
            </a:endParaRPr>
          </a:p>
          <a:p>
            <a:r>
              <a:rPr lang="ar-IQ" sz="2400" dirty="0">
                <a:latin typeface="Simplified Arabic" panose="02020603050405020304" pitchFamily="18" charset="-78"/>
                <a:cs typeface="Simplified Arabic" panose="02020603050405020304" pitchFamily="18" charset="-78"/>
              </a:rPr>
              <a:t> </a:t>
            </a:r>
          </a:p>
          <a:p>
            <a:endParaRPr lang="ar-IQ" sz="2400" dirty="0">
              <a:latin typeface="Simplified Arabic" panose="02020603050405020304" pitchFamily="18" charset="-78"/>
              <a:cs typeface="Simplified Arabic" panose="02020603050405020304" pitchFamily="18" charset="-78"/>
            </a:endParaRPr>
          </a:p>
          <a:p>
            <a:r>
              <a:rPr lang="ar-IQ" sz="2400" dirty="0">
                <a:latin typeface="Simplified Arabic" panose="02020603050405020304" pitchFamily="18" charset="-78"/>
                <a:cs typeface="Simplified Arabic" panose="02020603050405020304" pitchFamily="18" charset="-78"/>
              </a:rPr>
              <a:t> </a:t>
            </a:r>
          </a:p>
          <a:p>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11764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9705" y="2234094"/>
            <a:ext cx="11377534" cy="4401205"/>
          </a:xfrm>
          <a:prstGeom prst="rect">
            <a:avLst/>
          </a:prstGeom>
        </p:spPr>
        <p:txBody>
          <a:bodyPr wrap="square">
            <a:spAutoFit/>
          </a:bodyPr>
          <a:lstStyle/>
          <a:p>
            <a:r>
              <a:rPr lang="ar-IQ" sz="2800" dirty="0">
                <a:latin typeface="Simplified Arabic" panose="02020603050405020304" pitchFamily="18" charset="-78"/>
                <a:cs typeface="Simplified Arabic" panose="02020603050405020304" pitchFamily="18" charset="-78"/>
              </a:rPr>
              <a:t>- الناتج القلبي </a:t>
            </a:r>
            <a:r>
              <a:rPr lang="en-US" sz="2800" dirty="0">
                <a:latin typeface="Simplified Arabic" panose="02020603050405020304" pitchFamily="18" charset="-78"/>
                <a:cs typeface="Simplified Arabic" panose="02020603050405020304" pitchFamily="18" charset="-78"/>
              </a:rPr>
              <a:t>C.O.P			Cardiac Out Put </a:t>
            </a:r>
          </a:p>
          <a:p>
            <a:r>
              <a:rPr lang="ar-IQ" sz="2800" dirty="0">
                <a:latin typeface="Simplified Arabic" panose="02020603050405020304" pitchFamily="18" charset="-78"/>
                <a:cs typeface="Simplified Arabic" panose="02020603050405020304" pitchFamily="18" charset="-78"/>
              </a:rPr>
              <a:t>هو حجم الدم المدفوع </a:t>
            </a:r>
            <a:r>
              <a:rPr lang="ar-IQ" sz="2800" dirty="0" smtClean="0">
                <a:latin typeface="Simplified Arabic" panose="02020603050405020304" pitchFamily="18" charset="-78"/>
                <a:cs typeface="Simplified Arabic" panose="02020603050405020304" pitchFamily="18" charset="-78"/>
              </a:rPr>
              <a:t>بوساطة القلب </a:t>
            </a:r>
            <a:r>
              <a:rPr lang="ar-IQ" sz="2800" dirty="0">
                <a:latin typeface="Simplified Arabic" panose="02020603050405020304" pitchFamily="18" charset="-78"/>
                <a:cs typeface="Simplified Arabic" panose="02020603050405020304" pitchFamily="18" charset="-78"/>
              </a:rPr>
              <a:t>خلال وحدة زمنية معينة ، </a:t>
            </a:r>
            <a:r>
              <a:rPr lang="ar-IQ" sz="2800" dirty="0" err="1">
                <a:latin typeface="Simplified Arabic" panose="02020603050405020304" pitchFamily="18" charset="-78"/>
                <a:cs typeface="Simplified Arabic" panose="02020603050405020304" pitchFamily="18" charset="-78"/>
              </a:rPr>
              <a:t>وايضا"هو</a:t>
            </a:r>
            <a:r>
              <a:rPr lang="ar-IQ" sz="2800" dirty="0">
                <a:latin typeface="Simplified Arabic" panose="02020603050405020304" pitchFamily="18" charset="-78"/>
                <a:cs typeface="Simplified Arabic" panose="02020603050405020304" pitchFamily="18" charset="-78"/>
              </a:rPr>
              <a:t> حجمُ الدمِّ الذي </a:t>
            </a:r>
            <a:r>
              <a:rPr lang="ar-IQ" sz="2800" dirty="0" err="1">
                <a:latin typeface="Simplified Arabic" panose="02020603050405020304" pitchFamily="18" charset="-78"/>
                <a:cs typeface="Simplified Arabic" panose="02020603050405020304" pitchFamily="18" charset="-78"/>
              </a:rPr>
              <a:t>يُضْخَّه</a:t>
            </a:r>
            <a:r>
              <a:rPr lang="ar-IQ" sz="2800" dirty="0">
                <a:latin typeface="Simplified Arabic" panose="02020603050405020304" pitchFamily="18" charset="-78"/>
                <a:cs typeface="Simplified Arabic" panose="02020603050405020304" pitchFamily="18" charset="-78"/>
              </a:rPr>
              <a:t> القلبِ، وبشكل خاص  البطين في الدقيقة. وهو مساويُ إلى معدّل نبضات القلبِ مضروبا" بحجمِ الضربةَ.  وعادة ما يحسب (لتر/دقيقة) ويبلغ (5لتر/د) ويصل الى (36-42لتر/د) في التدريب الرياضي الجيد وتعد هذه الزيادة احدى النواحي المهمة والحاسمة في الانجاز الرياضي، ويتحدد بمجموعة عوامل منها: </a:t>
            </a:r>
          </a:p>
          <a:p>
            <a:r>
              <a:rPr lang="ar-IQ" sz="2800" dirty="0">
                <a:latin typeface="Simplified Arabic" panose="02020603050405020304" pitchFamily="18" charset="-78"/>
                <a:cs typeface="Simplified Arabic" panose="02020603050405020304" pitchFamily="18" charset="-78"/>
              </a:rPr>
              <a:t>1.	حجم الضربة- (</a:t>
            </a:r>
            <a:r>
              <a:rPr lang="en-US" sz="2800" dirty="0">
                <a:latin typeface="Simplified Arabic" panose="02020603050405020304" pitchFamily="18" charset="-78"/>
                <a:cs typeface="Simplified Arabic" panose="02020603050405020304" pitchFamily="18" charset="-78"/>
              </a:rPr>
              <a:t>S.V)</a:t>
            </a:r>
          </a:p>
          <a:p>
            <a:r>
              <a:rPr lang="en-US" sz="2800" dirty="0">
                <a:latin typeface="Simplified Arabic" panose="02020603050405020304" pitchFamily="18" charset="-78"/>
                <a:cs typeface="Simplified Arabic" panose="02020603050405020304" pitchFamily="18" charset="-78"/>
              </a:rPr>
              <a:t>2.	</a:t>
            </a:r>
            <a:r>
              <a:rPr lang="ar-IQ" sz="2800" dirty="0">
                <a:latin typeface="Simplified Arabic" panose="02020603050405020304" pitchFamily="18" charset="-78"/>
                <a:cs typeface="Simplified Arabic" panose="02020603050405020304" pitchFamily="18" charset="-78"/>
              </a:rPr>
              <a:t>معدل ضربات القلب (</a:t>
            </a:r>
            <a:r>
              <a:rPr lang="en-US" sz="2800" dirty="0">
                <a:latin typeface="Simplified Arabic" panose="02020603050405020304" pitchFamily="18" charset="-78"/>
                <a:cs typeface="Simplified Arabic" panose="02020603050405020304" pitchFamily="18" charset="-78"/>
              </a:rPr>
              <a:t>HR).</a:t>
            </a:r>
          </a:p>
          <a:p>
            <a:r>
              <a:rPr lang="en-US" sz="2800" dirty="0">
                <a:latin typeface="Simplified Arabic" panose="02020603050405020304" pitchFamily="18" charset="-78"/>
                <a:cs typeface="Simplified Arabic" panose="02020603050405020304" pitchFamily="18" charset="-78"/>
              </a:rPr>
              <a:t>3.	</a:t>
            </a:r>
            <a:r>
              <a:rPr lang="ar-IQ" sz="2800" dirty="0">
                <a:latin typeface="Simplified Arabic" panose="02020603050405020304" pitchFamily="18" charset="-78"/>
                <a:cs typeface="Simplified Arabic" panose="02020603050405020304" pitchFamily="18" charset="-78"/>
              </a:rPr>
              <a:t>حجم التجاويف القلبية.</a:t>
            </a:r>
          </a:p>
          <a:p>
            <a:r>
              <a:rPr lang="ar-IQ" sz="2800" dirty="0">
                <a:latin typeface="Simplified Arabic" panose="02020603050405020304" pitchFamily="18" charset="-78"/>
                <a:cs typeface="Simplified Arabic" panose="02020603050405020304" pitchFamily="18" charset="-78"/>
              </a:rPr>
              <a:t>4.	وكذلك قوة انقباض العضلة القلبية وتمددها لدى الرياضي.</a:t>
            </a:r>
          </a:p>
        </p:txBody>
      </p:sp>
    </p:spTree>
    <p:extLst>
      <p:ext uri="{BB962C8B-B14F-4D97-AF65-F5344CB8AC3E}">
        <p14:creationId xmlns:p14="http://schemas.microsoft.com/office/powerpoint/2010/main" val="410118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06171" y="2519261"/>
            <a:ext cx="10256334" cy="1862048"/>
          </a:xfrm>
          <a:prstGeom prst="rect">
            <a:avLst/>
          </a:prstGeom>
        </p:spPr>
        <p:txBody>
          <a:bodyPr wrap="none">
            <a:spAutoFit/>
          </a:bodyPr>
          <a:lstStyle/>
          <a:p>
            <a:r>
              <a:rPr lang="ar-IQ" sz="11500" b="1" dirty="0" smtClean="0">
                <a:solidFill>
                  <a:srgbClr val="FFFF00"/>
                </a:solidFill>
                <a:latin typeface="Calibri" panose="020F0502020204030204" pitchFamily="34" charset="0"/>
                <a:cs typeface="Simplified Arabic" panose="02020603050405020304" pitchFamily="18" charset="-78"/>
              </a:rPr>
              <a:t>شكراً لحسن اصغائكم </a:t>
            </a:r>
            <a:endParaRPr lang="ar-IQ" sz="9600" dirty="0">
              <a:solidFill>
                <a:srgbClr val="FFFF00"/>
              </a:solidFill>
            </a:endParaRPr>
          </a:p>
        </p:txBody>
      </p:sp>
    </p:spTree>
    <p:extLst>
      <p:ext uri="{BB962C8B-B14F-4D97-AF65-F5344CB8AC3E}">
        <p14:creationId xmlns:p14="http://schemas.microsoft.com/office/powerpoint/2010/main" val="276604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4596" y="2267662"/>
            <a:ext cx="11257613" cy="3970318"/>
          </a:xfrm>
          <a:prstGeom prst="rect">
            <a:avLst/>
          </a:prstGeom>
        </p:spPr>
        <p:txBody>
          <a:bodyPr wrap="square">
            <a:spAutoFit/>
          </a:bodyPr>
          <a:lstStyle/>
          <a:p>
            <a:endParaRPr lang="ar-IQ" sz="2800" dirty="0">
              <a:latin typeface="Simplified Arabic" panose="02020603050405020304" pitchFamily="18" charset="-78"/>
              <a:cs typeface="Simplified Arabic" panose="02020603050405020304" pitchFamily="18" charset="-78"/>
            </a:endParaRPr>
          </a:p>
          <a:p>
            <a:r>
              <a:rPr lang="ar-IQ" sz="2800" dirty="0">
                <a:latin typeface="Simplified Arabic" panose="02020603050405020304" pitchFamily="18" charset="-78"/>
                <a:cs typeface="Simplified Arabic" panose="02020603050405020304" pitchFamily="18" charset="-78"/>
              </a:rPr>
              <a:t>يبلغ حجم الناتج القلب عند الانسان الاعتيادي وكذلك الرياضي وقت الراحة (5لتر/د) تقريباً ويزداد هذا المقدار الى (25لتر/د) وقد يصل في بعض الأحيان الى (30-40لتر/د</a:t>
            </a:r>
            <a:r>
              <a:rPr lang="ar-IQ" sz="2800" dirty="0" smtClean="0">
                <a:latin typeface="Simplified Arabic" panose="02020603050405020304" pitchFamily="18" charset="-78"/>
                <a:cs typeface="Simplified Arabic" panose="02020603050405020304" pitchFamily="18" charset="-78"/>
              </a:rPr>
              <a:t>)، </a:t>
            </a:r>
            <a:r>
              <a:rPr lang="ar-IQ" sz="2800" dirty="0">
                <a:latin typeface="Simplified Arabic" panose="02020603050405020304" pitchFamily="18" charset="-78"/>
                <a:cs typeface="Simplified Arabic" panose="02020603050405020304" pitchFamily="18" charset="-78"/>
              </a:rPr>
              <a:t>فإذا هناك 70 نبضة في الدقيقة، و70 مليلتر دمِّ مَقْذُوفُ بكُلّ ضربة للقلبِ</a:t>
            </a:r>
            <a:r>
              <a:rPr lang="ar-IQ" sz="2800" dirty="0" smtClean="0">
                <a:latin typeface="Simplified Arabic" panose="02020603050405020304" pitchFamily="18" charset="-78"/>
                <a:cs typeface="Simplified Arabic" panose="02020603050405020304" pitchFamily="18" charset="-78"/>
              </a:rPr>
              <a:t>، فان </a:t>
            </a:r>
            <a:r>
              <a:rPr lang="ar-IQ" sz="2800" dirty="0">
                <a:latin typeface="Simplified Arabic" panose="02020603050405020304" pitchFamily="18" charset="-78"/>
                <a:cs typeface="Simplified Arabic" panose="02020603050405020304" pitchFamily="18" charset="-78"/>
              </a:rPr>
              <a:t>الناتج القلبي 4900 مليلترُ / دقيقة. هذه القيمةِ مثاليةُ لشخص بالغِ و في حالة الراحةِ، وبالرغم من أن الناتجِ القلبيِ قَدْ يَصِلُ بحدود 30 لترِ / دقيقة أثناء التمرينِ الشديد. </a:t>
            </a:r>
          </a:p>
          <a:p>
            <a:r>
              <a:rPr lang="ar-IQ" sz="2800" dirty="0">
                <a:latin typeface="Simplified Arabic" panose="02020603050405020304" pitchFamily="18" charset="-78"/>
                <a:cs typeface="Simplified Arabic" panose="02020603050405020304" pitchFamily="18" charset="-78"/>
              </a:rPr>
              <a:t>       ويعزى هذا الفرق بين حالتي الزيادة عند الرياضي وغير الرياضي الى حجم التجاويف القلبية وكذلك الى قوة </a:t>
            </a:r>
            <a:r>
              <a:rPr lang="ar-IQ" sz="2800" dirty="0" err="1">
                <a:latin typeface="Simplified Arabic" panose="02020603050405020304" pitchFamily="18" charset="-78"/>
                <a:cs typeface="Simplified Arabic" panose="02020603050405020304" pitchFamily="18" charset="-78"/>
              </a:rPr>
              <a:t>أنقباض</a:t>
            </a:r>
            <a:r>
              <a:rPr lang="ar-IQ" sz="2800" dirty="0">
                <a:latin typeface="Simplified Arabic" panose="02020603050405020304" pitchFamily="18" charset="-78"/>
                <a:cs typeface="Simplified Arabic" panose="02020603050405020304" pitchFamily="18" charset="-78"/>
              </a:rPr>
              <a:t> العضلة القلبية وتمددها لدى الرياضي. ويتأثر الناتج القلبي بقياسات الطول والوزن والمساحة السطحية .</a:t>
            </a:r>
          </a:p>
        </p:txBody>
      </p:sp>
    </p:spTree>
    <p:extLst>
      <p:ext uri="{BB962C8B-B14F-4D97-AF65-F5344CB8AC3E}">
        <p14:creationId xmlns:p14="http://schemas.microsoft.com/office/powerpoint/2010/main" val="3414350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80571" y="1997839"/>
            <a:ext cx="11059885" cy="4154984"/>
          </a:xfrm>
          <a:prstGeom prst="rect">
            <a:avLst/>
          </a:prstGeom>
        </p:spPr>
        <p:txBody>
          <a:bodyPr wrap="square">
            <a:spAutoFit/>
          </a:bodyPr>
          <a:lstStyle/>
          <a:p>
            <a:r>
              <a:rPr lang="ar-IQ" sz="2400" b="1" dirty="0">
                <a:latin typeface="Simplified Arabic" panose="02020603050405020304" pitchFamily="18" charset="-78"/>
                <a:cs typeface="Simplified Arabic" panose="02020603050405020304" pitchFamily="18" charset="-78"/>
              </a:rPr>
              <a:t>حجم القلب:</a:t>
            </a:r>
          </a:p>
          <a:p>
            <a:r>
              <a:rPr lang="ar-IQ" sz="2400" b="1" dirty="0">
                <a:latin typeface="Simplified Arabic" panose="02020603050405020304" pitchFamily="18" charset="-78"/>
                <a:cs typeface="Simplified Arabic" panose="02020603050405020304" pitchFamily="18" charset="-78"/>
              </a:rPr>
              <a:t>يعد حجم القلب احد المؤشرات للتعرف على القابلية الوظيفية للقلب والدورة الدموية وهو احد المؤشرات الوظيفية في تقييم هذه القابلية كما يدل حجم القلب على الكفاية الانتاجية عضلة القلب الرياضي ويلاحظ ان كمية الدم التي يدفعها قلب الرياضي في كل نبضة قلبية تصل الى ثلاثة امثال ما يدفعه القلب الغير رياضي وهذا يحصل نتيجة صغر حجم القلب للشخص غير    الرياضي مقابل صغر الحجم للرياضي .</a:t>
            </a:r>
          </a:p>
          <a:p>
            <a:r>
              <a:rPr lang="ar-IQ" sz="2400" b="1" dirty="0">
                <a:latin typeface="Simplified Arabic" panose="02020603050405020304" pitchFamily="18" charset="-78"/>
                <a:cs typeface="Simplified Arabic" panose="02020603050405020304" pitchFamily="18" charset="-78"/>
              </a:rPr>
              <a:t>يختلف حجم القلب الرياضي عن غير الرياضي بالقياس ويظهر على قلب الرياضي تضخم اكبر من غير الرياضي وان تضخم القلب الرياضي هو تضخم وظيفي يختلف عن التضخم المرضي وهو ناتج عن ممارسة الرياضة لفترات طويلة مما يؤدي الى تحسين في الكفاءة والدورة الدموية</a:t>
            </a:r>
            <a:r>
              <a:rPr lang="ar-IQ" sz="2400" b="1" dirty="0" smtClean="0">
                <a:latin typeface="Simplified Arabic" panose="02020603050405020304" pitchFamily="18" charset="-78"/>
                <a:cs typeface="Simplified Arabic" panose="02020603050405020304" pitchFamily="18" charset="-78"/>
              </a:rPr>
              <a:t>.</a:t>
            </a:r>
          </a:p>
          <a:p>
            <a:r>
              <a:rPr lang="ar-IQ" sz="2400" b="1" dirty="0" smtClean="0">
                <a:latin typeface="Simplified Arabic" panose="02020603050405020304" pitchFamily="18" charset="-78"/>
                <a:cs typeface="Simplified Arabic" panose="02020603050405020304" pitchFamily="18" charset="-78"/>
              </a:rPr>
              <a:t>لذا فان نتيجة التدريب تحدث تغيرات فسيولوجية   وانتقالية </a:t>
            </a:r>
            <a:r>
              <a:rPr lang="ar-IQ" sz="2400" b="1" dirty="0" err="1" smtClean="0">
                <a:latin typeface="Simplified Arabic" panose="02020603050405020304" pitchFamily="18" charset="-78"/>
                <a:cs typeface="Simplified Arabic" panose="02020603050405020304" pitchFamily="18" charset="-78"/>
              </a:rPr>
              <a:t>وباثولوجية</a:t>
            </a:r>
            <a:r>
              <a:rPr lang="ar-IQ" sz="2400" b="1" dirty="0" smtClean="0">
                <a:latin typeface="Simplified Arabic" panose="02020603050405020304" pitchFamily="18" charset="-78"/>
                <a:cs typeface="Simplified Arabic" panose="02020603050405020304" pitchFamily="18" charset="-78"/>
              </a:rPr>
              <a:t>  وهذا يعني ان إمكانية انتقال </a:t>
            </a:r>
            <a:r>
              <a:rPr lang="ar-IQ" sz="2400" b="1" dirty="0" err="1" smtClean="0">
                <a:latin typeface="Simplified Arabic" panose="02020603050405020304" pitchFamily="18" charset="-78"/>
                <a:cs typeface="Simplified Arabic" panose="02020603050405020304" pitchFamily="18" charset="-78"/>
              </a:rPr>
              <a:t>حالةقلب</a:t>
            </a:r>
            <a:r>
              <a:rPr lang="ar-IQ" sz="2400" b="1" dirty="0" smtClean="0">
                <a:latin typeface="Simplified Arabic" panose="02020603050405020304" pitchFamily="18" charset="-78"/>
                <a:cs typeface="Simplified Arabic" panose="02020603050405020304" pitchFamily="18" charset="-78"/>
              </a:rPr>
              <a:t> الرياضي بعد التدريب الى المرحلة الفسيولوجية وهي طبيعية نتيجة التكيف المصاحب للتدريب بينما الحالة الانتقالية زيادة هذه التغيرات واقترابها من الحدود المرضية .</a:t>
            </a:r>
            <a:endParaRPr lang="ar-IQ" sz="24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15254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88687" y="272373"/>
            <a:ext cx="11625942" cy="6432530"/>
          </a:xfrm>
          <a:prstGeom prst="rect">
            <a:avLst/>
          </a:prstGeom>
        </p:spPr>
        <p:txBody>
          <a:bodyPr wrap="square">
            <a:spAutoFit/>
          </a:bodyPr>
          <a:lstStyle/>
          <a:p>
            <a:r>
              <a:rPr lang="ar-IQ" sz="2800" b="1" u="sng" dirty="0"/>
              <a:t>التغيرات والتكيفات </a:t>
            </a:r>
            <a:r>
              <a:rPr lang="ar-IQ" sz="2800" b="1" u="sng" dirty="0" smtClean="0"/>
              <a:t>القلبية</a:t>
            </a:r>
            <a:endParaRPr lang="ar-IQ" sz="2400" dirty="0">
              <a:latin typeface="Simplified Arabic" panose="02020603050405020304" pitchFamily="18" charset="-78"/>
              <a:cs typeface="Simplified Arabic" panose="02020603050405020304" pitchFamily="18" charset="-78"/>
            </a:endParaRPr>
          </a:p>
          <a:p>
            <a:r>
              <a:rPr lang="ar-IQ" sz="2400" u="sng" dirty="0" smtClean="0">
                <a:latin typeface="Simplified Arabic" panose="02020603050405020304" pitchFamily="18" charset="-78"/>
                <a:cs typeface="Simplified Arabic" panose="02020603050405020304" pitchFamily="18" charset="-78"/>
              </a:rPr>
              <a:t>( </a:t>
            </a:r>
            <a:r>
              <a:rPr lang="ar-IQ" sz="2400" u="sng" dirty="0">
                <a:latin typeface="Simplified Arabic" panose="02020603050405020304" pitchFamily="18" charset="-78"/>
                <a:cs typeface="Simplified Arabic" panose="02020603050405020304" pitchFamily="18" charset="-78"/>
              </a:rPr>
              <a:t>أ ) التغيرات الفسيولوجية </a:t>
            </a:r>
            <a:r>
              <a:rPr lang="en-US" sz="2400" u="sng" dirty="0">
                <a:latin typeface="Simplified Arabic" panose="02020603050405020304" pitchFamily="18" charset="-78"/>
                <a:cs typeface="Simplified Arabic" panose="02020603050405020304" pitchFamily="18" charset="-78"/>
              </a:rPr>
              <a:t>PHYSIOLOGICAL CHANGES  :</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زيادة </a:t>
            </a:r>
            <a:r>
              <a:rPr lang="ar-IQ" sz="2400" dirty="0">
                <a:latin typeface="Simplified Arabic" panose="02020603050405020304" pitchFamily="18" charset="-78"/>
                <a:cs typeface="Simplified Arabic" panose="02020603050405020304" pitchFamily="18" charset="-78"/>
              </a:rPr>
              <a:t>مساحة المقطع العرضي للقلب ( حجم القلب </a:t>
            </a:r>
            <a:r>
              <a:rPr lang="en-US" sz="2400" dirty="0">
                <a:latin typeface="Simplified Arabic" panose="02020603050405020304" pitchFamily="18" charset="-78"/>
                <a:cs typeface="Simplified Arabic" panose="02020603050405020304" pitchFamily="18" charset="-78"/>
              </a:rPr>
              <a:t>Heart Volume  ).</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التناسب </a:t>
            </a:r>
            <a:r>
              <a:rPr lang="ar-IQ" sz="2400" dirty="0">
                <a:latin typeface="Simplified Arabic" panose="02020603050405020304" pitchFamily="18" charset="-78"/>
                <a:cs typeface="Simplified Arabic" panose="02020603050405020304" pitchFamily="18" charset="-78"/>
              </a:rPr>
              <a:t>العكسي فيما بين حجم القلب ومعدل النبض </a:t>
            </a:r>
            <a:r>
              <a:rPr lang="en-US" sz="2400" dirty="0">
                <a:latin typeface="Simplified Arabic" panose="02020603050405020304" pitchFamily="18" charset="-78"/>
                <a:cs typeface="Simplified Arabic" panose="02020603050405020304" pitchFamily="18" charset="-78"/>
              </a:rPr>
              <a:t>Pulse Rate  </a:t>
            </a:r>
            <a:r>
              <a:rPr lang="en-US" sz="2400" dirty="0" smtClean="0">
                <a:latin typeface="Simplified Arabic" panose="02020603050405020304" pitchFamily="18" charset="-78"/>
                <a:cs typeface="Simplified Arabic" panose="02020603050405020304" pitchFamily="18" charset="-78"/>
              </a:rPr>
              <a:t>.</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اتساع </a:t>
            </a:r>
            <a:r>
              <a:rPr lang="ar-IQ" sz="2400" dirty="0">
                <a:latin typeface="Simplified Arabic" panose="02020603050405020304" pitchFamily="18" charset="-78"/>
                <a:cs typeface="Simplified Arabic" panose="02020603050405020304" pitchFamily="18" charset="-78"/>
              </a:rPr>
              <a:t>الشريانان التاجيان المغذيان لعضلة القلب بالغذاء والاوكسجين .</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زيادة قوة انقباض </a:t>
            </a:r>
            <a:r>
              <a:rPr lang="en-US" sz="2400" dirty="0">
                <a:latin typeface="Simplified Arabic" panose="02020603050405020304" pitchFamily="18" charset="-78"/>
                <a:cs typeface="Simplified Arabic" panose="02020603050405020304" pitchFamily="18" charset="-78"/>
              </a:rPr>
              <a:t>Force of Contraction  </a:t>
            </a:r>
            <a:r>
              <a:rPr lang="ar-IQ" sz="2400" dirty="0">
                <a:latin typeface="Simplified Arabic" panose="02020603050405020304" pitchFamily="18" charset="-78"/>
                <a:cs typeface="Simplified Arabic" panose="02020603050405020304" pitchFamily="18" charset="-78"/>
              </a:rPr>
              <a:t>العضلة القلبية .</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ارتفاع معدل انتاج الدفع القلبي </a:t>
            </a:r>
            <a:r>
              <a:rPr lang="en-US" sz="2400" dirty="0">
                <a:latin typeface="Simplified Arabic" panose="02020603050405020304" pitchFamily="18" charset="-78"/>
                <a:cs typeface="Simplified Arabic" panose="02020603050405020304" pitchFamily="18" charset="-78"/>
              </a:rPr>
              <a:t>Cardiac Output  ، </a:t>
            </a:r>
            <a:r>
              <a:rPr lang="ar-IQ" sz="2400" dirty="0">
                <a:latin typeface="Simplified Arabic" panose="02020603050405020304" pitchFamily="18" charset="-78"/>
                <a:cs typeface="Simplified Arabic" panose="02020603050405020304" pitchFamily="18" charset="-78"/>
              </a:rPr>
              <a:t>وضخ كمية اكبر من الدم باقل عدد من النبضات .</a:t>
            </a:r>
          </a:p>
          <a:p>
            <a:pPr marL="457200" indent="-457200">
              <a:buFont typeface="+mj-lt"/>
              <a:buAutoNum type="arabicParenR"/>
            </a:pPr>
            <a:r>
              <a:rPr lang="ar-IQ" sz="2400" dirty="0" smtClean="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زيادة سمك البطين الايسر بتقدم العمر التدريبي والحالة التدريبية .</a:t>
            </a:r>
          </a:p>
          <a:p>
            <a:r>
              <a:rPr lang="ar-IQ" sz="2400" u="sng" dirty="0">
                <a:latin typeface="Simplified Arabic" panose="02020603050405020304" pitchFamily="18" charset="-78"/>
                <a:cs typeface="Simplified Arabic" panose="02020603050405020304" pitchFamily="18" charset="-78"/>
              </a:rPr>
              <a:t>( ب </a:t>
            </a:r>
            <a:r>
              <a:rPr lang="ar-IQ" sz="2400" u="sng" dirty="0" smtClean="0">
                <a:latin typeface="Simplified Arabic" panose="02020603050405020304" pitchFamily="18" charset="-78"/>
                <a:cs typeface="Simplified Arabic" panose="02020603050405020304" pitchFamily="18" charset="-78"/>
              </a:rPr>
              <a:t>) </a:t>
            </a:r>
            <a:r>
              <a:rPr lang="ar-IQ" sz="2400" u="sng" dirty="0">
                <a:latin typeface="Simplified Arabic" panose="02020603050405020304" pitchFamily="18" charset="-78"/>
                <a:cs typeface="Simplified Arabic" panose="02020603050405020304" pitchFamily="18" charset="-78"/>
              </a:rPr>
              <a:t>التكيفات الفسيولوجية </a:t>
            </a:r>
            <a:r>
              <a:rPr lang="en-US" sz="2400" u="sng" dirty="0">
                <a:latin typeface="Simplified Arabic" panose="02020603050405020304" pitchFamily="18" charset="-78"/>
                <a:cs typeface="Simplified Arabic" panose="02020603050405020304" pitchFamily="18" charset="-78"/>
              </a:rPr>
              <a:t>PHYSIOLOGICAL ADAPTATION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القدرة </a:t>
            </a:r>
            <a:r>
              <a:rPr lang="ar-IQ" sz="2400" dirty="0">
                <a:latin typeface="Simplified Arabic" panose="02020603050405020304" pitchFamily="18" charset="-78"/>
                <a:cs typeface="Simplified Arabic" panose="02020603050405020304" pitchFamily="18" charset="-78"/>
              </a:rPr>
              <a:t>على التكيف </a:t>
            </a:r>
            <a:r>
              <a:rPr lang="en-US" sz="2400" dirty="0">
                <a:latin typeface="Simplified Arabic" panose="02020603050405020304" pitchFamily="18" charset="-78"/>
                <a:cs typeface="Simplified Arabic" panose="02020603050405020304" pitchFamily="18" charset="-78"/>
              </a:rPr>
              <a:t>Adaptation  </a:t>
            </a:r>
            <a:r>
              <a:rPr lang="ar-IQ" sz="2400" dirty="0">
                <a:latin typeface="Simplified Arabic" panose="02020603050405020304" pitchFamily="18" charset="-78"/>
                <a:cs typeface="Simplified Arabic" panose="02020603050405020304" pitchFamily="18" charset="-78"/>
              </a:rPr>
              <a:t>وبسرعة مع العبء الملقي عليه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سرعة </a:t>
            </a:r>
            <a:r>
              <a:rPr lang="ar-IQ" sz="2400" dirty="0">
                <a:latin typeface="Simplified Arabic" panose="02020603050405020304" pitchFamily="18" charset="-78"/>
                <a:cs typeface="Simplified Arabic" panose="02020603050405020304" pitchFamily="18" charset="-78"/>
              </a:rPr>
              <a:t>الاستجابة </a:t>
            </a:r>
            <a:r>
              <a:rPr lang="ar-IQ" sz="2400" dirty="0" err="1">
                <a:latin typeface="Simplified Arabic" panose="02020603050405020304" pitchFamily="18" charset="-78"/>
                <a:cs typeface="Simplified Arabic" panose="02020603050405020304" pitchFamily="18" charset="-78"/>
              </a:rPr>
              <a:t>للتاثيرات</a:t>
            </a:r>
            <a:r>
              <a:rPr lang="ar-IQ" sz="2400" dirty="0">
                <a:latin typeface="Simplified Arabic" panose="02020603050405020304" pitchFamily="18" charset="-78"/>
                <a:cs typeface="Simplified Arabic" panose="02020603050405020304" pitchFamily="18" charset="-78"/>
              </a:rPr>
              <a:t> العصبية المنبهة لحجم الضربة </a:t>
            </a:r>
            <a:r>
              <a:rPr lang="en-US" sz="2400" dirty="0">
                <a:latin typeface="Simplified Arabic" panose="02020603050405020304" pitchFamily="18" charset="-78"/>
                <a:cs typeface="Simplified Arabic" panose="02020603050405020304" pitchFamily="18" charset="-78"/>
              </a:rPr>
              <a:t>Stroke Volume  </a:t>
            </a:r>
            <a:r>
              <a:rPr lang="ar-IQ" sz="2400" dirty="0">
                <a:latin typeface="Simplified Arabic" panose="02020603050405020304" pitchFamily="18" charset="-78"/>
                <a:cs typeface="Simplified Arabic" panose="02020603050405020304" pitchFamily="18" charset="-78"/>
              </a:rPr>
              <a:t>ومعدل القلب </a:t>
            </a:r>
            <a:r>
              <a:rPr lang="en-US" sz="2400" dirty="0">
                <a:latin typeface="Simplified Arabic" panose="02020603050405020304" pitchFamily="18" charset="-78"/>
                <a:cs typeface="Simplified Arabic" panose="02020603050405020304" pitchFamily="18" charset="-78"/>
              </a:rPr>
              <a:t>Heart Rate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التناسب </a:t>
            </a:r>
            <a:r>
              <a:rPr lang="ar-IQ" sz="2400" dirty="0">
                <a:latin typeface="Simplified Arabic" panose="02020603050405020304" pitchFamily="18" charset="-78"/>
                <a:cs typeface="Simplified Arabic" panose="02020603050405020304" pitchFamily="18" charset="-78"/>
              </a:rPr>
              <a:t>فيما بين معدل القلب وبين نوع النشاط الرياضي التخصصي الممارس ، في حالة الراحة واثناء النشاط </a:t>
            </a:r>
            <a:r>
              <a:rPr lang="en-US" sz="2400" dirty="0">
                <a:latin typeface="Simplified Arabic" panose="02020603050405020304" pitchFamily="18" charset="-78"/>
                <a:cs typeface="Simplified Arabic" panose="02020603050405020304" pitchFamily="18" charset="-78"/>
              </a:rPr>
              <a:t>During </a:t>
            </a:r>
            <a:r>
              <a:rPr lang="en-US" sz="2400" dirty="0" smtClean="0">
                <a:latin typeface="Simplified Arabic" panose="02020603050405020304" pitchFamily="18" charset="-78"/>
                <a:cs typeface="Simplified Arabic" panose="02020603050405020304" pitchFamily="18" charset="-78"/>
              </a:rPr>
              <a:t>Activity.</a:t>
            </a:r>
            <a:endParaRPr lang="en-US" sz="2400" dirty="0">
              <a:latin typeface="Simplified Arabic" panose="02020603050405020304" pitchFamily="18" charset="-78"/>
              <a:cs typeface="Simplified Arabic" panose="02020603050405020304" pitchFamily="18" charset="-78"/>
            </a:endParaRP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التناسب </a:t>
            </a:r>
            <a:r>
              <a:rPr lang="ar-IQ" sz="2400" dirty="0">
                <a:latin typeface="Simplified Arabic" panose="02020603050405020304" pitchFamily="18" charset="-78"/>
                <a:cs typeface="Simplified Arabic" panose="02020603050405020304" pitchFamily="18" charset="-78"/>
              </a:rPr>
              <a:t>فيما بين ضغط الدم الانقباضي وضغط الدم الانبساطي وبين نوع النشاط الرياضي التخصصي الممارس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 </a:t>
            </a:r>
            <a:r>
              <a:rPr lang="ar-IQ" sz="2400" dirty="0">
                <a:latin typeface="Simplified Arabic" panose="02020603050405020304" pitchFamily="18" charset="-78"/>
                <a:cs typeface="Simplified Arabic" panose="02020603050405020304" pitchFamily="18" charset="-78"/>
              </a:rPr>
              <a:t>زيادة الفترة الفاصلة بين كل </a:t>
            </a:r>
            <a:r>
              <a:rPr lang="ar-IQ" sz="2400" dirty="0" err="1">
                <a:latin typeface="Simplified Arabic" panose="02020603050405020304" pitchFamily="18" charset="-78"/>
                <a:cs typeface="Simplified Arabic" panose="02020603050405020304" pitchFamily="18" charset="-78"/>
              </a:rPr>
              <a:t>انقباضة</a:t>
            </a:r>
            <a:r>
              <a:rPr lang="ar-IQ" sz="2400" dirty="0">
                <a:latin typeface="Simplified Arabic" panose="02020603050405020304" pitchFamily="18" charset="-78"/>
                <a:cs typeface="Simplified Arabic" panose="02020603050405020304" pitchFamily="18" charset="-78"/>
              </a:rPr>
              <a:t> قلبية واخرى  ( قلب مستريح ) .</a:t>
            </a:r>
          </a:p>
          <a:p>
            <a:pPr marL="457200" indent="-457200">
              <a:buFont typeface="+mj-lt"/>
              <a:buAutoNum type="arabicPeriod"/>
            </a:pPr>
            <a:r>
              <a:rPr lang="ar-IQ" sz="2400" dirty="0" smtClean="0">
                <a:latin typeface="Simplified Arabic" panose="02020603050405020304" pitchFamily="18" charset="-78"/>
                <a:cs typeface="Simplified Arabic" panose="02020603050405020304" pitchFamily="18" charset="-78"/>
              </a:rPr>
              <a:t>سرعة </a:t>
            </a:r>
            <a:r>
              <a:rPr lang="ar-IQ" sz="2400" dirty="0">
                <a:latin typeface="Simplified Arabic" panose="02020603050405020304" pitchFamily="18" charset="-78"/>
                <a:cs typeface="Simplified Arabic" panose="02020603050405020304" pitchFamily="18" charset="-78"/>
              </a:rPr>
              <a:t>عودة اللاعب الى الحالة الطبيعية بانتهاء الجهد البدني </a:t>
            </a:r>
          </a:p>
          <a:p>
            <a:pPr marL="457200" indent="-457200">
              <a:buFont typeface="+mj-lt"/>
              <a:buAutoNum type="arabicPeriod"/>
            </a:pPr>
            <a:endParaRPr lang="ar-IQ" sz="2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08911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890762" y="1187356"/>
            <a:ext cx="6096000" cy="5632311"/>
          </a:xfrm>
          <a:prstGeom prst="rect">
            <a:avLst/>
          </a:prstGeom>
        </p:spPr>
        <p:txBody>
          <a:bodyPr>
            <a:spAutoFit/>
          </a:bodyPr>
          <a:lstStyle/>
          <a:p>
            <a:pPr lvl="0"/>
            <a:r>
              <a:rPr lang="ar-SA" sz="2400" b="1" dirty="0"/>
              <a:t>يُعتبر فشل القلب (</a:t>
            </a:r>
            <a:r>
              <a:rPr lang="en-US" sz="2400" b="1" dirty="0"/>
              <a:t>Heart failure</a:t>
            </a:r>
            <a:r>
              <a:rPr lang="ar-SA" sz="2400" b="1" dirty="0"/>
              <a:t>) أحد الأمراض المزمنة التي تصيب القلب، ويتمثّل بعدم قدرة القلب على ضخ الدم إلى الجسم بكفاءة، وبالتالي عدم حصول الجسم على </a:t>
            </a:r>
            <a:r>
              <a:rPr lang="ar-SA" sz="2400" b="1" dirty="0" smtClean="0"/>
              <a:t>الدم</a:t>
            </a:r>
            <a:r>
              <a:rPr lang="ar-IQ" sz="2400" b="1" dirty="0" smtClean="0"/>
              <a:t> </a:t>
            </a:r>
            <a:r>
              <a:rPr lang="ar-SA" sz="2400" b="1" dirty="0" smtClean="0"/>
              <a:t>والأكسجين </a:t>
            </a:r>
            <a:r>
              <a:rPr lang="ar-SA" sz="2400" b="1" dirty="0"/>
              <a:t>اللازمين لحاجاته، وكردّ فعلٍ من الجسم يحصلّ تمدّدٌ لعضلة القلب وتنقبض بقوّة أكبر، ومع الوقت تتضخّم، وكذلك تتمّ زيادة الكتلة العضلية القلبيّة لزيادة قوة الضخّ وسرعته لزيادة فعالية القلب.</a:t>
            </a:r>
            <a:endParaRPr lang="en-US" sz="2400" b="1" dirty="0"/>
          </a:p>
          <a:p>
            <a:pPr lvl="0"/>
            <a:r>
              <a:rPr lang="ar-SA" sz="2400" b="1" dirty="0"/>
              <a:t>فشل القلب لا يعني أنه سيتوقف في أي لحظة بل إن القلب لا يعمل كما </a:t>
            </a:r>
            <a:r>
              <a:rPr lang="ar-SA" sz="2400" b="1" dirty="0" smtClean="0"/>
              <a:t>ينبغي.</a:t>
            </a:r>
            <a:r>
              <a:rPr lang="ar-IQ" sz="2400" b="1" dirty="0"/>
              <a:t> </a:t>
            </a:r>
            <a:r>
              <a:rPr lang="ar-IQ" sz="2400" b="1" dirty="0" smtClean="0"/>
              <a:t> </a:t>
            </a:r>
            <a:r>
              <a:rPr lang="ar-SA" sz="2400" b="1" dirty="0" smtClean="0"/>
              <a:t>يحدث </a:t>
            </a:r>
            <a:r>
              <a:rPr lang="ar-SA" sz="2400" b="1" dirty="0"/>
              <a:t>بسبب قصور القلب عن توفير ضخ كمية الدم المناسبة لحاجة الجسم.</a:t>
            </a:r>
            <a:endParaRPr lang="en-US" sz="2400" b="1" dirty="0"/>
          </a:p>
          <a:p>
            <a:pPr lvl="0"/>
            <a:r>
              <a:rPr lang="ar-SA" sz="2400" b="1" dirty="0"/>
              <a:t>تعتمد  الأعراض على النوع، حيث يمكن أن تتطور بسرعة أو تدريجيًا على مدى أسابيع أو أشهر.</a:t>
            </a:r>
            <a:endParaRPr lang="en-US" sz="2400" b="1" dirty="0"/>
          </a:p>
          <a:p>
            <a:pPr lvl="0"/>
            <a:r>
              <a:rPr lang="ar-SA" sz="2400" b="1" dirty="0"/>
              <a:t>يهدف العلاج إلى السيطرة على الأعراض، وإبطاء تطور الحالة وتحسين نوعية </a:t>
            </a:r>
            <a:r>
              <a:rPr lang="ar-SA" sz="2400" b="1" dirty="0" smtClean="0"/>
              <a:t>الحياة.</a:t>
            </a:r>
            <a:r>
              <a:rPr lang="ar-IQ" sz="2400" b="1" dirty="0"/>
              <a:t> </a:t>
            </a:r>
            <a:r>
              <a:rPr lang="ar-IQ" sz="2400" b="1" dirty="0" smtClean="0"/>
              <a:t> </a:t>
            </a:r>
            <a:r>
              <a:rPr lang="ar-SA" sz="2400" b="1" dirty="0" smtClean="0"/>
              <a:t>السيطرة </a:t>
            </a:r>
            <a:r>
              <a:rPr lang="ar-SA" sz="2400" b="1" dirty="0"/>
              <a:t>على بعض عوامل الخطورة واتباع نمط حياة صحي من أهم سبل الوقاية.</a:t>
            </a:r>
            <a:endParaRPr lang="en-US" sz="2400" b="1" dirty="0"/>
          </a:p>
        </p:txBody>
      </p:sp>
      <p:sp>
        <p:nvSpPr>
          <p:cNvPr id="6" name="مستطيل 5"/>
          <p:cNvSpPr/>
          <p:nvPr/>
        </p:nvSpPr>
        <p:spPr>
          <a:xfrm>
            <a:off x="7418245" y="0"/>
            <a:ext cx="2186816" cy="769441"/>
          </a:xfrm>
          <a:prstGeom prst="rect">
            <a:avLst/>
          </a:prstGeom>
        </p:spPr>
        <p:txBody>
          <a:bodyPr wrap="none">
            <a:spAutoFit/>
          </a:bodyPr>
          <a:lstStyle/>
          <a:p>
            <a:pPr marL="342900" lvl="0" indent="-342900" algn="justLow">
              <a:lnSpc>
                <a:spcPct val="150000"/>
              </a:lnSpc>
              <a:spcAft>
                <a:spcPts val="1000"/>
              </a:spcAft>
              <a:buFont typeface="Symbol" panose="05050102010706020507" pitchFamily="18" charset="2"/>
              <a:buChar char=""/>
            </a:pPr>
            <a:r>
              <a:rPr lang="ar-SA" sz="3200" u="sng" dirty="0">
                <a:solidFill>
                  <a:srgbClr val="FF0000"/>
                </a:solidFill>
                <a:latin typeface="Calibri" panose="020F0502020204030204" pitchFamily="34" charset="0"/>
                <a:ea typeface="Calibri" panose="020F0502020204030204" pitchFamily="34" charset="0"/>
                <a:cs typeface="PT Bold Heading" panose="02010400000000000000" pitchFamily="2" charset="-78"/>
              </a:rPr>
              <a:t>فشل القلب</a:t>
            </a:r>
            <a:endParaRPr lang="en-US" sz="2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7" name="صورة 6" descr="http://www.husseinmardan.com/hesham0704.JPG"/>
          <p:cNvPicPr/>
          <p:nvPr/>
        </p:nvPicPr>
        <p:blipFill>
          <a:blip r:embed="rId2">
            <a:extLst>
              <a:ext uri="{28A0092B-C50C-407E-A947-70E740481C1C}">
                <a14:useLocalDpi xmlns:a14="http://schemas.microsoft.com/office/drawing/2010/main" val="0"/>
              </a:ext>
            </a:extLst>
          </a:blip>
          <a:srcRect/>
          <a:stretch>
            <a:fillRect/>
          </a:stretch>
        </p:blipFill>
        <p:spPr bwMode="auto">
          <a:xfrm>
            <a:off x="832513" y="1187356"/>
            <a:ext cx="4667535" cy="4681182"/>
          </a:xfrm>
          <a:prstGeom prst="rect">
            <a:avLst/>
          </a:prstGeom>
          <a:noFill/>
          <a:ln>
            <a:noFill/>
          </a:ln>
        </p:spPr>
      </p:pic>
    </p:spTree>
    <p:extLst>
      <p:ext uri="{BB962C8B-B14F-4D97-AF65-F5344CB8AC3E}">
        <p14:creationId xmlns:p14="http://schemas.microsoft.com/office/powerpoint/2010/main" val="1212322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41192" y="2056686"/>
            <a:ext cx="11491415" cy="4801314"/>
          </a:xfrm>
          <a:prstGeom prst="rect">
            <a:avLst/>
          </a:prstGeom>
        </p:spPr>
        <p:txBody>
          <a:bodyPr wrap="square">
            <a:spAutoFit/>
          </a:bodyPr>
          <a:lstStyle/>
          <a:p>
            <a:pPr marL="342900" lvl="0" indent="-342900" algn="justLow">
              <a:lnSpc>
                <a:spcPct val="150000"/>
              </a:lnSpc>
              <a:buFont typeface="Symbol" panose="05050102010706020507" pitchFamily="18" charset="2"/>
              <a:buChar char=""/>
            </a:pPr>
            <a:r>
              <a:rPr lang="ar-SA" sz="2800" b="1" dirty="0" smtClean="0">
                <a:latin typeface="Calibri" panose="020F0502020204030204" pitchFamily="34" charset="0"/>
                <a:ea typeface="Calibri" panose="020F0502020204030204" pitchFamily="34" charset="0"/>
              </a:rPr>
              <a:t>فشل </a:t>
            </a:r>
            <a:r>
              <a:rPr lang="ar-SA" sz="2800" b="1" dirty="0">
                <a:latin typeface="Calibri" panose="020F0502020204030204" pitchFamily="34" charset="0"/>
                <a:ea typeface="Calibri" panose="020F0502020204030204" pitchFamily="34" charset="0"/>
              </a:rPr>
              <a:t>أو قصور الجانب الأيسر من القلب</a:t>
            </a:r>
            <a:r>
              <a:rPr lang="ar-SA" sz="2800" b="1" dirty="0" smtClean="0">
                <a:latin typeface="Calibri" panose="020F0502020204030204" pitchFamily="34" charset="0"/>
                <a:ea typeface="Calibri" panose="020F0502020204030204" pitchFamily="34" charset="0"/>
              </a:rPr>
              <a:t>:</a:t>
            </a:r>
            <a:endParaRPr lang="ar-IQ" sz="2800" b="1" dirty="0" smtClean="0">
              <a:latin typeface="Calibri" panose="020F0502020204030204" pitchFamily="34" charset="0"/>
              <a:ea typeface="Calibri" panose="020F0502020204030204" pitchFamily="34" charset="0"/>
            </a:endParaRPr>
          </a:p>
          <a:p>
            <a:pPr marL="342900" lvl="0" indent="-342900" algn="justLow">
              <a:lnSpc>
                <a:spcPct val="150000"/>
              </a:lnSpc>
              <a:buFont typeface="Symbol" panose="05050102010706020507" pitchFamily="18" charset="2"/>
              <a:buChar char=""/>
            </a:pPr>
            <a:r>
              <a:rPr lang="ar-SA" sz="2400" dirty="0" smtClean="0">
                <a:latin typeface="Calibri" panose="020F0502020204030204" pitchFamily="34" charset="0"/>
                <a:ea typeface="Calibri" panose="020F0502020204030204" pitchFamily="34" charset="0"/>
              </a:rPr>
              <a:t>يتم </a:t>
            </a:r>
            <a:r>
              <a:rPr lang="ar-SA" sz="2400" dirty="0">
                <a:latin typeface="Calibri" panose="020F0502020204030204" pitchFamily="34" charset="0"/>
                <a:ea typeface="Calibri" panose="020F0502020204030204" pitchFamily="34" charset="0"/>
              </a:rPr>
              <a:t>نقلُ الدم المحمل بالأكسجين من الرئتين إلى الأذين الأيسر، ثم إلى البطين الأيسر الذي يقوم بضّخ الدم إلى بقية أجزاء الجسم، ومن الجدير بالذكر أنّ البطين الأيسر يُعدّ أكبر حجرات القلب ويملك أكبر قوّة ضخّ، وبحدوث فشل في الجانب الأيسر من القلب يتوجّب على الجهة اليسرى من القلب بذل قوةٍ أكبر لضخّ كمية الدم ذاتها.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150000"/>
              </a:lnSpc>
            </a:pPr>
            <a:r>
              <a:rPr lang="en-US" sz="2800" u="sng" dirty="0" smtClean="0">
                <a:effectLst/>
                <a:latin typeface="PT Bold Heading" panose="02010400000000000000" pitchFamily="2" charset="-78"/>
                <a:ea typeface="Calibri" panose="020F0502020204030204" pitchFamily="34" charset="0"/>
                <a:cs typeface="Arial" panose="020B0604020202020204" pitchFamily="34" charset="0"/>
              </a:rPr>
              <a:t> </a:t>
            </a:r>
            <a:r>
              <a:rPr lang="ar-SA" sz="2800" b="1" u="sng" dirty="0">
                <a:latin typeface="PT Bold Heading" panose="02010400000000000000" pitchFamily="2" charset="-78"/>
                <a:ea typeface="Calibri" panose="020F0502020204030204" pitchFamily="34" charset="0"/>
              </a:rPr>
              <a:t>ولفشل الجزء الأيسر من القلب نوعان، وهما</a:t>
            </a:r>
            <a:r>
              <a:rPr lang="ar-SA" sz="2400" b="1" u="sng" dirty="0">
                <a:latin typeface="Calibri" panose="020F0502020204030204" pitchFamily="34" charset="0"/>
                <a:ea typeface="Calibri" panose="020F0502020204030204" pitchFamily="34" charset="0"/>
              </a:rPr>
              <a:t>: </a:t>
            </a:r>
            <a:endParaRPr lang="en-US" b="1"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50000"/>
              </a:lnSpc>
              <a:spcAft>
                <a:spcPts val="1000"/>
              </a:spcAft>
              <a:buFont typeface="+mj-cs"/>
              <a:buAutoNum type="arabic1Minus"/>
            </a:pPr>
            <a:r>
              <a:rPr lang="ar-SA" sz="2800" b="1" dirty="0">
                <a:latin typeface="Calibri" panose="020F0502020204030204" pitchFamily="34" charset="0"/>
                <a:ea typeface="Calibri" panose="020F0502020204030204" pitchFamily="34" charset="0"/>
              </a:rPr>
              <a:t>فشل القلب الانقباضيّ (</a:t>
            </a:r>
            <a:r>
              <a:rPr lang="en-US" sz="2800" b="1" dirty="0" smtClean="0">
                <a:effectLst/>
                <a:latin typeface="Calibri" panose="020F0502020204030204" pitchFamily="34" charset="0"/>
                <a:ea typeface="Calibri" panose="020F0502020204030204" pitchFamily="34" charset="0"/>
                <a:cs typeface="Arial" panose="020B0604020202020204" pitchFamily="34" charset="0"/>
              </a:rPr>
              <a:t>Systolic Failure</a:t>
            </a:r>
            <a:r>
              <a:rPr lang="ar-SA" sz="2800" b="1" dirty="0">
                <a:latin typeface="Calibri" panose="020F0502020204030204" pitchFamily="34" charset="0"/>
                <a:ea typeface="Calibri" panose="020F0502020204030204" pitchFamily="34" charset="0"/>
              </a:rPr>
              <a:t>):</a:t>
            </a:r>
            <a:r>
              <a:rPr lang="ar-SA" sz="2400" b="1" dirty="0">
                <a:latin typeface="Calibri" panose="020F0502020204030204" pitchFamily="34" charset="0"/>
                <a:ea typeface="Calibri" panose="020F0502020204030204" pitchFamily="34" charset="0"/>
              </a:rPr>
              <a:t> </a:t>
            </a:r>
            <a:r>
              <a:rPr lang="ar-SA" sz="2400" dirty="0">
                <a:latin typeface="Calibri" panose="020F0502020204030204" pitchFamily="34" charset="0"/>
                <a:ea typeface="Calibri" panose="020F0502020204030204" pitchFamily="34" charset="0"/>
              </a:rPr>
              <a:t>أو المسمّى بفشل القلب مع انخفاض الجزء المقذوف (</a:t>
            </a:r>
            <a:r>
              <a:rPr lang="en-US" sz="2400" dirty="0">
                <a:latin typeface="Calibri" panose="020F0502020204030204" pitchFamily="34" charset="0"/>
                <a:ea typeface="Calibri" panose="020F0502020204030204" pitchFamily="34" charset="0"/>
                <a:cs typeface="Arial" panose="020B0604020202020204" pitchFamily="34" charset="0"/>
              </a:rPr>
              <a:t>Heart failure with reduced </a:t>
            </a:r>
            <a:r>
              <a:rPr lang="en-US" sz="2400" u="sng" dirty="0">
                <a:latin typeface="Calibri" panose="020F0502020204030204" pitchFamily="34" charset="0"/>
                <a:ea typeface="Calibri" panose="020F0502020204030204" pitchFamily="34" charset="0"/>
                <a:cs typeface="Arial" panose="020B0604020202020204" pitchFamily="34" charset="0"/>
              </a:rPr>
              <a:t>ejection fraction</a:t>
            </a:r>
            <a:r>
              <a:rPr lang="ar-SA" sz="2400" dirty="0">
                <a:latin typeface="Calibri" panose="020F0502020204030204" pitchFamily="34" charset="0"/>
                <a:ea typeface="Calibri" panose="020F0502020204030204" pitchFamily="34" charset="0"/>
              </a:rPr>
              <a:t>)، وفيه يفقد البطين الأيسر قدرته على الانقباض بكفاءة وبالتالي تتأثّر كمية الدم التي يتم ضخّها إلى باقي أجزاء الجسم.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عنوان 4"/>
          <p:cNvSpPr>
            <a:spLocks noGrp="1"/>
          </p:cNvSpPr>
          <p:nvPr>
            <p:ph type="title"/>
          </p:nvPr>
        </p:nvSpPr>
        <p:spPr>
          <a:xfrm>
            <a:off x="1706194" y="1246623"/>
            <a:ext cx="8761413" cy="706964"/>
          </a:xfrm>
        </p:spPr>
        <p:txBody>
          <a:bodyPr/>
          <a:lstStyle/>
          <a:p>
            <a:pPr lvl="0" algn="ctr"/>
            <a:r>
              <a:rPr lang="en-US" u="sng" dirty="0"/>
              <a:t> </a:t>
            </a:r>
            <a:r>
              <a:rPr lang="ar-SA" sz="4000" b="1" u="sng" dirty="0">
                <a:solidFill>
                  <a:srgbClr val="FFFF00"/>
                </a:solidFill>
              </a:rPr>
              <a:t>أنواع فشل القلب:</a:t>
            </a:r>
            <a:r>
              <a:rPr lang="en-US" sz="4000" b="1" dirty="0">
                <a:solidFill>
                  <a:srgbClr val="FFFF00"/>
                </a:solidFill>
              </a:rPr>
              <a:t/>
            </a:r>
            <a:br>
              <a:rPr lang="en-US" sz="4000" b="1" dirty="0">
                <a:solidFill>
                  <a:srgbClr val="FFFF00"/>
                </a:solidFill>
              </a:rPr>
            </a:br>
            <a:endParaRPr lang="ar-IQ" sz="4000" b="1" dirty="0">
              <a:solidFill>
                <a:srgbClr val="FFFF00"/>
              </a:solidFill>
            </a:endParaRPr>
          </a:p>
        </p:txBody>
      </p:sp>
    </p:spTree>
    <p:extLst>
      <p:ext uri="{BB962C8B-B14F-4D97-AF65-F5344CB8AC3E}">
        <p14:creationId xmlns:p14="http://schemas.microsoft.com/office/powerpoint/2010/main" val="902141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4767618" y="1276979"/>
            <a:ext cx="7297004" cy="1938992"/>
          </a:xfrm>
          <a:prstGeom prst="rect">
            <a:avLst/>
          </a:prstGeom>
        </p:spPr>
        <p:txBody>
          <a:bodyPr wrap="square">
            <a:spAutoFit/>
          </a:bodyPr>
          <a:lstStyle/>
          <a:p>
            <a:r>
              <a:rPr lang="ar-SA" sz="2400" dirty="0" smtClean="0">
                <a:latin typeface="Calibri" panose="020F0502020204030204" pitchFamily="34" charset="0"/>
                <a:ea typeface="Calibri" panose="020F0502020204030204" pitchFamily="34" charset="0"/>
              </a:rPr>
              <a:t>أو </a:t>
            </a:r>
            <a:r>
              <a:rPr lang="ar-SA" sz="2400" dirty="0">
                <a:latin typeface="Calibri" panose="020F0502020204030204" pitchFamily="34" charset="0"/>
                <a:ea typeface="Calibri" panose="020F0502020204030204" pitchFamily="34" charset="0"/>
              </a:rPr>
              <a:t>المسمّى بفشل القلب مع المحافظة على الجزء المقذوف </a:t>
            </a:r>
            <a:r>
              <a:rPr lang="en-US" sz="2400" dirty="0" smtClean="0">
                <a:latin typeface="Calibri" panose="020F0502020204030204" pitchFamily="34" charset="0"/>
                <a:ea typeface="Calibri" panose="020F0502020204030204" pitchFamily="34" charset="0"/>
              </a:rPr>
              <a:t> </a:t>
            </a:r>
            <a:r>
              <a:rPr lang="ar-SA" sz="2400" dirty="0" smtClean="0">
                <a:latin typeface="Calibri" panose="020F0502020204030204" pitchFamily="34" charset="0"/>
                <a:ea typeface="Calibri" panose="020F0502020204030204" pitchFamily="34" charset="0"/>
              </a:rPr>
              <a:t>(</a:t>
            </a:r>
            <a:r>
              <a:rPr lang="en-US" sz="2400" dirty="0">
                <a:latin typeface="Calibri" panose="020F0502020204030204" pitchFamily="34" charset="0"/>
                <a:ea typeface="Calibri" panose="020F0502020204030204" pitchFamily="34" charset="0"/>
                <a:cs typeface="Arial" panose="020B0604020202020204" pitchFamily="34" charset="0"/>
              </a:rPr>
              <a:t>Heart failure with preserved </a:t>
            </a:r>
            <a:r>
              <a:rPr lang="en-US" sz="2400" u="sng" dirty="0">
                <a:latin typeface="Calibri" panose="020F0502020204030204" pitchFamily="34" charset="0"/>
                <a:ea typeface="Calibri" panose="020F0502020204030204" pitchFamily="34" charset="0"/>
                <a:cs typeface="Arial" panose="020B0604020202020204" pitchFamily="34" charset="0"/>
              </a:rPr>
              <a:t>ejection fraction</a:t>
            </a:r>
            <a:r>
              <a:rPr lang="ar-SA" sz="2400" dirty="0">
                <a:latin typeface="Calibri" panose="020F0502020204030204" pitchFamily="34" charset="0"/>
                <a:ea typeface="Calibri" panose="020F0502020204030204" pitchFamily="34" charset="0"/>
              </a:rPr>
              <a:t>)، وفيه يفقد البطين الأيسر قدرته على الارتخاء والانبساط بشكل طبيعي نتيجة حدوث تصلّب في عضلة القلب، مما يقللّ من كمية الدم التي تملأ القلب بين النبضة والأخرى.</a:t>
            </a:r>
            <a:endParaRPr lang="ar-IQ" sz="2400" dirty="0"/>
          </a:p>
        </p:txBody>
      </p:sp>
      <p:pic>
        <p:nvPicPr>
          <p:cNvPr id="6" name="صورة 5"/>
          <p:cNvPicPr/>
          <p:nvPr/>
        </p:nvPicPr>
        <p:blipFill>
          <a:blip r:embed="rId2">
            <a:extLst>
              <a:ext uri="{28A0092B-C50C-407E-A947-70E740481C1C}">
                <a14:useLocalDpi xmlns:a14="http://schemas.microsoft.com/office/drawing/2010/main" val="0"/>
              </a:ext>
            </a:extLst>
          </a:blip>
          <a:stretch>
            <a:fillRect/>
          </a:stretch>
        </p:blipFill>
        <p:spPr>
          <a:xfrm>
            <a:off x="641444" y="2134486"/>
            <a:ext cx="3930555" cy="297116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مستطيل 6"/>
          <p:cNvSpPr/>
          <p:nvPr/>
        </p:nvSpPr>
        <p:spPr>
          <a:xfrm>
            <a:off x="4016991" y="569093"/>
            <a:ext cx="6096000" cy="707886"/>
          </a:xfrm>
          <a:prstGeom prst="rect">
            <a:avLst/>
          </a:prstGeom>
        </p:spPr>
        <p:txBody>
          <a:bodyPr>
            <a:spAutoFit/>
          </a:bodyPr>
          <a:lstStyle/>
          <a:p>
            <a:r>
              <a:rPr lang="ar-SA" sz="2400" b="1" dirty="0">
                <a:solidFill>
                  <a:srgbClr val="FF0000"/>
                </a:solidFill>
                <a:latin typeface="Calibri" panose="020F0502020204030204" pitchFamily="34" charset="0"/>
                <a:ea typeface="Calibri" panose="020F0502020204030204" pitchFamily="34" charset="0"/>
              </a:rPr>
              <a:t>فشل القلب الانبساطيّ (</a:t>
            </a:r>
            <a:r>
              <a:rPr lang="en-US" sz="2400" b="1" dirty="0">
                <a:solidFill>
                  <a:srgbClr val="FF0000"/>
                </a:solidFill>
                <a:latin typeface="Calibri" panose="020F0502020204030204" pitchFamily="34" charset="0"/>
                <a:ea typeface="Calibri" panose="020F0502020204030204" pitchFamily="34" charset="0"/>
                <a:cs typeface="Arial" panose="020B0604020202020204" pitchFamily="34" charset="0"/>
              </a:rPr>
              <a:t>Diastolic Failure</a:t>
            </a:r>
            <a:r>
              <a:rPr lang="ar-SA" sz="2400" b="1" dirty="0">
                <a:solidFill>
                  <a:srgbClr val="FF0000"/>
                </a:solidFill>
                <a:latin typeface="Calibri" panose="020F0502020204030204" pitchFamily="34" charset="0"/>
                <a:ea typeface="Calibri" panose="020F0502020204030204" pitchFamily="34" charset="0"/>
              </a:rPr>
              <a:t>):</a:t>
            </a:r>
            <a:r>
              <a:rPr lang="ar-SA" sz="2000" b="1" dirty="0" smtClean="0">
                <a:solidFill>
                  <a:srgbClr val="FF0000"/>
                </a:solidFill>
                <a:latin typeface="Calibri" panose="020F0502020204030204" pitchFamily="34" charset="0"/>
                <a:ea typeface="Calibri" panose="020F0502020204030204" pitchFamily="34" charset="0"/>
              </a:rPr>
              <a:t> </a:t>
            </a:r>
            <a:endParaRPr lang="en-US" sz="2000" b="1" dirty="0" smtClean="0">
              <a:solidFill>
                <a:srgbClr val="FF0000"/>
              </a:solidFill>
              <a:latin typeface="Calibri" panose="020F0502020204030204" pitchFamily="34" charset="0"/>
              <a:ea typeface="Calibri" panose="020F0502020204030204" pitchFamily="34" charset="0"/>
            </a:endParaRPr>
          </a:p>
          <a:p>
            <a:endParaRPr lang="en-US" sz="1600" dirty="0" smtClean="0">
              <a:latin typeface="Calibri" panose="020F0502020204030204" pitchFamily="34" charset="0"/>
              <a:ea typeface="Calibri" panose="020F0502020204030204" pitchFamily="34" charset="0"/>
            </a:endParaRPr>
          </a:p>
        </p:txBody>
      </p:sp>
      <p:sp>
        <p:nvSpPr>
          <p:cNvPr id="8" name="مستطيل 7"/>
          <p:cNvSpPr/>
          <p:nvPr/>
        </p:nvSpPr>
        <p:spPr>
          <a:xfrm>
            <a:off x="4913193" y="3024902"/>
            <a:ext cx="7492621" cy="4431983"/>
          </a:xfrm>
          <a:prstGeom prst="rect">
            <a:avLst/>
          </a:prstGeom>
        </p:spPr>
        <p:txBody>
          <a:bodyPr wrap="square">
            <a:spAutoFit/>
          </a:bodyPr>
          <a:lstStyle/>
          <a:p>
            <a:pPr lvl="1" algn="justLow">
              <a:lnSpc>
                <a:spcPct val="150000"/>
              </a:lnSpc>
            </a:pPr>
            <a:r>
              <a:rPr lang="ar-IQ" sz="2400" b="1" dirty="0" smtClean="0">
                <a:latin typeface="Calibri" panose="020F0502020204030204" pitchFamily="34" charset="0"/>
                <a:ea typeface="Calibri" panose="020F0502020204030204" pitchFamily="34" charset="0"/>
              </a:rPr>
              <a:t>1-</a:t>
            </a:r>
            <a:r>
              <a:rPr lang="en-US" sz="2400" b="1" dirty="0" smtClean="0">
                <a:latin typeface="Calibri" panose="020F0502020204030204" pitchFamily="34" charset="0"/>
                <a:ea typeface="Calibri" panose="020F0502020204030204" pitchFamily="34" charset="0"/>
              </a:rPr>
              <a:t>     </a:t>
            </a:r>
            <a:r>
              <a:rPr lang="ar-SA" sz="2400" b="1" dirty="0" smtClean="0">
                <a:latin typeface="Calibri" panose="020F0502020204030204" pitchFamily="34" charset="0"/>
                <a:ea typeface="Calibri" panose="020F0502020204030204" pitchFamily="34" charset="0"/>
              </a:rPr>
              <a:t>فشل </a:t>
            </a:r>
            <a:r>
              <a:rPr lang="ar-SA" sz="2400" b="1" dirty="0">
                <a:latin typeface="Calibri" panose="020F0502020204030204" pitchFamily="34" charset="0"/>
                <a:ea typeface="Calibri" panose="020F0502020204030204" pitchFamily="34" charset="0"/>
              </a:rPr>
              <a:t>أو قصور الجانب الأيمن من القلب</a:t>
            </a:r>
            <a:r>
              <a:rPr lang="ar-SA" sz="2000" b="1" dirty="0">
                <a:latin typeface="Calibri" panose="020F0502020204030204" pitchFamily="34" charset="0"/>
                <a:ea typeface="Calibri" panose="020F0502020204030204" pitchFamily="34" charset="0"/>
              </a:rPr>
              <a:t> </a:t>
            </a:r>
            <a:r>
              <a:rPr lang="ar-SA" sz="2000" dirty="0">
                <a:latin typeface="Calibri" panose="020F0502020204030204" pitchFamily="34" charset="0"/>
                <a:ea typeface="Calibri" panose="020F0502020204030204" pitchFamily="34" charset="0"/>
              </a:rPr>
              <a: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150000"/>
              </a:lnSpc>
            </a:pPr>
            <a:r>
              <a:rPr lang="ar-SA" sz="2400" dirty="0">
                <a:latin typeface="Calibri" panose="020F0502020204030204" pitchFamily="34" charset="0"/>
                <a:ea typeface="Calibri" panose="020F0502020204030204" pitchFamily="34" charset="0"/>
              </a:rPr>
              <a:t>يتم نقل الدم غير المُحمّل بالأكسجين عبر أوردة الجسم إلى الأذين الأيمن لينقله إلى البطين الأيمن الذي يقوم بضخّ ذلك الدم إلى الرئتين حتى يتم تزويده بالأكسجين مجدداً، ويحدث قصور الجانب الأيمن من القلب كنتيجة لفشل الجانب الأيسر، إذ يتسبّب فشل الجانب الأيسر من القلب بتراكم ضغط السوائل على الرئتين لعدم قدرته على ضخّها، مما يتسبّب بحدوث القصور في الجانب الأيمن من القلب.</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marL="457200" algn="justLow">
              <a:lnSpc>
                <a:spcPct val="150000"/>
              </a:lnSpc>
              <a:spcAft>
                <a:spcPts val="1000"/>
              </a:spcAft>
            </a:pPr>
            <a:r>
              <a:rPr lang="ar-SA" sz="2000" dirty="0">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14713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جلس إدارة أيون">
  <a:themeElements>
    <a:clrScheme name="مجلس إدارة أيون">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مجلس إدارة 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جلس إدارة 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951</TotalTime>
  <Words>3176</Words>
  <Application>Microsoft Office PowerPoint</Application>
  <PresentationFormat>شاشة عريضة</PresentationFormat>
  <Paragraphs>183</Paragraphs>
  <Slides>30</Slides>
  <Notes>1</Notes>
  <HiddenSlides>0</HiddenSlides>
  <MMClips>0</MMClips>
  <ScaleCrop>false</ScaleCrop>
  <HeadingPairs>
    <vt:vector size="6" baseType="variant">
      <vt:variant>
        <vt:lpstr>الخطوط المستخدمة</vt:lpstr>
      </vt:variant>
      <vt:variant>
        <vt:i4>13</vt:i4>
      </vt:variant>
      <vt:variant>
        <vt:lpstr>نسق</vt:lpstr>
      </vt:variant>
      <vt:variant>
        <vt:i4>1</vt:i4>
      </vt:variant>
      <vt:variant>
        <vt:lpstr>عناوين الشرائح</vt:lpstr>
      </vt:variant>
      <vt:variant>
        <vt:i4>30</vt:i4>
      </vt:variant>
    </vt:vector>
  </HeadingPairs>
  <TitlesOfParts>
    <vt:vector size="44" baseType="lpstr">
      <vt:lpstr>Andalus</vt:lpstr>
      <vt:lpstr>Arial</vt:lpstr>
      <vt:lpstr>Calibri</vt:lpstr>
      <vt:lpstr>Century Gothic</vt:lpstr>
      <vt:lpstr>PT Bold Heading</vt:lpstr>
      <vt:lpstr>Simplified Arabic</vt:lpstr>
      <vt:lpstr>Symbol</vt:lpstr>
      <vt:lpstr>Tahoma</vt:lpstr>
      <vt:lpstr>Times New Roman</vt:lpstr>
      <vt:lpstr>Trebuchet MS</vt:lpstr>
      <vt:lpstr>Wingdings</vt:lpstr>
      <vt:lpstr>Wingdings 2</vt:lpstr>
      <vt:lpstr>Wingdings 3</vt:lpstr>
      <vt:lpstr>مجلس إدارة أيون</vt:lpstr>
      <vt:lpstr>عرض تقديمي في PowerPoint</vt:lpstr>
      <vt:lpstr>فشل القلب ((ECG ECHO HEART FAILUER </vt:lpstr>
      <vt:lpstr>عرض تقديمي في PowerPoint</vt:lpstr>
      <vt:lpstr>عرض تقديمي في PowerPoint</vt:lpstr>
      <vt:lpstr>عرض تقديمي في PowerPoint</vt:lpstr>
      <vt:lpstr>عرض تقديمي في PowerPoint</vt:lpstr>
      <vt:lpstr>عرض تقديمي في PowerPoint</vt:lpstr>
      <vt:lpstr> أنواع فشل القلب: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shehab</dc:creator>
  <cp:lastModifiedBy>Shamfuture</cp:lastModifiedBy>
  <cp:revision>32</cp:revision>
  <dcterms:created xsi:type="dcterms:W3CDTF">2020-04-09T17:57:32Z</dcterms:created>
  <dcterms:modified xsi:type="dcterms:W3CDTF">2020-04-11T04:38:25Z</dcterms:modified>
</cp:coreProperties>
</file>