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4C5D-99FB-4BFE-9427-6A8E01754038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AE13-F10B-4CD8-91D2-8EA21D76E7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6166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4C5D-99FB-4BFE-9427-6A8E01754038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AE13-F10B-4CD8-91D2-8EA21D76E7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503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4C5D-99FB-4BFE-9427-6A8E01754038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AE13-F10B-4CD8-91D2-8EA21D76E7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630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4C5D-99FB-4BFE-9427-6A8E01754038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AE13-F10B-4CD8-91D2-8EA21D76E7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616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4C5D-99FB-4BFE-9427-6A8E01754038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AE13-F10B-4CD8-91D2-8EA21D76E7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818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4C5D-99FB-4BFE-9427-6A8E01754038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AE13-F10B-4CD8-91D2-8EA21D76E7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96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4C5D-99FB-4BFE-9427-6A8E01754038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AE13-F10B-4CD8-91D2-8EA21D76E7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39331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4C5D-99FB-4BFE-9427-6A8E01754038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AE13-F10B-4CD8-91D2-8EA21D76E7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56401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4C5D-99FB-4BFE-9427-6A8E01754038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AE13-F10B-4CD8-91D2-8EA21D76E7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0858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4C5D-99FB-4BFE-9427-6A8E01754038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AE13-F10B-4CD8-91D2-8EA21D76E7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892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4C5D-99FB-4BFE-9427-6A8E01754038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2AE13-F10B-4CD8-91D2-8EA21D76E7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2931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74C5D-99FB-4BFE-9427-6A8E01754038}" type="datetimeFigureOut">
              <a:rPr lang="ar-IQ" smtClean="0"/>
              <a:t>05/08/1441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2AE13-F10B-4CD8-91D2-8EA21D76E72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2629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-1"/>
            <a:ext cx="12192000" cy="6715125"/>
          </a:xfrm>
        </p:spPr>
        <p:txBody>
          <a:bodyPr/>
          <a:lstStyle/>
          <a:p>
            <a:endParaRPr lang="en-US" dirty="0" smtClean="0"/>
          </a:p>
          <a:p>
            <a:r>
              <a:rPr lang="ar-IQ" sz="4000" dirty="0" smtClean="0"/>
              <a:t>الوسيط</a:t>
            </a:r>
          </a:p>
          <a:p>
            <a:pPr algn="r"/>
            <a:r>
              <a:rPr lang="ar-IQ" sz="3600" dirty="0" smtClean="0"/>
              <a:t>الوسيط : هو عبارة عن قيمة المتغير التي تقسم البيانات الى جزئيين متساويين</a:t>
            </a:r>
          </a:p>
          <a:p>
            <a:pPr algn="r"/>
            <a:r>
              <a:rPr lang="ar-IQ" sz="3600" dirty="0" smtClean="0"/>
              <a:t>الوسيط للبيانات المبوبة</a:t>
            </a:r>
          </a:p>
          <a:p>
            <a:pPr algn="r"/>
            <a:r>
              <a:rPr lang="ar-IQ" sz="3600" dirty="0" smtClean="0"/>
              <a:t>الوسيط للبيانات الغير مبوبة</a:t>
            </a:r>
          </a:p>
          <a:p>
            <a:pPr algn="r"/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713265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ar-IQ" dirty="0" smtClean="0"/>
              <a:t>مثال </a:t>
            </a:r>
            <a:r>
              <a:rPr lang="en-US" dirty="0" smtClean="0"/>
              <a:t>2 </a:t>
            </a:r>
            <a:r>
              <a:rPr lang="ar-IQ" dirty="0" smtClean="0"/>
              <a:t> /  احسب الوسيط للبيانات التالية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                                         </a:t>
            </a:r>
            <a:r>
              <a:rPr lang="en-US" dirty="0" smtClean="0"/>
              <a:t>45,64,39,44,45,41,51</a:t>
            </a:r>
          </a:p>
          <a:p>
            <a:pPr marL="0" indent="0">
              <a:buNone/>
            </a:pPr>
            <a:r>
              <a:rPr lang="ar-IQ" dirty="0" smtClean="0"/>
              <a:t>خطوات الحل:</a:t>
            </a:r>
          </a:p>
          <a:p>
            <a:pPr marL="514350" indent="-514350">
              <a:buAutoNum type="arabicPeriod"/>
            </a:pPr>
            <a:r>
              <a:rPr lang="ar-IQ" dirty="0" smtClean="0"/>
              <a:t>ترتيب الاعداد ترتيبا تصاعدياً او تنازلياً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                                        </a:t>
            </a:r>
            <a:r>
              <a:rPr lang="en-US" dirty="0" smtClean="0"/>
              <a:t>64,51,45,45,44,41,39 </a:t>
            </a:r>
            <a:r>
              <a:rPr lang="ar-IQ" dirty="0" smtClean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ar-IQ" dirty="0" smtClean="0"/>
              <a:t>2. نطبق القانون التالي:                                                                          </a:t>
            </a:r>
            <a:r>
              <a:rPr lang="en-US" sz="3600" dirty="0">
                <a:solidFill>
                  <a:prstClr val="black"/>
                </a:solidFill>
              </a:rPr>
              <a:t>n+1</a:t>
            </a:r>
            <a:r>
              <a:rPr lang="ar-IQ" sz="3600" dirty="0">
                <a:solidFill>
                  <a:prstClr val="black"/>
                </a:solidFill>
              </a:rPr>
              <a:t> 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ar-IQ" sz="3600" dirty="0">
                <a:solidFill>
                  <a:prstClr val="black"/>
                </a:solidFill>
              </a:rPr>
              <a:t>                                       </a:t>
            </a:r>
            <a:r>
              <a:rPr lang="en-US" sz="3600" dirty="0">
                <a:solidFill>
                  <a:prstClr val="black"/>
                </a:solidFill>
              </a:rPr>
              <a:t>    </a:t>
            </a:r>
            <a:r>
              <a:rPr lang="ar-IQ" sz="3600" dirty="0">
                <a:solidFill>
                  <a:prstClr val="black"/>
                </a:solidFill>
              </a:rPr>
              <a:t>                 </a:t>
            </a:r>
            <a:r>
              <a:rPr lang="ar-IQ" sz="3600" dirty="0" smtClean="0">
                <a:solidFill>
                  <a:prstClr val="black"/>
                </a:solidFill>
              </a:rPr>
              <a:t>               </a:t>
            </a:r>
            <a:r>
              <a:rPr lang="en-US" sz="3600" dirty="0" err="1" smtClean="0">
                <a:solidFill>
                  <a:prstClr val="black"/>
                </a:solidFill>
              </a:rPr>
              <a:t>Md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en-US" sz="3600" dirty="0">
                <a:solidFill>
                  <a:prstClr val="black"/>
                </a:solidFill>
              </a:rPr>
              <a:t>=----------</a:t>
            </a:r>
            <a:endParaRPr lang="ar-IQ" sz="36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smtClean="0">
                <a:solidFill>
                  <a:prstClr val="black"/>
                </a:solidFill>
              </a:rPr>
              <a:t>              </a:t>
            </a:r>
            <a:r>
              <a:rPr lang="ar-IQ" dirty="0" smtClean="0">
                <a:solidFill>
                  <a:prstClr val="black"/>
                </a:solidFill>
              </a:rPr>
              <a:t>                                                                                          </a:t>
            </a:r>
            <a:r>
              <a:rPr lang="en-US" dirty="0">
                <a:solidFill>
                  <a:prstClr val="black"/>
                </a:solidFill>
              </a:rPr>
              <a:t>2</a:t>
            </a:r>
            <a:endParaRPr lang="ar-IQ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ar-IQ" dirty="0" smtClean="0"/>
              <a:t>                                               </a:t>
            </a:r>
            <a:r>
              <a:rPr lang="en-US" dirty="0" smtClean="0"/>
              <a:t>8</a:t>
            </a:r>
            <a:r>
              <a:rPr lang="ar-IQ" dirty="0" smtClean="0"/>
              <a:t>               </a:t>
            </a:r>
            <a:r>
              <a:rPr lang="en-US" dirty="0" smtClean="0"/>
              <a:t>7+1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                                   </a:t>
            </a:r>
            <a:r>
              <a:rPr lang="en-US" dirty="0" smtClean="0"/>
              <a:t>= 4</a:t>
            </a:r>
            <a:r>
              <a:rPr lang="ar-IQ" dirty="0" smtClean="0"/>
              <a:t> </a:t>
            </a:r>
            <a:r>
              <a:rPr lang="en-US" dirty="0" err="1" smtClean="0"/>
              <a:t>Md</a:t>
            </a:r>
            <a:r>
              <a:rPr lang="en-US" dirty="0" smtClean="0"/>
              <a:t>= -------------  = -------------</a:t>
            </a:r>
            <a:r>
              <a:rPr lang="ar-IQ" dirty="0" smtClean="0"/>
              <a:t>      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                                           </a:t>
            </a:r>
            <a:r>
              <a:rPr lang="en-US" dirty="0" smtClean="0"/>
              <a:t>2</a:t>
            </a:r>
            <a:r>
              <a:rPr lang="ar-IQ" dirty="0" smtClean="0"/>
              <a:t>                </a:t>
            </a:r>
            <a:r>
              <a:rPr lang="en-US" dirty="0" smtClean="0"/>
              <a:t>2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عند الرجوع الى البيانات ونحسب البيانات اذا من اليمين او اليسار على الرقم (</a:t>
            </a:r>
            <a:r>
              <a:rPr lang="en-US" dirty="0" smtClean="0"/>
              <a:t>4</a:t>
            </a:r>
            <a:r>
              <a:rPr lang="ar-IQ" dirty="0" smtClean="0"/>
              <a:t>) هو (</a:t>
            </a:r>
            <a:r>
              <a:rPr lang="en-US" dirty="0" smtClean="0"/>
              <a:t>45</a:t>
            </a:r>
            <a:r>
              <a:rPr lang="ar-IQ" dirty="0" smtClean="0"/>
              <a:t>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0955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ar-IQ" sz="3600" dirty="0" smtClean="0"/>
              <a:t>الوسيط للبيانات الغير مبوبة</a:t>
            </a:r>
          </a:p>
          <a:p>
            <a:pPr marL="0" indent="0">
              <a:buNone/>
            </a:pPr>
            <a:r>
              <a:rPr lang="ar-IQ" sz="3600" dirty="0" smtClean="0"/>
              <a:t>هناك نوعين من البيانات الغير مبوبة </a:t>
            </a:r>
          </a:p>
          <a:p>
            <a:pPr marL="742950" indent="-742950">
              <a:buAutoNum type="arabicPeriod"/>
            </a:pPr>
            <a:r>
              <a:rPr lang="ar-IQ" sz="3600" dirty="0" smtClean="0"/>
              <a:t>اذا كانت البيانات عددهم فردية مثل (8/4/5) يعني ثلاث ارقام</a:t>
            </a:r>
          </a:p>
          <a:p>
            <a:pPr marL="742950" indent="-742950">
              <a:buAutoNum type="arabicPeriod"/>
            </a:pPr>
            <a:r>
              <a:rPr lang="ar-IQ" sz="3600" dirty="0" smtClean="0"/>
              <a:t>اذا كانت البيانات عددهم زوجي (9/5/6/8) يعني أربعة ارقام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080147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3600" dirty="0" smtClean="0"/>
              <a:t>مثال / احسب الوسيط للبيانات التالية :</a:t>
            </a:r>
          </a:p>
          <a:p>
            <a:pPr marL="0" indent="0">
              <a:buNone/>
            </a:pPr>
            <a:r>
              <a:rPr lang="ar-IQ" sz="3600" dirty="0" smtClean="0"/>
              <a:t>(22.12.34.96.33)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706213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ar-IQ" sz="3600" dirty="0">
                <a:solidFill>
                  <a:prstClr val="black"/>
                </a:solidFill>
              </a:rPr>
              <a:t>مثال / احسب الوسيط للبيانات التالية :</a:t>
            </a:r>
          </a:p>
          <a:p>
            <a:pPr marL="0" lvl="0" indent="0">
              <a:buNone/>
            </a:pPr>
            <a:r>
              <a:rPr lang="ar-IQ" sz="3600" dirty="0">
                <a:solidFill>
                  <a:prstClr val="black"/>
                </a:solidFill>
              </a:rPr>
              <a:t>(22.12.34.96.33)</a:t>
            </a:r>
          </a:p>
          <a:p>
            <a:pPr marL="0" indent="0">
              <a:buNone/>
            </a:pPr>
            <a:r>
              <a:rPr lang="ar-IQ" sz="3600" dirty="0" smtClean="0"/>
              <a:t>خطوات الحل: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70316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pPr marL="0" lvl="0" indent="0">
              <a:buNone/>
            </a:pPr>
            <a:r>
              <a:rPr lang="ar-IQ" sz="3600" dirty="0">
                <a:solidFill>
                  <a:prstClr val="black"/>
                </a:solidFill>
              </a:rPr>
              <a:t>مثال / احسب الوسيط للبيانات التالية :</a:t>
            </a:r>
          </a:p>
          <a:p>
            <a:pPr marL="0" lvl="0" indent="0">
              <a:buNone/>
            </a:pPr>
            <a:r>
              <a:rPr lang="ar-IQ" sz="3600" dirty="0">
                <a:solidFill>
                  <a:prstClr val="black"/>
                </a:solidFill>
              </a:rPr>
              <a:t>(22.12.34.96.33)</a:t>
            </a:r>
          </a:p>
          <a:p>
            <a:pPr marL="0" lvl="0" indent="0">
              <a:buNone/>
            </a:pPr>
            <a:r>
              <a:rPr lang="ar-IQ" sz="3600" dirty="0">
                <a:solidFill>
                  <a:prstClr val="black"/>
                </a:solidFill>
              </a:rPr>
              <a:t>خطوات الحل:</a:t>
            </a:r>
          </a:p>
          <a:p>
            <a:pPr marL="0" indent="0">
              <a:buNone/>
            </a:pPr>
            <a:r>
              <a:rPr lang="ar-IQ" dirty="0" smtClean="0"/>
              <a:t>1</a:t>
            </a:r>
            <a:r>
              <a:rPr lang="ar-IQ" sz="3600" dirty="0" smtClean="0"/>
              <a:t>. ترتيب الاعداد ترتيباً تصاعديا او تنازلياً.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04376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" y="0"/>
            <a:ext cx="12087224" cy="6858000"/>
          </a:xfrm>
        </p:spPr>
        <p:txBody>
          <a:bodyPr/>
          <a:lstStyle/>
          <a:p>
            <a:pPr marL="0" lvl="0" indent="0">
              <a:buNone/>
            </a:pPr>
            <a:r>
              <a:rPr lang="ar-IQ" sz="3600" dirty="0">
                <a:solidFill>
                  <a:prstClr val="black"/>
                </a:solidFill>
              </a:rPr>
              <a:t>مثال / احسب الوسيط للبيانات التالية :</a:t>
            </a:r>
          </a:p>
          <a:p>
            <a:pPr marL="0" lvl="0" indent="0">
              <a:buNone/>
            </a:pPr>
            <a:r>
              <a:rPr lang="en-US" sz="3600" dirty="0">
                <a:solidFill>
                  <a:prstClr val="black"/>
                </a:solidFill>
              </a:rPr>
              <a:t> </a:t>
            </a:r>
            <a:r>
              <a:rPr lang="en-US" sz="3600" dirty="0" smtClean="0">
                <a:solidFill>
                  <a:prstClr val="black"/>
                </a:solidFill>
              </a:rPr>
              <a:t> 22,12,34,96,33                                              </a:t>
            </a:r>
            <a:endParaRPr lang="ar-IQ" sz="36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ar-IQ" sz="3600" dirty="0">
                <a:solidFill>
                  <a:prstClr val="black"/>
                </a:solidFill>
              </a:rPr>
              <a:t>خطوات الحل:</a:t>
            </a:r>
          </a:p>
          <a:p>
            <a:pPr marL="742950" lvl="0" indent="-742950">
              <a:buAutoNum type="arabicPeriod"/>
            </a:pPr>
            <a:r>
              <a:rPr lang="ar-IQ" sz="3600" dirty="0" smtClean="0">
                <a:solidFill>
                  <a:prstClr val="black"/>
                </a:solidFill>
              </a:rPr>
              <a:t>ترتيب </a:t>
            </a:r>
            <a:r>
              <a:rPr lang="ar-IQ" sz="3600" dirty="0">
                <a:solidFill>
                  <a:prstClr val="black"/>
                </a:solidFill>
              </a:rPr>
              <a:t>الاعداد ترتيباً تصاعديا او تنازلياً</a:t>
            </a:r>
            <a:r>
              <a:rPr lang="ar-IQ" sz="3600" dirty="0" smtClean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r>
              <a:rPr lang="ar-IQ" sz="3600" dirty="0">
                <a:solidFill>
                  <a:prstClr val="black"/>
                </a:solidFill>
              </a:rPr>
              <a:t> </a:t>
            </a:r>
            <a:r>
              <a:rPr lang="ar-IQ" sz="3600" dirty="0" smtClean="0">
                <a:solidFill>
                  <a:prstClr val="black"/>
                </a:solidFill>
              </a:rPr>
              <a:t>                                   </a:t>
            </a:r>
            <a:r>
              <a:rPr lang="en-US" sz="3600" dirty="0" smtClean="0">
                <a:solidFill>
                  <a:prstClr val="black"/>
                </a:solidFill>
              </a:rPr>
              <a:t>96,34,33,22,12</a:t>
            </a:r>
            <a:endParaRPr lang="ar-IQ" sz="36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106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ar-IQ" sz="3600" dirty="0">
                <a:solidFill>
                  <a:prstClr val="black"/>
                </a:solidFill>
              </a:rPr>
              <a:t>مثال / احسب الوسيط للبيانات التالية </a:t>
            </a:r>
            <a:r>
              <a:rPr lang="ar-IQ" sz="3600" dirty="0" smtClean="0">
                <a:solidFill>
                  <a:prstClr val="black"/>
                </a:solidFill>
              </a:rPr>
              <a:t>:</a:t>
            </a:r>
          </a:p>
          <a:p>
            <a:pPr marL="0" lvl="0" indent="0">
              <a:buNone/>
            </a:pPr>
            <a:r>
              <a:rPr lang="en-US" sz="3600" dirty="0" smtClean="0">
                <a:solidFill>
                  <a:prstClr val="black"/>
                </a:solidFill>
              </a:rPr>
              <a:t>22,12,34,96,33                                               </a:t>
            </a:r>
            <a:r>
              <a:rPr lang="ar-IQ" sz="3600" dirty="0" smtClean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r>
              <a:rPr lang="ar-IQ" sz="3600" dirty="0" smtClean="0">
                <a:solidFill>
                  <a:prstClr val="black"/>
                </a:solidFill>
              </a:rPr>
              <a:t> خطوات </a:t>
            </a:r>
            <a:r>
              <a:rPr lang="ar-IQ" sz="3600" dirty="0">
                <a:solidFill>
                  <a:prstClr val="black"/>
                </a:solidFill>
              </a:rPr>
              <a:t>الحل:</a:t>
            </a:r>
          </a:p>
          <a:p>
            <a:pPr marL="742950" lvl="0" indent="-742950">
              <a:buFont typeface="Arial" panose="020B0604020202020204" pitchFamily="34" charset="0"/>
              <a:buAutoNum type="arabicPeriod"/>
            </a:pPr>
            <a:r>
              <a:rPr lang="ar-IQ" sz="3600" dirty="0">
                <a:solidFill>
                  <a:prstClr val="black"/>
                </a:solidFill>
              </a:rPr>
              <a:t>ترتيب الاعداد ترتيباً تصاعديا او تنازلياً</a:t>
            </a:r>
            <a:r>
              <a:rPr lang="ar-IQ" sz="3600" dirty="0" smtClean="0">
                <a:solidFill>
                  <a:prstClr val="black"/>
                </a:solidFill>
              </a:rPr>
              <a:t>.</a:t>
            </a:r>
            <a:r>
              <a:rPr lang="ar-IQ" dirty="0" smtClean="0"/>
              <a:t>   </a:t>
            </a:r>
          </a:p>
          <a:p>
            <a:r>
              <a:rPr lang="en-US" sz="3600" dirty="0" smtClean="0">
                <a:solidFill>
                  <a:prstClr val="black"/>
                </a:solidFill>
              </a:rPr>
              <a:t>96,34,33,22,12                                            </a:t>
            </a:r>
            <a:endParaRPr lang="ar-IQ" dirty="0"/>
          </a:p>
          <a:p>
            <a:pPr marL="742950" lvl="0" indent="-742950">
              <a:buFont typeface="Arial" panose="020B0604020202020204" pitchFamily="34" charset="0"/>
              <a:buAutoNum type="arabicPeriod"/>
            </a:pPr>
            <a:r>
              <a:rPr lang="ar-IQ" sz="3600" dirty="0">
                <a:solidFill>
                  <a:prstClr val="black"/>
                </a:solidFill>
              </a:rPr>
              <a:t>نطبق القانون التالي :                                 </a:t>
            </a:r>
            <a:r>
              <a:rPr lang="en-US" sz="3600" dirty="0">
                <a:solidFill>
                  <a:prstClr val="black"/>
                </a:solidFill>
              </a:rPr>
              <a:t>n+1</a:t>
            </a:r>
            <a:r>
              <a:rPr lang="ar-IQ" sz="3600" dirty="0">
                <a:solidFill>
                  <a:prstClr val="black"/>
                </a:solidFill>
              </a:rPr>
              <a:t>  </a:t>
            </a:r>
          </a:p>
          <a:p>
            <a:pPr marL="0" lvl="0" indent="0">
              <a:buNone/>
            </a:pPr>
            <a:r>
              <a:rPr lang="ar-IQ" sz="3600" dirty="0">
                <a:solidFill>
                  <a:prstClr val="black"/>
                </a:solidFill>
              </a:rPr>
              <a:t>                                       </a:t>
            </a:r>
            <a:r>
              <a:rPr lang="en-US" sz="3600" dirty="0">
                <a:solidFill>
                  <a:prstClr val="black"/>
                </a:solidFill>
              </a:rPr>
              <a:t>    </a:t>
            </a:r>
            <a:r>
              <a:rPr lang="ar-IQ" sz="3600" dirty="0">
                <a:solidFill>
                  <a:prstClr val="black"/>
                </a:solidFill>
              </a:rPr>
              <a:t>                 </a:t>
            </a:r>
            <a:r>
              <a:rPr lang="en-US" sz="3600" dirty="0" err="1">
                <a:solidFill>
                  <a:prstClr val="black"/>
                </a:solidFill>
              </a:rPr>
              <a:t>Md</a:t>
            </a:r>
            <a:r>
              <a:rPr lang="en-US" sz="3600" dirty="0">
                <a:solidFill>
                  <a:prstClr val="black"/>
                </a:solidFill>
              </a:rPr>
              <a:t> =----------</a:t>
            </a:r>
            <a:endParaRPr lang="ar-IQ" sz="36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                </a:t>
            </a:r>
            <a:r>
              <a:rPr lang="ar-IQ" dirty="0">
                <a:solidFill>
                  <a:prstClr val="black"/>
                </a:solidFill>
              </a:rPr>
              <a:t>                                                                      </a:t>
            </a:r>
            <a:r>
              <a:rPr lang="en-US" dirty="0">
                <a:solidFill>
                  <a:prstClr val="black"/>
                </a:solidFill>
              </a:rPr>
              <a:t>2</a:t>
            </a:r>
            <a:endParaRPr lang="ar-IQ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66915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lvl="0" indent="0">
              <a:buNone/>
            </a:pPr>
            <a:r>
              <a:rPr lang="ar-IQ" sz="3600" dirty="0">
                <a:solidFill>
                  <a:prstClr val="black"/>
                </a:solidFill>
              </a:rPr>
              <a:t>مثال / احسب الوسيط للبيانات التالية :</a:t>
            </a:r>
          </a:p>
          <a:p>
            <a:pPr marL="0" lvl="0" indent="0">
              <a:buNone/>
            </a:pPr>
            <a:r>
              <a:rPr lang="en-US" sz="3600" dirty="0">
                <a:solidFill>
                  <a:prstClr val="black"/>
                </a:solidFill>
              </a:rPr>
              <a:t>22,12,34,96,33                                               </a:t>
            </a:r>
            <a:r>
              <a:rPr lang="ar-IQ" sz="3600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r>
              <a:rPr lang="ar-IQ" sz="3600" dirty="0">
                <a:solidFill>
                  <a:prstClr val="black"/>
                </a:solidFill>
              </a:rPr>
              <a:t> خطوات الحل:</a:t>
            </a:r>
          </a:p>
          <a:p>
            <a:pPr marL="742950" lvl="0" indent="-742950">
              <a:buFont typeface="Arial" panose="020B0604020202020204" pitchFamily="34" charset="0"/>
              <a:buAutoNum type="arabicPeriod"/>
            </a:pPr>
            <a:r>
              <a:rPr lang="ar-IQ" sz="3600" dirty="0">
                <a:solidFill>
                  <a:prstClr val="black"/>
                </a:solidFill>
              </a:rPr>
              <a:t>ترتيب الاعداد ترتيباً تصاعديا او تنازلياً.</a:t>
            </a:r>
            <a:r>
              <a:rPr lang="ar-IQ" dirty="0">
                <a:solidFill>
                  <a:prstClr val="black"/>
                </a:solidFill>
              </a:rPr>
              <a:t>   </a:t>
            </a:r>
          </a:p>
          <a:p>
            <a:pPr lvl="0"/>
            <a:r>
              <a:rPr lang="en-US" sz="3600" dirty="0">
                <a:solidFill>
                  <a:prstClr val="black"/>
                </a:solidFill>
              </a:rPr>
              <a:t>96,34,33,22,12                                            </a:t>
            </a:r>
            <a:endParaRPr lang="ar-IQ" dirty="0">
              <a:solidFill>
                <a:prstClr val="black"/>
              </a:solidFill>
            </a:endParaRPr>
          </a:p>
          <a:p>
            <a:pPr marL="742950" lvl="0" indent="-7429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ar-IQ" sz="3600" dirty="0">
                <a:solidFill>
                  <a:prstClr val="black"/>
                </a:solidFill>
              </a:rPr>
              <a:t>نطبق القانون التالي :                                 </a:t>
            </a:r>
            <a:r>
              <a:rPr lang="en-US" sz="3600" dirty="0">
                <a:solidFill>
                  <a:prstClr val="black"/>
                </a:solidFill>
              </a:rPr>
              <a:t>n+1</a:t>
            </a:r>
            <a:r>
              <a:rPr lang="ar-IQ" sz="3600" dirty="0">
                <a:solidFill>
                  <a:prstClr val="black"/>
                </a:solidFill>
              </a:rPr>
              <a:t> 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ar-IQ" sz="3600" dirty="0">
                <a:solidFill>
                  <a:prstClr val="black"/>
                </a:solidFill>
              </a:rPr>
              <a:t>                                       </a:t>
            </a:r>
            <a:r>
              <a:rPr lang="en-US" sz="3600" dirty="0">
                <a:solidFill>
                  <a:prstClr val="black"/>
                </a:solidFill>
              </a:rPr>
              <a:t>    </a:t>
            </a:r>
            <a:r>
              <a:rPr lang="ar-IQ" sz="3600" dirty="0">
                <a:solidFill>
                  <a:prstClr val="black"/>
                </a:solidFill>
              </a:rPr>
              <a:t>                 </a:t>
            </a:r>
            <a:r>
              <a:rPr lang="en-US" sz="3600" dirty="0" err="1">
                <a:solidFill>
                  <a:prstClr val="black"/>
                </a:solidFill>
              </a:rPr>
              <a:t>Md</a:t>
            </a:r>
            <a:r>
              <a:rPr lang="en-US" sz="3600" dirty="0">
                <a:solidFill>
                  <a:prstClr val="black"/>
                </a:solidFill>
              </a:rPr>
              <a:t> =----------</a:t>
            </a:r>
            <a:endParaRPr lang="ar-IQ" sz="36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dirty="0">
                <a:solidFill>
                  <a:prstClr val="black"/>
                </a:solidFill>
              </a:rPr>
              <a:t>                </a:t>
            </a:r>
            <a:r>
              <a:rPr lang="ar-IQ" dirty="0">
                <a:solidFill>
                  <a:prstClr val="black"/>
                </a:solidFill>
              </a:rPr>
              <a:t>     </a:t>
            </a:r>
            <a:r>
              <a:rPr lang="ar-IQ" dirty="0" smtClean="0">
                <a:solidFill>
                  <a:prstClr val="black"/>
                </a:solidFill>
              </a:rPr>
              <a:t>                                                                  </a:t>
            </a:r>
            <a:r>
              <a:rPr lang="en-US" dirty="0">
                <a:solidFill>
                  <a:prstClr val="black"/>
                </a:solidFill>
              </a:rPr>
              <a:t>2</a:t>
            </a:r>
            <a:endParaRPr lang="ar-IQ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ar-IQ" dirty="0" smtClean="0"/>
              <a:t>                                 </a:t>
            </a:r>
            <a:r>
              <a:rPr lang="en-US" dirty="0" smtClean="0"/>
              <a:t>6</a:t>
            </a:r>
            <a:r>
              <a:rPr lang="ar-IQ" dirty="0" smtClean="0"/>
              <a:t>              </a:t>
            </a:r>
            <a:r>
              <a:rPr lang="en-US" dirty="0" smtClean="0"/>
              <a:t>5+1</a:t>
            </a:r>
            <a:r>
              <a:rPr lang="ar-IQ" dirty="0" smtClean="0"/>
              <a:t>                                                        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             </a:t>
            </a:r>
            <a:r>
              <a:rPr lang="en-US" dirty="0" smtClean="0"/>
              <a:t>3</a:t>
            </a:r>
            <a:r>
              <a:rPr lang="ar-IQ" dirty="0" smtClean="0"/>
              <a:t>    =    </a:t>
            </a:r>
            <a:r>
              <a:rPr lang="en-US" dirty="0" smtClean="0"/>
              <a:t>=  --------</a:t>
            </a:r>
            <a:r>
              <a:rPr lang="ar-IQ" dirty="0" smtClean="0"/>
              <a:t>  </a:t>
            </a:r>
            <a:r>
              <a:rPr lang="en-US" dirty="0" err="1" smtClean="0"/>
              <a:t>Md</a:t>
            </a:r>
            <a:r>
              <a:rPr lang="en-US" dirty="0" smtClean="0"/>
              <a:t> = ------------</a:t>
            </a:r>
            <a:r>
              <a:rPr lang="ar-IQ" dirty="0" smtClean="0"/>
              <a:t>    </a:t>
            </a:r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                            </a:t>
            </a:r>
            <a:r>
              <a:rPr lang="en-US" dirty="0" smtClean="0"/>
              <a:t>2</a:t>
            </a:r>
            <a:r>
              <a:rPr lang="ar-IQ" dirty="0" smtClean="0"/>
              <a:t>                 </a:t>
            </a:r>
            <a:r>
              <a:rPr lang="en-US" dirty="0" smtClean="0"/>
              <a:t>2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674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ar-IQ" sz="3200" dirty="0">
                <a:solidFill>
                  <a:prstClr val="black"/>
                </a:solidFill>
              </a:rPr>
              <a:t>مثال / احسب الوسيط للبيانات التالية :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3200" dirty="0">
                <a:solidFill>
                  <a:prstClr val="black"/>
                </a:solidFill>
              </a:rPr>
              <a:t>22,12,34,96,33                                               </a:t>
            </a:r>
            <a:r>
              <a:rPr lang="ar-IQ" sz="3200" dirty="0">
                <a:solidFill>
                  <a:prstClr val="black"/>
                </a:solidFill>
              </a:rPr>
              <a:t>.</a:t>
            </a:r>
          </a:p>
          <a:p>
            <a:pPr marL="742950" lvl="0" indent="-742950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ar-IQ" sz="3200" dirty="0" smtClean="0">
                <a:solidFill>
                  <a:prstClr val="black"/>
                </a:solidFill>
              </a:rPr>
              <a:t>ترتيب </a:t>
            </a:r>
            <a:r>
              <a:rPr lang="ar-IQ" sz="3200" dirty="0">
                <a:solidFill>
                  <a:prstClr val="black"/>
                </a:solidFill>
              </a:rPr>
              <a:t>الاعداد ترتيباً تصاعديا او تنازلياً.   </a:t>
            </a:r>
          </a:p>
          <a:p>
            <a:pPr lvl="0">
              <a:lnSpc>
                <a:spcPct val="100000"/>
              </a:lnSpc>
            </a:pPr>
            <a:r>
              <a:rPr lang="en-US" sz="3200" dirty="0">
                <a:solidFill>
                  <a:prstClr val="black"/>
                </a:solidFill>
              </a:rPr>
              <a:t>96,34,33,22,12                                          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endParaRPr lang="ar-IQ" sz="32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ar-IQ" sz="3200" dirty="0" smtClean="0">
                <a:solidFill>
                  <a:prstClr val="black"/>
                </a:solidFill>
              </a:rPr>
              <a:t>2. نطبق </a:t>
            </a:r>
            <a:r>
              <a:rPr lang="ar-IQ" sz="3200" dirty="0">
                <a:solidFill>
                  <a:prstClr val="black"/>
                </a:solidFill>
              </a:rPr>
              <a:t>القانون التالي :                         </a:t>
            </a:r>
            <a:r>
              <a:rPr lang="ar-IQ" sz="3200" dirty="0" smtClean="0">
                <a:solidFill>
                  <a:prstClr val="black"/>
                </a:solidFill>
              </a:rPr>
              <a:t>          </a:t>
            </a:r>
            <a:r>
              <a:rPr lang="en-US" sz="3200" dirty="0">
                <a:solidFill>
                  <a:prstClr val="black"/>
                </a:solidFill>
              </a:rPr>
              <a:t>n+1</a:t>
            </a:r>
            <a:r>
              <a:rPr lang="ar-IQ" sz="3200" dirty="0">
                <a:solidFill>
                  <a:prstClr val="black"/>
                </a:solidFill>
              </a:rPr>
              <a:t> 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ar-IQ" sz="3200" dirty="0">
                <a:solidFill>
                  <a:prstClr val="black"/>
                </a:solidFill>
              </a:rPr>
              <a:t>                                       </a:t>
            </a:r>
            <a:r>
              <a:rPr lang="en-US" sz="3200" dirty="0">
                <a:solidFill>
                  <a:prstClr val="black"/>
                </a:solidFill>
              </a:rPr>
              <a:t>    </a:t>
            </a:r>
            <a:r>
              <a:rPr lang="ar-IQ" sz="3200" dirty="0">
                <a:solidFill>
                  <a:prstClr val="black"/>
                </a:solidFill>
              </a:rPr>
              <a:t>                 </a:t>
            </a:r>
            <a:r>
              <a:rPr lang="en-US" sz="3200" dirty="0" err="1">
                <a:solidFill>
                  <a:prstClr val="black"/>
                </a:solidFill>
              </a:rPr>
              <a:t>Md</a:t>
            </a:r>
            <a:r>
              <a:rPr lang="en-US" sz="3200" dirty="0">
                <a:solidFill>
                  <a:prstClr val="black"/>
                </a:solidFill>
              </a:rPr>
              <a:t> =----------</a:t>
            </a:r>
            <a:endParaRPr lang="ar-IQ" sz="32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sz="3200" dirty="0">
                <a:solidFill>
                  <a:prstClr val="black"/>
                </a:solidFill>
              </a:rPr>
              <a:t>                </a:t>
            </a:r>
            <a:r>
              <a:rPr lang="ar-IQ" sz="3200" dirty="0">
                <a:solidFill>
                  <a:prstClr val="black"/>
                </a:solidFill>
              </a:rPr>
              <a:t>                                        </a:t>
            </a:r>
            <a:r>
              <a:rPr lang="ar-IQ" sz="3200" dirty="0" smtClean="0">
                <a:solidFill>
                  <a:prstClr val="black"/>
                </a:solidFill>
              </a:rPr>
              <a:t>           </a:t>
            </a:r>
            <a:r>
              <a:rPr lang="en-US" sz="3200" dirty="0">
                <a:solidFill>
                  <a:prstClr val="black"/>
                </a:solidFill>
              </a:rPr>
              <a:t>2</a:t>
            </a:r>
            <a:endParaRPr lang="ar-IQ" sz="32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ar-IQ" sz="3200" dirty="0">
                <a:solidFill>
                  <a:prstClr val="black"/>
                </a:solidFill>
              </a:rPr>
              <a:t>                                 </a:t>
            </a:r>
            <a:r>
              <a:rPr lang="en-US" sz="3200" dirty="0">
                <a:solidFill>
                  <a:prstClr val="black"/>
                </a:solidFill>
              </a:rPr>
              <a:t>6</a:t>
            </a:r>
            <a:r>
              <a:rPr lang="ar-IQ" sz="3200" dirty="0">
                <a:solidFill>
                  <a:prstClr val="black"/>
                </a:solidFill>
              </a:rPr>
              <a:t>              </a:t>
            </a:r>
            <a:r>
              <a:rPr lang="en-US" sz="3200" dirty="0">
                <a:solidFill>
                  <a:prstClr val="black"/>
                </a:solidFill>
              </a:rPr>
              <a:t>5+1</a:t>
            </a:r>
            <a:r>
              <a:rPr lang="ar-IQ" sz="3200" dirty="0">
                <a:solidFill>
                  <a:prstClr val="black"/>
                </a:solidFill>
              </a:rPr>
              <a:t>                                                       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ar-IQ" sz="3200" dirty="0">
                <a:solidFill>
                  <a:prstClr val="black"/>
                </a:solidFill>
              </a:rPr>
              <a:t>                 </a:t>
            </a:r>
            <a:r>
              <a:rPr lang="en-US" sz="3200" dirty="0">
                <a:solidFill>
                  <a:prstClr val="black"/>
                </a:solidFill>
              </a:rPr>
              <a:t>3</a:t>
            </a:r>
            <a:r>
              <a:rPr lang="ar-IQ" sz="3200" dirty="0">
                <a:solidFill>
                  <a:prstClr val="black"/>
                </a:solidFill>
              </a:rPr>
              <a:t>    =    </a:t>
            </a:r>
            <a:r>
              <a:rPr lang="en-US" sz="3200" dirty="0">
                <a:solidFill>
                  <a:prstClr val="black"/>
                </a:solidFill>
              </a:rPr>
              <a:t>=  --------</a:t>
            </a:r>
            <a:r>
              <a:rPr lang="ar-IQ" sz="3200" dirty="0">
                <a:solidFill>
                  <a:prstClr val="black"/>
                </a:solidFill>
              </a:rPr>
              <a:t>  </a:t>
            </a:r>
            <a:r>
              <a:rPr lang="en-US" sz="3200" dirty="0" err="1">
                <a:solidFill>
                  <a:prstClr val="black"/>
                </a:solidFill>
              </a:rPr>
              <a:t>Md</a:t>
            </a:r>
            <a:r>
              <a:rPr lang="en-US" sz="3200" dirty="0">
                <a:solidFill>
                  <a:prstClr val="black"/>
                </a:solidFill>
              </a:rPr>
              <a:t> = ------------</a:t>
            </a:r>
            <a:r>
              <a:rPr lang="ar-IQ" sz="3200" dirty="0">
                <a:solidFill>
                  <a:prstClr val="black"/>
                </a:solidFill>
              </a:rPr>
              <a:t>   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ar-IQ" sz="3200" dirty="0">
                <a:solidFill>
                  <a:prstClr val="black"/>
                </a:solidFill>
              </a:rPr>
              <a:t>                                </a:t>
            </a:r>
            <a:r>
              <a:rPr lang="en-US" sz="3200" dirty="0">
                <a:solidFill>
                  <a:prstClr val="black"/>
                </a:solidFill>
              </a:rPr>
              <a:t>2</a:t>
            </a:r>
            <a:r>
              <a:rPr lang="ar-IQ" sz="3200" dirty="0">
                <a:solidFill>
                  <a:prstClr val="black"/>
                </a:solidFill>
              </a:rPr>
              <a:t>                 </a:t>
            </a:r>
            <a:r>
              <a:rPr lang="en-US" sz="3200" dirty="0">
                <a:solidFill>
                  <a:prstClr val="black"/>
                </a:solidFill>
              </a:rPr>
              <a:t>2</a:t>
            </a:r>
            <a:endParaRPr lang="ar-IQ" sz="3200" dirty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</a:pPr>
            <a:r>
              <a:rPr lang="ar-IQ" sz="3200" dirty="0" smtClean="0"/>
              <a:t>اذن نذهب لنعد ما هو رقم (</a:t>
            </a:r>
            <a:r>
              <a:rPr lang="en-US" sz="3200" dirty="0" smtClean="0"/>
              <a:t>3</a:t>
            </a:r>
            <a:r>
              <a:rPr lang="ar-IQ" sz="3200" dirty="0" smtClean="0"/>
              <a:t>) بالبيانات يعتبر الوسيط  اذن الوسيط = </a:t>
            </a:r>
            <a:r>
              <a:rPr lang="en-US" sz="3200" dirty="0" smtClean="0"/>
              <a:t>33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248067439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321</Words>
  <Application>Microsoft Office PowerPoint</Application>
  <PresentationFormat>شاشة عريضة</PresentationFormat>
  <Paragraphs>65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Dr.Ryead</dc:creator>
  <cp:lastModifiedBy>Dr.Ryead</cp:lastModifiedBy>
  <cp:revision>5</cp:revision>
  <dcterms:created xsi:type="dcterms:W3CDTF">2020-03-29T13:04:58Z</dcterms:created>
  <dcterms:modified xsi:type="dcterms:W3CDTF">2020-03-29T13:33:45Z</dcterms:modified>
</cp:coreProperties>
</file>