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54" d="100"/>
          <a:sy n="54" d="100"/>
        </p:scale>
        <p:origin x="67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37686AEA-A74D-4321-AA1A-CE4A3181C4AA}"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BB03A0-72CD-4D53-A07E-8EB274157F39}" type="slidenum">
              <a:rPr lang="ar-IQ" smtClean="0"/>
              <a:t>‹#›</a:t>
            </a:fld>
            <a:endParaRPr lang="ar-IQ"/>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30661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37686AEA-A74D-4321-AA1A-CE4A3181C4AA}" type="datetimeFigureOut">
              <a:rPr lang="ar-IQ" smtClean="0"/>
              <a:t>25/07/1441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503574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7686AEA-A74D-4321-AA1A-CE4A3181C4AA}"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35027168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7686AEA-A74D-4321-AA1A-CE4A3181C4AA}"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BB03A0-72CD-4D53-A07E-8EB274157F39}" type="slidenum">
              <a:rPr lang="ar-IQ" smtClean="0"/>
              <a:t>‹#›</a:t>
            </a:fld>
            <a:endParaRPr lang="ar-IQ"/>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09999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7686AEA-A74D-4321-AA1A-CE4A3181C4AA}"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2204462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7686AEA-A74D-4321-AA1A-CE4A3181C4AA}"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BB03A0-72CD-4D53-A07E-8EB274157F39}" type="slidenum">
              <a:rPr lang="ar-IQ" smtClean="0"/>
              <a:t>‹#›</a:t>
            </a:fld>
            <a:endParaRPr lang="ar-IQ"/>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0219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7686AEA-A74D-4321-AA1A-CE4A3181C4AA}"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4088600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7686AEA-A74D-4321-AA1A-CE4A3181C4AA}"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3251501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7686AEA-A74D-4321-AA1A-CE4A3181C4AA}"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16989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7686AEA-A74D-4321-AA1A-CE4A3181C4AA}"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1571142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7686AEA-A74D-4321-AA1A-CE4A3181C4AA}"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228866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37686AEA-A74D-4321-AA1A-CE4A3181C4AA}"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4179573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37686AEA-A74D-4321-AA1A-CE4A3181C4AA}" type="datetimeFigureOut">
              <a:rPr lang="ar-IQ" smtClean="0"/>
              <a:t>25/07/1441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2440515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37686AEA-A74D-4321-AA1A-CE4A3181C4AA}" type="datetimeFigureOut">
              <a:rPr lang="ar-IQ" smtClean="0"/>
              <a:t>25/07/1441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1021923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686AEA-A74D-4321-AA1A-CE4A3181C4AA}" type="datetimeFigureOut">
              <a:rPr lang="ar-IQ" smtClean="0"/>
              <a:t>25/07/1441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693209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37686AEA-A74D-4321-AA1A-CE4A3181C4AA}"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1762884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37686AEA-A74D-4321-AA1A-CE4A3181C4AA}"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7BB03A0-72CD-4D53-A07E-8EB274157F39}" type="slidenum">
              <a:rPr lang="ar-IQ" smtClean="0"/>
              <a:t>‹#›</a:t>
            </a:fld>
            <a:endParaRPr lang="ar-IQ"/>
          </a:p>
        </p:txBody>
      </p:sp>
    </p:spTree>
    <p:extLst>
      <p:ext uri="{BB962C8B-B14F-4D97-AF65-F5344CB8AC3E}">
        <p14:creationId xmlns:p14="http://schemas.microsoft.com/office/powerpoint/2010/main" val="1897270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7686AEA-A74D-4321-AA1A-CE4A3181C4AA}" type="datetimeFigureOut">
              <a:rPr lang="ar-IQ" smtClean="0"/>
              <a:t>25/07/1441</a:t>
            </a:fld>
            <a:endParaRPr lang="ar-IQ"/>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7BB03A0-72CD-4D53-A07E-8EB274157F39}" type="slidenum">
              <a:rPr lang="ar-IQ" smtClean="0"/>
              <a:t>‹#›</a:t>
            </a:fld>
            <a:endParaRPr lang="ar-IQ"/>
          </a:p>
        </p:txBody>
      </p:sp>
    </p:spTree>
    <p:extLst>
      <p:ext uri="{BB962C8B-B14F-4D97-AF65-F5344CB8AC3E}">
        <p14:creationId xmlns:p14="http://schemas.microsoft.com/office/powerpoint/2010/main" val="67210802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0"/>
            <a:ext cx="12192000" cy="6857999"/>
          </a:xfrm>
        </p:spPr>
        <p:txBody>
          <a:bodyPr/>
          <a:lstStyle/>
          <a:p>
            <a:pPr algn="ctr"/>
            <a:endParaRPr lang="en-US" dirty="0" smtClean="0"/>
          </a:p>
          <a:p>
            <a:pPr algn="ctr"/>
            <a:endParaRPr lang="en-US" dirty="0"/>
          </a:p>
          <a:p>
            <a:pPr algn="ctr"/>
            <a:endParaRPr lang="ar-IQ" sz="4400" dirty="0" smtClean="0"/>
          </a:p>
          <a:p>
            <a:pPr algn="ctr"/>
            <a:r>
              <a:rPr lang="ar-IQ" sz="4400" dirty="0" smtClean="0">
                <a:solidFill>
                  <a:schemeClr val="tx1"/>
                </a:solidFill>
              </a:rPr>
              <a:t>محاضرة الاختبار والقياس</a:t>
            </a:r>
          </a:p>
          <a:p>
            <a:pPr algn="ctr"/>
            <a:r>
              <a:rPr lang="ar-IQ" sz="4400" dirty="0" smtClean="0">
                <a:solidFill>
                  <a:schemeClr val="tx1"/>
                </a:solidFill>
              </a:rPr>
              <a:t>بعنوان (القياس)</a:t>
            </a:r>
          </a:p>
          <a:p>
            <a:pPr algn="ctr"/>
            <a:r>
              <a:rPr lang="ar-IQ" sz="4400" dirty="0" smtClean="0">
                <a:solidFill>
                  <a:schemeClr val="tx1"/>
                </a:solidFill>
              </a:rPr>
              <a:t>للمرحلة الثانية (مسائي)</a:t>
            </a:r>
            <a:endParaRPr lang="en-US" sz="4400" dirty="0" smtClean="0">
              <a:solidFill>
                <a:schemeClr val="tx1"/>
              </a:solidFill>
            </a:endParaRPr>
          </a:p>
          <a:p>
            <a:pPr algn="ctr"/>
            <a:endParaRPr lang="en-US" dirty="0"/>
          </a:p>
          <a:p>
            <a:pPr algn="ctr"/>
            <a:endParaRPr lang="en-US" dirty="0" smtClean="0"/>
          </a:p>
          <a:p>
            <a:pPr algn="ctr"/>
            <a:endParaRPr lang="ar-IQ" dirty="0"/>
          </a:p>
        </p:txBody>
      </p:sp>
    </p:spTree>
    <p:extLst>
      <p:ext uri="{BB962C8B-B14F-4D97-AF65-F5344CB8AC3E}">
        <p14:creationId xmlns:p14="http://schemas.microsoft.com/office/powerpoint/2010/main" val="4233380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12192000" cy="6858000"/>
          </a:xfrm>
        </p:spPr>
        <p:txBody>
          <a:bodyPr>
            <a:normAutofit fontScale="90000"/>
          </a:bodyPr>
          <a:lstStyle/>
          <a:p>
            <a:pPr algn="r">
              <a:lnSpc>
                <a:spcPct val="150000"/>
              </a:lnSpc>
              <a:spcAft>
                <a:spcPts val="800"/>
              </a:spcAft>
            </a:pPr>
            <a:r>
              <a:rPr lang="ar-IQ" dirty="0" smtClean="0">
                <a:latin typeface="Calibri" panose="020F0502020204030204" pitchFamily="34" charset="0"/>
                <a:ea typeface="Calibri" panose="020F0502020204030204" pitchFamily="34" charset="0"/>
                <a:cs typeface="Arial" panose="020B0604020202020204" pitchFamily="34" charset="0"/>
              </a:rPr>
              <a:t>القياس: </a:t>
            </a:r>
            <a:br>
              <a:rPr lang="ar-IQ" dirty="0" smtClean="0">
                <a:latin typeface="Calibri" panose="020F0502020204030204" pitchFamily="34" charset="0"/>
                <a:ea typeface="Calibri" panose="020F0502020204030204" pitchFamily="34" charset="0"/>
                <a:cs typeface="Arial" panose="020B0604020202020204" pitchFamily="34" charset="0"/>
              </a:rPr>
            </a:br>
            <a:r>
              <a:rPr lang="ar-IQ" dirty="0">
                <a:latin typeface="Calibri" panose="020F0502020204030204" pitchFamily="34" charset="0"/>
                <a:ea typeface="Calibri" panose="020F0502020204030204" pitchFamily="34" charset="0"/>
                <a:cs typeface="Arial" panose="020B0604020202020204" pitchFamily="34" charset="0"/>
              </a:rPr>
              <a:t> </a:t>
            </a:r>
            <a:r>
              <a:rPr lang="ar-IQ" dirty="0" smtClean="0">
                <a:latin typeface="Calibri" panose="020F0502020204030204" pitchFamily="34" charset="0"/>
                <a:ea typeface="Calibri" panose="020F0502020204030204" pitchFamily="34" charset="0"/>
                <a:cs typeface="Arial" panose="020B0604020202020204" pitchFamily="34" charset="0"/>
              </a:rPr>
              <a:t>              يعني تقدير الظاهر موضوع القياس تقديراً كمياً</a:t>
            </a: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r>
              <a:rPr lang="ar-IQ" b="1" u="sng" dirty="0" smtClean="0">
                <a:latin typeface="Calibri" panose="020F0502020204030204" pitchFamily="34" charset="0"/>
                <a:ea typeface="Calibri" panose="020F0502020204030204" pitchFamily="34" charset="0"/>
                <a:cs typeface="Arial" panose="020B0604020202020204" pitchFamily="34" charset="0"/>
              </a:rPr>
              <a:t>أنواع القياس</a:t>
            </a:r>
            <a:r>
              <a:rPr lang="ar-IQ" dirty="0" smtClean="0">
                <a:latin typeface="Calibri" panose="020F0502020204030204" pitchFamily="34" charset="0"/>
                <a:ea typeface="Calibri" panose="020F0502020204030204" pitchFamily="34" charset="0"/>
                <a:cs typeface="Arial" panose="020B0604020202020204" pitchFamily="34" charset="0"/>
              </a:rPr>
              <a:t>:</a:t>
            </a: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r>
              <a:rPr lang="ar-IQ" dirty="0" smtClean="0">
                <a:latin typeface="Calibri" panose="020F0502020204030204" pitchFamily="34" charset="0"/>
                <a:ea typeface="Calibri" panose="020F0502020204030204" pitchFamily="34" charset="0"/>
                <a:cs typeface="Arial" panose="020B0604020202020204" pitchFamily="34" charset="0"/>
              </a:rPr>
              <a:t>القياس المباشر: </a:t>
            </a:r>
            <a:br>
              <a:rPr lang="ar-IQ" dirty="0" smtClean="0">
                <a:latin typeface="Calibri" panose="020F0502020204030204" pitchFamily="34" charset="0"/>
                <a:ea typeface="Calibri" panose="020F0502020204030204" pitchFamily="34" charset="0"/>
                <a:cs typeface="Arial" panose="020B0604020202020204" pitchFamily="34" charset="0"/>
              </a:rPr>
            </a:br>
            <a:r>
              <a:rPr lang="ar-IQ" dirty="0">
                <a:latin typeface="Calibri" panose="020F0502020204030204" pitchFamily="34" charset="0"/>
                <a:ea typeface="Calibri" panose="020F0502020204030204" pitchFamily="34" charset="0"/>
                <a:cs typeface="Arial" panose="020B0604020202020204" pitchFamily="34" charset="0"/>
              </a:rPr>
              <a:t> </a:t>
            </a:r>
            <a:r>
              <a:rPr lang="ar-IQ" dirty="0" smtClean="0">
                <a:latin typeface="Calibri" panose="020F0502020204030204" pitchFamily="34" charset="0"/>
                <a:ea typeface="Calibri" panose="020F0502020204030204" pitchFamily="34" charset="0"/>
                <a:cs typeface="Arial" panose="020B0604020202020204" pitchFamily="34" charset="0"/>
              </a:rPr>
              <a:t>              يعتمد على الأجهزة والتي تعطي النتيجة بصورة مباشرة ودقيقة.</a:t>
            </a: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r>
              <a:rPr lang="ar-IQ" dirty="0" smtClean="0">
                <a:latin typeface="Calibri" panose="020F0502020204030204" pitchFamily="34" charset="0"/>
                <a:ea typeface="Calibri" panose="020F0502020204030204" pitchFamily="34" charset="0"/>
                <a:cs typeface="Arial" panose="020B0604020202020204" pitchFamily="34" charset="0"/>
              </a:rPr>
              <a:t>القياس غير المباشر: </a:t>
            </a:r>
            <a:br>
              <a:rPr lang="ar-IQ" dirty="0" smtClean="0">
                <a:latin typeface="Calibri" panose="020F0502020204030204" pitchFamily="34" charset="0"/>
                <a:ea typeface="Calibri" panose="020F0502020204030204" pitchFamily="34" charset="0"/>
                <a:cs typeface="Arial" panose="020B0604020202020204" pitchFamily="34" charset="0"/>
              </a:rPr>
            </a:br>
            <a:r>
              <a:rPr lang="ar-IQ" dirty="0">
                <a:latin typeface="Calibri" panose="020F0502020204030204" pitchFamily="34" charset="0"/>
                <a:ea typeface="Calibri" panose="020F0502020204030204" pitchFamily="34" charset="0"/>
                <a:cs typeface="Arial" panose="020B0604020202020204" pitchFamily="34" charset="0"/>
              </a:rPr>
              <a:t> </a:t>
            </a:r>
            <a:r>
              <a:rPr lang="ar-IQ" dirty="0" smtClean="0">
                <a:latin typeface="Calibri" panose="020F0502020204030204" pitchFamily="34" charset="0"/>
                <a:ea typeface="Calibri" panose="020F0502020204030204" pitchFamily="34" charset="0"/>
                <a:cs typeface="Arial" panose="020B0604020202020204" pitchFamily="34" charset="0"/>
              </a:rPr>
              <a:t>              يعتمد على التجريب بواسطة اختبارات المقننة.</a:t>
            </a:r>
            <a:br>
              <a:rPr lang="ar-IQ" dirty="0" smtClean="0">
                <a:latin typeface="Calibri" panose="020F0502020204030204" pitchFamily="34" charset="0"/>
                <a:ea typeface="Calibri" panose="020F0502020204030204" pitchFamily="34" charset="0"/>
                <a:cs typeface="Arial" panose="020B0604020202020204" pitchFamily="34" charset="0"/>
              </a:rPr>
            </a:b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r>
              <a:rPr lang="en-US" sz="2400" dirty="0" smtClean="0">
                <a:latin typeface="Calibri" panose="020F0502020204030204" pitchFamily="34" charset="0"/>
                <a:ea typeface="Calibri" panose="020F0502020204030204" pitchFamily="34" charset="0"/>
                <a:cs typeface="Arial" panose="020B0604020202020204" pitchFamily="34" charset="0"/>
              </a:rPr>
              <a:t/>
            </a:r>
            <a:br>
              <a:rPr lang="en-US" sz="2400" dirty="0" smtClean="0">
                <a:latin typeface="Calibri" panose="020F0502020204030204" pitchFamily="34" charset="0"/>
                <a:ea typeface="Calibri" panose="020F0502020204030204" pitchFamily="34" charset="0"/>
                <a:cs typeface="Arial" panose="020B0604020202020204" pitchFamily="34" charset="0"/>
              </a:rPr>
            </a:br>
            <a:endParaRPr lang="ar-IQ" dirty="0"/>
          </a:p>
        </p:txBody>
      </p:sp>
    </p:spTree>
    <p:extLst>
      <p:ext uri="{BB962C8B-B14F-4D97-AF65-F5344CB8AC3E}">
        <p14:creationId xmlns:p14="http://schemas.microsoft.com/office/powerpoint/2010/main" val="3847918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12192000" cy="6858000"/>
          </a:xfrm>
        </p:spPr>
        <p:txBody>
          <a:bodyPr>
            <a:noAutofit/>
          </a:bodyPr>
          <a:lstStyle/>
          <a:p>
            <a:pPr algn="r">
              <a:spcAft>
                <a:spcPts val="800"/>
              </a:spcAft>
            </a:pPr>
            <a:r>
              <a:rPr lang="ar-IQ" sz="4400" b="1" u="sng" dirty="0">
                <a:latin typeface="Calibri" panose="020F0502020204030204" pitchFamily="34" charset="0"/>
                <a:ea typeface="Calibri" panose="020F0502020204030204" pitchFamily="34" charset="0"/>
                <a:cs typeface="Arial" panose="020B0604020202020204" pitchFamily="34" charset="0"/>
              </a:rPr>
              <a:t>خصائص القياس:</a:t>
            </a:r>
            <a:r>
              <a:rPr lang="en-US" sz="4400" dirty="0">
                <a:latin typeface="Calibri" panose="020F0502020204030204" pitchFamily="34" charset="0"/>
                <a:ea typeface="Calibri" panose="020F0502020204030204" pitchFamily="34" charset="0"/>
                <a:cs typeface="Arial" panose="020B0604020202020204" pitchFamily="34" charset="0"/>
              </a:rPr>
              <a:t/>
            </a:r>
            <a:br>
              <a:rPr lang="en-US" sz="4400" dirty="0">
                <a:latin typeface="Calibri" panose="020F0502020204030204" pitchFamily="34" charset="0"/>
                <a:ea typeface="Calibri" panose="020F0502020204030204" pitchFamily="34" charset="0"/>
                <a:cs typeface="Arial" panose="020B0604020202020204" pitchFamily="34" charset="0"/>
              </a:rPr>
            </a:br>
            <a:r>
              <a:rPr lang="ar-IQ" sz="4400" dirty="0" smtClean="0">
                <a:latin typeface="Calibri" panose="020F0502020204030204" pitchFamily="34" charset="0"/>
                <a:ea typeface="Calibri" panose="020F0502020204030204" pitchFamily="34" charset="0"/>
                <a:cs typeface="Arial" panose="020B0604020202020204" pitchFamily="34" charset="0"/>
              </a:rPr>
              <a:t>1. القياس </a:t>
            </a:r>
            <a:r>
              <a:rPr lang="ar-IQ" sz="4400" dirty="0">
                <a:latin typeface="Calibri" panose="020F0502020204030204" pitchFamily="34" charset="0"/>
                <a:ea typeface="Calibri" panose="020F0502020204030204" pitchFamily="34" charset="0"/>
                <a:cs typeface="Arial" panose="020B0604020202020204" pitchFamily="34" charset="0"/>
              </a:rPr>
              <a:t>تقديراً كمياً: عادةً ما يسال عن الكمية باستخدام: كم او مقدار وتكون الإجابة مثل 20كيلو 76درجة</a:t>
            </a:r>
            <a:r>
              <a:rPr lang="en-US" sz="4400" dirty="0">
                <a:latin typeface="Calibri" panose="020F0502020204030204" pitchFamily="34" charset="0"/>
                <a:ea typeface="Calibri" panose="020F0502020204030204" pitchFamily="34" charset="0"/>
                <a:cs typeface="Arial" panose="020B0604020202020204" pitchFamily="34" charset="0"/>
              </a:rPr>
              <a:t/>
            </a:r>
            <a:br>
              <a:rPr lang="en-US" sz="4400" dirty="0">
                <a:latin typeface="Calibri" panose="020F0502020204030204" pitchFamily="34" charset="0"/>
                <a:ea typeface="Calibri" panose="020F0502020204030204" pitchFamily="34" charset="0"/>
                <a:cs typeface="Arial" panose="020B0604020202020204" pitchFamily="34" charset="0"/>
              </a:rPr>
            </a:br>
            <a:r>
              <a:rPr lang="ar-IQ" sz="4400" dirty="0" smtClean="0">
                <a:latin typeface="Calibri" panose="020F0502020204030204" pitchFamily="34" charset="0"/>
                <a:ea typeface="Calibri" panose="020F0502020204030204" pitchFamily="34" charset="0"/>
                <a:cs typeface="Arial" panose="020B0604020202020204" pitchFamily="34" charset="0"/>
              </a:rPr>
              <a:t>2. القياس </a:t>
            </a:r>
            <a:r>
              <a:rPr lang="ar-IQ" sz="4400" dirty="0">
                <a:latin typeface="Calibri" panose="020F0502020204030204" pitchFamily="34" charset="0"/>
                <a:ea typeface="Calibri" panose="020F0502020204030204" pitchFamily="34" charset="0"/>
                <a:cs typeface="Arial" panose="020B0604020202020204" pitchFamily="34" charset="0"/>
              </a:rPr>
              <a:t>يحدد الفروق الفردية: ويمكن تصنيف هذه الفروق وفقاً لنوع السمة او الصفة ذاتها:</a:t>
            </a:r>
            <a:r>
              <a:rPr lang="en-US" sz="4400" dirty="0">
                <a:latin typeface="Calibri" panose="020F0502020204030204" pitchFamily="34" charset="0"/>
                <a:ea typeface="Calibri" panose="020F0502020204030204" pitchFamily="34" charset="0"/>
                <a:cs typeface="Arial" panose="020B0604020202020204" pitchFamily="34" charset="0"/>
              </a:rPr>
              <a:t/>
            </a:r>
            <a:br>
              <a:rPr lang="en-US" sz="4400" dirty="0">
                <a:latin typeface="Calibri" panose="020F0502020204030204" pitchFamily="34" charset="0"/>
                <a:ea typeface="Calibri" panose="020F0502020204030204" pitchFamily="34" charset="0"/>
                <a:cs typeface="Arial" panose="020B0604020202020204" pitchFamily="34" charset="0"/>
              </a:rPr>
            </a:br>
            <a:r>
              <a:rPr lang="ar-IQ" sz="4400" dirty="0" smtClean="0">
                <a:latin typeface="Calibri" panose="020F0502020204030204" pitchFamily="34" charset="0"/>
                <a:ea typeface="Calibri" panose="020F0502020204030204" pitchFamily="34" charset="0"/>
                <a:cs typeface="Arial" panose="020B0604020202020204" pitchFamily="34" charset="0"/>
              </a:rPr>
              <a:t>أ.   الفروق </a:t>
            </a:r>
            <a:r>
              <a:rPr lang="ar-IQ" sz="4400" dirty="0">
                <a:latin typeface="Calibri" panose="020F0502020204030204" pitchFamily="34" charset="0"/>
                <a:ea typeface="Calibri" panose="020F0502020204030204" pitchFamily="34" charset="0"/>
                <a:cs typeface="Arial" panose="020B0604020202020204" pitchFamily="34" charset="0"/>
              </a:rPr>
              <a:t>في ذات الفرد</a:t>
            </a:r>
            <a:r>
              <a:rPr lang="en-US" sz="4400" dirty="0">
                <a:latin typeface="Calibri" panose="020F0502020204030204" pitchFamily="34" charset="0"/>
                <a:ea typeface="Calibri" panose="020F0502020204030204" pitchFamily="34" charset="0"/>
                <a:cs typeface="Arial" panose="020B0604020202020204" pitchFamily="34" charset="0"/>
              </a:rPr>
              <a:t/>
            </a:r>
            <a:br>
              <a:rPr lang="en-US" sz="4400" dirty="0">
                <a:latin typeface="Calibri" panose="020F0502020204030204" pitchFamily="34" charset="0"/>
                <a:ea typeface="Calibri" panose="020F0502020204030204" pitchFamily="34" charset="0"/>
                <a:cs typeface="Arial" panose="020B0604020202020204" pitchFamily="34" charset="0"/>
              </a:rPr>
            </a:br>
            <a:r>
              <a:rPr lang="ar-IQ" sz="4400" dirty="0" smtClean="0">
                <a:latin typeface="Calibri" panose="020F0502020204030204" pitchFamily="34" charset="0"/>
                <a:ea typeface="Calibri" panose="020F0502020204030204" pitchFamily="34" charset="0"/>
                <a:cs typeface="Arial" panose="020B0604020202020204" pitchFamily="34" charset="0"/>
              </a:rPr>
              <a:t>ب. الفروق </a:t>
            </a:r>
            <a:r>
              <a:rPr lang="ar-IQ" sz="4400" dirty="0">
                <a:latin typeface="Calibri" panose="020F0502020204030204" pitchFamily="34" charset="0"/>
                <a:ea typeface="Calibri" panose="020F0502020204030204" pitchFamily="34" charset="0"/>
                <a:cs typeface="Arial" panose="020B0604020202020204" pitchFamily="34" charset="0"/>
              </a:rPr>
              <a:t>بين الافراد</a:t>
            </a:r>
            <a:r>
              <a:rPr lang="en-US" sz="4400" dirty="0">
                <a:latin typeface="Calibri" panose="020F0502020204030204" pitchFamily="34" charset="0"/>
                <a:ea typeface="Calibri" panose="020F0502020204030204" pitchFamily="34" charset="0"/>
                <a:cs typeface="Arial" panose="020B0604020202020204" pitchFamily="34" charset="0"/>
              </a:rPr>
              <a:t/>
            </a:r>
            <a:br>
              <a:rPr lang="en-US" sz="4400" dirty="0">
                <a:latin typeface="Calibri" panose="020F0502020204030204" pitchFamily="34" charset="0"/>
                <a:ea typeface="Calibri" panose="020F0502020204030204" pitchFamily="34" charset="0"/>
                <a:cs typeface="Arial" panose="020B0604020202020204" pitchFamily="34" charset="0"/>
              </a:rPr>
            </a:br>
            <a:r>
              <a:rPr lang="ar-IQ" sz="4400" dirty="0" smtClean="0">
                <a:latin typeface="Calibri" panose="020F0502020204030204" pitchFamily="34" charset="0"/>
                <a:ea typeface="Calibri" panose="020F0502020204030204" pitchFamily="34" charset="0"/>
                <a:cs typeface="Arial" panose="020B0604020202020204" pitchFamily="34" charset="0"/>
              </a:rPr>
              <a:t>ج.  الفروق </a:t>
            </a:r>
            <a:r>
              <a:rPr lang="ar-IQ" sz="4400" dirty="0">
                <a:latin typeface="Calibri" panose="020F0502020204030204" pitchFamily="34" charset="0"/>
                <a:ea typeface="Calibri" panose="020F0502020204030204" pitchFamily="34" charset="0"/>
                <a:cs typeface="Arial" panose="020B0604020202020204" pitchFamily="34" charset="0"/>
              </a:rPr>
              <a:t>بين الجماعات الرياضية</a:t>
            </a:r>
            <a:r>
              <a:rPr lang="en-US" sz="4400" dirty="0">
                <a:latin typeface="Calibri" panose="020F0502020204030204" pitchFamily="34" charset="0"/>
                <a:ea typeface="Calibri" panose="020F0502020204030204" pitchFamily="34" charset="0"/>
                <a:cs typeface="Arial" panose="020B0604020202020204" pitchFamily="34" charset="0"/>
              </a:rPr>
              <a:t/>
            </a:r>
            <a:br>
              <a:rPr lang="en-US" sz="4400" dirty="0">
                <a:latin typeface="Calibri" panose="020F0502020204030204" pitchFamily="34" charset="0"/>
                <a:ea typeface="Calibri" panose="020F0502020204030204" pitchFamily="34" charset="0"/>
                <a:cs typeface="Arial" panose="020B0604020202020204" pitchFamily="34" charset="0"/>
              </a:rPr>
            </a:br>
            <a:r>
              <a:rPr lang="ar-IQ" sz="4400" dirty="0" smtClean="0">
                <a:latin typeface="Calibri" panose="020F0502020204030204" pitchFamily="34" charset="0"/>
                <a:ea typeface="Calibri" panose="020F0502020204030204" pitchFamily="34" charset="0"/>
                <a:cs typeface="Arial" panose="020B0604020202020204" pitchFamily="34" charset="0"/>
              </a:rPr>
              <a:t>3. القياس وسيلة للمقارنة</a:t>
            </a:r>
            <a:br>
              <a:rPr lang="ar-IQ" sz="4400" dirty="0" smtClean="0">
                <a:latin typeface="Calibri" panose="020F0502020204030204" pitchFamily="34" charset="0"/>
                <a:ea typeface="Calibri" panose="020F0502020204030204" pitchFamily="34" charset="0"/>
                <a:cs typeface="Arial" panose="020B0604020202020204" pitchFamily="34" charset="0"/>
              </a:rPr>
            </a:br>
            <a:endParaRPr lang="ar-IQ" sz="4400" dirty="0"/>
          </a:p>
        </p:txBody>
      </p:sp>
    </p:spTree>
    <p:extLst>
      <p:ext uri="{BB962C8B-B14F-4D97-AF65-F5344CB8AC3E}">
        <p14:creationId xmlns:p14="http://schemas.microsoft.com/office/powerpoint/2010/main" val="837352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12192000" cy="6858000"/>
          </a:xfrm>
        </p:spPr>
        <p:txBody>
          <a:bodyPr>
            <a:normAutofit/>
          </a:bodyPr>
          <a:lstStyle/>
          <a:p>
            <a:pPr algn="r">
              <a:lnSpc>
                <a:spcPct val="150000"/>
              </a:lnSpc>
              <a:spcAft>
                <a:spcPts val="800"/>
              </a:spcAft>
            </a:pPr>
            <a:r>
              <a:rPr lang="ar-IQ" sz="4000" b="1" u="sng" dirty="0">
                <a:latin typeface="Calibri" panose="020F0502020204030204" pitchFamily="34" charset="0"/>
                <a:ea typeface="Calibri" panose="020F0502020204030204" pitchFamily="34" charset="0"/>
                <a:cs typeface="Arial" panose="020B0604020202020204" pitchFamily="34" charset="0"/>
              </a:rPr>
              <a:t>مستويات القياس:</a:t>
            </a:r>
            <a:r>
              <a:rPr lang="en-US" sz="4000" dirty="0">
                <a:latin typeface="Calibri" panose="020F0502020204030204" pitchFamily="34" charset="0"/>
                <a:ea typeface="Calibri" panose="020F0502020204030204" pitchFamily="34" charset="0"/>
                <a:cs typeface="Arial" panose="020B0604020202020204" pitchFamily="34" charset="0"/>
              </a:rPr>
              <a:t/>
            </a:r>
            <a:br>
              <a:rPr lang="en-US" sz="4000" dirty="0">
                <a:latin typeface="Calibri" panose="020F0502020204030204" pitchFamily="34" charset="0"/>
                <a:ea typeface="Calibri" panose="020F0502020204030204" pitchFamily="34" charset="0"/>
                <a:cs typeface="Arial" panose="020B0604020202020204" pitchFamily="34" charset="0"/>
              </a:rPr>
            </a:br>
            <a:r>
              <a:rPr lang="ar-IQ" sz="4000" dirty="0" smtClean="0">
                <a:latin typeface="Calibri" panose="020F0502020204030204" pitchFamily="34" charset="0"/>
                <a:ea typeface="Calibri" panose="020F0502020204030204" pitchFamily="34" charset="0"/>
                <a:cs typeface="Arial" panose="020B0604020202020204" pitchFamily="34" charset="0"/>
              </a:rPr>
              <a:t>1. المقاييس </a:t>
            </a:r>
            <a:r>
              <a:rPr lang="ar-IQ" sz="4000" dirty="0">
                <a:latin typeface="Calibri" panose="020F0502020204030204" pitchFamily="34" charset="0"/>
                <a:ea typeface="Calibri" panose="020F0502020204030204" pitchFamily="34" charset="0"/>
                <a:cs typeface="Arial" panose="020B0604020202020204" pitchFamily="34" charset="0"/>
              </a:rPr>
              <a:t>الاسمية: وتستخدم الأرقام او الاعداد مثالاً الأرقام التي تضع على فانلات اللاعبين او أسماءهم</a:t>
            </a:r>
            <a:r>
              <a:rPr lang="en-US" sz="4000" dirty="0">
                <a:latin typeface="Calibri" panose="020F0502020204030204" pitchFamily="34" charset="0"/>
                <a:ea typeface="Calibri" panose="020F0502020204030204" pitchFamily="34" charset="0"/>
                <a:cs typeface="Arial" panose="020B0604020202020204" pitchFamily="34" charset="0"/>
              </a:rPr>
              <a:t/>
            </a:r>
            <a:br>
              <a:rPr lang="en-US" sz="4000" dirty="0">
                <a:latin typeface="Calibri" panose="020F0502020204030204" pitchFamily="34" charset="0"/>
                <a:ea typeface="Calibri" panose="020F0502020204030204" pitchFamily="34" charset="0"/>
                <a:cs typeface="Arial" panose="020B0604020202020204" pitchFamily="34" charset="0"/>
              </a:rPr>
            </a:br>
            <a:r>
              <a:rPr lang="ar-IQ" sz="4000" dirty="0" smtClean="0">
                <a:latin typeface="Calibri" panose="020F0502020204030204" pitchFamily="34" charset="0"/>
                <a:ea typeface="Calibri" panose="020F0502020204030204" pitchFamily="34" charset="0"/>
                <a:cs typeface="Arial" panose="020B0604020202020204" pitchFamily="34" charset="0"/>
              </a:rPr>
              <a:t>2. مقاييس </a:t>
            </a:r>
            <a:r>
              <a:rPr lang="ar-IQ" sz="4000" dirty="0">
                <a:latin typeface="Calibri" panose="020F0502020204030204" pitchFamily="34" charset="0"/>
                <a:ea typeface="Calibri" panose="020F0502020204030204" pitchFamily="34" charset="0"/>
                <a:cs typeface="Arial" panose="020B0604020202020204" pitchFamily="34" charset="0"/>
              </a:rPr>
              <a:t>الرتبة: ترتيب الافراد او المجموعات في صورة متسلسلة من الأعلى الى الأدنى.</a:t>
            </a:r>
            <a:r>
              <a:rPr lang="en-US" sz="4000" dirty="0">
                <a:latin typeface="Calibri" panose="020F0502020204030204" pitchFamily="34" charset="0"/>
                <a:ea typeface="Calibri" panose="020F0502020204030204" pitchFamily="34" charset="0"/>
                <a:cs typeface="Arial" panose="020B0604020202020204" pitchFamily="34" charset="0"/>
              </a:rPr>
              <a:t/>
            </a:r>
            <a:br>
              <a:rPr lang="en-US" sz="4000" dirty="0">
                <a:latin typeface="Calibri" panose="020F0502020204030204" pitchFamily="34" charset="0"/>
                <a:ea typeface="Calibri" panose="020F0502020204030204" pitchFamily="34" charset="0"/>
                <a:cs typeface="Arial" panose="020B0604020202020204" pitchFamily="34" charset="0"/>
              </a:rPr>
            </a:br>
            <a:r>
              <a:rPr lang="ar-IQ" sz="4000" dirty="0" smtClean="0">
                <a:latin typeface="Calibri" panose="020F0502020204030204" pitchFamily="34" charset="0"/>
                <a:ea typeface="Calibri" panose="020F0502020204030204" pitchFamily="34" charset="0"/>
                <a:cs typeface="Arial" panose="020B0604020202020204" pitchFamily="34" charset="0"/>
              </a:rPr>
              <a:t>3. مقاييس </a:t>
            </a:r>
            <a:r>
              <a:rPr lang="ar-IQ" sz="4000" dirty="0">
                <a:latin typeface="Calibri" panose="020F0502020204030204" pitchFamily="34" charset="0"/>
                <a:ea typeface="Calibri" panose="020F0502020204030204" pitchFamily="34" charset="0"/>
                <a:cs typeface="Arial" panose="020B0604020202020204" pitchFamily="34" charset="0"/>
              </a:rPr>
              <a:t>المسافة: </a:t>
            </a:r>
            <a:r>
              <a:rPr lang="en-US" sz="4000" dirty="0">
                <a:latin typeface="Calibri" panose="020F0502020204030204" pitchFamily="34" charset="0"/>
                <a:ea typeface="Calibri" panose="020F0502020204030204" pitchFamily="34" charset="0"/>
                <a:cs typeface="Arial" panose="020B0604020202020204" pitchFamily="34" charset="0"/>
              </a:rPr>
              <a:t/>
            </a:r>
            <a:br>
              <a:rPr lang="en-US" sz="4000" dirty="0">
                <a:latin typeface="Calibri" panose="020F0502020204030204" pitchFamily="34" charset="0"/>
                <a:ea typeface="Calibri" panose="020F0502020204030204" pitchFamily="34" charset="0"/>
                <a:cs typeface="Arial" panose="020B0604020202020204" pitchFamily="34" charset="0"/>
              </a:rPr>
            </a:br>
            <a:r>
              <a:rPr lang="ar-IQ" sz="4000" dirty="0" smtClean="0">
                <a:latin typeface="Calibri" panose="020F0502020204030204" pitchFamily="34" charset="0"/>
                <a:ea typeface="Calibri" panose="020F0502020204030204" pitchFamily="34" charset="0"/>
                <a:cs typeface="Arial" panose="020B0604020202020204" pitchFamily="34" charset="0"/>
              </a:rPr>
              <a:t>4. مقاييس </a:t>
            </a:r>
            <a:r>
              <a:rPr lang="ar-IQ" sz="4000" dirty="0">
                <a:latin typeface="Calibri" panose="020F0502020204030204" pitchFamily="34" charset="0"/>
                <a:ea typeface="Calibri" panose="020F0502020204030204" pitchFamily="34" charset="0"/>
                <a:cs typeface="Arial" panose="020B0604020202020204" pitchFamily="34" charset="0"/>
              </a:rPr>
              <a:t>النسبة: </a:t>
            </a:r>
            <a:endParaRPr lang="ar-IQ" sz="4000" dirty="0"/>
          </a:p>
        </p:txBody>
      </p:sp>
    </p:spTree>
    <p:extLst>
      <p:ext uri="{BB962C8B-B14F-4D97-AF65-F5344CB8AC3E}">
        <p14:creationId xmlns:p14="http://schemas.microsoft.com/office/powerpoint/2010/main" val="1042187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12192000" cy="6858000"/>
          </a:xfrm>
        </p:spPr>
        <p:txBody>
          <a:bodyPr>
            <a:normAutofit fontScale="90000"/>
          </a:bodyPr>
          <a:lstStyle/>
          <a:p>
            <a:pPr algn="r">
              <a:lnSpc>
                <a:spcPct val="150000"/>
              </a:lnSpc>
              <a:spcAft>
                <a:spcPts val="800"/>
              </a:spcAft>
            </a:pPr>
            <a:r>
              <a:rPr lang="ar-IQ" sz="3100" b="1" u="sng" dirty="0">
                <a:latin typeface="Calibri" panose="020F0502020204030204" pitchFamily="34" charset="0"/>
                <a:ea typeface="Calibri" panose="020F0502020204030204" pitchFamily="34" charset="0"/>
                <a:cs typeface="Arial" panose="020B0604020202020204" pitchFamily="34" charset="0"/>
              </a:rPr>
              <a:t>أخطاء القياس:</a:t>
            </a:r>
            <a:r>
              <a:rPr lang="en-US" sz="3100" dirty="0">
                <a:latin typeface="Calibri" panose="020F0502020204030204" pitchFamily="34" charset="0"/>
                <a:ea typeface="Calibri" panose="020F0502020204030204" pitchFamily="34" charset="0"/>
                <a:cs typeface="Arial" panose="020B0604020202020204" pitchFamily="34" charset="0"/>
              </a:rPr>
              <a:t/>
            </a:r>
            <a:br>
              <a:rPr lang="en-US" sz="3100" dirty="0">
                <a:latin typeface="Calibri" panose="020F0502020204030204" pitchFamily="34" charset="0"/>
                <a:ea typeface="Calibri" panose="020F0502020204030204" pitchFamily="34" charset="0"/>
                <a:cs typeface="Arial" panose="020B0604020202020204" pitchFamily="34" charset="0"/>
              </a:rPr>
            </a:br>
            <a:r>
              <a:rPr lang="ar-IQ" sz="3100" dirty="0" smtClean="0">
                <a:latin typeface="Calibri" panose="020F0502020204030204" pitchFamily="34" charset="0"/>
                <a:ea typeface="Calibri" panose="020F0502020204030204" pitchFamily="34" charset="0"/>
                <a:cs typeface="Arial" panose="020B0604020202020204" pitchFamily="34" charset="0"/>
              </a:rPr>
              <a:t>1. أخطاء </a:t>
            </a:r>
            <a:r>
              <a:rPr lang="ar-IQ" sz="3100" dirty="0">
                <a:latin typeface="Calibri" panose="020F0502020204030204" pitchFamily="34" charset="0"/>
                <a:ea typeface="Calibri" panose="020F0502020204030204" pitchFamily="34" charset="0"/>
                <a:cs typeface="Arial" panose="020B0604020202020204" pitchFamily="34" charset="0"/>
              </a:rPr>
              <a:t>في اعداد او صناعة أدوات القياس في حال استخدام الأجهزة.</a:t>
            </a:r>
            <a:r>
              <a:rPr lang="en-US" sz="3100" dirty="0">
                <a:latin typeface="Calibri" panose="020F0502020204030204" pitchFamily="34" charset="0"/>
                <a:ea typeface="Calibri" panose="020F0502020204030204" pitchFamily="34" charset="0"/>
                <a:cs typeface="Arial" panose="020B0604020202020204" pitchFamily="34" charset="0"/>
              </a:rPr>
              <a:t/>
            </a:r>
            <a:br>
              <a:rPr lang="en-US" sz="3100" dirty="0">
                <a:latin typeface="Calibri" panose="020F0502020204030204" pitchFamily="34" charset="0"/>
                <a:ea typeface="Calibri" panose="020F0502020204030204" pitchFamily="34" charset="0"/>
                <a:cs typeface="Arial" panose="020B0604020202020204" pitchFamily="34" charset="0"/>
              </a:rPr>
            </a:br>
            <a:r>
              <a:rPr lang="ar-IQ" sz="3100" dirty="0" smtClean="0">
                <a:latin typeface="Calibri" panose="020F0502020204030204" pitchFamily="34" charset="0"/>
                <a:ea typeface="Calibri" panose="020F0502020204030204" pitchFamily="34" charset="0"/>
                <a:cs typeface="Arial" panose="020B0604020202020204" pitchFamily="34" charset="0"/>
              </a:rPr>
              <a:t>2. أخطاء </a:t>
            </a:r>
            <a:r>
              <a:rPr lang="ar-IQ" sz="3100" dirty="0">
                <a:latin typeface="Calibri" panose="020F0502020204030204" pitchFamily="34" charset="0"/>
                <a:ea typeface="Calibri" panose="020F0502020204030204" pitchFamily="34" charset="0"/>
                <a:cs typeface="Arial" panose="020B0604020202020204" pitchFamily="34" charset="0"/>
              </a:rPr>
              <a:t>في الترجمة او صعوبة اختيار الالفاظ المناسبة لبعض المصطلحات الأجنبية في حال استخدام اختبارات المترجمة.</a:t>
            </a:r>
            <a:r>
              <a:rPr lang="en-US" sz="3100" dirty="0">
                <a:latin typeface="Calibri" panose="020F0502020204030204" pitchFamily="34" charset="0"/>
                <a:ea typeface="Calibri" panose="020F0502020204030204" pitchFamily="34" charset="0"/>
                <a:cs typeface="Arial" panose="020B0604020202020204" pitchFamily="34" charset="0"/>
              </a:rPr>
              <a:t/>
            </a:r>
            <a:br>
              <a:rPr lang="en-US" sz="3100" dirty="0">
                <a:latin typeface="Calibri" panose="020F0502020204030204" pitchFamily="34" charset="0"/>
                <a:ea typeface="Calibri" panose="020F0502020204030204" pitchFamily="34" charset="0"/>
                <a:cs typeface="Arial" panose="020B0604020202020204" pitchFamily="34" charset="0"/>
              </a:rPr>
            </a:br>
            <a:r>
              <a:rPr lang="ar-IQ" sz="3100" dirty="0" smtClean="0">
                <a:latin typeface="Calibri" panose="020F0502020204030204" pitchFamily="34" charset="0"/>
                <a:ea typeface="Calibri" panose="020F0502020204030204" pitchFamily="34" charset="0"/>
                <a:cs typeface="Arial" panose="020B0604020202020204" pitchFamily="34" charset="0"/>
              </a:rPr>
              <a:t>3. أخطاء </a:t>
            </a:r>
            <a:r>
              <a:rPr lang="ar-IQ" sz="3100" dirty="0">
                <a:latin typeface="Calibri" panose="020F0502020204030204" pitchFamily="34" charset="0"/>
                <a:ea typeface="Calibri" panose="020F0502020204030204" pitchFamily="34" charset="0"/>
                <a:cs typeface="Arial" panose="020B0604020202020204" pitchFamily="34" charset="0"/>
              </a:rPr>
              <a:t>الاستهلاك نتيجة لكثرة استخدام الأجهزة.</a:t>
            </a:r>
            <a:r>
              <a:rPr lang="en-US" sz="3100" dirty="0">
                <a:latin typeface="Calibri" panose="020F0502020204030204" pitchFamily="34" charset="0"/>
                <a:ea typeface="Calibri" panose="020F0502020204030204" pitchFamily="34" charset="0"/>
                <a:cs typeface="Arial" panose="020B0604020202020204" pitchFamily="34" charset="0"/>
              </a:rPr>
              <a:t/>
            </a:r>
            <a:br>
              <a:rPr lang="en-US" sz="3100" dirty="0">
                <a:latin typeface="Calibri" panose="020F0502020204030204" pitchFamily="34" charset="0"/>
                <a:ea typeface="Calibri" panose="020F0502020204030204" pitchFamily="34" charset="0"/>
                <a:cs typeface="Arial" panose="020B0604020202020204" pitchFamily="34" charset="0"/>
              </a:rPr>
            </a:br>
            <a:r>
              <a:rPr lang="ar-IQ" sz="3100" dirty="0" smtClean="0">
                <a:latin typeface="Calibri" panose="020F0502020204030204" pitchFamily="34" charset="0"/>
                <a:ea typeface="Calibri" panose="020F0502020204030204" pitchFamily="34" charset="0"/>
                <a:cs typeface="Arial" panose="020B0604020202020204" pitchFamily="34" charset="0"/>
              </a:rPr>
              <a:t>4. أخطاء </a:t>
            </a:r>
            <a:r>
              <a:rPr lang="ar-IQ" sz="3100" dirty="0">
                <a:latin typeface="Calibri" panose="020F0502020204030204" pitchFamily="34" charset="0"/>
                <a:ea typeface="Calibri" panose="020F0502020204030204" pitchFamily="34" charset="0"/>
                <a:cs typeface="Arial" panose="020B0604020202020204" pitchFamily="34" charset="0"/>
              </a:rPr>
              <a:t>عدم الفهم الصحيح لمواصفات ومكونات أدوات والأجهزة القياس المستخدمة.</a:t>
            </a:r>
            <a:r>
              <a:rPr lang="en-US" sz="3100" dirty="0">
                <a:latin typeface="Calibri" panose="020F0502020204030204" pitchFamily="34" charset="0"/>
                <a:ea typeface="Calibri" panose="020F0502020204030204" pitchFamily="34" charset="0"/>
                <a:cs typeface="Arial" panose="020B0604020202020204" pitchFamily="34" charset="0"/>
              </a:rPr>
              <a:t/>
            </a:r>
            <a:br>
              <a:rPr lang="en-US" sz="3100" dirty="0">
                <a:latin typeface="Calibri" panose="020F0502020204030204" pitchFamily="34" charset="0"/>
                <a:ea typeface="Calibri" panose="020F0502020204030204" pitchFamily="34" charset="0"/>
                <a:cs typeface="Arial" panose="020B0604020202020204" pitchFamily="34" charset="0"/>
              </a:rPr>
            </a:br>
            <a:r>
              <a:rPr lang="ar-IQ" sz="3100" dirty="0" smtClean="0">
                <a:latin typeface="Calibri" panose="020F0502020204030204" pitchFamily="34" charset="0"/>
                <a:ea typeface="Calibri" panose="020F0502020204030204" pitchFamily="34" charset="0"/>
                <a:cs typeface="Arial" panose="020B0604020202020204" pitchFamily="34" charset="0"/>
              </a:rPr>
              <a:t>5. أخطاء </a:t>
            </a:r>
            <a:r>
              <a:rPr lang="ar-IQ" sz="3100" dirty="0">
                <a:latin typeface="Calibri" panose="020F0502020204030204" pitchFamily="34" charset="0"/>
                <a:ea typeface="Calibri" panose="020F0502020204030204" pitchFamily="34" charset="0"/>
                <a:cs typeface="Arial" panose="020B0604020202020204" pitchFamily="34" charset="0"/>
              </a:rPr>
              <a:t>عدم الالتزام بتعليمات وشروط الاختبارات مثل درجة الحرارة والرياح.</a:t>
            </a:r>
            <a:r>
              <a:rPr lang="en-US" sz="3100" dirty="0">
                <a:latin typeface="Calibri" panose="020F0502020204030204" pitchFamily="34" charset="0"/>
                <a:ea typeface="Calibri" panose="020F0502020204030204" pitchFamily="34" charset="0"/>
                <a:cs typeface="Arial" panose="020B0604020202020204" pitchFamily="34" charset="0"/>
              </a:rPr>
              <a:t/>
            </a:r>
            <a:br>
              <a:rPr lang="en-US" sz="3100" dirty="0">
                <a:latin typeface="Calibri" panose="020F0502020204030204" pitchFamily="34" charset="0"/>
                <a:ea typeface="Calibri" panose="020F0502020204030204" pitchFamily="34" charset="0"/>
                <a:cs typeface="Arial" panose="020B0604020202020204" pitchFamily="34" charset="0"/>
              </a:rPr>
            </a:br>
            <a:r>
              <a:rPr lang="ar-IQ" sz="3100" dirty="0" smtClean="0">
                <a:latin typeface="Calibri" panose="020F0502020204030204" pitchFamily="34" charset="0"/>
                <a:ea typeface="Calibri" panose="020F0502020204030204" pitchFamily="34" charset="0"/>
                <a:cs typeface="Arial" panose="020B0604020202020204" pitchFamily="34" charset="0"/>
              </a:rPr>
              <a:t>6. أخطاء </a:t>
            </a:r>
            <a:r>
              <a:rPr lang="ar-IQ" sz="3100" dirty="0">
                <a:latin typeface="Calibri" panose="020F0502020204030204" pitchFamily="34" charset="0"/>
                <a:ea typeface="Calibri" panose="020F0502020204030204" pitchFamily="34" charset="0"/>
                <a:cs typeface="Arial" panose="020B0604020202020204" pitchFamily="34" charset="0"/>
              </a:rPr>
              <a:t>عدم الالتزام بالتسلسل الموضوع لوحدات الاختبار.</a:t>
            </a:r>
            <a:r>
              <a:rPr lang="en-US" sz="3100" dirty="0">
                <a:latin typeface="Calibri" panose="020F0502020204030204" pitchFamily="34" charset="0"/>
                <a:ea typeface="Calibri" panose="020F0502020204030204" pitchFamily="34" charset="0"/>
                <a:cs typeface="Arial" panose="020B0604020202020204" pitchFamily="34" charset="0"/>
              </a:rPr>
              <a:t/>
            </a:r>
            <a:br>
              <a:rPr lang="en-US" sz="3100" dirty="0">
                <a:latin typeface="Calibri" panose="020F0502020204030204" pitchFamily="34" charset="0"/>
                <a:ea typeface="Calibri" panose="020F0502020204030204" pitchFamily="34" charset="0"/>
                <a:cs typeface="Arial" panose="020B0604020202020204" pitchFamily="34" charset="0"/>
              </a:rPr>
            </a:br>
            <a:r>
              <a:rPr lang="ar-IQ" sz="3100" dirty="0" smtClean="0">
                <a:latin typeface="Calibri" panose="020F0502020204030204" pitchFamily="34" charset="0"/>
                <a:ea typeface="Calibri" panose="020F0502020204030204" pitchFamily="34" charset="0"/>
                <a:cs typeface="Arial" panose="020B0604020202020204" pitchFamily="34" charset="0"/>
              </a:rPr>
              <a:t>7. أخطاء </a:t>
            </a:r>
            <a:r>
              <a:rPr lang="ar-IQ" sz="3100" dirty="0">
                <a:latin typeface="Calibri" panose="020F0502020204030204" pitchFamily="34" charset="0"/>
                <a:ea typeface="Calibri" panose="020F0502020204030204" pitchFamily="34" charset="0"/>
                <a:cs typeface="Arial" panose="020B0604020202020204" pitchFamily="34" charset="0"/>
              </a:rPr>
              <a:t>الفروق الفردية في تقدير المحكمين.</a:t>
            </a:r>
            <a:r>
              <a:rPr lang="en-US" sz="3100" dirty="0">
                <a:latin typeface="Calibri" panose="020F0502020204030204" pitchFamily="34" charset="0"/>
                <a:ea typeface="Calibri" panose="020F0502020204030204" pitchFamily="34" charset="0"/>
                <a:cs typeface="Arial" panose="020B0604020202020204" pitchFamily="34" charset="0"/>
              </a:rPr>
              <a:t/>
            </a:r>
            <a:br>
              <a:rPr lang="en-US" sz="3100" dirty="0">
                <a:latin typeface="Calibri" panose="020F0502020204030204" pitchFamily="34" charset="0"/>
                <a:ea typeface="Calibri" panose="020F0502020204030204" pitchFamily="34" charset="0"/>
                <a:cs typeface="Arial" panose="020B0604020202020204" pitchFamily="34" charset="0"/>
              </a:rPr>
            </a:br>
            <a:r>
              <a:rPr lang="ar-IQ" sz="3100" dirty="0" smtClean="0">
                <a:latin typeface="Calibri" panose="020F0502020204030204" pitchFamily="34" charset="0"/>
                <a:ea typeface="Calibri" panose="020F0502020204030204" pitchFamily="34" charset="0"/>
                <a:cs typeface="Arial" panose="020B0604020202020204" pitchFamily="34" charset="0"/>
              </a:rPr>
              <a:t>8. الأخطاء </a:t>
            </a:r>
            <a:r>
              <a:rPr lang="ar-IQ" sz="3100" dirty="0">
                <a:latin typeface="Calibri" panose="020F0502020204030204" pitchFamily="34" charset="0"/>
                <a:ea typeface="Calibri" panose="020F0502020204030204" pitchFamily="34" charset="0"/>
                <a:cs typeface="Arial" panose="020B0604020202020204" pitchFamily="34" charset="0"/>
              </a:rPr>
              <a:t>العشوائية (العفوية).</a:t>
            </a:r>
            <a:r>
              <a:rPr lang="en-US" sz="2400" dirty="0">
                <a:latin typeface="Calibri" panose="020F0502020204030204" pitchFamily="34" charset="0"/>
                <a:ea typeface="Calibri" panose="020F0502020204030204" pitchFamily="34" charset="0"/>
                <a:cs typeface="Arial" panose="020B0604020202020204" pitchFamily="34" charset="0"/>
              </a:rPr>
              <a:t/>
            </a:r>
            <a:br>
              <a:rPr lang="en-US" sz="2400" dirty="0">
                <a:latin typeface="Calibri" panose="020F0502020204030204" pitchFamily="34" charset="0"/>
                <a:ea typeface="Calibri" panose="020F0502020204030204" pitchFamily="34" charset="0"/>
                <a:cs typeface="Arial" panose="020B0604020202020204" pitchFamily="34" charset="0"/>
              </a:rPr>
            </a:br>
            <a:endParaRPr lang="ar-IQ" dirty="0"/>
          </a:p>
        </p:txBody>
      </p:sp>
    </p:spTree>
    <p:extLst>
      <p:ext uri="{BB962C8B-B14F-4D97-AF65-F5344CB8AC3E}">
        <p14:creationId xmlns:p14="http://schemas.microsoft.com/office/powerpoint/2010/main" val="765066136"/>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12</TotalTime>
  <Words>23</Words>
  <Application>Microsoft Office PowerPoint</Application>
  <PresentationFormat>شاشة عريضة</PresentationFormat>
  <Paragraphs>11</Paragraphs>
  <Slides>5</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5</vt:i4>
      </vt:variant>
    </vt:vector>
  </HeadingPairs>
  <TitlesOfParts>
    <vt:vector size="11" baseType="lpstr">
      <vt:lpstr>Arial</vt:lpstr>
      <vt:lpstr>Calibri</vt:lpstr>
      <vt:lpstr>Century Gothic</vt:lpstr>
      <vt:lpstr>Tahoma</vt:lpstr>
      <vt:lpstr>Wingdings 3</vt:lpstr>
      <vt:lpstr>شريحة</vt:lpstr>
      <vt:lpstr>عرض تقديمي في PowerPoint</vt:lpstr>
      <vt:lpstr>القياس:                 يعني تقدير الظاهر موضوع القياس تقديراً كمياً أنواع القياس: القياس المباشر:                 يعتمد على الأجهزة والتي تعطي النتيجة بصورة مباشرة ودقيقة. القياس غير المباشر:                 يعتمد على التجريب بواسطة اختبارات المقننة.   </vt:lpstr>
      <vt:lpstr>خصائص القياس: 1. القياس تقديراً كمياً: عادةً ما يسال عن الكمية باستخدام: كم او مقدار وتكون الإجابة مثل 20كيلو 76درجة 2. القياس يحدد الفروق الفردية: ويمكن تصنيف هذه الفروق وفقاً لنوع السمة او الصفة ذاتها: أ.   الفروق في ذات الفرد ب. الفروق بين الافراد ج.  الفروق بين الجماعات الرياضية 3. القياس وسيلة للمقارنة </vt:lpstr>
      <vt:lpstr>مستويات القياس: 1. المقاييس الاسمية: وتستخدم الأرقام او الاعداد مثالاً الأرقام التي تضع على فانلات اللاعبين او أسماءهم 2. مقاييس الرتبة: ترتيب الافراد او المجموعات في صورة متسلسلة من الأعلى الى الأدنى. 3. مقاييس المسافة:  4. مقاييس النسبة: </vt:lpstr>
      <vt:lpstr>أخطاء القياس: 1. أخطاء في اعداد او صناعة أدوات القياس في حال استخدام الأجهزة. 2. أخطاء في الترجمة او صعوبة اختيار الالفاظ المناسبة لبعض المصطلحات الأجنبية في حال استخدام اختبارات المترجمة. 3. أخطاء الاستهلاك نتيجة لكثرة استخدام الأجهزة. 4. أخطاء عدم الفهم الصحيح لمواصفات ومكونات أدوات والأجهزة القياس المستخدمة. 5. أخطاء عدم الالتزام بتعليمات وشروط الاختبارات مثل درجة الحرارة والرياح. 6. أخطاء عدم الالتزام بالتسلسل الموضوع لوحدات الاختبار. 7. أخطاء الفروق الفردية في تقدير المحكمين. 8. الأخطاء العشوائية (العفوية). </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Dr.Ryead</dc:creator>
  <cp:lastModifiedBy>Dr.Ryead</cp:lastModifiedBy>
  <cp:revision>2</cp:revision>
  <dcterms:created xsi:type="dcterms:W3CDTF">2020-03-19T21:00:05Z</dcterms:created>
  <dcterms:modified xsi:type="dcterms:W3CDTF">2020-03-19T21:12:33Z</dcterms:modified>
</cp:coreProperties>
</file>