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54" d="100"/>
          <a:sy n="54"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3066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37686AEA-A74D-4321-AA1A-CE4A3181C4AA}"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503574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3502716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09999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2204462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219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4088600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32515011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16989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1571142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686AEA-A74D-4321-AA1A-CE4A3181C4AA}" type="datetimeFigureOut">
              <a:rPr lang="ar-IQ" smtClean="0"/>
              <a:t>25/07/1441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228866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7686AEA-A74D-4321-AA1A-CE4A3181C4AA}"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417957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7686AEA-A74D-4321-AA1A-CE4A3181C4AA}" type="datetimeFigureOut">
              <a:rPr lang="ar-IQ" smtClean="0"/>
              <a:t>25/07/1441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244051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7686AEA-A74D-4321-AA1A-CE4A3181C4AA}" type="datetimeFigureOut">
              <a:rPr lang="ar-IQ" smtClean="0"/>
              <a:t>25/07/1441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102192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86AEA-A74D-4321-AA1A-CE4A3181C4AA}" type="datetimeFigureOut">
              <a:rPr lang="ar-IQ" smtClean="0"/>
              <a:t>25/07/1441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693209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7686AEA-A74D-4321-AA1A-CE4A3181C4AA}"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1762884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7686AEA-A74D-4321-AA1A-CE4A3181C4AA}" type="datetimeFigureOut">
              <a:rPr lang="ar-IQ" smtClean="0"/>
              <a:t>25/07/1441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7BB03A0-72CD-4D53-A07E-8EB274157F39}" type="slidenum">
              <a:rPr lang="ar-IQ" smtClean="0"/>
              <a:t>‹#›</a:t>
            </a:fld>
            <a:endParaRPr lang="ar-IQ"/>
          </a:p>
        </p:txBody>
      </p:sp>
    </p:spTree>
    <p:extLst>
      <p:ext uri="{BB962C8B-B14F-4D97-AF65-F5344CB8AC3E}">
        <p14:creationId xmlns:p14="http://schemas.microsoft.com/office/powerpoint/2010/main" val="1897270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7686AEA-A74D-4321-AA1A-CE4A3181C4AA}" type="datetimeFigureOut">
              <a:rPr lang="ar-IQ" smtClean="0"/>
              <a:t>25/07/1441</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7BB03A0-72CD-4D53-A07E-8EB274157F39}" type="slidenum">
              <a:rPr lang="ar-IQ" smtClean="0"/>
              <a:t>‹#›</a:t>
            </a:fld>
            <a:endParaRPr lang="ar-IQ"/>
          </a:p>
        </p:txBody>
      </p:sp>
    </p:spTree>
    <p:extLst>
      <p:ext uri="{BB962C8B-B14F-4D97-AF65-F5344CB8AC3E}">
        <p14:creationId xmlns:p14="http://schemas.microsoft.com/office/powerpoint/2010/main" val="6721080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12192000" cy="6857999"/>
          </a:xfrm>
        </p:spPr>
        <p:txBody>
          <a:bodyPr/>
          <a:lstStyle/>
          <a:p>
            <a:pPr algn="ctr"/>
            <a:endParaRPr lang="en-US" dirty="0" smtClean="0"/>
          </a:p>
          <a:p>
            <a:pPr algn="ctr"/>
            <a:endParaRPr lang="en-US" dirty="0"/>
          </a:p>
          <a:p>
            <a:pPr algn="ctr"/>
            <a:endParaRPr lang="ar-IQ" sz="4400" dirty="0" smtClean="0"/>
          </a:p>
          <a:p>
            <a:pPr algn="ctr"/>
            <a:r>
              <a:rPr lang="ar-IQ" sz="4400" dirty="0" smtClean="0">
                <a:solidFill>
                  <a:schemeClr val="tx1"/>
                </a:solidFill>
              </a:rPr>
              <a:t>محاضرة الاختبار والقياس</a:t>
            </a:r>
          </a:p>
          <a:p>
            <a:pPr algn="ctr"/>
            <a:r>
              <a:rPr lang="ar-IQ" sz="4400" dirty="0" smtClean="0">
                <a:solidFill>
                  <a:schemeClr val="tx1"/>
                </a:solidFill>
              </a:rPr>
              <a:t>بعنوان (القياس)</a:t>
            </a:r>
          </a:p>
          <a:p>
            <a:pPr algn="ctr"/>
            <a:r>
              <a:rPr lang="ar-IQ" sz="4400" dirty="0" smtClean="0">
                <a:solidFill>
                  <a:schemeClr val="tx1"/>
                </a:solidFill>
              </a:rPr>
              <a:t>للمرحلة الثانية (مسائي)</a:t>
            </a:r>
            <a:endParaRPr lang="en-US" sz="4400" dirty="0" smtClean="0">
              <a:solidFill>
                <a:schemeClr val="tx1"/>
              </a:solidFill>
            </a:endParaRPr>
          </a:p>
          <a:p>
            <a:pPr algn="ctr"/>
            <a:endParaRPr lang="en-US" dirty="0"/>
          </a:p>
          <a:p>
            <a:pPr algn="ctr"/>
            <a:endParaRPr lang="en-US" dirty="0" smtClean="0"/>
          </a:p>
          <a:p>
            <a:pPr algn="ctr"/>
            <a:endParaRPr lang="ar-IQ" dirty="0"/>
          </a:p>
        </p:txBody>
      </p:sp>
    </p:spTree>
    <p:extLst>
      <p:ext uri="{BB962C8B-B14F-4D97-AF65-F5344CB8AC3E}">
        <p14:creationId xmlns:p14="http://schemas.microsoft.com/office/powerpoint/2010/main" val="423338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p:spPr>
        <p:txBody>
          <a:bodyPr>
            <a:normAutofit fontScale="90000"/>
          </a:bodyPr>
          <a:lstStyle/>
          <a:p>
            <a:pPr algn="r">
              <a:lnSpc>
                <a:spcPct val="150000"/>
              </a:lnSpc>
              <a:spcAft>
                <a:spcPts val="800"/>
              </a:spcAft>
            </a:pPr>
            <a:r>
              <a:rPr lang="ar-IQ" dirty="0" smtClean="0">
                <a:latin typeface="Calibri" panose="020F0502020204030204" pitchFamily="34" charset="0"/>
                <a:ea typeface="Calibri" panose="020F0502020204030204" pitchFamily="34" charset="0"/>
                <a:cs typeface="Arial" panose="020B0604020202020204" pitchFamily="34" charset="0"/>
              </a:rPr>
              <a:t>القياس: </a:t>
            </a:r>
            <a:br>
              <a:rPr lang="ar-IQ" dirty="0" smtClean="0">
                <a:latin typeface="Calibri" panose="020F0502020204030204" pitchFamily="34" charset="0"/>
                <a:ea typeface="Calibri" panose="020F0502020204030204" pitchFamily="34" charset="0"/>
                <a:cs typeface="Arial" panose="020B0604020202020204" pitchFamily="34" charset="0"/>
              </a:rPr>
            </a:br>
            <a:r>
              <a:rPr lang="ar-IQ" dirty="0">
                <a:latin typeface="Calibri" panose="020F0502020204030204" pitchFamily="34" charset="0"/>
                <a:ea typeface="Calibri" panose="020F0502020204030204" pitchFamily="34" charset="0"/>
                <a:cs typeface="Arial" panose="020B0604020202020204" pitchFamily="34" charset="0"/>
              </a:rPr>
              <a:t> </a:t>
            </a:r>
            <a:r>
              <a:rPr lang="ar-IQ" dirty="0" smtClean="0">
                <a:latin typeface="Calibri" panose="020F0502020204030204" pitchFamily="34" charset="0"/>
                <a:ea typeface="Calibri" panose="020F0502020204030204" pitchFamily="34" charset="0"/>
                <a:cs typeface="Arial" panose="020B0604020202020204" pitchFamily="34" charset="0"/>
              </a:rPr>
              <a:t>              يعني تقدير الظاهر موضوع القياس تقديراً كمياً</a:t>
            </a: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ar-IQ" b="1" u="sng" dirty="0" smtClean="0">
                <a:latin typeface="Calibri" panose="020F0502020204030204" pitchFamily="34" charset="0"/>
                <a:ea typeface="Calibri" panose="020F0502020204030204" pitchFamily="34" charset="0"/>
                <a:cs typeface="Arial" panose="020B0604020202020204" pitchFamily="34" charset="0"/>
              </a:rPr>
              <a:t>أنواع القياس</a:t>
            </a:r>
            <a:r>
              <a:rPr lang="ar-IQ" dirty="0" smtClean="0">
                <a:latin typeface="Calibri" panose="020F0502020204030204" pitchFamily="34" charset="0"/>
                <a:ea typeface="Calibri" panose="020F0502020204030204" pitchFamily="34" charset="0"/>
                <a:cs typeface="Arial" panose="020B0604020202020204" pitchFamily="34" charset="0"/>
              </a:rPr>
              <a:t>:</a:t>
            </a: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ar-IQ" dirty="0" smtClean="0">
                <a:latin typeface="Calibri" panose="020F0502020204030204" pitchFamily="34" charset="0"/>
                <a:ea typeface="Calibri" panose="020F0502020204030204" pitchFamily="34" charset="0"/>
                <a:cs typeface="Arial" panose="020B0604020202020204" pitchFamily="34" charset="0"/>
              </a:rPr>
              <a:t>القياس المباشر: </a:t>
            </a:r>
            <a:br>
              <a:rPr lang="ar-IQ" dirty="0" smtClean="0">
                <a:latin typeface="Calibri" panose="020F0502020204030204" pitchFamily="34" charset="0"/>
                <a:ea typeface="Calibri" panose="020F0502020204030204" pitchFamily="34" charset="0"/>
                <a:cs typeface="Arial" panose="020B0604020202020204" pitchFamily="34" charset="0"/>
              </a:rPr>
            </a:br>
            <a:r>
              <a:rPr lang="ar-IQ" dirty="0">
                <a:latin typeface="Calibri" panose="020F0502020204030204" pitchFamily="34" charset="0"/>
                <a:ea typeface="Calibri" panose="020F0502020204030204" pitchFamily="34" charset="0"/>
                <a:cs typeface="Arial" panose="020B0604020202020204" pitchFamily="34" charset="0"/>
              </a:rPr>
              <a:t> </a:t>
            </a:r>
            <a:r>
              <a:rPr lang="ar-IQ" dirty="0" smtClean="0">
                <a:latin typeface="Calibri" panose="020F0502020204030204" pitchFamily="34" charset="0"/>
                <a:ea typeface="Calibri" panose="020F0502020204030204" pitchFamily="34" charset="0"/>
                <a:cs typeface="Arial" panose="020B0604020202020204" pitchFamily="34" charset="0"/>
              </a:rPr>
              <a:t>              يعتمد على الأجهزة والتي تعطي النتيجة بصورة مباشرة ودقيقة.</a:t>
            </a: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ar-IQ" dirty="0" smtClean="0">
                <a:latin typeface="Calibri" panose="020F0502020204030204" pitchFamily="34" charset="0"/>
                <a:ea typeface="Calibri" panose="020F0502020204030204" pitchFamily="34" charset="0"/>
                <a:cs typeface="Arial" panose="020B0604020202020204" pitchFamily="34" charset="0"/>
              </a:rPr>
              <a:t>القياس غير المباشر: </a:t>
            </a:r>
            <a:br>
              <a:rPr lang="ar-IQ" dirty="0" smtClean="0">
                <a:latin typeface="Calibri" panose="020F0502020204030204" pitchFamily="34" charset="0"/>
                <a:ea typeface="Calibri" panose="020F0502020204030204" pitchFamily="34" charset="0"/>
                <a:cs typeface="Arial" panose="020B0604020202020204" pitchFamily="34" charset="0"/>
              </a:rPr>
            </a:br>
            <a:r>
              <a:rPr lang="ar-IQ" dirty="0">
                <a:latin typeface="Calibri" panose="020F0502020204030204" pitchFamily="34" charset="0"/>
                <a:ea typeface="Calibri" panose="020F0502020204030204" pitchFamily="34" charset="0"/>
                <a:cs typeface="Arial" panose="020B0604020202020204" pitchFamily="34" charset="0"/>
              </a:rPr>
              <a:t> </a:t>
            </a:r>
            <a:r>
              <a:rPr lang="ar-IQ" dirty="0" smtClean="0">
                <a:latin typeface="Calibri" panose="020F0502020204030204" pitchFamily="34" charset="0"/>
                <a:ea typeface="Calibri" panose="020F0502020204030204" pitchFamily="34" charset="0"/>
                <a:cs typeface="Arial" panose="020B0604020202020204" pitchFamily="34" charset="0"/>
              </a:rPr>
              <a:t>              يعتمد على التجريب بواسطة اختبارات المقننة.</a:t>
            </a:r>
            <a:br>
              <a:rPr lang="ar-IQ" dirty="0" smtClean="0">
                <a:latin typeface="Calibri" panose="020F0502020204030204" pitchFamily="34" charset="0"/>
                <a:ea typeface="Calibri" panose="020F0502020204030204" pitchFamily="34" charset="0"/>
                <a:cs typeface="Arial" panose="020B0604020202020204" pitchFamily="34" charset="0"/>
              </a:rPr>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r>
              <a:rPr lang="en-US" sz="2400" dirty="0" smtClean="0">
                <a:latin typeface="Calibri" panose="020F0502020204030204" pitchFamily="34" charset="0"/>
                <a:ea typeface="Calibri" panose="020F0502020204030204" pitchFamily="34" charset="0"/>
                <a:cs typeface="Arial" panose="020B0604020202020204" pitchFamily="34" charset="0"/>
              </a:rPr>
              <a:t/>
            </a:r>
            <a:br>
              <a:rPr lang="en-US" sz="2400" dirty="0" smtClean="0">
                <a:latin typeface="Calibri" panose="020F0502020204030204" pitchFamily="34" charset="0"/>
                <a:ea typeface="Calibri" panose="020F0502020204030204" pitchFamily="34" charset="0"/>
                <a:cs typeface="Arial" panose="020B0604020202020204" pitchFamily="34" charset="0"/>
              </a:rPr>
            </a:br>
            <a:endParaRPr lang="ar-IQ" dirty="0"/>
          </a:p>
        </p:txBody>
      </p:sp>
    </p:spTree>
    <p:extLst>
      <p:ext uri="{BB962C8B-B14F-4D97-AF65-F5344CB8AC3E}">
        <p14:creationId xmlns:p14="http://schemas.microsoft.com/office/powerpoint/2010/main" val="3847918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p:spPr>
        <p:txBody>
          <a:bodyPr>
            <a:noAutofit/>
          </a:bodyPr>
          <a:lstStyle/>
          <a:p>
            <a:pPr algn="r">
              <a:spcAft>
                <a:spcPts val="800"/>
              </a:spcAft>
            </a:pPr>
            <a:r>
              <a:rPr lang="ar-IQ" sz="4400" b="1" u="sng" dirty="0">
                <a:latin typeface="Calibri" panose="020F0502020204030204" pitchFamily="34" charset="0"/>
                <a:ea typeface="Calibri" panose="020F0502020204030204" pitchFamily="34" charset="0"/>
                <a:cs typeface="Arial" panose="020B0604020202020204" pitchFamily="34" charset="0"/>
              </a:rPr>
              <a:t>خصائص القياس:</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1. القياس </a:t>
            </a:r>
            <a:r>
              <a:rPr lang="ar-IQ" sz="4400" dirty="0">
                <a:latin typeface="Calibri" panose="020F0502020204030204" pitchFamily="34" charset="0"/>
                <a:ea typeface="Calibri" panose="020F0502020204030204" pitchFamily="34" charset="0"/>
                <a:cs typeface="Arial" panose="020B0604020202020204" pitchFamily="34" charset="0"/>
              </a:rPr>
              <a:t>تقديراً كمياً: عادةً ما يسال عن الكمية باستخدام: كم او مقدار وتكون الإجابة مثل 20كيلو 76درجة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2. القياس </a:t>
            </a:r>
            <a:r>
              <a:rPr lang="ar-IQ" sz="4400" dirty="0">
                <a:latin typeface="Calibri" panose="020F0502020204030204" pitchFamily="34" charset="0"/>
                <a:ea typeface="Calibri" panose="020F0502020204030204" pitchFamily="34" charset="0"/>
                <a:cs typeface="Arial" panose="020B0604020202020204" pitchFamily="34" charset="0"/>
              </a:rPr>
              <a:t>يحدد الفروق الفردية: ويمكن تصنيف هذه الفروق وفقاً لنوع السمة او الصفة ذاتها:</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أ.   الفروق </a:t>
            </a:r>
            <a:r>
              <a:rPr lang="ar-IQ" sz="4400" dirty="0">
                <a:latin typeface="Calibri" panose="020F0502020204030204" pitchFamily="34" charset="0"/>
                <a:ea typeface="Calibri" panose="020F0502020204030204" pitchFamily="34" charset="0"/>
                <a:cs typeface="Arial" panose="020B0604020202020204" pitchFamily="34" charset="0"/>
              </a:rPr>
              <a:t>في ذات الفرد</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ب. الفروق </a:t>
            </a:r>
            <a:r>
              <a:rPr lang="ar-IQ" sz="4400" dirty="0">
                <a:latin typeface="Calibri" panose="020F0502020204030204" pitchFamily="34" charset="0"/>
                <a:ea typeface="Calibri" panose="020F0502020204030204" pitchFamily="34" charset="0"/>
                <a:cs typeface="Arial" panose="020B0604020202020204" pitchFamily="34" charset="0"/>
              </a:rPr>
              <a:t>بين الافراد</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ج.  الفروق </a:t>
            </a:r>
            <a:r>
              <a:rPr lang="ar-IQ" sz="4400" dirty="0">
                <a:latin typeface="Calibri" panose="020F0502020204030204" pitchFamily="34" charset="0"/>
                <a:ea typeface="Calibri" panose="020F0502020204030204" pitchFamily="34" charset="0"/>
                <a:cs typeface="Arial" panose="020B0604020202020204" pitchFamily="34" charset="0"/>
              </a:rPr>
              <a:t>بين الجماعات الرياضية</a:t>
            </a:r>
            <a:r>
              <a:rPr lang="en-US" sz="4400" dirty="0">
                <a:latin typeface="Calibri" panose="020F0502020204030204" pitchFamily="34" charset="0"/>
                <a:ea typeface="Calibri" panose="020F0502020204030204" pitchFamily="34" charset="0"/>
                <a:cs typeface="Arial" panose="020B0604020202020204" pitchFamily="34" charset="0"/>
              </a:rPr>
              <a:t/>
            </a:r>
            <a:br>
              <a:rPr lang="en-US" sz="4400" dirty="0">
                <a:latin typeface="Calibri" panose="020F0502020204030204" pitchFamily="34" charset="0"/>
                <a:ea typeface="Calibri" panose="020F0502020204030204" pitchFamily="34" charset="0"/>
                <a:cs typeface="Arial" panose="020B0604020202020204" pitchFamily="34" charset="0"/>
              </a:rPr>
            </a:br>
            <a:r>
              <a:rPr lang="ar-IQ" sz="4400" dirty="0" smtClean="0">
                <a:latin typeface="Calibri" panose="020F0502020204030204" pitchFamily="34" charset="0"/>
                <a:ea typeface="Calibri" panose="020F0502020204030204" pitchFamily="34" charset="0"/>
                <a:cs typeface="Arial" panose="020B0604020202020204" pitchFamily="34" charset="0"/>
              </a:rPr>
              <a:t>3. القياس وسيلة للمقارنة</a:t>
            </a:r>
            <a:br>
              <a:rPr lang="ar-IQ" sz="4400" dirty="0" smtClean="0">
                <a:latin typeface="Calibri" panose="020F0502020204030204" pitchFamily="34" charset="0"/>
                <a:ea typeface="Calibri" panose="020F0502020204030204" pitchFamily="34" charset="0"/>
                <a:cs typeface="Arial" panose="020B0604020202020204" pitchFamily="34" charset="0"/>
              </a:rPr>
            </a:br>
            <a:endParaRPr lang="ar-IQ" sz="4400" dirty="0"/>
          </a:p>
        </p:txBody>
      </p:sp>
    </p:spTree>
    <p:extLst>
      <p:ext uri="{BB962C8B-B14F-4D97-AF65-F5344CB8AC3E}">
        <p14:creationId xmlns:p14="http://schemas.microsoft.com/office/powerpoint/2010/main" val="83735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p:spPr>
        <p:txBody>
          <a:bodyPr>
            <a:normAutofit/>
          </a:bodyPr>
          <a:lstStyle/>
          <a:p>
            <a:pPr algn="r">
              <a:lnSpc>
                <a:spcPct val="150000"/>
              </a:lnSpc>
              <a:spcAft>
                <a:spcPts val="800"/>
              </a:spcAft>
            </a:pPr>
            <a:r>
              <a:rPr lang="ar-IQ" sz="4000" b="1" u="sng" dirty="0">
                <a:latin typeface="Calibri" panose="020F0502020204030204" pitchFamily="34" charset="0"/>
                <a:ea typeface="Calibri" panose="020F0502020204030204" pitchFamily="34" charset="0"/>
                <a:cs typeface="Arial" panose="020B0604020202020204" pitchFamily="34" charset="0"/>
              </a:rPr>
              <a:t>مستويات القياس:</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IQ" sz="4000" dirty="0" smtClean="0">
                <a:latin typeface="Calibri" panose="020F0502020204030204" pitchFamily="34" charset="0"/>
                <a:ea typeface="Calibri" panose="020F0502020204030204" pitchFamily="34" charset="0"/>
                <a:cs typeface="Arial" panose="020B0604020202020204" pitchFamily="34" charset="0"/>
              </a:rPr>
              <a:t>1. المقاييس </a:t>
            </a:r>
            <a:r>
              <a:rPr lang="ar-IQ" sz="4000" dirty="0">
                <a:latin typeface="Calibri" panose="020F0502020204030204" pitchFamily="34" charset="0"/>
                <a:ea typeface="Calibri" panose="020F0502020204030204" pitchFamily="34" charset="0"/>
                <a:cs typeface="Arial" panose="020B0604020202020204" pitchFamily="34" charset="0"/>
              </a:rPr>
              <a:t>الاسمية: وتستخدم الأرقام او الاعداد مثالاً الأرقام التي تضع على فانلات اللاعبين او أسماءهم</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IQ" sz="4000" dirty="0" smtClean="0">
                <a:latin typeface="Calibri" panose="020F0502020204030204" pitchFamily="34" charset="0"/>
                <a:ea typeface="Calibri" panose="020F0502020204030204" pitchFamily="34" charset="0"/>
                <a:cs typeface="Arial" panose="020B0604020202020204" pitchFamily="34" charset="0"/>
              </a:rPr>
              <a:t>2. مقاييس </a:t>
            </a:r>
            <a:r>
              <a:rPr lang="ar-IQ" sz="4000" dirty="0">
                <a:latin typeface="Calibri" panose="020F0502020204030204" pitchFamily="34" charset="0"/>
                <a:ea typeface="Calibri" panose="020F0502020204030204" pitchFamily="34" charset="0"/>
                <a:cs typeface="Arial" panose="020B0604020202020204" pitchFamily="34" charset="0"/>
              </a:rPr>
              <a:t>الرتبة: ترتيب الافراد او المجموعات في صورة متسلسلة من الأعلى الى الأدنى.</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IQ" sz="4000" dirty="0" smtClean="0">
                <a:latin typeface="Calibri" panose="020F0502020204030204" pitchFamily="34" charset="0"/>
                <a:ea typeface="Calibri" panose="020F0502020204030204" pitchFamily="34" charset="0"/>
                <a:cs typeface="Arial" panose="020B0604020202020204" pitchFamily="34" charset="0"/>
              </a:rPr>
              <a:t>3. مقاييس </a:t>
            </a:r>
            <a:r>
              <a:rPr lang="ar-IQ" sz="4000" dirty="0">
                <a:latin typeface="Calibri" panose="020F0502020204030204" pitchFamily="34" charset="0"/>
                <a:ea typeface="Calibri" panose="020F0502020204030204" pitchFamily="34" charset="0"/>
                <a:cs typeface="Arial" panose="020B0604020202020204" pitchFamily="34" charset="0"/>
              </a:rPr>
              <a:t>المسافة: </a:t>
            </a:r>
            <a:r>
              <a:rPr lang="en-US" sz="4000" dirty="0">
                <a:latin typeface="Calibri" panose="020F0502020204030204" pitchFamily="34" charset="0"/>
                <a:ea typeface="Calibri" panose="020F0502020204030204" pitchFamily="34" charset="0"/>
                <a:cs typeface="Arial" panose="020B0604020202020204" pitchFamily="34" charset="0"/>
              </a:rPr>
              <a:t/>
            </a:r>
            <a:br>
              <a:rPr lang="en-US" sz="4000" dirty="0">
                <a:latin typeface="Calibri" panose="020F0502020204030204" pitchFamily="34" charset="0"/>
                <a:ea typeface="Calibri" panose="020F0502020204030204" pitchFamily="34" charset="0"/>
                <a:cs typeface="Arial" panose="020B0604020202020204" pitchFamily="34" charset="0"/>
              </a:rPr>
            </a:br>
            <a:r>
              <a:rPr lang="ar-IQ" sz="4000" dirty="0" smtClean="0">
                <a:latin typeface="Calibri" panose="020F0502020204030204" pitchFamily="34" charset="0"/>
                <a:ea typeface="Calibri" panose="020F0502020204030204" pitchFamily="34" charset="0"/>
                <a:cs typeface="Arial" panose="020B0604020202020204" pitchFamily="34" charset="0"/>
              </a:rPr>
              <a:t>4. مقاييس </a:t>
            </a:r>
            <a:r>
              <a:rPr lang="ar-IQ" sz="4000" dirty="0">
                <a:latin typeface="Calibri" panose="020F0502020204030204" pitchFamily="34" charset="0"/>
                <a:ea typeface="Calibri" panose="020F0502020204030204" pitchFamily="34" charset="0"/>
                <a:cs typeface="Arial" panose="020B0604020202020204" pitchFamily="34" charset="0"/>
              </a:rPr>
              <a:t>النسبة: </a:t>
            </a:r>
            <a:endParaRPr lang="ar-IQ" sz="4000" dirty="0"/>
          </a:p>
        </p:txBody>
      </p:sp>
    </p:spTree>
    <p:extLst>
      <p:ext uri="{BB962C8B-B14F-4D97-AF65-F5344CB8AC3E}">
        <p14:creationId xmlns:p14="http://schemas.microsoft.com/office/powerpoint/2010/main" val="1042187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192000" cy="6858000"/>
          </a:xfrm>
        </p:spPr>
        <p:txBody>
          <a:bodyPr>
            <a:normAutofit fontScale="90000"/>
          </a:bodyPr>
          <a:lstStyle/>
          <a:p>
            <a:pPr algn="r">
              <a:lnSpc>
                <a:spcPct val="150000"/>
              </a:lnSpc>
              <a:spcAft>
                <a:spcPts val="800"/>
              </a:spcAft>
            </a:pPr>
            <a:r>
              <a:rPr lang="ar-IQ" sz="3100" b="1" u="sng" dirty="0">
                <a:latin typeface="Calibri" panose="020F0502020204030204" pitchFamily="34" charset="0"/>
                <a:ea typeface="Calibri" panose="020F0502020204030204" pitchFamily="34" charset="0"/>
                <a:cs typeface="Arial" panose="020B0604020202020204" pitchFamily="34" charset="0"/>
              </a:rPr>
              <a:t>أخطاء القياس:</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1. أخطاء </a:t>
            </a:r>
            <a:r>
              <a:rPr lang="ar-IQ" sz="3100" dirty="0">
                <a:latin typeface="Calibri" panose="020F0502020204030204" pitchFamily="34" charset="0"/>
                <a:ea typeface="Calibri" panose="020F0502020204030204" pitchFamily="34" charset="0"/>
                <a:cs typeface="Arial" panose="020B0604020202020204" pitchFamily="34" charset="0"/>
              </a:rPr>
              <a:t>في اعداد او صناعة أدوات القياس في حال استخدام الأجهزة.</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2. أخطاء </a:t>
            </a:r>
            <a:r>
              <a:rPr lang="ar-IQ" sz="3100" dirty="0">
                <a:latin typeface="Calibri" panose="020F0502020204030204" pitchFamily="34" charset="0"/>
                <a:ea typeface="Calibri" panose="020F0502020204030204" pitchFamily="34" charset="0"/>
                <a:cs typeface="Arial" panose="020B0604020202020204" pitchFamily="34" charset="0"/>
              </a:rPr>
              <a:t>في الترجمة او صعوبة اختيار الالفاظ المناسبة لبعض المصطلحات الأجنبية في حال استخدام اختبارات المترجمة.</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3. أخطاء </a:t>
            </a:r>
            <a:r>
              <a:rPr lang="ar-IQ" sz="3100" dirty="0">
                <a:latin typeface="Calibri" panose="020F0502020204030204" pitchFamily="34" charset="0"/>
                <a:ea typeface="Calibri" panose="020F0502020204030204" pitchFamily="34" charset="0"/>
                <a:cs typeface="Arial" panose="020B0604020202020204" pitchFamily="34" charset="0"/>
              </a:rPr>
              <a:t>الاستهلاك نتيجة لكثرة استخدام الأجهزة.</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4. أخطاء </a:t>
            </a:r>
            <a:r>
              <a:rPr lang="ar-IQ" sz="3100" dirty="0">
                <a:latin typeface="Calibri" panose="020F0502020204030204" pitchFamily="34" charset="0"/>
                <a:ea typeface="Calibri" panose="020F0502020204030204" pitchFamily="34" charset="0"/>
                <a:cs typeface="Arial" panose="020B0604020202020204" pitchFamily="34" charset="0"/>
              </a:rPr>
              <a:t>عدم الفهم الصحيح لمواصفات ومكونات أدوات والأجهزة القياس المستخدمة.</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5. أخطاء </a:t>
            </a:r>
            <a:r>
              <a:rPr lang="ar-IQ" sz="3100" dirty="0">
                <a:latin typeface="Calibri" panose="020F0502020204030204" pitchFamily="34" charset="0"/>
                <a:ea typeface="Calibri" panose="020F0502020204030204" pitchFamily="34" charset="0"/>
                <a:cs typeface="Arial" panose="020B0604020202020204" pitchFamily="34" charset="0"/>
              </a:rPr>
              <a:t>عدم الالتزام بتعليمات وشروط الاختبارات مثل درجة الحرارة والرياح.</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6. أخطاء </a:t>
            </a:r>
            <a:r>
              <a:rPr lang="ar-IQ" sz="3100" dirty="0">
                <a:latin typeface="Calibri" panose="020F0502020204030204" pitchFamily="34" charset="0"/>
                <a:ea typeface="Calibri" panose="020F0502020204030204" pitchFamily="34" charset="0"/>
                <a:cs typeface="Arial" panose="020B0604020202020204" pitchFamily="34" charset="0"/>
              </a:rPr>
              <a:t>عدم الالتزام بالتسلسل الموضوع لوحدات الاختبار.</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7. أخطاء </a:t>
            </a:r>
            <a:r>
              <a:rPr lang="ar-IQ" sz="3100" dirty="0">
                <a:latin typeface="Calibri" panose="020F0502020204030204" pitchFamily="34" charset="0"/>
                <a:ea typeface="Calibri" panose="020F0502020204030204" pitchFamily="34" charset="0"/>
                <a:cs typeface="Arial" panose="020B0604020202020204" pitchFamily="34" charset="0"/>
              </a:rPr>
              <a:t>الفروق الفردية في تقدير المحكمين.</a:t>
            </a:r>
            <a:r>
              <a:rPr lang="en-US" sz="3100" dirty="0">
                <a:latin typeface="Calibri" panose="020F0502020204030204" pitchFamily="34" charset="0"/>
                <a:ea typeface="Calibri" panose="020F0502020204030204" pitchFamily="34" charset="0"/>
                <a:cs typeface="Arial" panose="020B0604020202020204" pitchFamily="34" charset="0"/>
              </a:rPr>
              <a:t/>
            </a:r>
            <a:br>
              <a:rPr lang="en-US" sz="3100" dirty="0">
                <a:latin typeface="Calibri" panose="020F0502020204030204" pitchFamily="34" charset="0"/>
                <a:ea typeface="Calibri" panose="020F0502020204030204" pitchFamily="34" charset="0"/>
                <a:cs typeface="Arial" panose="020B0604020202020204" pitchFamily="34" charset="0"/>
              </a:rPr>
            </a:br>
            <a:r>
              <a:rPr lang="ar-IQ" sz="3100" dirty="0" smtClean="0">
                <a:latin typeface="Calibri" panose="020F0502020204030204" pitchFamily="34" charset="0"/>
                <a:ea typeface="Calibri" panose="020F0502020204030204" pitchFamily="34" charset="0"/>
                <a:cs typeface="Arial" panose="020B0604020202020204" pitchFamily="34" charset="0"/>
              </a:rPr>
              <a:t>8. الأخطاء </a:t>
            </a:r>
            <a:r>
              <a:rPr lang="ar-IQ" sz="3100" dirty="0">
                <a:latin typeface="Calibri" panose="020F0502020204030204" pitchFamily="34" charset="0"/>
                <a:ea typeface="Calibri" panose="020F0502020204030204" pitchFamily="34" charset="0"/>
                <a:cs typeface="Arial" panose="020B0604020202020204" pitchFamily="34" charset="0"/>
              </a:rPr>
              <a:t>العشوائية (العفوية).</a:t>
            </a:r>
            <a:r>
              <a:rPr lang="en-US" sz="2400" dirty="0">
                <a:latin typeface="Calibri" panose="020F0502020204030204" pitchFamily="34" charset="0"/>
                <a:ea typeface="Calibri" panose="020F0502020204030204" pitchFamily="34" charset="0"/>
                <a:cs typeface="Arial" panose="020B0604020202020204" pitchFamily="34" charset="0"/>
              </a:rPr>
              <a:t/>
            </a:r>
            <a:br>
              <a:rPr lang="en-US" sz="2400" dirty="0">
                <a:latin typeface="Calibri" panose="020F0502020204030204" pitchFamily="34" charset="0"/>
                <a:ea typeface="Calibri" panose="020F0502020204030204" pitchFamily="34" charset="0"/>
                <a:cs typeface="Arial" panose="020B0604020202020204" pitchFamily="34" charset="0"/>
              </a:rPr>
            </a:br>
            <a:endParaRPr lang="ar-IQ" dirty="0"/>
          </a:p>
        </p:txBody>
      </p:sp>
    </p:spTree>
    <p:extLst>
      <p:ext uri="{BB962C8B-B14F-4D97-AF65-F5344CB8AC3E}">
        <p14:creationId xmlns:p14="http://schemas.microsoft.com/office/powerpoint/2010/main" val="765066136"/>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23</Words>
  <Application>Microsoft Office PowerPoint</Application>
  <PresentationFormat>شاشة عريضة</PresentationFormat>
  <Paragraphs>11</Paragraphs>
  <Slides>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5</vt:i4>
      </vt:variant>
    </vt:vector>
  </HeadingPairs>
  <TitlesOfParts>
    <vt:vector size="11" baseType="lpstr">
      <vt:lpstr>Arial</vt:lpstr>
      <vt:lpstr>Calibri</vt:lpstr>
      <vt:lpstr>Century Gothic</vt:lpstr>
      <vt:lpstr>Tahoma</vt:lpstr>
      <vt:lpstr>Wingdings 3</vt:lpstr>
      <vt:lpstr>شريحة</vt:lpstr>
      <vt:lpstr>عرض تقديمي في PowerPoint</vt:lpstr>
      <vt:lpstr>القياس:                 يعني تقدير الظاهر موضوع القياس تقديراً كمياً أنواع القياس: القياس المباشر:                 يعتمد على الأجهزة والتي تعطي النتيجة بصورة مباشرة ودقيقة. القياس غير المباشر:                 يعتمد على التجريب بواسطة اختبارات المقننة.   </vt:lpstr>
      <vt:lpstr>خصائص القياس: 1. القياس تقديراً كمياً: عادةً ما يسال عن الكمية باستخدام: كم او مقدار وتكون الإجابة مثل 20كيلو 76درجة 2. القياس يحدد الفروق الفردية: ويمكن تصنيف هذه الفروق وفقاً لنوع السمة او الصفة ذاتها: أ.   الفروق في ذات الفرد ب. الفروق بين الافراد ج.  الفروق بين الجماعات الرياضية 3. القياس وسيلة للمقارنة </vt:lpstr>
      <vt:lpstr>مستويات القياس: 1. المقاييس الاسمية: وتستخدم الأرقام او الاعداد مثالاً الأرقام التي تضع على فانلات اللاعبين او أسماءهم 2. مقاييس الرتبة: ترتيب الافراد او المجموعات في صورة متسلسلة من الأعلى الى الأدنى. 3. مقاييس المسافة:  4. مقاييس النسبة: </vt:lpstr>
      <vt:lpstr>أخطاء القياس: 1. أخطاء في اعداد او صناعة أدوات القياس في حال استخدام الأجهزة. 2. أخطاء في الترجمة او صعوبة اختيار الالفاظ المناسبة لبعض المصطلحات الأجنبية في حال استخدام اختبارات المترجمة. 3. أخطاء الاستهلاك نتيجة لكثرة استخدام الأجهزة. 4. أخطاء عدم الفهم الصحيح لمواصفات ومكونات أدوات والأجهزة القياس المستخدمة. 5. أخطاء عدم الالتزام بتعليمات وشروط الاختبارات مثل درجة الحرارة والرياح. 6. أخطاء عدم الالتزام بالتسلسل الموضوع لوحدات الاختبار. 7. أخطاء الفروق الفردية في تقدير المحكمين. 8. الأخطاء العشوائية (العفوية).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Dr.Ryead</dc:creator>
  <cp:lastModifiedBy>Dr.Ryead</cp:lastModifiedBy>
  <cp:revision>2</cp:revision>
  <dcterms:created xsi:type="dcterms:W3CDTF">2020-03-19T21:00:05Z</dcterms:created>
  <dcterms:modified xsi:type="dcterms:W3CDTF">2020-03-19T21:12:33Z</dcterms:modified>
</cp:coreProperties>
</file>