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ED667-6479-4038-B8AD-D51FCE4D1CEA}" type="datetimeFigureOut">
              <a:rPr lang="ar-IQ" smtClean="0"/>
              <a:t>06/08/1441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763E-AE04-4B99-A5C2-C51D29BCB40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37635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ED667-6479-4038-B8AD-D51FCE4D1CEA}" type="datetimeFigureOut">
              <a:rPr lang="ar-IQ" smtClean="0"/>
              <a:t>06/08/1441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763E-AE04-4B99-A5C2-C51D29BCB40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01243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ED667-6479-4038-B8AD-D51FCE4D1CEA}" type="datetimeFigureOut">
              <a:rPr lang="ar-IQ" smtClean="0"/>
              <a:t>06/08/1441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763E-AE04-4B99-A5C2-C51D29BCB40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63361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ED667-6479-4038-B8AD-D51FCE4D1CEA}" type="datetimeFigureOut">
              <a:rPr lang="ar-IQ" smtClean="0"/>
              <a:t>06/08/1441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763E-AE04-4B99-A5C2-C51D29BCB40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506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ED667-6479-4038-B8AD-D51FCE4D1CEA}" type="datetimeFigureOut">
              <a:rPr lang="ar-IQ" smtClean="0"/>
              <a:t>06/08/1441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763E-AE04-4B99-A5C2-C51D29BCB40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01098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ED667-6479-4038-B8AD-D51FCE4D1CEA}" type="datetimeFigureOut">
              <a:rPr lang="ar-IQ" smtClean="0"/>
              <a:t>06/08/1441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763E-AE04-4B99-A5C2-C51D29BCB40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26553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ED667-6479-4038-B8AD-D51FCE4D1CEA}" type="datetimeFigureOut">
              <a:rPr lang="ar-IQ" smtClean="0"/>
              <a:t>06/08/1441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763E-AE04-4B99-A5C2-C51D29BCB40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54706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ED667-6479-4038-B8AD-D51FCE4D1CEA}" type="datetimeFigureOut">
              <a:rPr lang="ar-IQ" smtClean="0"/>
              <a:t>06/08/1441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763E-AE04-4B99-A5C2-C51D29BCB40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53554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ED667-6479-4038-B8AD-D51FCE4D1CEA}" type="datetimeFigureOut">
              <a:rPr lang="ar-IQ" smtClean="0"/>
              <a:t>06/08/1441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763E-AE04-4B99-A5C2-C51D29BCB40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8480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ED667-6479-4038-B8AD-D51FCE4D1CEA}" type="datetimeFigureOut">
              <a:rPr lang="ar-IQ" smtClean="0"/>
              <a:t>06/08/1441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763E-AE04-4B99-A5C2-C51D29BCB40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01803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ED667-6479-4038-B8AD-D51FCE4D1CEA}" type="datetimeFigureOut">
              <a:rPr lang="ar-IQ" smtClean="0"/>
              <a:t>06/08/1441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763E-AE04-4B99-A5C2-C51D29BCB40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99384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ED667-6479-4038-B8AD-D51FCE4D1CEA}" type="datetimeFigureOut">
              <a:rPr lang="ar-IQ" smtClean="0"/>
              <a:t>06/08/1441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9763E-AE04-4B99-A5C2-C51D29BCB40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9165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IQ" sz="8000" b="1" i="1" dirty="0" smtClean="0"/>
              <a:t>العمليات العقلية</a:t>
            </a:r>
            <a:endParaRPr lang="ar-IQ" sz="8000" b="1" i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135088"/>
          </a:xfrm>
        </p:spPr>
        <p:txBody>
          <a:bodyPr>
            <a:noAutofit/>
          </a:bodyPr>
          <a:lstStyle/>
          <a:p>
            <a:r>
              <a:rPr lang="ar-IQ" sz="6000" b="1" i="1" dirty="0" smtClean="0"/>
              <a:t>محاضرة مقدمة من قبل</a:t>
            </a:r>
          </a:p>
          <a:p>
            <a:r>
              <a:rPr lang="ar-IQ" sz="6000" b="1" i="1" dirty="0" err="1" smtClean="0"/>
              <a:t>أ.د</a:t>
            </a:r>
            <a:r>
              <a:rPr lang="ar-IQ" sz="6000" b="1" i="1" dirty="0" smtClean="0"/>
              <a:t> منى عبد الستار هاشم</a:t>
            </a:r>
            <a:endParaRPr lang="ar-IQ" sz="6000" b="1" i="1" dirty="0"/>
          </a:p>
        </p:txBody>
      </p:sp>
    </p:spTree>
    <p:extLst>
      <p:ext uri="{BB962C8B-B14F-4D97-AF65-F5344CB8AC3E}">
        <p14:creationId xmlns:p14="http://schemas.microsoft.com/office/powerpoint/2010/main" val="11836005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692696"/>
            <a:ext cx="7488832" cy="5256584"/>
          </a:xfrm>
        </p:spPr>
      </p:pic>
    </p:spTree>
    <p:extLst>
      <p:ext uri="{BB962C8B-B14F-4D97-AF65-F5344CB8AC3E}">
        <p14:creationId xmlns:p14="http://schemas.microsoft.com/office/powerpoint/2010/main" val="729935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i="1" dirty="0" smtClean="0"/>
              <a:t>العمليات العقلية (برمجة المعلومات)</a:t>
            </a:r>
            <a:endParaRPr lang="ar-IQ" b="1" i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635894" y="1600200"/>
            <a:ext cx="5050905" cy="45259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ar-IQ" dirty="0" smtClean="0"/>
              <a:t>وهي الاحداث التي تدور داخل الدماغ منذ </a:t>
            </a:r>
          </a:p>
          <a:p>
            <a:pPr marL="0" indent="0" algn="just">
              <a:buNone/>
            </a:pPr>
            <a:r>
              <a:rPr lang="ar-IQ" dirty="0" smtClean="0"/>
              <a:t>لحظة دخول المثير الى لحظة الاجابة على </a:t>
            </a:r>
          </a:p>
          <a:p>
            <a:pPr marL="0" indent="0" algn="just">
              <a:buNone/>
            </a:pPr>
            <a:r>
              <a:rPr lang="ar-IQ" dirty="0" smtClean="0"/>
              <a:t>ذلك المثير.</a:t>
            </a:r>
          </a:p>
          <a:p>
            <a:pPr algn="just"/>
            <a:r>
              <a:rPr lang="ar-IQ" dirty="0" smtClean="0"/>
              <a:t>قبل شرح مراحل العمليات العقلية لابد ان </a:t>
            </a:r>
          </a:p>
          <a:p>
            <a:pPr marL="0" indent="0" algn="just">
              <a:buNone/>
            </a:pPr>
            <a:r>
              <a:rPr lang="ar-IQ" dirty="0" smtClean="0"/>
              <a:t>نأخذ </a:t>
            </a:r>
            <a:r>
              <a:rPr lang="ar-IQ" dirty="0" smtClean="0"/>
              <a:t>فكرة عن الجهازين العصبي المركزي</a:t>
            </a:r>
          </a:p>
          <a:p>
            <a:pPr marL="0" indent="0" algn="just">
              <a:buNone/>
            </a:pPr>
            <a:r>
              <a:rPr lang="ar-IQ" dirty="0" smtClean="0"/>
              <a:t>والمحيطي.</a:t>
            </a:r>
          </a:p>
          <a:p>
            <a:pPr marL="0" indent="0" algn="just">
              <a:buNone/>
            </a:pPr>
            <a:r>
              <a:rPr lang="ar-IQ" b="1" dirty="0" smtClean="0"/>
              <a:t>الجهاز العصبي المركزي يتكون من :</a:t>
            </a:r>
          </a:p>
          <a:p>
            <a:pPr algn="just"/>
            <a:r>
              <a:rPr lang="ar-IQ" dirty="0" smtClean="0"/>
              <a:t>الدماغ وجذع الدماغ والحبل الشوكي</a:t>
            </a:r>
          </a:p>
          <a:p>
            <a:pPr algn="just"/>
            <a:r>
              <a:rPr lang="ar-IQ" dirty="0" smtClean="0"/>
              <a:t>الدماغ محفوظ داخل الجمجمة  والحبل </a:t>
            </a:r>
          </a:p>
          <a:p>
            <a:pPr marL="0" indent="0" algn="just">
              <a:buNone/>
            </a:pPr>
            <a:r>
              <a:rPr lang="ar-IQ" dirty="0" smtClean="0"/>
              <a:t>الشوكي محفوظ داخل الفقرات</a:t>
            </a:r>
            <a:endParaRPr lang="ar-IQ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8760"/>
            <a:ext cx="3312367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4850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20000"/>
          </a:bodyPr>
          <a:lstStyle/>
          <a:p>
            <a:r>
              <a:rPr lang="ar-IQ" b="1" dirty="0" smtClean="0"/>
              <a:t>الجهاز العصبي المحيطي:</a:t>
            </a:r>
          </a:p>
          <a:p>
            <a:pPr marL="0" indent="0">
              <a:buNone/>
            </a:pPr>
            <a:r>
              <a:rPr lang="ar-IQ" dirty="0" smtClean="0"/>
              <a:t>هو مجموعة الاعصاب المرتبطة بجذع </a:t>
            </a:r>
          </a:p>
          <a:p>
            <a:pPr marL="0" indent="0">
              <a:buNone/>
            </a:pPr>
            <a:r>
              <a:rPr lang="ar-IQ" dirty="0" smtClean="0"/>
              <a:t>الدماغ والحبل الشوكي، وان هذه </a:t>
            </a:r>
          </a:p>
          <a:p>
            <a:pPr marL="0" indent="0">
              <a:buNone/>
            </a:pPr>
            <a:r>
              <a:rPr lang="ar-IQ" dirty="0" smtClean="0"/>
              <a:t>الاعصاب هي الياف داخلة والياف</a:t>
            </a:r>
          </a:p>
          <a:p>
            <a:pPr marL="0" indent="0">
              <a:buNone/>
            </a:pPr>
            <a:r>
              <a:rPr lang="ar-IQ" dirty="0" smtClean="0"/>
              <a:t>خارجة طوال جانبي الحبل الشوكي</a:t>
            </a:r>
          </a:p>
          <a:p>
            <a:pPr marL="0" indent="0">
              <a:buNone/>
            </a:pPr>
            <a:r>
              <a:rPr lang="ar-IQ" b="1" dirty="0" smtClean="0"/>
              <a:t>واجب الاعصاب:</a:t>
            </a:r>
          </a:p>
          <a:p>
            <a:pPr marL="0" indent="0">
              <a:buNone/>
            </a:pPr>
            <a:r>
              <a:rPr lang="ar-IQ" dirty="0" smtClean="0"/>
              <a:t>تمويل المستقبلات الحسية والعضلات </a:t>
            </a:r>
          </a:p>
          <a:p>
            <a:pPr marL="0" indent="0">
              <a:buNone/>
            </a:pPr>
            <a:r>
              <a:rPr lang="ar-IQ" dirty="0" smtClean="0"/>
              <a:t>والغدد بالأوامر الحسية.</a:t>
            </a:r>
          </a:p>
          <a:p>
            <a:r>
              <a:rPr lang="ar-IQ" dirty="0" smtClean="0"/>
              <a:t>يمثل الجهاز العصبي المحيطي خطوط</a:t>
            </a:r>
          </a:p>
          <a:p>
            <a:pPr marL="0" indent="0">
              <a:buNone/>
            </a:pPr>
            <a:r>
              <a:rPr lang="ar-IQ" dirty="0" smtClean="0"/>
              <a:t>الاتصال ،في حين يكون الجهاز العصبي </a:t>
            </a:r>
          </a:p>
          <a:p>
            <a:pPr marL="0" indent="0">
              <a:buNone/>
            </a:pPr>
            <a:r>
              <a:rPr lang="ar-IQ" dirty="0" smtClean="0"/>
              <a:t>المركزي هو مركز السيطرة وتحديد الاوامر</a:t>
            </a:r>
          </a:p>
          <a:p>
            <a:pPr marL="0" indent="0">
              <a:buNone/>
            </a:pPr>
            <a:r>
              <a:rPr lang="ar-IQ" dirty="0" smtClean="0"/>
              <a:t>للكثير من الاستجابات </a:t>
            </a:r>
            <a:endParaRPr lang="ar-IQ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2880320" cy="6264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7100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i="1" dirty="0" smtClean="0"/>
              <a:t>مراحل العمليات العقلية</a:t>
            </a:r>
            <a:endParaRPr lang="ar-IQ" b="1" i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208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ar-IQ" dirty="0" smtClean="0"/>
              <a:t>1- مثيرات المحيط (المدخلات).</a:t>
            </a:r>
          </a:p>
          <a:p>
            <a:pPr marL="0" indent="0">
              <a:buNone/>
            </a:pPr>
            <a:r>
              <a:rPr lang="ar-IQ" dirty="0" smtClean="0"/>
              <a:t>2- تحديد المثيرات .</a:t>
            </a:r>
          </a:p>
          <a:p>
            <a:pPr marL="0" indent="0">
              <a:buNone/>
            </a:pPr>
            <a:r>
              <a:rPr lang="ar-IQ" dirty="0" smtClean="0"/>
              <a:t>3- البحث في الذاكرة.</a:t>
            </a:r>
          </a:p>
          <a:p>
            <a:pPr marL="0" indent="0">
              <a:buNone/>
            </a:pPr>
            <a:r>
              <a:rPr lang="ar-IQ" dirty="0" smtClean="0"/>
              <a:t>4- التفاعل بين المخزون والمثير (اتخاذ القرار).</a:t>
            </a:r>
          </a:p>
          <a:p>
            <a:pPr marL="0" indent="0">
              <a:buNone/>
            </a:pPr>
            <a:r>
              <a:rPr lang="ar-IQ" dirty="0" smtClean="0"/>
              <a:t>5- تنفيذ القرار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2456" y="4293096"/>
            <a:ext cx="6480720" cy="2036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1872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i="1" dirty="0" smtClean="0"/>
              <a:t>المرحلة الاولى مثيرات المحيط (المدخلات)</a:t>
            </a:r>
            <a:endParaRPr lang="ar-IQ" b="1" i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ar-IQ" dirty="0" smtClean="0"/>
              <a:t>في هذه المرحلة يكون الاعب قد هيأ كل حواسة اهمها النظر لغرض استعداده لاستقبال المثيرات وهذا يسمى الانتباه.</a:t>
            </a:r>
          </a:p>
          <a:p>
            <a:pPr marL="0" indent="0">
              <a:buNone/>
            </a:pPr>
            <a:r>
              <a:rPr lang="ar-IQ" sz="4600" b="1" dirty="0" smtClean="0"/>
              <a:t>الانتباه </a:t>
            </a:r>
            <a:r>
              <a:rPr lang="ar-IQ" dirty="0" smtClean="0"/>
              <a:t>: هو تهيئة الحواس لاستقبال المثيرات.</a:t>
            </a:r>
          </a:p>
          <a:p>
            <a:pPr marL="0" indent="0">
              <a:buNone/>
            </a:pPr>
            <a:r>
              <a:rPr lang="ar-IQ" dirty="0" smtClean="0"/>
              <a:t>مثال للمثيرات في الساحات الرياضية (الاعب المنافس, المراقبين , الجمهور, ارض الملعب, الكرة , طريقة وقوف ال</a:t>
            </a:r>
          </a:p>
          <a:p>
            <a:pPr marL="0" indent="0">
              <a:buNone/>
            </a:pPr>
            <a:r>
              <a:rPr lang="ar-IQ" dirty="0" smtClean="0"/>
              <a:t>منافس...الخ)</a:t>
            </a:r>
          </a:p>
          <a:p>
            <a:pPr marL="0" indent="0">
              <a:buNone/>
            </a:pPr>
            <a:r>
              <a:rPr lang="ar-IQ" dirty="0" smtClean="0"/>
              <a:t>بعدها يبدأ الاعب بعزل كل هذه المثيرات ويختار مثيرا واحدا وهذا يسمى بالتركيز.</a:t>
            </a:r>
          </a:p>
          <a:p>
            <a:pPr marL="0" indent="0">
              <a:buNone/>
            </a:pPr>
            <a:r>
              <a:rPr lang="ar-IQ" sz="4100" b="1" dirty="0" smtClean="0"/>
              <a:t>التركيز</a:t>
            </a:r>
            <a:r>
              <a:rPr lang="ar-IQ" b="1" dirty="0"/>
              <a:t> </a:t>
            </a:r>
            <a:r>
              <a:rPr lang="ar-IQ" dirty="0" smtClean="0"/>
              <a:t>: هو عزل كل المثيرات وتوجيه الانتباه الى مثير واحد .</a:t>
            </a:r>
          </a:p>
          <a:p>
            <a:pPr marL="0" indent="0">
              <a:buNone/>
            </a:pPr>
            <a:r>
              <a:rPr lang="ar-IQ" sz="4100" dirty="0" smtClean="0"/>
              <a:t>ان عملية الانتباه والتركيز تسمى </a:t>
            </a:r>
          </a:p>
          <a:p>
            <a:pPr marL="0" indent="0">
              <a:buNone/>
            </a:pPr>
            <a:r>
              <a:rPr lang="ar-IQ" sz="4100" b="1" dirty="0" smtClean="0"/>
              <a:t>اختيار الانتباه  </a:t>
            </a:r>
            <a:r>
              <a:rPr lang="ar-IQ" dirty="0" smtClean="0"/>
              <a:t>: هي ترشيح للمعلومات الداخلة  بحيث تدخل المعلومات المطلوبة اما المثيرات الخارجية فأنها لا تدخل بعد الترشيح</a:t>
            </a:r>
          </a:p>
        </p:txBody>
      </p:sp>
    </p:spTree>
    <p:extLst>
      <p:ext uri="{BB962C8B-B14F-4D97-AF65-F5344CB8AC3E}">
        <p14:creationId xmlns:p14="http://schemas.microsoft.com/office/powerpoint/2010/main" val="594311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i="1" dirty="0" smtClean="0"/>
              <a:t>المرحلة الثانية :تحديد المثيرات</a:t>
            </a:r>
            <a:endParaRPr lang="ar-IQ" b="1" i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139952" y="1600200"/>
            <a:ext cx="4546848" cy="4525963"/>
          </a:xfrm>
        </p:spPr>
        <p:txBody>
          <a:bodyPr>
            <a:normAutofit fontScale="85000" lnSpcReduction="20000"/>
          </a:bodyPr>
          <a:lstStyle/>
          <a:p>
            <a:r>
              <a:rPr lang="ar-IQ" dirty="0" smtClean="0"/>
              <a:t>عند دخول المثير المطلوب الى مركز المعالجة في الدماغ يتم تحديد المثير وهذا التحديد يعتمد على الخبرات السابقة .</a:t>
            </a:r>
          </a:p>
          <a:p>
            <a:r>
              <a:rPr lang="ar-IQ" dirty="0" smtClean="0"/>
              <a:t>كلما كانت الخبرات السابقة دقيقة وواسعة سوف يكون تحديد المثير بشكل دقيق ويؤثر بشكل ايجابي على المراحل اللاحقة.</a:t>
            </a:r>
          </a:p>
          <a:p>
            <a:r>
              <a:rPr lang="ar-IQ" dirty="0" smtClean="0"/>
              <a:t>ان التحديد الصحيح هو تشخيص الحالة وان التشخيص الدقيق يوفر معلومات كاملة وحقيقية عن كل </a:t>
            </a:r>
            <a:r>
              <a:rPr lang="ar-IQ" dirty="0"/>
              <a:t>ظ</a:t>
            </a:r>
            <a:r>
              <a:rPr lang="ar-IQ" dirty="0" smtClean="0"/>
              <a:t>روف المثير.</a:t>
            </a:r>
            <a:endParaRPr lang="ar-IQ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80" y="1700808"/>
            <a:ext cx="3744416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2330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229600" cy="1143000"/>
          </a:xfrm>
        </p:spPr>
        <p:txBody>
          <a:bodyPr/>
          <a:lstStyle/>
          <a:p>
            <a:r>
              <a:rPr lang="ar-IQ" b="1" i="1" dirty="0" smtClean="0"/>
              <a:t>المرحلة الثالثة : البحث في الذاكرة</a:t>
            </a:r>
            <a:endParaRPr lang="ar-IQ" b="1" i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779912" y="1600200"/>
            <a:ext cx="4906888" cy="4525963"/>
          </a:xfrm>
        </p:spPr>
        <p:txBody>
          <a:bodyPr>
            <a:normAutofit fontScale="92500" lnSpcReduction="10000"/>
          </a:bodyPr>
          <a:lstStyle/>
          <a:p>
            <a:r>
              <a:rPr lang="ar-IQ" dirty="0" smtClean="0"/>
              <a:t>ترتبط الذاكرة ارتباطا وثيق بالتعلم , فبدون الذاكرة لا يحدث تعلم .</a:t>
            </a:r>
          </a:p>
          <a:p>
            <a:r>
              <a:rPr lang="ar-IQ" dirty="0" smtClean="0"/>
              <a:t>فالذاكرة تعني الاحتفاظ بالمعلومات واسترجاعها عند الحاجة اليها.</a:t>
            </a:r>
          </a:p>
          <a:p>
            <a:r>
              <a:rPr lang="ar-IQ" dirty="0" smtClean="0"/>
              <a:t>فاذا تدرب اللاعب على المهارة لهذا اليوم وتمكن من الأداء الجيد غدا فهذا يعني ان اللاعب استعاد المعلومات المخزونة حول النموذج الحركي الذي تعلمه قبل يوم كما في لعبة التنس</a:t>
            </a:r>
            <a:endParaRPr lang="ar-IQ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271" y="1556792"/>
            <a:ext cx="2994609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9670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ar-IQ" b="1" i="1" dirty="0" smtClean="0"/>
              <a:t>المرحلة الرابعة : التفاعل بين المخزون وبين المثير</a:t>
            </a:r>
            <a:endParaRPr lang="ar-IQ" b="1" i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ar-IQ" dirty="0" smtClean="0"/>
              <a:t>تسمى هذه المرحلة ايضا (اتخاذ القرار).</a:t>
            </a:r>
          </a:p>
          <a:p>
            <a:r>
              <a:rPr lang="ar-IQ" dirty="0" smtClean="0"/>
              <a:t>بعد تحديد المثير بشكل دقيق فان اللاعب هنا سوف يقارنه مع المعلومات المخزونة في الذاكرة .</a:t>
            </a:r>
          </a:p>
          <a:p>
            <a:r>
              <a:rPr lang="ar-IQ" dirty="0" smtClean="0"/>
              <a:t>هذه المقارنة عبارة عن البحث في الحزمة المعلوماتية الخاصة بالمهارة التي يؤديها اللاعب (التنس مثلا)حول </a:t>
            </a:r>
            <a:r>
              <a:rPr lang="ar-IQ" dirty="0" smtClean="0"/>
              <a:t>ما مخزون </a:t>
            </a:r>
            <a:r>
              <a:rPr lang="ar-IQ" dirty="0" smtClean="0"/>
              <a:t>في الذاكرة يشبه المثير الجديد .</a:t>
            </a:r>
          </a:p>
          <a:p>
            <a:r>
              <a:rPr lang="ar-IQ" dirty="0" smtClean="0"/>
              <a:t>بعد تحديد وتقويم شدة وسرعة وقوة المثير وتحديد المعلومات المخزونة في الذاكرة الحركية سوف يتم اختيار برنامج حركي يعتقد اللاعب انه مناسب للاستجابة لذلك المثير وهذا يسمى اتخاذ القرار.</a:t>
            </a:r>
          </a:p>
          <a:p>
            <a:r>
              <a:rPr lang="ar-IQ" dirty="0" smtClean="0"/>
              <a:t>يعتمد اتخاذ القرار على عاملين:</a:t>
            </a:r>
          </a:p>
          <a:p>
            <a:pPr marL="0" indent="0">
              <a:buNone/>
            </a:pPr>
            <a:r>
              <a:rPr lang="ar-IQ" dirty="0" smtClean="0"/>
              <a:t>1-التحديد الدقيق للمثير </a:t>
            </a:r>
            <a:r>
              <a:rPr lang="ar-IQ" dirty="0" smtClean="0"/>
              <a:t>لأنه </a:t>
            </a:r>
            <a:r>
              <a:rPr lang="ar-IQ" dirty="0" smtClean="0"/>
              <a:t>يمثل المعلومات التشخيصية الاساسية  لغض التفاعل.</a:t>
            </a:r>
          </a:p>
          <a:p>
            <a:pPr marL="0" indent="0">
              <a:buNone/>
            </a:pPr>
            <a:r>
              <a:rPr lang="ar-IQ" dirty="0" smtClean="0"/>
              <a:t>2-المعلومات المخزونة في الذاكرة والتي تمثل الخبرة السابقة.</a:t>
            </a:r>
          </a:p>
          <a:p>
            <a:r>
              <a:rPr lang="ar-IQ" dirty="0" smtClean="0"/>
              <a:t>فكلما كانت هناك معلومات دقيقة وبرامج حركية مخزونة متنوعة فهذا يعني ان للاعب فرصة اتخاذ الاستجابة الدقيقة.</a:t>
            </a:r>
          </a:p>
        </p:txBody>
      </p:sp>
    </p:spTree>
    <p:extLst>
      <p:ext uri="{BB962C8B-B14F-4D97-AF65-F5344CB8AC3E}">
        <p14:creationId xmlns:p14="http://schemas.microsoft.com/office/powerpoint/2010/main" val="692459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i="1" dirty="0" smtClean="0"/>
              <a:t>المرحلة الخامسة : تنفيذ القرار</a:t>
            </a:r>
            <a:endParaRPr lang="ar-IQ" b="1" i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ar-IQ" dirty="0" smtClean="0"/>
              <a:t>بعد ان يتم الاختيار ينتقل الى حيز التنفيذ وهنا يتخذ اللاعب قرار بالتحرك الى </a:t>
            </a:r>
            <a:r>
              <a:rPr lang="ar-IQ" dirty="0" smtClean="0"/>
              <a:t>الجهة </a:t>
            </a:r>
            <a:r>
              <a:rPr lang="ar-IQ" dirty="0" smtClean="0"/>
              <a:t>المطلوب التحرك اليها بالاعتماد على زاويه انطلاق الكرة وسرعتها.</a:t>
            </a:r>
          </a:p>
          <a:p>
            <a:r>
              <a:rPr lang="ar-IQ" dirty="0" smtClean="0"/>
              <a:t>هذا القرار يعتمد على الخبرات السابقة .</a:t>
            </a:r>
          </a:p>
          <a:p>
            <a:r>
              <a:rPr lang="ar-IQ" dirty="0" smtClean="0"/>
              <a:t>ومتى ما أتخذ القرار فان اللاعب يقوم بالتنفيذ, ويكون التنفيذ عن طريق اشارات حسية تنطلق من الجهاز العصبي المركزي مرورا بالحبل الشوكي والى المجاميع العضلية المطلوب تحركها.</a:t>
            </a:r>
          </a:p>
          <a:p>
            <a:r>
              <a:rPr lang="ar-IQ" dirty="0" smtClean="0"/>
              <a:t>لن تكون هناك عمليات عقلية اثناء التنفيذ وانما يكون هناك تحكم في كيفية التنفيذ.</a:t>
            </a:r>
          </a:p>
        </p:txBody>
      </p:sp>
    </p:spTree>
    <p:extLst>
      <p:ext uri="{BB962C8B-B14F-4D97-AF65-F5344CB8AC3E}">
        <p14:creationId xmlns:p14="http://schemas.microsoft.com/office/powerpoint/2010/main" val="411201162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</TotalTime>
  <Words>594</Words>
  <Application>Microsoft Office PowerPoint</Application>
  <PresentationFormat>عرض على الشاشة (3:4)‏</PresentationFormat>
  <Paragraphs>63</Paragraphs>
  <Slides>10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نسق Office</vt:lpstr>
      <vt:lpstr>العمليات العقلية</vt:lpstr>
      <vt:lpstr>العمليات العقلية (برمجة المعلومات)</vt:lpstr>
      <vt:lpstr>عرض تقديمي في PowerPoint</vt:lpstr>
      <vt:lpstr>مراحل العمليات العقلية</vt:lpstr>
      <vt:lpstr>المرحلة الاولى مثيرات المحيط (المدخلات)</vt:lpstr>
      <vt:lpstr>المرحلة الثانية :تحديد المثيرات</vt:lpstr>
      <vt:lpstr>المرحلة الثالثة : البحث في الذاكرة</vt:lpstr>
      <vt:lpstr>المرحلة الرابعة : التفاعل بين المخزون وبين المثير</vt:lpstr>
      <vt:lpstr>المرحلة الخامسة : تنفيذ القرار</vt:lpstr>
      <vt:lpstr>عرض تقديمي في PowerPoint</vt:lpstr>
    </vt:vector>
  </TitlesOfParts>
  <Company>Microsoft (C)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العمليات العقلية</dc:title>
  <dc:creator>hp</dc:creator>
  <cp:lastModifiedBy>hp</cp:lastModifiedBy>
  <cp:revision>22</cp:revision>
  <dcterms:created xsi:type="dcterms:W3CDTF">2020-03-27T19:21:46Z</dcterms:created>
  <dcterms:modified xsi:type="dcterms:W3CDTF">2020-03-30T17:46:54Z</dcterms:modified>
</cp:coreProperties>
</file>