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IQ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0FDFC3-8371-4026-B918-E0E1CFE6B22C}" type="datetimeFigureOut">
              <a:rPr lang="ar-IQ" smtClean="0"/>
              <a:t>04/08/1441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E56AC5-F5C1-4CBC-A82D-D16633A234A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5257800"/>
          </a:xfrm>
        </p:spPr>
        <p:txBody>
          <a:bodyPr>
            <a:normAutofit/>
          </a:bodyPr>
          <a:lstStyle/>
          <a:p>
            <a:pPr algn="ctr"/>
            <a:r>
              <a:rPr lang="ar-IQ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القوام في التربية الحركية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محاضرة مقدمة الى طلبة الدراسات العليا</a:t>
            </a:r>
            <a:br>
              <a:rPr lang="ar-IQ" dirty="0" smtClean="0"/>
            </a:br>
            <a:r>
              <a:rPr lang="ar-IQ" dirty="0" smtClean="0"/>
              <a:t>الدكتوراه</a:t>
            </a:r>
            <a:br>
              <a:rPr lang="ar-IQ" dirty="0" smtClean="0"/>
            </a:br>
            <a:r>
              <a:rPr lang="ar-IQ" dirty="0" smtClean="0"/>
              <a:t>ضمن مادة التطور الحركي</a:t>
            </a:r>
            <a:br>
              <a:rPr lang="ar-IQ" dirty="0" smtClean="0"/>
            </a:br>
            <a:r>
              <a:rPr lang="ar-IQ" dirty="0" smtClean="0"/>
              <a:t>من قبل </a:t>
            </a:r>
            <a:br>
              <a:rPr lang="ar-IQ" dirty="0" smtClean="0"/>
            </a:br>
            <a:r>
              <a:rPr lang="ar-IQ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 د منى عبد الستار هاشم</a:t>
            </a:r>
            <a:endParaRPr lang="ar-IQ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593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00" y="1676400"/>
            <a:ext cx="3657600" cy="4876800"/>
          </a:xfrm>
        </p:spPr>
        <p:txBody>
          <a:bodyPr>
            <a:normAutofit/>
          </a:bodyPr>
          <a:lstStyle/>
          <a:p>
            <a:r>
              <a:rPr lang="ar-IQ" sz="3200" dirty="0" smtClean="0"/>
              <a:t>وقد يكون الانحراف او التشوه القوامي بنائيا متقدما، اي تأثر العظام بالانحرافات ، وفي هذه الحالة فأن الامر يحتاج الى تداخل جراحي لاصلاح وضع القوام .</a:t>
            </a:r>
            <a:endParaRPr lang="ar-IQ" sz="3200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4267199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2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اسباب حدوث التشوهات القوامية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b="1" dirty="0" smtClean="0"/>
              <a:t>1- التشوهات الخلقية </a:t>
            </a:r>
            <a:r>
              <a:rPr lang="ar-IQ" dirty="0" smtClean="0"/>
              <a:t>:- وهي التشوهات التي تتواجد قبل ولادة الجنين وقد تكون نتيجة لاسباب وراثية او اسباب بيئية (مكتسبة).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124200"/>
            <a:ext cx="60007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4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8839200" cy="4953000"/>
          </a:xfrm>
        </p:spPr>
        <p:txBody>
          <a:bodyPr/>
          <a:lstStyle/>
          <a:p>
            <a:r>
              <a:rPr lang="ar-IQ" b="1" dirty="0" smtClean="0"/>
              <a:t>الاسباب الوراثية </a:t>
            </a:r>
            <a:r>
              <a:rPr lang="ar-IQ" dirty="0" smtClean="0"/>
              <a:t>: يتم التشوه في اثناء فترة الحمل من جينات تعطى من احد الوالدين او كليهما</a:t>
            </a:r>
          </a:p>
          <a:p>
            <a:r>
              <a:rPr lang="ar-IQ" b="1" dirty="0" smtClean="0"/>
              <a:t>الاسباب البيئية </a:t>
            </a:r>
            <a:r>
              <a:rPr lang="ar-IQ" dirty="0" smtClean="0"/>
              <a:t>: يحدث التشوه عند اصابه الام الحامل مثل الحصبة الالمانية ، او عند تعاطي الام عقاقير او اضطراب الغدد الصماء او تعرضها لاشعة </a:t>
            </a:r>
            <a:r>
              <a:rPr lang="en-US" dirty="0" smtClean="0"/>
              <a:t>X</a:t>
            </a:r>
            <a:r>
              <a:rPr lang="ar-IQ" dirty="0" smtClean="0"/>
              <a:t> او نتيجة عوامل ميكانيكية تنشأ من اوضاع خاطئة.</a:t>
            </a:r>
          </a:p>
          <a:p>
            <a:r>
              <a:rPr lang="ar-IQ" b="1" dirty="0"/>
              <a:t>العوامل الوراثية والبيئية</a:t>
            </a:r>
            <a:r>
              <a:rPr lang="ar-IQ" dirty="0"/>
              <a:t> : يحدث التشوه </a:t>
            </a:r>
            <a:r>
              <a:rPr lang="ar-IQ" dirty="0" smtClean="0"/>
              <a:t>نتيجة </a:t>
            </a:r>
            <a:r>
              <a:rPr lang="ar-IQ" dirty="0"/>
              <a:t>اجتماع العوامل الوراثية والبيئية </a:t>
            </a:r>
            <a:r>
              <a:rPr lang="ar-IQ" dirty="0" smtClean="0"/>
              <a:t>معا</a:t>
            </a:r>
            <a:r>
              <a:rPr lang="ar-IQ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351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b="1" dirty="0" smtClean="0"/>
              <a:t>2-التشوهات المكتسبة واسبابها :</a:t>
            </a:r>
          </a:p>
          <a:p>
            <a:r>
              <a:rPr lang="ar-IQ" dirty="0" smtClean="0"/>
              <a:t>البيئة التي يعيش فيها الطفل.</a:t>
            </a:r>
          </a:p>
          <a:p>
            <a:r>
              <a:rPr lang="ar-IQ" dirty="0" smtClean="0"/>
              <a:t>العادات الخاطئة.</a:t>
            </a:r>
          </a:p>
          <a:p>
            <a:r>
              <a:rPr lang="ar-IQ" dirty="0" smtClean="0"/>
              <a:t>الملابس.</a:t>
            </a:r>
          </a:p>
          <a:p>
            <a:endParaRPr lang="ar-IQ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200"/>
            <a:ext cx="2590800" cy="2577874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14" y="3962400"/>
            <a:ext cx="2476500" cy="245949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962400"/>
            <a:ext cx="2362200" cy="2457687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962400"/>
            <a:ext cx="2695575" cy="245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171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 smtClean="0"/>
              <a:t>حالات ضعف البصر او السمع.</a:t>
            </a:r>
          </a:p>
          <a:p>
            <a:r>
              <a:rPr lang="ar-IQ" dirty="0" smtClean="0"/>
              <a:t>الضعف العضلي العصبي.</a:t>
            </a:r>
          </a:p>
          <a:p>
            <a:r>
              <a:rPr lang="ar-IQ" dirty="0" smtClean="0"/>
              <a:t>الاجهاد والتعب.</a:t>
            </a:r>
          </a:p>
          <a:p>
            <a:r>
              <a:rPr lang="ar-IQ" dirty="0" smtClean="0"/>
              <a:t>الغذاء .</a:t>
            </a:r>
            <a:endParaRPr lang="ar-IQ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64" y="4038601"/>
            <a:ext cx="2836409" cy="2142668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4" y="1524000"/>
            <a:ext cx="2857500" cy="228600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038602"/>
            <a:ext cx="2743200" cy="217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45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62400" y="2286000"/>
            <a:ext cx="5105400" cy="1447800"/>
          </a:xfrm>
        </p:spPr>
        <p:txBody>
          <a:bodyPr>
            <a:normAutofit/>
          </a:bodyPr>
          <a:lstStyle/>
          <a:p>
            <a:r>
              <a:rPr lang="ar-IQ" sz="3600" dirty="0" smtClean="0"/>
              <a:t>الحالة النفسية والاجتماعية.</a:t>
            </a: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3810000" cy="419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30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800" b="1" dirty="0" smtClean="0"/>
              <a:t>تأثير الحركة على القوام</a:t>
            </a:r>
            <a:endParaRPr lang="ar-IQ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r>
              <a:rPr lang="ar-IQ" dirty="0" smtClean="0"/>
              <a:t>زيادة المقطع العرضي للعضلة اي زيادة سمكها وقوتها .</a:t>
            </a:r>
          </a:p>
          <a:p>
            <a:r>
              <a:rPr lang="ar-IQ" dirty="0" smtClean="0"/>
              <a:t>تقوي كمية النسيج الضام داخل العضلة وزيادة حجم الالياف العضلية المكونة لها.</a:t>
            </a:r>
          </a:p>
          <a:p>
            <a:r>
              <a:rPr lang="ar-IQ" dirty="0" smtClean="0"/>
              <a:t>تكسب العضلة المطاولة والقوة وتزيد من سمك الالياف العضلية المكونة لها.</a:t>
            </a:r>
          </a:p>
          <a:p>
            <a:r>
              <a:rPr lang="ar-IQ" dirty="0" smtClean="0"/>
              <a:t>تسهم في زيادة التمثيل الكيميائي داخل العضلة وتزيد من كفائتها.</a:t>
            </a:r>
          </a:p>
          <a:p>
            <a:r>
              <a:rPr lang="ar-IQ" dirty="0" smtClean="0"/>
              <a:t>تسهيل مرور الاشارات العصبية الكهربائية داخل العضلة وتنشط العصب المحرك في الليفة العضلية.</a:t>
            </a:r>
          </a:p>
          <a:p>
            <a:r>
              <a:rPr lang="ar-IQ" dirty="0" smtClean="0"/>
              <a:t>تساعد في زيادة الطاقة الميكانيكية للعضلة وتحويلها الى طاقة حركية يستفاد منها في اداء الحركات.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4019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علاقة تشوه القوام بالمهارات الحركية الرياضية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52600"/>
            <a:ext cx="8153400" cy="4343400"/>
          </a:xfrm>
        </p:spPr>
        <p:txBody>
          <a:bodyPr/>
          <a:lstStyle/>
          <a:p>
            <a:r>
              <a:rPr lang="ar-IQ" dirty="0" smtClean="0"/>
              <a:t>تأثير تشوه تحدب الظهر في مهارات الدفع والرمي.</a:t>
            </a:r>
          </a:p>
          <a:p>
            <a:r>
              <a:rPr lang="ar-IQ" dirty="0" smtClean="0"/>
              <a:t>تأثير تشوه التجويف القطني في مهارات الدفع والرمي.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76600"/>
            <a:ext cx="7772400" cy="295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40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981200"/>
            <a:ext cx="8839200" cy="4144963"/>
          </a:xfrm>
        </p:spPr>
        <p:txBody>
          <a:bodyPr/>
          <a:lstStyle/>
          <a:p>
            <a:r>
              <a:rPr lang="ar-IQ" dirty="0" smtClean="0"/>
              <a:t>تأثير تشوه تسطح القدمين في مهارات الركض.</a:t>
            </a:r>
          </a:p>
          <a:p>
            <a:r>
              <a:rPr lang="ar-IQ" dirty="0" smtClean="0"/>
              <a:t>تأثير تشوه سقوط الرأس اماما في وضع البداية في العاب القوى.</a:t>
            </a:r>
            <a:endParaRPr lang="ar-IQ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265714"/>
            <a:ext cx="6172200" cy="328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13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5410199"/>
          </a:xfrm>
        </p:spPr>
      </p:pic>
    </p:spTree>
    <p:extLst>
      <p:ext uri="{BB962C8B-B14F-4D97-AF65-F5344CB8AC3E}">
        <p14:creationId xmlns:p14="http://schemas.microsoft.com/office/powerpoint/2010/main" val="87983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6600" b="1" dirty="0" smtClean="0"/>
              <a:t>القوام</a:t>
            </a:r>
            <a:endParaRPr lang="ar-IQ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24383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dirty="0" smtClean="0"/>
              <a:t>  ان التناسق واتزان أجزاء الجسم واطرافه واستقامتها هو المعيار الاول والمهم وليس الضخامة والعضلات الكبيرة ، كما ويعد القوام السليم والجيد من علامات الصحة الجيدة ، لذا يعتمد الفكر الحديث في هذا المجال على ما يلي:</a:t>
            </a:r>
          </a:p>
          <a:p>
            <a:r>
              <a:rPr lang="ar-IQ" dirty="0" smtClean="0"/>
              <a:t>كل قوام مختلف عن القوام الاخر.</a:t>
            </a:r>
          </a:p>
          <a:p>
            <a:r>
              <a:rPr lang="ar-IQ" dirty="0" smtClean="0"/>
              <a:t>بناء الجسم والتركيب البدني هو اساس القوام.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75438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IQ" sz="6000" b="1" dirty="0" smtClean="0"/>
              <a:t>مفهوم القوام</a:t>
            </a:r>
            <a:endParaRPr lang="ar-IQ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828800"/>
            <a:ext cx="7848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3600" b="1" dirty="0" smtClean="0"/>
              <a:t>  لقد وردت عدة تفسيرات لمفهوم القوام ومنها :</a:t>
            </a:r>
          </a:p>
          <a:p>
            <a:pPr marL="0" indent="0">
              <a:buNone/>
            </a:pPr>
            <a:endParaRPr lang="ar-IQ" dirty="0" smtClean="0"/>
          </a:p>
          <a:p>
            <a:r>
              <a:rPr lang="ar-IQ" dirty="0" smtClean="0"/>
              <a:t>هو تناسق حركة الجسم نتيجة التوازن بين اعضاء الجسم الاساسية وهي الهيكل العظمي والجهاز العضلي .</a:t>
            </a:r>
          </a:p>
          <a:p>
            <a:r>
              <a:rPr lang="ar-IQ" dirty="0" smtClean="0"/>
              <a:t>هو الشكل الذي يتخذه الجسم ناتجا عن علاقة تنظيمية لاجهزته المختلفة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8380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5400" b="1" dirty="0" smtClean="0"/>
              <a:t>التشوهات </a:t>
            </a:r>
            <a:r>
              <a:rPr lang="ar-IQ" sz="5400" b="1" dirty="0" err="1" smtClean="0"/>
              <a:t>القوامية</a:t>
            </a:r>
            <a:endParaRPr lang="ar-IQ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19714" y="1600200"/>
            <a:ext cx="516708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b="1" dirty="0" smtClean="0"/>
              <a:t>هنالك تعريفات للتشوهات القوامية منها :</a:t>
            </a:r>
          </a:p>
          <a:p>
            <a:r>
              <a:rPr lang="ar-IQ" dirty="0" smtClean="0"/>
              <a:t>هي شذوذ في شكل عضو من اعضاء الجسم او جزء منه وانحرافه عن المعدل  الطبيعي المسلم به تشريحيا، مما ينتج عنه تغير في علاقة هذا العضو بسائر الاعضاء الاخرى.</a:t>
            </a:r>
          </a:p>
          <a:p>
            <a:r>
              <a:rPr lang="ar-IQ" dirty="0" smtClean="0"/>
              <a:t>قد تكون هذه التشوهات والتغيرات في اعضاء الجسم موروثة او مكتسبة.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329111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7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ar-IQ" b="1" dirty="0" smtClean="0"/>
              <a:t> قد تؤدي الوراثة دورا في تحديد العديد من السمات او العادات القوامية مثل:</a:t>
            </a:r>
          </a:p>
          <a:p>
            <a:r>
              <a:rPr lang="ar-IQ" dirty="0" smtClean="0"/>
              <a:t>لون البشرة والشعر والعينين والطول ونمط الجسم ...الخ</a:t>
            </a:r>
          </a:p>
          <a:p>
            <a:r>
              <a:rPr lang="ar-IQ" dirty="0" smtClean="0"/>
              <a:t>ان التشوهات القوامية لاتورث من الاباء الى الابناء وانما قد تنتقل اليهم عن طريق التقليد (الاكتساب).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2129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انواع التشوهات او الانحرافات القوامية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43400" y="1600200"/>
            <a:ext cx="4343400" cy="4525963"/>
          </a:xfrm>
        </p:spPr>
        <p:txBody>
          <a:bodyPr/>
          <a:lstStyle/>
          <a:p>
            <a:pPr marL="0" indent="0">
              <a:buNone/>
            </a:pPr>
            <a:r>
              <a:rPr lang="ar-IQ" sz="4000" dirty="0" smtClean="0"/>
              <a:t> التشوهات القوامية مثل:</a:t>
            </a:r>
          </a:p>
          <a:p>
            <a:r>
              <a:rPr lang="ar-IQ" sz="4000" dirty="0" smtClean="0"/>
              <a:t>سقوط الرأس اماما.</a:t>
            </a:r>
          </a:p>
          <a:p>
            <a:endParaRPr lang="ar-IQ" sz="4000" dirty="0"/>
          </a:p>
          <a:p>
            <a:pPr marL="0" indent="0">
              <a:buNone/>
            </a:pPr>
            <a:endParaRPr lang="ar-IQ" sz="4000" dirty="0" smtClean="0"/>
          </a:p>
          <a:p>
            <a:r>
              <a:rPr lang="ar-IQ" sz="4000" dirty="0" smtClean="0"/>
              <a:t>استدارة الكتفين</a:t>
            </a:r>
            <a:r>
              <a:rPr lang="ar-IQ" dirty="0" smtClean="0"/>
              <a:t>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76400"/>
            <a:ext cx="3962400" cy="220980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419600"/>
            <a:ext cx="3962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38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IQ" sz="4400" dirty="0" smtClean="0"/>
              <a:t>تحدب الظهر .</a:t>
            </a:r>
          </a:p>
          <a:p>
            <a:r>
              <a:rPr lang="ar-IQ" sz="4400" dirty="0" smtClean="0"/>
              <a:t>تسطح الظهر.</a:t>
            </a:r>
          </a:p>
          <a:p>
            <a:r>
              <a:rPr lang="ar-IQ" sz="4400" dirty="0" smtClean="0"/>
              <a:t>تقعر البطن.</a:t>
            </a:r>
          </a:p>
          <a:p>
            <a:endParaRPr lang="ar-IQ" sz="4400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76400"/>
            <a:ext cx="40005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sz="4400" dirty="0" smtClean="0"/>
              <a:t>تقوس الرجلين.</a:t>
            </a:r>
          </a:p>
          <a:p>
            <a:endParaRPr lang="ar-IQ" sz="4400" dirty="0"/>
          </a:p>
          <a:p>
            <a:endParaRPr lang="ar-IQ" sz="4400" dirty="0" smtClean="0"/>
          </a:p>
          <a:p>
            <a:pPr marL="0" indent="0">
              <a:buNone/>
            </a:pPr>
            <a:endParaRPr lang="ar-IQ" sz="4400" dirty="0" smtClean="0"/>
          </a:p>
          <a:p>
            <a:r>
              <a:rPr lang="ar-IQ" sz="4400" dirty="0" smtClean="0"/>
              <a:t>تسطح القدمين</a:t>
            </a:r>
            <a:r>
              <a:rPr lang="ar-IQ" dirty="0" smtClean="0"/>
              <a:t>.</a:t>
            </a:r>
            <a:endParaRPr lang="ar-IQ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33" y="3886200"/>
            <a:ext cx="2590800" cy="2514600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204" y="17526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70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IQ" dirty="0" smtClean="0"/>
              <a:t>والانحراف القوامي قد يكون وظيفيا بسيطا اي في حدود العضلات والاربطة فقط.</a:t>
            </a:r>
          </a:p>
          <a:p>
            <a:pPr marL="0" indent="0">
              <a:buNone/>
            </a:pPr>
            <a:endParaRPr lang="ar-IQ" dirty="0" smtClean="0"/>
          </a:p>
          <a:p>
            <a:r>
              <a:rPr lang="ar-IQ" dirty="0" smtClean="0"/>
              <a:t>وهذا يمكن تداركه بالتمرينات العلاجية والتعويضية التي تستهدف تحقيق الاتزان العضلي بين المجموعات العضلية المتقابلة في الجسم.</a:t>
            </a:r>
            <a:endParaRPr lang="ar-IQ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228775"/>
            <a:ext cx="6172200" cy="22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64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509</TotalTime>
  <Words>528</Words>
  <Application>Microsoft Office PowerPoint</Application>
  <PresentationFormat>عرض على الشاشة (3:4)‏</PresentationFormat>
  <Paragraphs>61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ألوان متوسطة</vt:lpstr>
      <vt:lpstr>القوام في التربية الحركية محاضرة مقدمة الى طلبة الدراسات العليا الدكتوراه ضمن مادة التطور الحركي من قبل  أ. د منى عبد الستار هاشم</vt:lpstr>
      <vt:lpstr>القوام</vt:lpstr>
      <vt:lpstr>مفهوم القوام</vt:lpstr>
      <vt:lpstr>التشوهات القوامية</vt:lpstr>
      <vt:lpstr>عرض تقديمي في PowerPoint</vt:lpstr>
      <vt:lpstr>انواع التشوهات او الانحرافات القوامية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اسباب حدوث التشوهات القوامية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تأثير الحركة على القوام</vt:lpstr>
      <vt:lpstr>علاقة تشوه القوام بالمهارات الحركية الرياضية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القوام في التربية الحركية</dc:title>
  <dc:creator>Windows User</dc:creator>
  <cp:lastModifiedBy>hp</cp:lastModifiedBy>
  <cp:revision>30</cp:revision>
  <dcterms:created xsi:type="dcterms:W3CDTF">2020-03-21T22:07:23Z</dcterms:created>
  <dcterms:modified xsi:type="dcterms:W3CDTF">2020-03-28T20:23:01Z</dcterms:modified>
</cp:coreProperties>
</file>