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744" r:id="rId1"/>
  </p:sld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varScale="1">
        <p:scale>
          <a:sx n="66" d="100"/>
          <a:sy n="66" d="100"/>
        </p:scale>
        <p:origin x="-1506" y="-11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spTree>
      <p:nvGrpSpPr>
        <p:cNvPr id="1" name=""/>
        <p:cNvGrpSpPr/>
        <p:nvPr/>
      </p:nvGrpSpPr>
      <p:grpSpPr>
        <a:xfrm>
          <a:off x="0" y="0"/>
          <a:ext cx="0" cy="0"/>
          <a:chOff x="0" y="0"/>
          <a:chExt cx="0" cy="0"/>
        </a:xfrm>
      </p:grpSpPr>
      <p:sp>
        <p:nvSpPr>
          <p:cNvPr id="7" name="رابط مستقيم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عنوان 28"/>
          <p:cNvSpPr>
            <a:spLocks noGrp="1"/>
          </p:cNvSpPr>
          <p:nvPr>
            <p:ph type="ctrTitle"/>
          </p:nvPr>
        </p:nvSpPr>
        <p:spPr>
          <a:xfrm>
            <a:off x="381000" y="4853411"/>
            <a:ext cx="8458200" cy="1222375"/>
          </a:xfrm>
        </p:spPr>
        <p:txBody>
          <a:bodyPr anchor="t"/>
          <a:lstStyle/>
          <a:p>
            <a:r>
              <a:rPr kumimoji="0" lang="ar-SA" smtClean="0"/>
              <a:t>انقر لتحرير نمط العنوان الرئيسي</a:t>
            </a:r>
            <a:endParaRPr kumimoji="0" lang="en-US"/>
          </a:p>
        </p:txBody>
      </p:sp>
      <p:sp>
        <p:nvSpPr>
          <p:cNvPr id="9" name="عنوان فرعي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ar-SA" smtClean="0"/>
              <a:t>انقر لتحرير نمط العنوان الثانوي الرئيسي</a:t>
            </a:r>
            <a:endParaRPr kumimoji="0" lang="en-US"/>
          </a:p>
        </p:txBody>
      </p:sp>
      <p:sp>
        <p:nvSpPr>
          <p:cNvPr id="16" name="عنصر نائب للتاريخ 15"/>
          <p:cNvSpPr>
            <a:spLocks noGrp="1"/>
          </p:cNvSpPr>
          <p:nvPr>
            <p:ph type="dt" sz="half" idx="10"/>
          </p:nvPr>
        </p:nvSpPr>
        <p:spPr/>
        <p:txBody>
          <a:bodyPr/>
          <a:lstStyle/>
          <a:p>
            <a:fld id="{F87CB251-7765-406D-948F-C0DCFD10B799}" type="datetimeFigureOut">
              <a:rPr lang="ar-IQ" smtClean="0"/>
              <a:t>27/07/1441</a:t>
            </a:fld>
            <a:endParaRPr lang="ar-IQ"/>
          </a:p>
        </p:txBody>
      </p:sp>
      <p:sp>
        <p:nvSpPr>
          <p:cNvPr id="2" name="عنصر نائب للتذييل 1"/>
          <p:cNvSpPr>
            <a:spLocks noGrp="1"/>
          </p:cNvSpPr>
          <p:nvPr>
            <p:ph type="ftr" sz="quarter" idx="11"/>
          </p:nvPr>
        </p:nvSpPr>
        <p:spPr/>
        <p:txBody>
          <a:bodyPr/>
          <a:lstStyle/>
          <a:p>
            <a:endParaRPr lang="ar-IQ"/>
          </a:p>
        </p:txBody>
      </p:sp>
      <p:sp>
        <p:nvSpPr>
          <p:cNvPr id="15" name="عنصر نائب لرقم الشريحة 14"/>
          <p:cNvSpPr>
            <a:spLocks noGrp="1"/>
          </p:cNvSpPr>
          <p:nvPr>
            <p:ph type="sldNum" sz="quarter" idx="12"/>
          </p:nvPr>
        </p:nvSpPr>
        <p:spPr>
          <a:xfrm>
            <a:off x="8229600" y="6473952"/>
            <a:ext cx="758952" cy="246888"/>
          </a:xfrm>
        </p:spPr>
        <p:txBody>
          <a:bodyPr/>
          <a:lstStyle/>
          <a:p>
            <a:fld id="{645E0B5C-8810-472F-BE21-E85095076D7F}" type="slidenum">
              <a:rPr lang="ar-IQ" smtClean="0"/>
              <a:t>‹#›</a:t>
            </a:fld>
            <a:endParaRPr lang="ar-IQ"/>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F87CB251-7765-406D-948F-C0DCFD10B799}" type="datetimeFigureOut">
              <a:rPr lang="ar-IQ" smtClean="0"/>
              <a:t>27/07/1441</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645E0B5C-8810-472F-BE21-E85095076D7F}" type="slidenum">
              <a:rPr lang="ar-IQ" smtClean="0"/>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858000" y="549276"/>
            <a:ext cx="1828800" cy="5851525"/>
          </a:xfrm>
        </p:spPr>
        <p:txBody>
          <a:bodyPr vert="eaVer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457200" y="549276"/>
            <a:ext cx="6248400" cy="5851525"/>
          </a:xfrm>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F87CB251-7765-406D-948F-C0DCFD10B799}" type="datetimeFigureOut">
              <a:rPr lang="ar-IQ" smtClean="0"/>
              <a:t>27/07/1441</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645E0B5C-8810-472F-BE21-E85095076D7F}" type="slidenum">
              <a:rPr lang="ar-IQ" smtClean="0"/>
              <a:t>‹#›</a:t>
            </a:fld>
            <a:endParaRPr lang="ar-IQ"/>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2" name="عنوان 21"/>
          <p:cNvSpPr>
            <a:spLocks noGrp="1"/>
          </p:cNvSpPr>
          <p:nvPr>
            <p:ph type="title"/>
          </p:nvPr>
        </p:nvSpPr>
        <p:spPr/>
        <p:txBody>
          <a:bodyPr/>
          <a:lstStyle/>
          <a:p>
            <a:r>
              <a:rPr kumimoji="0" lang="ar-SA" smtClean="0"/>
              <a:t>انقر لتحرير نمط العنوان الرئيسي</a:t>
            </a:r>
            <a:endParaRPr kumimoji="0" lang="en-US"/>
          </a:p>
        </p:txBody>
      </p:sp>
      <p:sp>
        <p:nvSpPr>
          <p:cNvPr id="27" name="عنصر نائب للمحتوى 26"/>
          <p:cNvSpPr>
            <a:spLocks noGrp="1"/>
          </p:cNvSpPr>
          <p:nvPr>
            <p:ph idx="1"/>
          </p:nvPr>
        </p:nvSpPr>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25" name="عنصر نائب للتاريخ 24"/>
          <p:cNvSpPr>
            <a:spLocks noGrp="1"/>
          </p:cNvSpPr>
          <p:nvPr>
            <p:ph type="dt" sz="half" idx="10"/>
          </p:nvPr>
        </p:nvSpPr>
        <p:spPr/>
        <p:txBody>
          <a:bodyPr/>
          <a:lstStyle/>
          <a:p>
            <a:fld id="{F87CB251-7765-406D-948F-C0DCFD10B799}" type="datetimeFigureOut">
              <a:rPr lang="ar-IQ" smtClean="0"/>
              <a:t>27/07/1441</a:t>
            </a:fld>
            <a:endParaRPr lang="ar-IQ"/>
          </a:p>
        </p:txBody>
      </p:sp>
      <p:sp>
        <p:nvSpPr>
          <p:cNvPr id="19" name="عنصر نائب للتذييل 18"/>
          <p:cNvSpPr>
            <a:spLocks noGrp="1"/>
          </p:cNvSpPr>
          <p:nvPr>
            <p:ph type="ftr" sz="quarter" idx="11"/>
          </p:nvPr>
        </p:nvSpPr>
        <p:spPr>
          <a:xfrm>
            <a:off x="3581400" y="76200"/>
            <a:ext cx="2895600" cy="288925"/>
          </a:xfrm>
        </p:spPr>
        <p:txBody>
          <a:bodyPr/>
          <a:lstStyle/>
          <a:p>
            <a:endParaRPr lang="ar-IQ"/>
          </a:p>
        </p:txBody>
      </p:sp>
      <p:sp>
        <p:nvSpPr>
          <p:cNvPr id="16" name="عنصر نائب لرقم الشريحة 15"/>
          <p:cNvSpPr>
            <a:spLocks noGrp="1"/>
          </p:cNvSpPr>
          <p:nvPr>
            <p:ph type="sldNum" sz="quarter" idx="12"/>
          </p:nvPr>
        </p:nvSpPr>
        <p:spPr>
          <a:xfrm>
            <a:off x="8229600" y="6473952"/>
            <a:ext cx="758952" cy="246888"/>
          </a:xfrm>
        </p:spPr>
        <p:txBody>
          <a:bodyPr/>
          <a:lstStyle/>
          <a:p>
            <a:fld id="{645E0B5C-8810-472F-BE21-E85095076D7F}" type="slidenum">
              <a:rPr lang="ar-IQ" smtClean="0"/>
              <a:t>‹#›</a:t>
            </a:fld>
            <a:endParaRPr lang="ar-IQ"/>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bg>
      <p:bgRef idx="1003">
        <a:schemeClr val="bg2"/>
      </p:bgRef>
    </p:bg>
    <p:spTree>
      <p:nvGrpSpPr>
        <p:cNvPr id="1" name=""/>
        <p:cNvGrpSpPr/>
        <p:nvPr/>
      </p:nvGrpSpPr>
      <p:grpSpPr>
        <a:xfrm>
          <a:off x="0" y="0"/>
          <a:ext cx="0" cy="0"/>
          <a:chOff x="0" y="0"/>
          <a:chExt cx="0" cy="0"/>
        </a:xfrm>
      </p:grpSpPr>
      <p:sp>
        <p:nvSpPr>
          <p:cNvPr id="7" name="رابط مستقيم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عنصر نائب للنص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ar-SA" smtClean="0"/>
              <a:t>انقر لتحرير أنماط النص الرئيسي</a:t>
            </a:r>
          </a:p>
        </p:txBody>
      </p:sp>
      <p:sp>
        <p:nvSpPr>
          <p:cNvPr id="19" name="عنصر نائب للتاريخ 18"/>
          <p:cNvSpPr>
            <a:spLocks noGrp="1"/>
          </p:cNvSpPr>
          <p:nvPr>
            <p:ph type="dt" sz="half" idx="10"/>
          </p:nvPr>
        </p:nvSpPr>
        <p:spPr/>
        <p:txBody>
          <a:bodyPr/>
          <a:lstStyle/>
          <a:p>
            <a:fld id="{F87CB251-7765-406D-948F-C0DCFD10B799}" type="datetimeFigureOut">
              <a:rPr lang="ar-IQ" smtClean="0"/>
              <a:t>27/07/1441</a:t>
            </a:fld>
            <a:endParaRPr lang="ar-IQ"/>
          </a:p>
        </p:txBody>
      </p:sp>
      <p:sp>
        <p:nvSpPr>
          <p:cNvPr id="11" name="عنصر نائب للتذييل 10"/>
          <p:cNvSpPr>
            <a:spLocks noGrp="1"/>
          </p:cNvSpPr>
          <p:nvPr>
            <p:ph type="ftr" sz="quarter" idx="11"/>
          </p:nvPr>
        </p:nvSpPr>
        <p:spPr/>
        <p:txBody>
          <a:bodyPr/>
          <a:lstStyle/>
          <a:p>
            <a:endParaRPr lang="ar-IQ"/>
          </a:p>
        </p:txBody>
      </p:sp>
      <p:sp>
        <p:nvSpPr>
          <p:cNvPr id="16" name="عنصر نائب لرقم الشريحة 15"/>
          <p:cNvSpPr>
            <a:spLocks noGrp="1"/>
          </p:cNvSpPr>
          <p:nvPr>
            <p:ph type="sldNum" sz="quarter" idx="12"/>
          </p:nvPr>
        </p:nvSpPr>
        <p:spPr/>
        <p:txBody>
          <a:bodyPr/>
          <a:lstStyle/>
          <a:p>
            <a:fld id="{645E0B5C-8810-472F-BE21-E85095076D7F}" type="slidenum">
              <a:rPr lang="ar-IQ" smtClean="0"/>
              <a:t>‹#›</a:t>
            </a:fld>
            <a:endParaRPr lang="ar-IQ"/>
          </a:p>
        </p:txBody>
      </p:sp>
      <p:sp>
        <p:nvSpPr>
          <p:cNvPr id="8" name="عنوان 7"/>
          <p:cNvSpPr>
            <a:spLocks noGrp="1"/>
          </p:cNvSpPr>
          <p:nvPr>
            <p:ph type="title"/>
          </p:nvPr>
        </p:nvSpPr>
        <p:spPr>
          <a:xfrm>
            <a:off x="180475" y="2947085"/>
            <a:ext cx="8686800" cy="1184825"/>
          </a:xfrm>
        </p:spPr>
        <p:txBody>
          <a:bodyPr rtlCol="0" anchor="t"/>
          <a:lstStyle>
            <a:lvl1pPr algn="r">
              <a:defRPr/>
            </a:lvl1pPr>
          </a:lstStyle>
          <a:p>
            <a:r>
              <a:rPr kumimoji="0" lang="ar-SA" smtClean="0"/>
              <a:t>انقر لتحرير نمط العنوان الرئيسي</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0" name="عنوان 19"/>
          <p:cNvSpPr>
            <a:spLocks noGrp="1"/>
          </p:cNvSpPr>
          <p:nvPr>
            <p:ph type="title"/>
          </p:nvPr>
        </p:nvSpPr>
        <p:spPr>
          <a:xfrm>
            <a:off x="301752" y="457200"/>
            <a:ext cx="8686800" cy="841248"/>
          </a:xfrm>
        </p:spPr>
        <p:txBody>
          <a:bodyPr/>
          <a:lstStyle/>
          <a:p>
            <a:r>
              <a:rPr kumimoji="0" lang="ar-SA" smtClean="0"/>
              <a:t>انقر لتحرير نمط العنوان الرئيسي</a:t>
            </a:r>
            <a:endParaRPr kumimoji="0" lang="en-US"/>
          </a:p>
        </p:txBody>
      </p:sp>
      <p:sp>
        <p:nvSpPr>
          <p:cNvPr id="14" name="عنصر نائب للمحتوى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13" name="عنصر نائب للمحتوى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21" name="عنصر نائب للتاريخ 20"/>
          <p:cNvSpPr>
            <a:spLocks noGrp="1"/>
          </p:cNvSpPr>
          <p:nvPr>
            <p:ph type="dt" sz="half" idx="10"/>
          </p:nvPr>
        </p:nvSpPr>
        <p:spPr/>
        <p:txBody>
          <a:bodyPr/>
          <a:lstStyle/>
          <a:p>
            <a:fld id="{F87CB251-7765-406D-948F-C0DCFD10B799}" type="datetimeFigureOut">
              <a:rPr lang="ar-IQ" smtClean="0"/>
              <a:t>27/07/1441</a:t>
            </a:fld>
            <a:endParaRPr lang="ar-IQ"/>
          </a:p>
        </p:txBody>
      </p:sp>
      <p:sp>
        <p:nvSpPr>
          <p:cNvPr id="10" name="عنصر نائب للتذييل 9"/>
          <p:cNvSpPr>
            <a:spLocks noGrp="1"/>
          </p:cNvSpPr>
          <p:nvPr>
            <p:ph type="ftr" sz="quarter" idx="11"/>
          </p:nvPr>
        </p:nvSpPr>
        <p:spPr/>
        <p:txBody>
          <a:bodyPr/>
          <a:lstStyle/>
          <a:p>
            <a:endParaRPr lang="ar-IQ"/>
          </a:p>
        </p:txBody>
      </p:sp>
      <p:sp>
        <p:nvSpPr>
          <p:cNvPr id="31" name="عنصر نائب لرقم الشريحة 30"/>
          <p:cNvSpPr>
            <a:spLocks noGrp="1"/>
          </p:cNvSpPr>
          <p:nvPr>
            <p:ph type="sldNum" sz="quarter" idx="12"/>
          </p:nvPr>
        </p:nvSpPr>
        <p:spPr/>
        <p:txBody>
          <a:bodyPr/>
          <a:lstStyle/>
          <a:p>
            <a:fld id="{645E0B5C-8810-472F-BE21-E85095076D7F}" type="slidenum">
              <a:rPr lang="ar-IQ" smtClean="0"/>
              <a:t>‹#›</a:t>
            </a:fld>
            <a:endParaRPr lang="ar-IQ"/>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مقارنة">
    <p:spTree>
      <p:nvGrpSpPr>
        <p:cNvPr id="1" name=""/>
        <p:cNvGrpSpPr/>
        <p:nvPr/>
      </p:nvGrpSpPr>
      <p:grpSpPr>
        <a:xfrm>
          <a:off x="0" y="0"/>
          <a:ext cx="0" cy="0"/>
          <a:chOff x="0" y="0"/>
          <a:chExt cx="0" cy="0"/>
        </a:xfrm>
      </p:grpSpPr>
      <p:sp>
        <p:nvSpPr>
          <p:cNvPr id="29" name="عنوان 28"/>
          <p:cNvSpPr>
            <a:spLocks noGrp="1"/>
          </p:cNvSpPr>
          <p:nvPr>
            <p:ph type="title"/>
          </p:nvPr>
        </p:nvSpPr>
        <p:spPr>
          <a:xfrm>
            <a:off x="304800" y="5410200"/>
            <a:ext cx="8610600" cy="882650"/>
          </a:xfrm>
        </p:spPr>
        <p:txBody>
          <a:bodyPr anchor="ctr"/>
          <a:lstStyle>
            <a:lvl1pPr>
              <a:defRPr/>
            </a:lvl1pPr>
          </a:lstStyle>
          <a:p>
            <a:r>
              <a:rPr kumimoji="0" lang="ar-SA" smtClean="0"/>
              <a:t>انقر لتحرير نمط العنوان الرئيسي</a:t>
            </a:r>
            <a:endParaRPr kumimoji="0" lang="en-US"/>
          </a:p>
        </p:txBody>
      </p:sp>
      <p:sp>
        <p:nvSpPr>
          <p:cNvPr id="13" name="عنصر نائب للنص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25" name="عنصر نائب للنص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4" name="عنصر نائب للمحتوى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28" name="عنصر نائب للمحتوى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10" name="عنصر نائب للتاريخ 9"/>
          <p:cNvSpPr>
            <a:spLocks noGrp="1"/>
          </p:cNvSpPr>
          <p:nvPr>
            <p:ph type="dt" sz="half" idx="10"/>
          </p:nvPr>
        </p:nvSpPr>
        <p:spPr/>
        <p:txBody>
          <a:bodyPr/>
          <a:lstStyle/>
          <a:p>
            <a:fld id="{F87CB251-7765-406D-948F-C0DCFD10B799}" type="datetimeFigureOut">
              <a:rPr lang="ar-IQ" smtClean="0"/>
              <a:t>27/07/1441</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a:xfrm>
            <a:off x="8229600" y="6477000"/>
            <a:ext cx="762000" cy="246888"/>
          </a:xfrm>
        </p:spPr>
        <p:txBody>
          <a:bodyPr/>
          <a:lstStyle/>
          <a:p>
            <a:fld id="{645E0B5C-8810-472F-BE21-E85095076D7F}" type="slidenum">
              <a:rPr lang="ar-IQ" smtClean="0"/>
              <a:t>‹#›</a:t>
            </a:fld>
            <a:endParaRPr lang="ar-IQ"/>
          </a:p>
        </p:txBody>
      </p:sp>
      <p:sp>
        <p:nvSpPr>
          <p:cNvPr id="11" name="رابط مستقيم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30" name="عنوان 29"/>
          <p:cNvSpPr>
            <a:spLocks noGrp="1"/>
          </p:cNvSpPr>
          <p:nvPr>
            <p:ph type="title"/>
          </p:nvPr>
        </p:nvSpPr>
        <p:spPr>
          <a:xfrm>
            <a:off x="301752" y="457200"/>
            <a:ext cx="8686800" cy="841248"/>
          </a:xfrm>
        </p:spPr>
        <p:txBody>
          <a:bodyPr/>
          <a:lstStyle/>
          <a:p>
            <a:r>
              <a:rPr kumimoji="0" lang="ar-SA" smtClean="0"/>
              <a:t>انقر لتحرير نمط العنوان الرئيسي</a:t>
            </a:r>
            <a:endParaRPr kumimoji="0" lang="en-US"/>
          </a:p>
        </p:txBody>
      </p:sp>
      <p:sp>
        <p:nvSpPr>
          <p:cNvPr id="12" name="عنصر نائب للتاريخ 11"/>
          <p:cNvSpPr>
            <a:spLocks noGrp="1"/>
          </p:cNvSpPr>
          <p:nvPr>
            <p:ph type="dt" sz="half" idx="10"/>
          </p:nvPr>
        </p:nvSpPr>
        <p:spPr/>
        <p:txBody>
          <a:bodyPr/>
          <a:lstStyle/>
          <a:p>
            <a:fld id="{F87CB251-7765-406D-948F-C0DCFD10B799}" type="datetimeFigureOut">
              <a:rPr lang="ar-IQ" smtClean="0"/>
              <a:t>27/07/1441</a:t>
            </a:fld>
            <a:endParaRPr lang="ar-IQ"/>
          </a:p>
        </p:txBody>
      </p:sp>
      <p:sp>
        <p:nvSpPr>
          <p:cNvPr id="21" name="عنصر نائب للتذييل 20"/>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645E0B5C-8810-472F-BE21-E85095076D7F}" type="slidenum">
              <a:rPr lang="ar-IQ" smtClean="0"/>
              <a:t>‹#›</a:t>
            </a:fld>
            <a:endParaRPr lang="ar-IQ"/>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فارغ">
    <p:spTree>
      <p:nvGrpSpPr>
        <p:cNvPr id="1" name=""/>
        <p:cNvGrpSpPr/>
        <p:nvPr/>
      </p:nvGrpSpPr>
      <p:grpSpPr>
        <a:xfrm>
          <a:off x="0" y="0"/>
          <a:ext cx="0" cy="0"/>
          <a:chOff x="0" y="0"/>
          <a:chExt cx="0" cy="0"/>
        </a:xfrm>
      </p:grpSpPr>
      <p:sp>
        <p:nvSpPr>
          <p:cNvPr id="3" name="عنصر نائب للتاريخ 2"/>
          <p:cNvSpPr>
            <a:spLocks noGrp="1"/>
          </p:cNvSpPr>
          <p:nvPr>
            <p:ph type="dt" sz="half" idx="10"/>
          </p:nvPr>
        </p:nvSpPr>
        <p:spPr/>
        <p:txBody>
          <a:bodyPr/>
          <a:lstStyle/>
          <a:p>
            <a:fld id="{F87CB251-7765-406D-948F-C0DCFD10B799}" type="datetimeFigureOut">
              <a:rPr lang="ar-IQ" smtClean="0"/>
              <a:t>27/07/1441</a:t>
            </a:fld>
            <a:endParaRPr lang="ar-IQ"/>
          </a:p>
        </p:txBody>
      </p:sp>
      <p:sp>
        <p:nvSpPr>
          <p:cNvPr id="24" name="عنصر نائب للتذييل 23"/>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645E0B5C-8810-472F-BE21-E85095076D7F}" type="slidenum">
              <a:rPr lang="ar-IQ" smtClean="0"/>
              <a:t>‹#›</a:t>
            </a:fld>
            <a:endParaRPr lang="ar-IQ"/>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محتوى ذو تسمية توضيحية">
    <p:spTree>
      <p:nvGrpSpPr>
        <p:cNvPr id="1" name=""/>
        <p:cNvGrpSpPr/>
        <p:nvPr/>
      </p:nvGrpSpPr>
      <p:grpSpPr>
        <a:xfrm>
          <a:off x="0" y="0"/>
          <a:ext cx="0" cy="0"/>
          <a:chOff x="0" y="0"/>
          <a:chExt cx="0" cy="0"/>
        </a:xfrm>
      </p:grpSpPr>
      <p:sp>
        <p:nvSpPr>
          <p:cNvPr id="8" name="رابط مستقيم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عنوان 11"/>
          <p:cNvSpPr>
            <a:spLocks noGrp="1"/>
          </p:cNvSpPr>
          <p:nvPr>
            <p:ph type="title"/>
          </p:nvPr>
        </p:nvSpPr>
        <p:spPr>
          <a:xfrm>
            <a:off x="457200" y="5486400"/>
            <a:ext cx="8458200" cy="520700"/>
          </a:xfrm>
        </p:spPr>
        <p:txBody>
          <a:bodyPr anchor="ctr"/>
          <a:lstStyle>
            <a:lvl1pPr algn="l">
              <a:buNone/>
              <a:defRPr sz="2000" b="1"/>
            </a:lvl1pPr>
          </a:lstStyle>
          <a:p>
            <a:r>
              <a:rPr kumimoji="0" lang="ar-SA" smtClean="0"/>
              <a:t>انقر لتحرير نمط العنوان الرئيسي</a:t>
            </a:r>
            <a:endParaRPr kumimoji="0" lang="en-US"/>
          </a:p>
        </p:txBody>
      </p:sp>
      <p:sp>
        <p:nvSpPr>
          <p:cNvPr id="26" name="عنصر نائب للنص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ar-SA" smtClean="0"/>
              <a:t>انقر لتحرير أنماط النص الرئيسي</a:t>
            </a:r>
          </a:p>
        </p:txBody>
      </p:sp>
      <p:sp>
        <p:nvSpPr>
          <p:cNvPr id="14" name="عنصر نائب للمحتوى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25" name="عنصر نائب للتاريخ 24"/>
          <p:cNvSpPr>
            <a:spLocks noGrp="1"/>
          </p:cNvSpPr>
          <p:nvPr>
            <p:ph type="dt" sz="half" idx="10"/>
          </p:nvPr>
        </p:nvSpPr>
        <p:spPr/>
        <p:txBody>
          <a:bodyPr/>
          <a:lstStyle/>
          <a:p>
            <a:fld id="{F87CB251-7765-406D-948F-C0DCFD10B799}" type="datetimeFigureOut">
              <a:rPr lang="ar-IQ" smtClean="0"/>
              <a:t>27/07/1441</a:t>
            </a:fld>
            <a:endParaRPr lang="ar-IQ"/>
          </a:p>
        </p:txBody>
      </p:sp>
      <p:sp>
        <p:nvSpPr>
          <p:cNvPr id="29" name="عنصر نائب للتذييل 28"/>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645E0B5C-8810-472F-BE21-E85095076D7F}" type="slidenum">
              <a:rPr lang="ar-IQ" smtClean="0"/>
              <a:t>‹#›</a:t>
            </a:fld>
            <a:endParaRPr lang="ar-IQ"/>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13" name="عنصر نائب للصورة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ar-SA" smtClean="0"/>
              <a:t>انقر فوق الأيقونة لإضافة صورة</a:t>
            </a:r>
            <a:endParaRPr kumimoji="0" lang="en-US" dirty="0"/>
          </a:p>
        </p:txBody>
      </p:sp>
      <p:sp>
        <p:nvSpPr>
          <p:cNvPr id="7" name="عنصر نائب للتاريخ 6"/>
          <p:cNvSpPr>
            <a:spLocks noGrp="1"/>
          </p:cNvSpPr>
          <p:nvPr>
            <p:ph type="dt" sz="half" idx="10"/>
          </p:nvPr>
        </p:nvSpPr>
        <p:spPr/>
        <p:txBody>
          <a:bodyPr/>
          <a:lstStyle/>
          <a:p>
            <a:fld id="{F87CB251-7765-406D-948F-C0DCFD10B799}" type="datetimeFigureOut">
              <a:rPr lang="ar-IQ" smtClean="0"/>
              <a:t>27/07/1441</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31" name="عنصر نائب لرقم الشريحة 30"/>
          <p:cNvSpPr>
            <a:spLocks noGrp="1"/>
          </p:cNvSpPr>
          <p:nvPr>
            <p:ph type="sldNum" sz="quarter" idx="12"/>
          </p:nvPr>
        </p:nvSpPr>
        <p:spPr/>
        <p:txBody>
          <a:bodyPr/>
          <a:lstStyle/>
          <a:p>
            <a:fld id="{645E0B5C-8810-472F-BE21-E85095076D7F}" type="slidenum">
              <a:rPr lang="ar-IQ" smtClean="0"/>
              <a:t>‹#›</a:t>
            </a:fld>
            <a:endParaRPr lang="ar-IQ"/>
          </a:p>
        </p:txBody>
      </p:sp>
      <p:sp>
        <p:nvSpPr>
          <p:cNvPr id="17" name="عنوان 16"/>
          <p:cNvSpPr>
            <a:spLocks noGrp="1"/>
          </p:cNvSpPr>
          <p:nvPr>
            <p:ph type="title"/>
          </p:nvPr>
        </p:nvSpPr>
        <p:spPr>
          <a:xfrm>
            <a:off x="381000" y="4993760"/>
            <a:ext cx="5867400" cy="522288"/>
          </a:xfrm>
        </p:spPr>
        <p:txBody>
          <a:bodyPr anchor="ctr"/>
          <a:lstStyle>
            <a:lvl1pPr algn="l">
              <a:buNone/>
              <a:defRPr sz="2000" b="1"/>
            </a:lvl1pPr>
          </a:lstStyle>
          <a:p>
            <a:r>
              <a:rPr kumimoji="0" lang="ar-SA" smtClean="0"/>
              <a:t>انقر لتحرير نمط العنوان الرئيسي</a:t>
            </a:r>
            <a:endParaRPr kumimoji="0" lang="en-US"/>
          </a:p>
        </p:txBody>
      </p:sp>
      <p:sp>
        <p:nvSpPr>
          <p:cNvPr id="26" name="عنصر نائب للنص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ar-SA" smtClean="0"/>
              <a:t>انقر لتحرير أنماط النص الرئيسي</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رابط مستقيم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عنصر نائب للنص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11" name="عنصر نائب للتاريخ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F87CB251-7765-406D-948F-C0DCFD10B799}" type="datetimeFigureOut">
              <a:rPr lang="ar-IQ" smtClean="0"/>
              <a:t>27/07/1441</a:t>
            </a:fld>
            <a:endParaRPr lang="ar-IQ"/>
          </a:p>
        </p:txBody>
      </p:sp>
      <p:sp>
        <p:nvSpPr>
          <p:cNvPr id="28" name="عنصر نائب للتذييل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ar-IQ"/>
          </a:p>
        </p:txBody>
      </p:sp>
      <p:sp>
        <p:nvSpPr>
          <p:cNvPr id="5" name="عنصر نائب لرقم الشريحة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645E0B5C-8810-472F-BE21-E85095076D7F}" type="slidenum">
              <a:rPr lang="ar-IQ" smtClean="0"/>
              <a:t>‹#›</a:t>
            </a:fld>
            <a:endParaRPr lang="ar-IQ"/>
          </a:p>
        </p:txBody>
      </p:sp>
      <p:sp>
        <p:nvSpPr>
          <p:cNvPr id="10" name="عنصر نائب للعنوان 9"/>
          <p:cNvSpPr>
            <a:spLocks noGrp="1"/>
          </p:cNvSpPr>
          <p:nvPr>
            <p:ph type="title"/>
          </p:nvPr>
        </p:nvSpPr>
        <p:spPr>
          <a:xfrm>
            <a:off x="304800" y="457200"/>
            <a:ext cx="8686800" cy="838200"/>
          </a:xfrm>
          <a:prstGeom prst="rect">
            <a:avLst/>
          </a:prstGeom>
        </p:spPr>
        <p:txBody>
          <a:bodyPr vert="horz" anchor="ctr">
            <a:normAutofit/>
          </a:bodyPr>
          <a:lstStyle/>
          <a:p>
            <a:r>
              <a:rPr kumimoji="0" lang="ar-SA" smtClean="0"/>
              <a:t>انقر لتحرير نمط العنوان الرئيسي</a:t>
            </a:r>
            <a:endParaRPr kumimoji="0" lang="en-US"/>
          </a:p>
        </p:txBody>
      </p:sp>
      <p:sp>
        <p:nvSpPr>
          <p:cNvPr id="9" name="رابط مستقيم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رابط مستقيم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l" rtl="1"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r" rtl="1"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r" rtl="1"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r" rtl="1"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r" rtl="1"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r" rtl="1"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r" rtl="1"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r" rtl="1"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r" rtl="1"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r" rtl="1"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rot="19140000">
            <a:off x="53718" y="1066059"/>
            <a:ext cx="6552131" cy="2180560"/>
          </a:xfrm>
        </p:spPr>
        <p:txBody>
          <a:bodyPr>
            <a:normAutofit fontScale="90000"/>
          </a:bodyPr>
          <a:lstStyle/>
          <a:p>
            <a:pPr algn="ctr"/>
            <a:r>
              <a:rPr lang="ar-IQ" sz="10700" dirty="0" smtClean="0"/>
              <a:t>الذاكرة</a:t>
            </a:r>
            <a:r>
              <a:rPr lang="ar-IQ" dirty="0" smtClean="0"/>
              <a:t/>
            </a:r>
            <a:br>
              <a:rPr lang="ar-IQ" dirty="0" smtClean="0"/>
            </a:br>
            <a:r>
              <a:rPr lang="ar-IQ" dirty="0" smtClean="0"/>
              <a:t>محاضرة مقدمة الى طلبة المرحلة الثالثة </a:t>
            </a:r>
            <a:br>
              <a:rPr lang="ar-IQ" dirty="0" smtClean="0"/>
            </a:br>
            <a:r>
              <a:rPr lang="ar-IQ" dirty="0" smtClean="0"/>
              <a:t>كلية التربية البدنية وعلوم الرياضة</a:t>
            </a:r>
            <a:br>
              <a:rPr lang="ar-IQ" dirty="0" smtClean="0"/>
            </a:br>
            <a:r>
              <a:rPr lang="ar-IQ" dirty="0" smtClean="0"/>
              <a:t>في مادة التعلم الحركي</a:t>
            </a:r>
            <a:br>
              <a:rPr lang="ar-IQ" dirty="0" smtClean="0"/>
            </a:br>
            <a:endParaRPr lang="ar-IQ" dirty="0"/>
          </a:p>
        </p:txBody>
      </p:sp>
      <p:sp>
        <p:nvSpPr>
          <p:cNvPr id="3" name="عنوان فرعي 2"/>
          <p:cNvSpPr>
            <a:spLocks noGrp="1"/>
          </p:cNvSpPr>
          <p:nvPr>
            <p:ph type="subTitle" idx="1"/>
          </p:nvPr>
        </p:nvSpPr>
        <p:spPr>
          <a:xfrm>
            <a:off x="1475656" y="4293096"/>
            <a:ext cx="6400800" cy="2232248"/>
          </a:xfrm>
        </p:spPr>
        <p:txBody>
          <a:bodyPr>
            <a:normAutofit/>
          </a:bodyPr>
          <a:lstStyle/>
          <a:p>
            <a:endParaRPr lang="ar-IQ" dirty="0"/>
          </a:p>
          <a:p>
            <a:r>
              <a:rPr lang="ar-IQ" sz="4000" b="1" i="1" dirty="0" smtClean="0"/>
              <a:t>من قبل</a:t>
            </a:r>
          </a:p>
          <a:p>
            <a:r>
              <a:rPr lang="ar-IQ" sz="4000" i="1" dirty="0" err="1" smtClean="0">
                <a:effectLst>
                  <a:outerShdw blurRad="38100" dist="38100" dir="2700000" algn="tl">
                    <a:srgbClr val="000000">
                      <a:alpha val="43137"/>
                    </a:srgbClr>
                  </a:outerShdw>
                </a:effectLst>
              </a:rPr>
              <a:t>أ.د</a:t>
            </a:r>
            <a:r>
              <a:rPr lang="ar-IQ" sz="4000" i="1" dirty="0" smtClean="0">
                <a:effectLst>
                  <a:outerShdw blurRad="38100" dist="38100" dir="2700000" algn="tl">
                    <a:srgbClr val="000000">
                      <a:alpha val="43137"/>
                    </a:srgbClr>
                  </a:outerShdw>
                </a:effectLst>
              </a:rPr>
              <a:t>. منى عبد الستار هاشم</a:t>
            </a:r>
            <a:endParaRPr lang="ar-IQ" sz="4000" i="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6471358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r>
              <a:rPr lang="ar-IQ" sz="4800" dirty="0" smtClean="0"/>
              <a:t>ماهي الذاكرة</a:t>
            </a:r>
            <a:endParaRPr lang="ar-IQ" sz="4800" dirty="0"/>
          </a:p>
        </p:txBody>
      </p:sp>
      <p:sp>
        <p:nvSpPr>
          <p:cNvPr id="3" name="عنصر نائب للمحتوى 2"/>
          <p:cNvSpPr>
            <a:spLocks noGrp="1"/>
          </p:cNvSpPr>
          <p:nvPr>
            <p:ph idx="1"/>
          </p:nvPr>
        </p:nvSpPr>
        <p:spPr/>
        <p:txBody>
          <a:bodyPr>
            <a:normAutofit fontScale="77500" lnSpcReduction="20000"/>
          </a:bodyPr>
          <a:lstStyle/>
          <a:p>
            <a:r>
              <a:rPr lang="ar-IQ" b="1" dirty="0" smtClean="0"/>
              <a:t>الذاكرة</a:t>
            </a:r>
            <a:r>
              <a:rPr lang="ar-IQ" dirty="0" smtClean="0"/>
              <a:t> : تعني الاحتفاظ بالمعلومات واسترجاعها عند الحاجة اليها</a:t>
            </a:r>
          </a:p>
          <a:p>
            <a:r>
              <a:rPr lang="ar-IQ" b="1" dirty="0" smtClean="0"/>
              <a:t>تقاس الذاكرة باختبارين هما </a:t>
            </a:r>
            <a:r>
              <a:rPr lang="ar-IQ" dirty="0" smtClean="0"/>
              <a:t>:</a:t>
            </a:r>
          </a:p>
          <a:p>
            <a:pPr marL="0" indent="0">
              <a:buNone/>
            </a:pPr>
            <a:r>
              <a:rPr lang="ar-IQ" dirty="0" smtClean="0"/>
              <a:t>1-  اختبار التمييز وهو مسؤول عن </a:t>
            </a:r>
            <a:r>
              <a:rPr lang="ar-IQ" dirty="0" smtClean="0"/>
              <a:t>تقويم </a:t>
            </a:r>
            <a:r>
              <a:rPr lang="ar-IQ" dirty="0" smtClean="0"/>
              <a:t>الحركة حيث ان الجهاز الحسي له القابلية على تقويم كيفية تنفيذ الحركة بعد انتهائها. </a:t>
            </a:r>
          </a:p>
          <a:p>
            <a:pPr marL="0" indent="0">
              <a:buNone/>
            </a:pPr>
            <a:r>
              <a:rPr lang="ar-IQ" dirty="0" smtClean="0"/>
              <a:t>2- اختبار الاسترجاع وهو مسؤول عن ايجاد الحركة في الحركات السريعة والبطيئة.</a:t>
            </a:r>
          </a:p>
          <a:p>
            <a:r>
              <a:rPr lang="ar-IQ" b="1" dirty="0" smtClean="0"/>
              <a:t>الاحتفاظ</a:t>
            </a:r>
            <a:r>
              <a:rPr lang="ar-IQ" dirty="0" smtClean="0"/>
              <a:t> :هو القدرة على التذكر واسترجاع المعلومات ويمكن ان يعكس مستوى التعلم </a:t>
            </a:r>
          </a:p>
          <a:p>
            <a:pPr marL="0" indent="0">
              <a:buNone/>
            </a:pPr>
            <a:r>
              <a:rPr lang="ar-IQ" dirty="0"/>
              <a:t> </a:t>
            </a:r>
            <a:r>
              <a:rPr lang="ar-IQ" dirty="0" smtClean="0"/>
              <a:t>كيف يمكن ان يعكس الاحتفاظ التعلم ؟</a:t>
            </a:r>
          </a:p>
          <a:p>
            <a:pPr>
              <a:buFontTx/>
              <a:buChar char="-"/>
            </a:pPr>
            <a:r>
              <a:rPr lang="ar-IQ" dirty="0" smtClean="0"/>
              <a:t>كلما زاد التكرار والتدريب زادت القدرة على الاحتفاظ بالمعلومات وقل النسيان.</a:t>
            </a:r>
          </a:p>
          <a:p>
            <a:pPr marL="0" indent="0">
              <a:buNone/>
            </a:pPr>
            <a:endParaRPr lang="ar-IQ" dirty="0" smtClean="0"/>
          </a:p>
        </p:txBody>
      </p:sp>
    </p:spTree>
    <p:extLst>
      <p:ext uri="{BB962C8B-B14F-4D97-AF65-F5344CB8AC3E}">
        <p14:creationId xmlns:p14="http://schemas.microsoft.com/office/powerpoint/2010/main" val="7044238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r>
              <a:rPr lang="ar-IQ" sz="4800" dirty="0" smtClean="0"/>
              <a:t>نظريات النسيان</a:t>
            </a:r>
            <a:endParaRPr lang="ar-IQ" sz="4800" dirty="0"/>
          </a:p>
        </p:txBody>
      </p:sp>
      <p:sp>
        <p:nvSpPr>
          <p:cNvPr id="3" name="عنصر نائب للمحتوى 2"/>
          <p:cNvSpPr>
            <a:spLocks noGrp="1"/>
          </p:cNvSpPr>
          <p:nvPr>
            <p:ph idx="1"/>
          </p:nvPr>
        </p:nvSpPr>
        <p:spPr/>
        <p:txBody>
          <a:bodyPr/>
          <a:lstStyle/>
          <a:p>
            <a:r>
              <a:rPr lang="ar-IQ" dirty="0" smtClean="0"/>
              <a:t>نظرية اندثار واضمحلال المعلومات والتي تفترض ان عامل الزمن يسبب ضعف الذاكرة واضمحلال اثر التذكر. </a:t>
            </a:r>
          </a:p>
          <a:p>
            <a:r>
              <a:rPr lang="ar-IQ" dirty="0" smtClean="0"/>
              <a:t>نظرية التداخل وتفترض هذه النظرية بأن النسيان يكون نتيجة تنافس معلومات واستجابات قبل او بعد تعلم تلك المهارة فقد يكون تعلم شيء معين يتعارض مع ما مخزون في الذاكرة سابقا.  </a:t>
            </a:r>
            <a:endParaRPr lang="ar-IQ" dirty="0"/>
          </a:p>
        </p:txBody>
      </p:sp>
    </p:spTree>
    <p:extLst>
      <p:ext uri="{BB962C8B-B14F-4D97-AF65-F5344CB8AC3E}">
        <p14:creationId xmlns:p14="http://schemas.microsoft.com/office/powerpoint/2010/main" val="20452335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r>
              <a:rPr lang="ar-IQ" sz="4800" dirty="0" smtClean="0"/>
              <a:t>انواع الذاكرة</a:t>
            </a:r>
            <a:endParaRPr lang="ar-IQ" sz="4800" dirty="0"/>
          </a:p>
        </p:txBody>
      </p:sp>
      <p:sp>
        <p:nvSpPr>
          <p:cNvPr id="3" name="عنصر نائب للمحتوى 2"/>
          <p:cNvSpPr>
            <a:spLocks noGrp="1"/>
          </p:cNvSpPr>
          <p:nvPr>
            <p:ph idx="1"/>
          </p:nvPr>
        </p:nvSpPr>
        <p:spPr/>
        <p:txBody>
          <a:bodyPr>
            <a:normAutofit/>
          </a:bodyPr>
          <a:lstStyle/>
          <a:p>
            <a:r>
              <a:rPr lang="ar-IQ" dirty="0" smtClean="0"/>
              <a:t>هنالك اربعة انواع من الذاكرة :</a:t>
            </a:r>
          </a:p>
          <a:p>
            <a:pPr marL="0" indent="0">
              <a:buNone/>
            </a:pPr>
            <a:r>
              <a:rPr lang="ar-IQ" dirty="0" smtClean="0"/>
              <a:t>1- </a:t>
            </a:r>
            <a:r>
              <a:rPr lang="ar-IQ" b="1" i="1" dirty="0" smtClean="0"/>
              <a:t>الذاكرة الحسية قصيرة الامد </a:t>
            </a:r>
            <a:r>
              <a:rPr lang="ar-IQ" dirty="0" smtClean="0"/>
              <a:t>: يحدث التذكر مباشرةً بعد ظهور المثير ويكون على شكل تصور للمثير يبقى لمدة قصيرة جدا بعد زوال المثير </a:t>
            </a:r>
            <a:r>
              <a:rPr lang="ar-IQ" dirty="0" smtClean="0"/>
              <a:t>.</a:t>
            </a:r>
          </a:p>
          <a:p>
            <a:pPr marL="0" indent="0">
              <a:buNone/>
            </a:pPr>
            <a:r>
              <a:rPr lang="ar-IQ" b="1" dirty="0" smtClean="0"/>
              <a:t>صفاتها :</a:t>
            </a:r>
            <a:endParaRPr lang="ar-IQ" b="1" dirty="0" smtClean="0"/>
          </a:p>
          <a:p>
            <a:pPr>
              <a:buFont typeface="Wingdings" pitchFamily="2" charset="2"/>
              <a:buChar char="v"/>
            </a:pPr>
            <a:r>
              <a:rPr lang="ar-IQ" dirty="0" smtClean="0"/>
              <a:t>قابلية الاحتفاظ فيها تصل بين (2 – 3)ثانية</a:t>
            </a:r>
          </a:p>
          <a:p>
            <a:pPr>
              <a:buFont typeface="Wingdings" pitchFamily="2" charset="2"/>
              <a:buChar char="v"/>
            </a:pPr>
            <a:r>
              <a:rPr lang="ar-IQ" dirty="0" smtClean="0"/>
              <a:t>لها قدرة عالية على برمجة معلومات كثيرة ولكن من جانب اخر تفقدها بسرعة .</a:t>
            </a:r>
            <a:endParaRPr lang="ar-IQ" dirty="0"/>
          </a:p>
        </p:txBody>
      </p:sp>
    </p:spTree>
    <p:extLst>
      <p:ext uri="{BB962C8B-B14F-4D97-AF65-F5344CB8AC3E}">
        <p14:creationId xmlns:p14="http://schemas.microsoft.com/office/powerpoint/2010/main" val="10423754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p:txBody>
          <a:bodyPr>
            <a:normAutofit fontScale="92500" lnSpcReduction="20000"/>
          </a:bodyPr>
          <a:lstStyle/>
          <a:p>
            <a:pPr marL="0" indent="0">
              <a:buNone/>
            </a:pPr>
            <a:r>
              <a:rPr lang="ar-IQ" dirty="0" smtClean="0"/>
              <a:t>2- </a:t>
            </a:r>
            <a:r>
              <a:rPr lang="ar-IQ" b="1" i="1" dirty="0" smtClean="0"/>
              <a:t>الذاكرة قصيرة الامد </a:t>
            </a:r>
            <a:r>
              <a:rPr lang="ar-IQ" dirty="0" smtClean="0"/>
              <a:t>:</a:t>
            </a:r>
          </a:p>
          <a:p>
            <a:pPr marL="0" indent="0">
              <a:buNone/>
            </a:pPr>
            <a:r>
              <a:rPr lang="ar-IQ" dirty="0" smtClean="0"/>
              <a:t>ان قابلية الاحتفاظ فيها تصل بين بضع ثوان الى دقيقة واحدة وخلال هذا الوقت تبدأ المعلومات بالاضمحلال.</a:t>
            </a:r>
          </a:p>
          <a:p>
            <a:pPr marL="0" indent="0">
              <a:buNone/>
            </a:pPr>
            <a:r>
              <a:rPr lang="ar-IQ" dirty="0" smtClean="0"/>
              <a:t>ولكن قبل ان يحدث الاضمحلال تحدث عملية </a:t>
            </a:r>
          </a:p>
          <a:p>
            <a:pPr marL="0" indent="0">
              <a:buNone/>
            </a:pPr>
            <a:r>
              <a:rPr lang="ar-IQ" dirty="0" smtClean="0"/>
              <a:t>( كهروكيميائية ) تسبب عددا من الاحداث في الدماغ مما يؤدي الى امتداد فترة الاحتفاظ بها.</a:t>
            </a:r>
          </a:p>
          <a:p>
            <a:pPr marL="0" indent="0">
              <a:buNone/>
            </a:pPr>
            <a:r>
              <a:rPr lang="ar-IQ" b="1" dirty="0" smtClean="0"/>
              <a:t>صفاتها</a:t>
            </a:r>
            <a:r>
              <a:rPr lang="ar-IQ" dirty="0" smtClean="0"/>
              <a:t>:</a:t>
            </a:r>
          </a:p>
          <a:p>
            <a:pPr marL="0" indent="0">
              <a:buNone/>
            </a:pPr>
            <a:r>
              <a:rPr lang="ar-IQ" dirty="0" smtClean="0"/>
              <a:t>1- لها قابلية محدودة وتحمل قصير.</a:t>
            </a:r>
          </a:p>
          <a:p>
            <a:pPr marL="0" indent="0">
              <a:buNone/>
            </a:pPr>
            <a:r>
              <a:rPr lang="ar-IQ" dirty="0" smtClean="0"/>
              <a:t>2- تحتفظ بمادة واحدة فقط واذا اتت مادة اخرى تشبهها فأنه يضعه مع المادة السابقة كحزمة معلوماتية.  </a:t>
            </a:r>
            <a:endParaRPr lang="ar-IQ" dirty="0"/>
          </a:p>
        </p:txBody>
      </p:sp>
    </p:spTree>
    <p:extLst>
      <p:ext uri="{BB962C8B-B14F-4D97-AF65-F5344CB8AC3E}">
        <p14:creationId xmlns:p14="http://schemas.microsoft.com/office/powerpoint/2010/main" val="19210180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p:txBody>
          <a:bodyPr>
            <a:normAutofit fontScale="85000" lnSpcReduction="20000"/>
          </a:bodyPr>
          <a:lstStyle/>
          <a:p>
            <a:pPr marL="0" indent="0">
              <a:buNone/>
            </a:pPr>
            <a:r>
              <a:rPr lang="ar-IQ" sz="4000" dirty="0" smtClean="0"/>
              <a:t>3- </a:t>
            </a:r>
            <a:r>
              <a:rPr lang="ar-IQ" sz="4000" b="1" i="1" dirty="0" smtClean="0"/>
              <a:t>الذاكرة الطويلة </a:t>
            </a:r>
            <a:r>
              <a:rPr lang="ar-IQ" sz="4000" dirty="0" smtClean="0"/>
              <a:t>:</a:t>
            </a:r>
          </a:p>
          <a:p>
            <a:r>
              <a:rPr lang="ar-IQ" dirty="0" smtClean="0"/>
              <a:t>قد يصل التذكر في هذه فيها الى ساعات وايام وسنين .</a:t>
            </a:r>
          </a:p>
          <a:p>
            <a:r>
              <a:rPr lang="ar-IQ" b="1" dirty="0" smtClean="0"/>
              <a:t>صفاتها</a:t>
            </a:r>
            <a:r>
              <a:rPr lang="ar-IQ" dirty="0" smtClean="0"/>
              <a:t> :</a:t>
            </a:r>
          </a:p>
          <a:p>
            <a:pPr>
              <a:buFont typeface="Wingdings" pitchFamily="2" charset="2"/>
              <a:buChar char="v"/>
            </a:pPr>
            <a:r>
              <a:rPr lang="ar-IQ" dirty="0" smtClean="0"/>
              <a:t>لها القابلية على استرجاع معلومات قديمة بدون التهيئة لها </a:t>
            </a:r>
          </a:p>
          <a:p>
            <a:pPr>
              <a:buFont typeface="Wingdings" pitchFamily="2" charset="2"/>
              <a:buChar char="v"/>
            </a:pPr>
            <a:r>
              <a:rPr lang="ar-IQ" dirty="0" smtClean="0"/>
              <a:t>هنالك علاقة ارتباطية بين الذاكرة القصيرة والذاكرة الطويلة اذ ان قابلية الخزن في الذاكرة الطويلة عالية جدا اذ تتمكن من خزن معلومات كثيرة وعندما تصل المعلومات الى الخزن الطويل الامد يكون من الصعب نسيانها والتمكن من استرجاعها</a:t>
            </a:r>
          </a:p>
          <a:p>
            <a:pPr>
              <a:buFont typeface="Wingdings" pitchFamily="2" charset="2"/>
              <a:buChar char="v"/>
            </a:pPr>
            <a:r>
              <a:rPr lang="ar-IQ" dirty="0" smtClean="0"/>
              <a:t>تتطلب عملية نقل المعلومات من الذاكرة القصيرة الى الطويلة ساعات او ايام تأتي من خلال التكرار او التدريب</a:t>
            </a:r>
          </a:p>
          <a:p>
            <a:pPr marL="0" indent="0">
              <a:buNone/>
            </a:pPr>
            <a:endParaRPr lang="ar-IQ" dirty="0"/>
          </a:p>
        </p:txBody>
      </p:sp>
    </p:spTree>
    <p:extLst>
      <p:ext uri="{BB962C8B-B14F-4D97-AF65-F5344CB8AC3E}">
        <p14:creationId xmlns:p14="http://schemas.microsoft.com/office/powerpoint/2010/main" val="22662984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p:txBody>
          <a:bodyPr>
            <a:normAutofit fontScale="70000" lnSpcReduction="20000"/>
          </a:bodyPr>
          <a:lstStyle/>
          <a:p>
            <a:pPr marL="0" indent="0">
              <a:buNone/>
            </a:pPr>
            <a:r>
              <a:rPr lang="ar-IQ" dirty="0" smtClean="0"/>
              <a:t>4- </a:t>
            </a:r>
            <a:r>
              <a:rPr lang="ar-IQ" sz="4100" b="1" i="1" dirty="0" smtClean="0"/>
              <a:t>الذاكرة الحركية </a:t>
            </a:r>
            <a:r>
              <a:rPr lang="ar-IQ" dirty="0" smtClean="0"/>
              <a:t>:</a:t>
            </a:r>
          </a:p>
          <a:p>
            <a:pPr marL="0" indent="0">
              <a:buNone/>
            </a:pPr>
            <a:r>
              <a:rPr lang="ar-IQ" dirty="0" smtClean="0"/>
              <a:t>تعني مكان خزن البرامج الحركية والاشكال الحركية لحركات الانسان المتعددة .</a:t>
            </a:r>
          </a:p>
          <a:p>
            <a:r>
              <a:rPr lang="ar-IQ" b="1" dirty="0" smtClean="0"/>
              <a:t>صفاتها</a:t>
            </a:r>
            <a:r>
              <a:rPr lang="ar-IQ" dirty="0" smtClean="0"/>
              <a:t> :</a:t>
            </a:r>
          </a:p>
          <a:p>
            <a:pPr>
              <a:buFont typeface="Wingdings" pitchFamily="2" charset="2"/>
              <a:buChar char="v"/>
            </a:pPr>
            <a:r>
              <a:rPr lang="ar-IQ" dirty="0" smtClean="0"/>
              <a:t>تخزن فيها الحركات على شكل برنامج حركي </a:t>
            </a:r>
          </a:p>
          <a:p>
            <a:pPr>
              <a:buFont typeface="Wingdings" pitchFamily="2" charset="2"/>
              <a:buChar char="v"/>
            </a:pPr>
            <a:r>
              <a:rPr lang="ar-IQ" dirty="0" smtClean="0"/>
              <a:t>هنالك ربط بين اكثر من برنامج حركي ( برنامج حركي </a:t>
            </a:r>
            <a:r>
              <a:rPr lang="ar-IQ" dirty="0" smtClean="0"/>
              <a:t>للركض+ </a:t>
            </a:r>
            <a:r>
              <a:rPr lang="ar-IQ" dirty="0" smtClean="0"/>
              <a:t>برنامج حركي للرمي) ان ارتباط البرنامجين سيولد مهارة </a:t>
            </a:r>
            <a:r>
              <a:rPr lang="ar-IQ" dirty="0" smtClean="0"/>
              <a:t>الركض والرمي </a:t>
            </a:r>
            <a:r>
              <a:rPr lang="ar-IQ" dirty="0" smtClean="0"/>
              <a:t>ويكون ارتباط البرنامجين بشكل تسلسل حركي معين </a:t>
            </a:r>
          </a:p>
          <a:p>
            <a:pPr>
              <a:buFont typeface="Wingdings" pitchFamily="2" charset="2"/>
              <a:buChar char="v"/>
            </a:pPr>
            <a:r>
              <a:rPr lang="ar-IQ" dirty="0" smtClean="0"/>
              <a:t>جميع المهارات الرياضية هي صور حركية يتعلمها الانسان منذ طفولته الى سبع سنوات بأشكال حركية (ركض , رمي , قفز , مسك , ركل الكرة)</a:t>
            </a:r>
          </a:p>
          <a:p>
            <a:pPr>
              <a:buFont typeface="Wingdings" pitchFamily="2" charset="2"/>
              <a:buChar char="v"/>
            </a:pPr>
            <a:r>
              <a:rPr lang="ar-IQ" dirty="0" smtClean="0"/>
              <a:t>بعد عمر 7 سنوات سوف يتعلم كيفية اداء الشكل الحركي الاساسي من ناحية الدقة , حجم الانتاج مثل ( ابعد , اسرع )</a:t>
            </a:r>
            <a:endParaRPr lang="ar-IQ" dirty="0"/>
          </a:p>
        </p:txBody>
      </p:sp>
    </p:spTree>
    <p:extLst>
      <p:ext uri="{BB962C8B-B14F-4D97-AF65-F5344CB8AC3E}">
        <p14:creationId xmlns:p14="http://schemas.microsoft.com/office/powerpoint/2010/main" val="36781160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Thank You, Paper, Message, Note, Grateful, Text, Lette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30974699"/>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رحلة">
  <a:themeElements>
    <a:clrScheme name="رحلة">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رحلة">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رحلة">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165</TotalTime>
  <Words>459</Words>
  <Application>Microsoft Office PowerPoint</Application>
  <PresentationFormat>عرض على الشاشة (3:4)‏</PresentationFormat>
  <Paragraphs>41</Paragraphs>
  <Slides>8</Slides>
  <Notes>0</Notes>
  <HiddenSlides>0</HiddenSlides>
  <MMClips>0</MMClips>
  <ScaleCrop>false</ScaleCrop>
  <HeadingPairs>
    <vt:vector size="4" baseType="variant">
      <vt:variant>
        <vt:lpstr>نسق</vt:lpstr>
      </vt:variant>
      <vt:variant>
        <vt:i4>1</vt:i4>
      </vt:variant>
      <vt:variant>
        <vt:lpstr>عناوين الشرائح</vt:lpstr>
      </vt:variant>
      <vt:variant>
        <vt:i4>8</vt:i4>
      </vt:variant>
    </vt:vector>
  </HeadingPairs>
  <TitlesOfParts>
    <vt:vector size="9" baseType="lpstr">
      <vt:lpstr>رحلة</vt:lpstr>
      <vt:lpstr>الذاكرة محاضرة مقدمة الى طلبة المرحلة الثالثة  كلية التربية البدنية وعلوم الرياضة في مادة التعلم الحركي </vt:lpstr>
      <vt:lpstr>ماهي الذاكرة</vt:lpstr>
      <vt:lpstr>نظريات النسيان</vt:lpstr>
      <vt:lpstr>انواع الذاكرة</vt:lpstr>
      <vt:lpstr>عرض تقديمي في PowerPoint</vt:lpstr>
      <vt:lpstr>عرض تقديمي في PowerPoint</vt:lpstr>
      <vt:lpstr>عرض تقديمي في PowerPoint</vt:lpstr>
      <vt:lpstr>عرض تقديمي في PowerPoint</vt:lpstr>
    </vt:vector>
  </TitlesOfParts>
  <Company>Microsoft (C)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الذاكرة محاضرة مقدمة الى طلبة المرحلة الثالثة  كلية التربية البدنية وعلوم الرياضة في مادة التعلم الحركي</dc:title>
  <dc:creator>hp</dc:creator>
  <cp:lastModifiedBy>hp</cp:lastModifiedBy>
  <cp:revision>20</cp:revision>
  <dcterms:created xsi:type="dcterms:W3CDTF">2020-03-20T18:41:59Z</dcterms:created>
  <dcterms:modified xsi:type="dcterms:W3CDTF">2020-03-21T16:05:09Z</dcterms:modified>
</cp:coreProperties>
</file>