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3" r:id="rId3"/>
    <p:sldId id="257" r:id="rId4"/>
    <p:sldId id="258" r:id="rId5"/>
    <p:sldId id="259" r:id="rId6"/>
    <p:sldId id="260" r:id="rId7"/>
    <p:sldId id="261" r:id="rId8"/>
    <p:sldId id="271" r:id="rId9"/>
    <p:sldId id="262" r:id="rId10"/>
    <p:sldId id="263" r:id="rId11"/>
    <p:sldId id="264" r:id="rId12"/>
    <p:sldId id="265" r:id="rId13"/>
    <p:sldId id="266" r:id="rId14"/>
    <p:sldId id="272" r:id="rId15"/>
    <p:sldId id="274" r:id="rId16"/>
    <p:sldId id="267" r:id="rId17"/>
    <p:sldId id="268" r:id="rId18"/>
    <p:sldId id="269" r:id="rId19"/>
    <p:sldId id="275" r:id="rId20"/>
    <p:sldId id="270"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20/07/1441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1B8ABB09-4A1D-463E-8065-109CC2B7EFAA}" type="datetimeFigureOut">
              <a:rPr lang="ar-SA" smtClean="0"/>
              <a:t>20/07/1441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20/07/1441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20/07/1441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20/07/1441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20/07/1441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B8ABB09-4A1D-463E-8065-109CC2B7EFAA}" type="datetimeFigureOut">
              <a:rPr lang="ar-SA" smtClean="0"/>
              <a:t>20/07/1441</a:t>
            </a:fld>
            <a:endParaRPr lang="ar-SA"/>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ar-SA"/>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3000" kern="1200" cap="all" spc="5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9200" y="3573016"/>
            <a:ext cx="6400800" cy="1752600"/>
          </a:xfrm>
        </p:spPr>
        <p:txBody>
          <a:bodyPr>
            <a:normAutofit/>
          </a:bodyPr>
          <a:lstStyle/>
          <a:p>
            <a:r>
              <a:rPr lang="ar-IQ" sz="4800" dirty="0" err="1" smtClean="0">
                <a:solidFill>
                  <a:srgbClr val="CCFF99"/>
                </a:solidFill>
                <a:latin typeface="Andalus" pitchFamily="18" charset="-78"/>
                <a:cs typeface="Andalus" pitchFamily="18" charset="-78"/>
              </a:rPr>
              <a:t>أ.د</a:t>
            </a:r>
            <a:r>
              <a:rPr lang="ar-IQ" sz="4800" dirty="0" smtClean="0">
                <a:solidFill>
                  <a:srgbClr val="CCFF99"/>
                </a:solidFill>
                <a:latin typeface="Andalus" pitchFamily="18" charset="-78"/>
                <a:cs typeface="Andalus" pitchFamily="18" charset="-78"/>
              </a:rPr>
              <a:t>. منى عبد الستار هاشم </a:t>
            </a:r>
            <a:endParaRPr lang="ar-IQ" sz="4800" dirty="0">
              <a:solidFill>
                <a:srgbClr val="CCFF99"/>
              </a:solidFill>
              <a:latin typeface="Andalus" pitchFamily="18" charset="-78"/>
              <a:cs typeface="Andalus" pitchFamily="18" charset="-78"/>
            </a:endParaRPr>
          </a:p>
        </p:txBody>
      </p:sp>
      <p:sp>
        <p:nvSpPr>
          <p:cNvPr id="2" name="عنوان 1"/>
          <p:cNvSpPr>
            <a:spLocks noGrp="1"/>
          </p:cNvSpPr>
          <p:nvPr>
            <p:ph type="ctrTitle"/>
          </p:nvPr>
        </p:nvSpPr>
        <p:spPr>
          <a:xfrm>
            <a:off x="1043608" y="-459432"/>
            <a:ext cx="7092280" cy="3456383"/>
          </a:xfrm>
        </p:spPr>
        <p:txBody>
          <a:bodyPr>
            <a:normAutofit/>
          </a:bodyPr>
          <a:lstStyle/>
          <a:p>
            <a:r>
              <a:rPr lang="ar-IQ" sz="8000" dirty="0" smtClean="0">
                <a:solidFill>
                  <a:srgbClr val="FFFF00"/>
                </a:solidFill>
                <a:latin typeface="Andalus" pitchFamily="18" charset="-78"/>
                <a:cs typeface="Andalus" pitchFamily="18" charset="-78"/>
              </a:rPr>
              <a:t>الفروق الفردية </a:t>
            </a:r>
            <a:r>
              <a:rPr lang="ar-IQ" dirty="0" smtClean="0"/>
              <a:t/>
            </a:r>
            <a:br>
              <a:rPr lang="ar-IQ" dirty="0" smtClean="0"/>
            </a:br>
            <a:r>
              <a:rPr lang="ar-IQ" dirty="0" smtClean="0"/>
              <a:t>محاضرة </a:t>
            </a:r>
            <a:r>
              <a:rPr lang="ar-IQ" dirty="0"/>
              <a:t>ف</a:t>
            </a:r>
            <a:r>
              <a:rPr lang="ar-IQ" dirty="0" smtClean="0"/>
              <a:t>ي مادة التطور الحركي </a:t>
            </a:r>
            <a:br>
              <a:rPr lang="ar-IQ" dirty="0" smtClean="0"/>
            </a:br>
            <a:r>
              <a:rPr lang="ar-IQ" dirty="0" smtClean="0"/>
              <a:t>مقدمه الى طلبة  الدراسات العليا /الدكتوراه</a:t>
            </a:r>
            <a:endParaRPr lang="ar-IQ" dirty="0"/>
          </a:p>
        </p:txBody>
      </p:sp>
      <p:pic>
        <p:nvPicPr>
          <p:cNvPr id="2050" name="Picture 2" descr="C:\Users\hp\Pictures\download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509120"/>
            <a:ext cx="8192328"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959861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09600" y="260648"/>
            <a:ext cx="7924800" cy="5454352"/>
          </a:xfrm>
        </p:spPr>
        <p:txBody>
          <a:bodyPr>
            <a:normAutofit/>
          </a:bodyPr>
          <a:lstStyle/>
          <a:p>
            <a:r>
              <a:rPr lang="ar-IQ" sz="2400" dirty="0" smtClean="0"/>
              <a:t>ب- (10-13) سنه</a:t>
            </a:r>
          </a:p>
          <a:p>
            <a:pPr marL="0" indent="0">
              <a:buNone/>
            </a:pPr>
            <a:r>
              <a:rPr lang="ar-IQ" sz="2400" dirty="0" smtClean="0"/>
              <a:t> تظهر زيادة في النمو بالنسبة للبنات وخاصتا بالنسبة لطول الجذع , اما طول الرجلين فيكون النمو بمعدلات اقل من البنين , وكذلك بالنسبة لحجم اليدين والقدمين تظهر طفرة نمو الجسم </a:t>
            </a:r>
            <a:r>
              <a:rPr lang="ar-IQ" sz="2400" dirty="0" err="1" smtClean="0"/>
              <a:t>بالنسبه</a:t>
            </a:r>
            <a:r>
              <a:rPr lang="ar-IQ" sz="2400" dirty="0" smtClean="0"/>
              <a:t> للبنات في عمر 10-13 سنة , ينما يتأخر ظهورها بالنسبة للبنين فتحدث في عمر 12-15 سنه .</a:t>
            </a:r>
            <a:endParaRPr lang="ar-IQ" sz="2400" dirty="0"/>
          </a:p>
        </p:txBody>
      </p:sp>
      <p:pic>
        <p:nvPicPr>
          <p:cNvPr id="6146" name="Picture 2" descr="C:\Users\hp\Pictures\images (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2420888"/>
            <a:ext cx="3672408"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245797"/>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09600" y="476672"/>
            <a:ext cx="7924800" cy="5238328"/>
          </a:xfrm>
        </p:spPr>
        <p:txBody>
          <a:bodyPr>
            <a:normAutofit/>
          </a:bodyPr>
          <a:lstStyle/>
          <a:p>
            <a:r>
              <a:rPr lang="ar-IQ" sz="2800" dirty="0" smtClean="0"/>
              <a:t>ج- (14-18) سنه</a:t>
            </a:r>
          </a:p>
          <a:p>
            <a:pPr marL="0" indent="0">
              <a:buNone/>
            </a:pPr>
            <a:r>
              <a:rPr lang="ar-IQ" sz="2800" dirty="0" smtClean="0"/>
              <a:t>تقل سرعة النمو لدى البنات حتى تتوقف تدريجيا خلال النصف الثاني من هذه الفترة وتظهر طفرة النمو لدى البنين وتستمر لديهم معدلات الزيادة في طول الجسم ويبدو الفرق واضح بينهم وبين البنات خلال هذه المرحلة .</a:t>
            </a:r>
            <a:endParaRPr lang="ar-IQ" sz="2800" dirty="0"/>
          </a:p>
        </p:txBody>
      </p:sp>
    </p:spTree>
    <p:extLst>
      <p:ext uri="{BB962C8B-B14F-4D97-AF65-F5344CB8AC3E}">
        <p14:creationId xmlns:p14="http://schemas.microsoft.com/office/powerpoint/2010/main" val="152892139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922114"/>
          </a:xfrm>
        </p:spPr>
        <p:txBody>
          <a:bodyPr/>
          <a:lstStyle/>
          <a:p>
            <a:pPr algn="r"/>
            <a:r>
              <a:rPr lang="ar-IQ" sz="5400" dirty="0" smtClean="0">
                <a:solidFill>
                  <a:srgbClr val="FFC000"/>
                </a:solidFill>
              </a:rPr>
              <a:t>اقسام الفروق الفردية </a:t>
            </a:r>
            <a:endParaRPr lang="ar-IQ" sz="5400" dirty="0">
              <a:solidFill>
                <a:srgbClr val="FFC000"/>
              </a:solidFill>
            </a:endParaRPr>
          </a:p>
        </p:txBody>
      </p:sp>
      <p:sp>
        <p:nvSpPr>
          <p:cNvPr id="3" name="عنصر نائب للمحتوى 2"/>
          <p:cNvSpPr>
            <a:spLocks noGrp="1"/>
          </p:cNvSpPr>
          <p:nvPr>
            <p:ph sz="quarter" idx="13"/>
          </p:nvPr>
        </p:nvSpPr>
        <p:spPr>
          <a:xfrm>
            <a:off x="2915816" y="1196752"/>
            <a:ext cx="5618584" cy="4518248"/>
          </a:xfrm>
        </p:spPr>
        <p:txBody>
          <a:bodyPr>
            <a:normAutofit/>
          </a:bodyPr>
          <a:lstStyle/>
          <a:p>
            <a:r>
              <a:rPr lang="ar-IQ" sz="2400" dirty="0" smtClean="0"/>
              <a:t>1- فروق فردية (جسمية , نفسية , عقلية).</a:t>
            </a:r>
          </a:p>
          <a:p>
            <a:r>
              <a:rPr lang="ar-IQ" sz="2400" dirty="0" smtClean="0"/>
              <a:t>2- فروق الجنس (من حيث تركيب الجسم واعضاءه , وافراز الهرمونات والنمو ).</a:t>
            </a:r>
          </a:p>
          <a:p>
            <a:r>
              <a:rPr lang="ar-IQ" sz="2400" dirty="0" smtClean="0"/>
              <a:t>3- فروق جماعية او قوميه (فلكل شعب خصوصيته ومميزاته ومعتقداته واسلوبه في الحياة معتمد على الفطرة او البيئة ).</a:t>
            </a:r>
          </a:p>
          <a:p>
            <a:r>
              <a:rPr lang="ar-IQ" sz="2400" dirty="0" smtClean="0"/>
              <a:t>4- فروق خاصه بالفرد نفسه (فممكن ان يكون بطلا في فعالية ما ولكنه ضعيف الإرادة) .</a:t>
            </a:r>
            <a:endParaRPr lang="ar-IQ" sz="2400" dirty="0"/>
          </a:p>
        </p:txBody>
      </p:sp>
      <p:pic>
        <p:nvPicPr>
          <p:cNvPr id="7170" name="Picture 2" descr="C:\Users\hp\Pictures\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48680"/>
            <a:ext cx="2592288"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8218736"/>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sz="5400" dirty="0" smtClean="0">
                <a:solidFill>
                  <a:srgbClr val="FFC000"/>
                </a:solidFill>
              </a:rPr>
              <a:t>خصائص الفروق الفردية </a:t>
            </a:r>
            <a:endParaRPr lang="ar-IQ" sz="5400" dirty="0">
              <a:solidFill>
                <a:srgbClr val="FFC000"/>
              </a:solidFill>
            </a:endParaRPr>
          </a:p>
        </p:txBody>
      </p:sp>
      <p:sp>
        <p:nvSpPr>
          <p:cNvPr id="3" name="عنصر نائب للمحتوى 2"/>
          <p:cNvSpPr>
            <a:spLocks noGrp="1"/>
          </p:cNvSpPr>
          <p:nvPr>
            <p:ph sz="quarter" idx="13"/>
          </p:nvPr>
        </p:nvSpPr>
        <p:spPr/>
        <p:txBody>
          <a:bodyPr>
            <a:normAutofit/>
          </a:bodyPr>
          <a:lstStyle/>
          <a:p>
            <a:r>
              <a:rPr lang="ar-IQ" sz="2000" dirty="0" smtClean="0"/>
              <a:t>وتشمل مدى الفروق الفردية ومعدل بنائها وتنظيمها الهرمي </a:t>
            </a:r>
          </a:p>
          <a:p>
            <a:r>
              <a:rPr lang="ar-IQ" sz="2000" dirty="0" smtClean="0"/>
              <a:t>1- مدى الفروق الفردية :يعرف مدى الفروق الفردية في معناه العام بأنه الفرق بين اول درجه واعلى درجه في توزيع صفه من الصفات .</a:t>
            </a:r>
          </a:p>
          <a:p>
            <a:r>
              <a:rPr lang="ar-IQ" sz="2000" dirty="0" smtClean="0"/>
              <a:t>2- مدى ثبات الفروق الفردية : تخضع الفروق الفردية للتغير مع مرور الوقت وخاصتا اثناء مراحل النمو على ان مقدار التغير في الفروق الفردية ليس على درجه واحدة في مختلف صفات الشخصية .</a:t>
            </a:r>
          </a:p>
          <a:p>
            <a:r>
              <a:rPr lang="ar-IQ" sz="2000" dirty="0" smtClean="0"/>
              <a:t>3- التنظيم الهرمي للفروق الفردية : تؤكد نتائج الدراسات الإحصائية في مجال الفروق الفردية في الصفات المختلفة وجود تنظيم هرمي لنتائج قياس تلك الفروق , في قمة الهرم توجد اعم صفه تليها صفات اقل في عموميتها وفي قاعدة الهرم نجد الصفات الخاصة لا تكاد تتجاوز الموقف التي تظهر فيه .</a:t>
            </a:r>
          </a:p>
        </p:txBody>
      </p:sp>
    </p:spTree>
    <p:extLst>
      <p:ext uri="{BB962C8B-B14F-4D97-AF65-F5344CB8AC3E}">
        <p14:creationId xmlns:p14="http://schemas.microsoft.com/office/powerpoint/2010/main" val="349459747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hp\Pictures\download (4).jpg"/>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835696" y="764704"/>
            <a:ext cx="5904656" cy="496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640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sz="5400" dirty="0">
                <a:solidFill>
                  <a:srgbClr val="FFC000"/>
                </a:solidFill>
              </a:rPr>
              <a:t>الفروق الفردية وانماط التعلم </a:t>
            </a:r>
          </a:p>
        </p:txBody>
      </p:sp>
      <p:pic>
        <p:nvPicPr>
          <p:cNvPr id="14338" name="Picture 2" descr="C:\Users\hp\Pictures\download (7).jpg"/>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67544" y="1556792"/>
            <a:ext cx="8424936"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76956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467544" y="692696"/>
            <a:ext cx="8066856" cy="2448272"/>
          </a:xfrm>
        </p:spPr>
        <p:txBody>
          <a:bodyPr>
            <a:normAutofit/>
          </a:bodyPr>
          <a:lstStyle/>
          <a:p>
            <a:r>
              <a:rPr lang="ar-IQ" sz="3200" dirty="0" smtClean="0"/>
              <a:t>1- المتعلم البصري : الذي يمتاز </a:t>
            </a:r>
            <a:r>
              <a:rPr lang="ar-IQ" sz="3200" dirty="0" err="1" smtClean="0"/>
              <a:t>بأستذكار</a:t>
            </a:r>
            <a:r>
              <a:rPr lang="ar-IQ" sz="3200" dirty="0" smtClean="0"/>
              <a:t> الصور والالوان ,التعلم من خلال </a:t>
            </a:r>
            <a:r>
              <a:rPr lang="ar-IQ" sz="3200" dirty="0" err="1" smtClean="0"/>
              <a:t>المشاهده</a:t>
            </a:r>
            <a:r>
              <a:rPr lang="ar-IQ" sz="3200" dirty="0" smtClean="0"/>
              <a:t> للصور والمخططات والخرائط وتحويل المعلومات الى صور .</a:t>
            </a:r>
            <a:endParaRPr lang="ar-IQ" sz="3200" dirty="0"/>
          </a:p>
        </p:txBody>
      </p:sp>
      <p:pic>
        <p:nvPicPr>
          <p:cNvPr id="10243" name="Picture 3" descr="C:\Users\hp\Pictures\download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501008"/>
            <a:ext cx="6624735"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7452700"/>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95536" y="476672"/>
            <a:ext cx="8138864" cy="2016224"/>
          </a:xfrm>
        </p:spPr>
        <p:txBody>
          <a:bodyPr>
            <a:normAutofit lnSpcReduction="10000"/>
          </a:bodyPr>
          <a:lstStyle/>
          <a:p>
            <a:r>
              <a:rPr lang="ar-IQ" sz="3200" dirty="0" smtClean="0"/>
              <a:t>2- المتعلم السمعي : الذي يمتاز باستذكار الاصوات ويتفاعل معها بشكل قوي, يساهم بشكل جيد في النقاشات , يلتفت الى نبرة صورت المتحدث , يفضل استخدام التسجيل الصوتي في تعلمه . </a:t>
            </a:r>
            <a:endParaRPr lang="ar-IQ" sz="3200" dirty="0"/>
          </a:p>
        </p:txBody>
      </p:sp>
      <p:pic>
        <p:nvPicPr>
          <p:cNvPr id="11266" name="Picture 2" descr="C:\Users\hp\Pictures\images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852936"/>
            <a:ext cx="7704856"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9018900"/>
      </p:ext>
    </p:extLst>
  </p:cSld>
  <p:clrMapOvr>
    <a:masterClrMapping/>
  </p:clrMapOvr>
  <p:transition spd="slow">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539552" y="332656"/>
            <a:ext cx="7924800" cy="5328592"/>
          </a:xfrm>
        </p:spPr>
        <p:txBody>
          <a:bodyPr>
            <a:normAutofit/>
          </a:bodyPr>
          <a:lstStyle/>
          <a:p>
            <a:r>
              <a:rPr lang="ar-IQ" sz="3200" dirty="0" smtClean="0"/>
              <a:t>3- المتعلم الحسي الحركي : الذي يمتاز </a:t>
            </a:r>
            <a:r>
              <a:rPr lang="ar-IQ" sz="3200" dirty="0" err="1" smtClean="0"/>
              <a:t>بأستذكار</a:t>
            </a:r>
            <a:r>
              <a:rPr lang="ar-IQ" sz="3200" dirty="0" smtClean="0"/>
              <a:t> الاشياء بتذكر ملمسها على اختلافها , التعلم من خلال الحركة , يعشق التجارب والفنون , يمل من المحاضرات بسرعه , يفضل التعلم من خلال اللعب والحركة .</a:t>
            </a:r>
            <a:endParaRPr lang="ar-IQ" sz="3200" dirty="0"/>
          </a:p>
        </p:txBody>
      </p:sp>
      <p:pic>
        <p:nvPicPr>
          <p:cNvPr id="12290" name="Picture 2" descr="C:\Users\hp\Pictures\download (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628900"/>
            <a:ext cx="6264695" cy="2672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0548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sz="5400" dirty="0" smtClean="0">
                <a:solidFill>
                  <a:srgbClr val="FFC000"/>
                </a:solidFill>
              </a:rPr>
              <a:t>الفروق الفردية بين الاعبين</a:t>
            </a:r>
            <a:endParaRPr lang="ar-IQ" sz="5400" dirty="0">
              <a:solidFill>
                <a:srgbClr val="FFC000"/>
              </a:solidFill>
            </a:endParaRPr>
          </a:p>
        </p:txBody>
      </p:sp>
      <p:sp>
        <p:nvSpPr>
          <p:cNvPr id="3" name="عنصر نائب للمحتوى 2"/>
          <p:cNvSpPr>
            <a:spLocks noGrp="1"/>
          </p:cNvSpPr>
          <p:nvPr>
            <p:ph sz="quarter" idx="13"/>
          </p:nvPr>
        </p:nvSpPr>
        <p:spPr>
          <a:xfrm>
            <a:off x="539552" y="1554638"/>
            <a:ext cx="7924800" cy="4114800"/>
          </a:xfrm>
        </p:spPr>
        <p:txBody>
          <a:bodyPr>
            <a:normAutofit/>
          </a:bodyPr>
          <a:lstStyle/>
          <a:p>
            <a:r>
              <a:rPr lang="ar-IQ" sz="2000" dirty="0" smtClean="0"/>
              <a:t>لماذا تظهر الفروق الفردية واضحه بين الاعبين وعلى مراحل نموهم المتعاقبة ؟</a:t>
            </a:r>
          </a:p>
          <a:p>
            <a:r>
              <a:rPr lang="ar-IQ" sz="2000" dirty="0" smtClean="0"/>
              <a:t>ان التطور الحركي لكل فرد معدل  تطور ونمو خاص به ويتأثر بمؤثرات داخليه وخارجيه منها البيئة والوراثة والاستعداد التي تلعب دور ايجابي في نضج قدراته وقاعدة اساس لنموه .</a:t>
            </a:r>
          </a:p>
          <a:p>
            <a:r>
              <a:rPr lang="ar-IQ" sz="2000" dirty="0" smtClean="0"/>
              <a:t>فالإمكانات الفردية الحركية التي تمثل مهاراته الحركية والرياضية لا يمكن تطويرها ونموها بصوره جيده الا اذا نضجت قدراته البدنية ولكل مهاره حركيه ما يقابلها من قدرات بدنيه وبذلك تظهر الفروق واضحه بين الاعبين وعلى مراحل نموهم المتعاقبة .</a:t>
            </a:r>
            <a:endParaRPr lang="ar-IQ" sz="2000" dirty="0"/>
          </a:p>
        </p:txBody>
      </p:sp>
      <p:pic>
        <p:nvPicPr>
          <p:cNvPr id="1026" name="Picture 2" descr="C:\Users\hp\Pictures\download (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333746"/>
            <a:ext cx="5832648" cy="2232248"/>
          </a:xfrm>
          <a:prstGeom prst="rect">
            <a:avLst/>
          </a:prstGeom>
          <a:solidFill>
            <a:schemeClr val="tx1"/>
          </a:solidFill>
          <a:ln w="76200">
            <a:solidFill>
              <a:schemeClr val="tx1"/>
            </a:solidFill>
          </a:ln>
        </p:spPr>
      </p:pic>
      <p:sp>
        <p:nvSpPr>
          <p:cNvPr id="4" name="مربع نص 3"/>
          <p:cNvSpPr txBox="1"/>
          <p:nvPr/>
        </p:nvSpPr>
        <p:spPr>
          <a:xfrm>
            <a:off x="2339752" y="4797152"/>
            <a:ext cx="3276364" cy="369332"/>
          </a:xfrm>
          <a:prstGeom prst="rect">
            <a:avLst/>
          </a:prstGeom>
          <a:solidFill>
            <a:schemeClr val="tx1"/>
          </a:solidFill>
        </p:spPr>
        <p:txBody>
          <a:bodyPr wrap="square" rtlCol="1">
            <a:spAutoFit/>
          </a:bodyPr>
          <a:lstStyle/>
          <a:p>
            <a:endParaRPr lang="ar-IQ" dirty="0"/>
          </a:p>
        </p:txBody>
      </p:sp>
      <p:sp>
        <p:nvSpPr>
          <p:cNvPr id="6" name="مربع نص 5"/>
          <p:cNvSpPr txBox="1"/>
          <p:nvPr/>
        </p:nvSpPr>
        <p:spPr>
          <a:xfrm>
            <a:off x="1089720" y="6336456"/>
            <a:ext cx="5868652" cy="369332"/>
          </a:xfrm>
          <a:prstGeom prst="rect">
            <a:avLst/>
          </a:prstGeom>
          <a:solidFill>
            <a:schemeClr val="tx1"/>
          </a:solidFill>
        </p:spPr>
        <p:txBody>
          <a:bodyPr wrap="square" rtlCol="1">
            <a:spAutoFit/>
          </a:bodyPr>
          <a:lstStyle/>
          <a:p>
            <a:endParaRPr lang="ar-IQ" dirty="0"/>
          </a:p>
        </p:txBody>
      </p:sp>
    </p:spTree>
    <p:extLst>
      <p:ext uri="{BB962C8B-B14F-4D97-AF65-F5344CB8AC3E}">
        <p14:creationId xmlns:p14="http://schemas.microsoft.com/office/powerpoint/2010/main" val="1075982471"/>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hp\Pictures\73387378_211925849823992_9136435134263976639_n.jpg"/>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683568" y="764704"/>
            <a:ext cx="7848872" cy="5544616"/>
          </a:xfrm>
          <a:prstGeom prst="rect">
            <a:avLst/>
          </a:prstGeom>
          <a:solidFill>
            <a:schemeClr val="accent2">
              <a:lumMod val="20000"/>
              <a:lumOff val="80000"/>
            </a:schemeClr>
          </a:solidFill>
          <a:ln>
            <a:solidFill>
              <a:schemeClr val="bg1"/>
            </a:solidFill>
          </a:ln>
        </p:spPr>
      </p:pic>
      <p:sp>
        <p:nvSpPr>
          <p:cNvPr id="3" name="مربع نص 2"/>
          <p:cNvSpPr txBox="1"/>
          <p:nvPr/>
        </p:nvSpPr>
        <p:spPr>
          <a:xfrm>
            <a:off x="539552" y="1475284"/>
            <a:ext cx="7992888" cy="369332"/>
          </a:xfrm>
          <a:prstGeom prst="rect">
            <a:avLst/>
          </a:prstGeom>
          <a:solidFill>
            <a:schemeClr val="bg1"/>
          </a:solidFill>
        </p:spPr>
        <p:txBody>
          <a:bodyPr wrap="square" rtlCol="1">
            <a:spAutoFit/>
          </a:bodyPr>
          <a:lstStyle/>
          <a:p>
            <a:endParaRPr lang="ar-IQ" dirty="0"/>
          </a:p>
        </p:txBody>
      </p:sp>
      <p:sp>
        <p:nvSpPr>
          <p:cNvPr id="4" name="مربع نص 3"/>
          <p:cNvSpPr txBox="1"/>
          <p:nvPr/>
        </p:nvSpPr>
        <p:spPr>
          <a:xfrm>
            <a:off x="539552" y="764704"/>
            <a:ext cx="7992888" cy="801380"/>
          </a:xfrm>
          <a:prstGeom prst="rect">
            <a:avLst/>
          </a:prstGeom>
          <a:solidFill>
            <a:schemeClr val="bg1"/>
          </a:solidFill>
        </p:spPr>
        <p:txBody>
          <a:bodyPr wrap="square" rtlCol="1">
            <a:spAutoFit/>
          </a:bodyPr>
          <a:lstStyle/>
          <a:p>
            <a:endParaRPr lang="ar-IQ" dirty="0"/>
          </a:p>
        </p:txBody>
      </p:sp>
    </p:spTree>
    <p:extLst>
      <p:ext uri="{BB962C8B-B14F-4D97-AF65-F5344CB8AC3E}">
        <p14:creationId xmlns:p14="http://schemas.microsoft.com/office/powerpoint/2010/main" val="2557668073"/>
      </p:ext>
    </p:extLst>
  </p:cSld>
  <p:clrMapOvr>
    <a:masterClrMapping/>
  </p:clrMapOvr>
  <p:transition spd="slow">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3"/>
          </p:nvPr>
        </p:nvSpPr>
        <p:spPr/>
        <p:txBody>
          <a:bodyPr/>
          <a:lstStyle/>
          <a:p>
            <a:endParaRPr lang="ar-IQ"/>
          </a:p>
        </p:txBody>
      </p:sp>
      <p:pic>
        <p:nvPicPr>
          <p:cNvPr id="13314" name="Picture 2" descr="C:\Users\hp\Pictures\images (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712967"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51037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09600" y="908720"/>
            <a:ext cx="7924800" cy="4806280"/>
          </a:xfrm>
        </p:spPr>
        <p:txBody>
          <a:bodyPr>
            <a:normAutofit/>
          </a:bodyPr>
          <a:lstStyle/>
          <a:p>
            <a:r>
              <a:rPr lang="ar-IQ" sz="3200" dirty="0" smtClean="0"/>
              <a:t>الفروق الفردية من </a:t>
            </a:r>
            <a:r>
              <a:rPr lang="ar-IQ" sz="3200" dirty="0" err="1" smtClean="0"/>
              <a:t>الظواهرالهامه</a:t>
            </a:r>
            <a:r>
              <a:rPr lang="ar-IQ" sz="3200" dirty="0" smtClean="0"/>
              <a:t> </a:t>
            </a:r>
            <a:r>
              <a:rPr lang="ar-IQ" sz="3200" dirty="0" smtClean="0"/>
              <a:t>التي اختصت </a:t>
            </a:r>
            <a:r>
              <a:rPr lang="ar-IQ" sz="3200" dirty="0" smtClean="0"/>
              <a:t>بها الكائنات </a:t>
            </a:r>
            <a:r>
              <a:rPr lang="ar-IQ" sz="3200" dirty="0" smtClean="0"/>
              <a:t>الحية بصفة عامه </a:t>
            </a:r>
            <a:r>
              <a:rPr lang="ar-IQ" sz="3200" dirty="0" smtClean="0"/>
              <a:t>والانسان </a:t>
            </a:r>
            <a:r>
              <a:rPr lang="ar-IQ" sz="3200" dirty="0" smtClean="0"/>
              <a:t>بصفه خاصه .</a:t>
            </a:r>
          </a:p>
          <a:p>
            <a:endParaRPr lang="ar-IQ" sz="3200" dirty="0"/>
          </a:p>
        </p:txBody>
      </p:sp>
      <p:pic>
        <p:nvPicPr>
          <p:cNvPr id="2050" name="Picture 2" descr="C:\Users\hp\Pictures\download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216448"/>
            <a:ext cx="6048672" cy="2827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829882"/>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5400" dirty="0" smtClean="0">
                <a:solidFill>
                  <a:srgbClr val="FFC000"/>
                </a:solidFill>
              </a:rPr>
              <a:t>معنى الفروق الفردية </a:t>
            </a:r>
            <a:endParaRPr lang="ar-IQ" sz="5400" dirty="0">
              <a:solidFill>
                <a:srgbClr val="FFC000"/>
              </a:solidFill>
            </a:endParaRPr>
          </a:p>
        </p:txBody>
      </p:sp>
      <p:sp>
        <p:nvSpPr>
          <p:cNvPr id="3" name="عنصر نائب للمحتوى 2"/>
          <p:cNvSpPr>
            <a:spLocks noGrp="1"/>
          </p:cNvSpPr>
          <p:nvPr>
            <p:ph sz="quarter" idx="13"/>
          </p:nvPr>
        </p:nvSpPr>
        <p:spPr/>
        <p:txBody>
          <a:bodyPr>
            <a:normAutofit/>
          </a:bodyPr>
          <a:lstStyle/>
          <a:p>
            <a:r>
              <a:rPr lang="ar-IQ" sz="3200" dirty="0" smtClean="0"/>
              <a:t>هي تلك الاختلافات التي يتميز بها كل فرد عن غيره من الافراد سواء كانت تلك الصفة جسمية ام في سلوكه الاجتماعي .</a:t>
            </a:r>
          </a:p>
          <a:p>
            <a:r>
              <a:rPr lang="ar-IQ" sz="3200" dirty="0" smtClean="0"/>
              <a:t>هي حقائق بيولوجية موروثة .</a:t>
            </a:r>
          </a:p>
          <a:p>
            <a:r>
              <a:rPr lang="ar-IQ" sz="3200" dirty="0" smtClean="0"/>
              <a:t>هي اختلاف الناس في مستوياتهم العقلية والمزاجية والبيئية .</a:t>
            </a:r>
          </a:p>
        </p:txBody>
      </p:sp>
    </p:spTree>
    <p:extLst>
      <p:ext uri="{BB962C8B-B14F-4D97-AF65-F5344CB8AC3E}">
        <p14:creationId xmlns:p14="http://schemas.microsoft.com/office/powerpoint/2010/main" val="595546706"/>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850106"/>
          </a:xfrm>
        </p:spPr>
        <p:txBody>
          <a:bodyPr/>
          <a:lstStyle/>
          <a:p>
            <a:pPr algn="r"/>
            <a:r>
              <a:rPr lang="ar-IQ" sz="4800" dirty="0" smtClean="0">
                <a:solidFill>
                  <a:srgbClr val="FFC000"/>
                </a:solidFill>
              </a:rPr>
              <a:t>الخصائص العامة للفروق الفردية </a:t>
            </a:r>
            <a:endParaRPr lang="ar-IQ" sz="4800" dirty="0">
              <a:solidFill>
                <a:srgbClr val="FFC000"/>
              </a:solidFill>
            </a:endParaRPr>
          </a:p>
        </p:txBody>
      </p:sp>
      <p:sp>
        <p:nvSpPr>
          <p:cNvPr id="3" name="عنصر نائب للمحتوى 2"/>
          <p:cNvSpPr>
            <a:spLocks noGrp="1"/>
          </p:cNvSpPr>
          <p:nvPr>
            <p:ph sz="quarter" idx="13"/>
          </p:nvPr>
        </p:nvSpPr>
        <p:spPr>
          <a:xfrm>
            <a:off x="609600" y="1412776"/>
            <a:ext cx="7924800" cy="4608512"/>
          </a:xfrm>
        </p:spPr>
        <p:txBody>
          <a:bodyPr>
            <a:noAutofit/>
          </a:bodyPr>
          <a:lstStyle/>
          <a:p>
            <a:r>
              <a:rPr lang="ar-IQ" sz="2400" dirty="0" smtClean="0"/>
              <a:t>1- اختلاف الافراد في قدراتهم وسماتهم هو اختلاف كمي وليس نوعي, مثل (الذكاء) .</a:t>
            </a:r>
          </a:p>
          <a:p>
            <a:r>
              <a:rPr lang="ar-IQ" sz="2400" dirty="0" smtClean="0"/>
              <a:t>2- اختلاف معدل ثبات الفروق الفردية ,مثال الفروق العقلية والمعرفية بعد مرحلة الطفولة .</a:t>
            </a:r>
          </a:p>
          <a:p>
            <a:r>
              <a:rPr lang="ar-IQ" sz="2400" dirty="0" smtClean="0"/>
              <a:t>3- الفروق الفردية موزعه توزيع اعتدالي ,مثال افراد يحصلون على درجه متوسطة من السمه والقليل منهم يحصل على اقل او اكبر من متوسط السمه .</a:t>
            </a:r>
          </a:p>
          <a:p>
            <a:r>
              <a:rPr lang="ar-IQ" sz="2400" dirty="0" smtClean="0"/>
              <a:t>4- الفروق في قدرات الفرد وفي سماته الشخصية .</a:t>
            </a:r>
          </a:p>
          <a:p>
            <a:r>
              <a:rPr lang="ar-IQ" sz="2400" dirty="0" smtClean="0"/>
              <a:t>5- تتأثر الفروق الفردية بالوراثة والبيئة .</a:t>
            </a:r>
          </a:p>
          <a:p>
            <a:r>
              <a:rPr lang="ar-IQ" sz="2400" dirty="0" smtClean="0"/>
              <a:t>6- الفروق الفردية ليست انماط جامدة .</a:t>
            </a:r>
          </a:p>
          <a:p>
            <a:endParaRPr lang="ar-IQ" sz="2400" dirty="0"/>
          </a:p>
        </p:txBody>
      </p:sp>
    </p:spTree>
    <p:extLst>
      <p:ext uri="{BB962C8B-B14F-4D97-AF65-F5344CB8AC3E}">
        <p14:creationId xmlns:p14="http://schemas.microsoft.com/office/powerpoint/2010/main" val="1828824597"/>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sz="4800" dirty="0" smtClean="0">
                <a:solidFill>
                  <a:srgbClr val="FFC000"/>
                </a:solidFill>
              </a:rPr>
              <a:t>العوامل المؤثرة في الفروق الفردية </a:t>
            </a:r>
            <a:endParaRPr lang="ar-IQ" sz="4800" dirty="0">
              <a:solidFill>
                <a:srgbClr val="FFC000"/>
              </a:solidFill>
            </a:endParaRPr>
          </a:p>
        </p:txBody>
      </p:sp>
      <p:sp>
        <p:nvSpPr>
          <p:cNvPr id="3" name="عنصر نائب للمحتوى 2"/>
          <p:cNvSpPr>
            <a:spLocks noGrp="1"/>
          </p:cNvSpPr>
          <p:nvPr>
            <p:ph sz="quarter" idx="13"/>
          </p:nvPr>
        </p:nvSpPr>
        <p:spPr/>
        <p:txBody>
          <a:bodyPr>
            <a:normAutofit/>
          </a:bodyPr>
          <a:lstStyle/>
          <a:p>
            <a:r>
              <a:rPr lang="ar-IQ" sz="2800" dirty="0" smtClean="0"/>
              <a:t>تتركز العوامل المؤثرة في الفروق الفردية بين الافراد في عاملين اساسين هما:-</a:t>
            </a:r>
          </a:p>
          <a:p>
            <a:r>
              <a:rPr lang="ar-IQ" sz="2800" dirty="0" smtClean="0"/>
              <a:t>1- الوراثة :- هي الجينات التي تنقل الى الفرد من ابويه ,مثل الطول , الوزن , اللون , الملامح , الذكاء .</a:t>
            </a:r>
          </a:p>
          <a:p>
            <a:r>
              <a:rPr lang="ar-IQ" sz="2800" dirty="0" smtClean="0"/>
              <a:t>2- البيئة :- هي جميع المؤثرات البيئية والاجتماعية التي يتلاقاها الفرد والتي تؤثر بشكل كبير على سماته , منها التغذية , الصحة العامة , الجو الانفعالي في المنزل والمجتمع , المستوى الاقتصادي , درجة التعليم ونوعيته ... الخ .</a:t>
            </a:r>
          </a:p>
        </p:txBody>
      </p:sp>
    </p:spTree>
    <p:extLst>
      <p:ext uri="{BB962C8B-B14F-4D97-AF65-F5344CB8AC3E}">
        <p14:creationId xmlns:p14="http://schemas.microsoft.com/office/powerpoint/2010/main" val="248486903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sz="6000" dirty="0" smtClean="0">
                <a:solidFill>
                  <a:srgbClr val="FFC000"/>
                </a:solidFill>
              </a:rPr>
              <a:t>انواع الفروق </a:t>
            </a:r>
            <a:r>
              <a:rPr lang="ar-IQ" sz="6000" dirty="0" err="1" smtClean="0">
                <a:solidFill>
                  <a:srgbClr val="FFC000"/>
                </a:solidFill>
              </a:rPr>
              <a:t>الفرديه</a:t>
            </a:r>
            <a:r>
              <a:rPr lang="ar-IQ" sz="6000" dirty="0" smtClean="0">
                <a:solidFill>
                  <a:srgbClr val="FFC000"/>
                </a:solidFill>
              </a:rPr>
              <a:t> </a:t>
            </a:r>
            <a:endParaRPr lang="ar-IQ" sz="6000" dirty="0">
              <a:solidFill>
                <a:srgbClr val="FFC000"/>
              </a:solidFill>
            </a:endParaRPr>
          </a:p>
        </p:txBody>
      </p:sp>
      <p:sp>
        <p:nvSpPr>
          <p:cNvPr id="3" name="عنصر نائب للمحتوى 2"/>
          <p:cNvSpPr>
            <a:spLocks noGrp="1"/>
          </p:cNvSpPr>
          <p:nvPr>
            <p:ph sz="quarter" idx="13"/>
          </p:nvPr>
        </p:nvSpPr>
        <p:spPr/>
        <p:txBody>
          <a:bodyPr>
            <a:noAutofit/>
          </a:bodyPr>
          <a:lstStyle/>
          <a:p>
            <a:pPr marL="0" indent="0">
              <a:buNone/>
            </a:pPr>
            <a:r>
              <a:rPr lang="ar-IQ" sz="2800" dirty="0"/>
              <a:t>1</a:t>
            </a:r>
            <a:r>
              <a:rPr lang="ar-IQ" sz="2800" dirty="0" smtClean="0"/>
              <a:t>- الفروق في ذات الفرد </a:t>
            </a:r>
          </a:p>
          <a:p>
            <a:pPr marL="0" indent="0">
              <a:buNone/>
            </a:pPr>
            <a:r>
              <a:rPr lang="ar-IQ" sz="2800" dirty="0" smtClean="0"/>
              <a:t>يقاس هذا النوع بمقارنة السمات والخصائص في الفرد نفسه </a:t>
            </a:r>
            <a:r>
              <a:rPr lang="ar-IQ" sz="2800" dirty="0" err="1" smtClean="0"/>
              <a:t>وذالك</a:t>
            </a:r>
            <a:r>
              <a:rPr lang="ar-IQ" sz="2800" dirty="0" smtClean="0"/>
              <a:t> لمعرفة نواحي القوه والضعف عن طريق مقارنة نتائجه في فترات زمنيه نفترض حدوث تغير فيها , اذ ان الفرد الواحد </a:t>
            </a:r>
            <a:r>
              <a:rPr lang="ar-IQ" sz="2800" dirty="0" err="1" smtClean="0"/>
              <a:t>لاتتساوى</a:t>
            </a:r>
            <a:r>
              <a:rPr lang="ar-IQ" sz="2800" dirty="0" smtClean="0"/>
              <a:t> فيه جميع القدرات .</a:t>
            </a:r>
          </a:p>
        </p:txBody>
      </p:sp>
      <p:pic>
        <p:nvPicPr>
          <p:cNvPr id="3074" name="Picture 2" descr="C:\Users\hp\Pictures\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861048"/>
            <a:ext cx="3528392"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1625501"/>
      </p:ext>
    </p:extLst>
  </p:cSld>
  <p:clrMapOvr>
    <a:masterClrMapping/>
  </p:clrMapOvr>
  <mc:AlternateContent xmlns:mc="http://schemas.openxmlformats.org/markup-compatibility/2006">
    <mc:Choice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09600" y="332656"/>
            <a:ext cx="7924800" cy="5382344"/>
          </a:xfrm>
        </p:spPr>
        <p:txBody>
          <a:bodyPr>
            <a:normAutofit/>
          </a:bodyPr>
          <a:lstStyle/>
          <a:p>
            <a:pPr marL="0" indent="0">
              <a:buNone/>
            </a:pPr>
            <a:r>
              <a:rPr lang="ar-IQ" sz="2400" dirty="0"/>
              <a:t>2- الفروق بين الافراد </a:t>
            </a:r>
          </a:p>
          <a:p>
            <a:pPr marL="0" indent="0">
              <a:buNone/>
            </a:pPr>
            <a:r>
              <a:rPr lang="ar-IQ" sz="2400" dirty="0"/>
              <a:t>هي تلك الاختلافات التي نلاحظها بين الافراد في مختلف السمات , ويهدف هذا النوع من الفروق الى مقارنة الفرد بغيره من الافراد للعمر الزمني نفسه او </a:t>
            </a:r>
            <a:r>
              <a:rPr lang="ar-IQ" sz="2400" dirty="0" smtClean="0"/>
              <a:t>البيئة </a:t>
            </a:r>
            <a:r>
              <a:rPr lang="ar-IQ" sz="2400" dirty="0"/>
              <a:t>في واحده او اكثر من النواحي الجسمية او الحركية او العقلية وغيرها لغرض تصنيف الافراد الى مستويات او مجموعات متجانسه </a:t>
            </a:r>
            <a:r>
              <a:rPr lang="ar-IQ" sz="2400" dirty="0" smtClean="0"/>
              <a:t>.</a:t>
            </a:r>
            <a:endParaRPr lang="ar-IQ" sz="2400" dirty="0"/>
          </a:p>
        </p:txBody>
      </p:sp>
      <p:pic>
        <p:nvPicPr>
          <p:cNvPr id="4098" name="Picture 2" descr="C:\Users\hp\Pictures\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1" y="2505074"/>
            <a:ext cx="6048672" cy="2796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28899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09600" y="476672"/>
            <a:ext cx="7924800" cy="5238328"/>
          </a:xfrm>
        </p:spPr>
        <p:txBody>
          <a:bodyPr>
            <a:normAutofit/>
          </a:bodyPr>
          <a:lstStyle/>
          <a:p>
            <a:pPr marL="0" indent="0">
              <a:buNone/>
            </a:pPr>
            <a:r>
              <a:rPr lang="ar-IQ" sz="2800" dirty="0"/>
              <a:t>3- الفروق </a:t>
            </a:r>
            <a:r>
              <a:rPr lang="ar-IQ" sz="2800" dirty="0" err="1"/>
              <a:t>الفرديه</a:t>
            </a:r>
            <a:r>
              <a:rPr lang="ar-IQ" sz="2800" dirty="0"/>
              <a:t> بين البنين والبنات خلال مراحل عمرية ثلاث وهي </a:t>
            </a:r>
            <a:r>
              <a:rPr lang="ar-IQ" sz="2800" dirty="0" smtClean="0"/>
              <a:t>:-</a:t>
            </a:r>
          </a:p>
          <a:p>
            <a:pPr marL="0" indent="0">
              <a:buNone/>
            </a:pPr>
            <a:endParaRPr lang="ar-IQ" sz="2800" dirty="0"/>
          </a:p>
          <a:p>
            <a:r>
              <a:rPr lang="ar-IQ" sz="2800" dirty="0" smtClean="0"/>
              <a:t>أ- (7-9) سنوات وفيها النمو الجسمي لكلا الجنسين متوازنا تقريبا وقد تزيد متوسطات الطول لدى البنين عن البنات </a:t>
            </a:r>
            <a:endParaRPr lang="ar-IQ" sz="2800" dirty="0"/>
          </a:p>
        </p:txBody>
      </p:sp>
      <p:pic>
        <p:nvPicPr>
          <p:cNvPr id="5122" name="Picture 2" descr="C:\Users\hp\Pictures\downloa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284984"/>
            <a:ext cx="5904655" cy="2460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39335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243</TotalTime>
  <Words>809</Words>
  <Application>Microsoft Office PowerPoint</Application>
  <PresentationFormat>عرض على الشاشة (3:4)‏</PresentationFormat>
  <Paragraphs>48</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أفق</vt:lpstr>
      <vt:lpstr>الفروق الفردية  محاضرة في مادة التطور الحركي  مقدمه الى طلبة  الدراسات العليا /الدكتوراه</vt:lpstr>
      <vt:lpstr>عرض تقديمي في PowerPoint</vt:lpstr>
      <vt:lpstr>عرض تقديمي في PowerPoint</vt:lpstr>
      <vt:lpstr>معنى الفروق الفردية </vt:lpstr>
      <vt:lpstr>الخصائص العامة للفروق الفردية </vt:lpstr>
      <vt:lpstr>العوامل المؤثرة في الفروق الفردية </vt:lpstr>
      <vt:lpstr>انواع الفروق الفرديه </vt:lpstr>
      <vt:lpstr>عرض تقديمي في PowerPoint</vt:lpstr>
      <vt:lpstr>عرض تقديمي في PowerPoint</vt:lpstr>
      <vt:lpstr>عرض تقديمي في PowerPoint</vt:lpstr>
      <vt:lpstr>عرض تقديمي في PowerPoint</vt:lpstr>
      <vt:lpstr>اقسام الفروق الفردية </vt:lpstr>
      <vt:lpstr>خصائص الفروق الفردية </vt:lpstr>
      <vt:lpstr>عرض تقديمي في PowerPoint</vt:lpstr>
      <vt:lpstr>الفروق الفردية وانماط التعلم </vt:lpstr>
      <vt:lpstr>عرض تقديمي في PowerPoint</vt:lpstr>
      <vt:lpstr>عرض تقديمي في PowerPoint</vt:lpstr>
      <vt:lpstr>عرض تقديمي في PowerPoint</vt:lpstr>
      <vt:lpstr>الفروق الفردية بين الاعبين</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الفروق الفردية </dc:title>
  <dc:creator>hp</dc:creator>
  <cp:lastModifiedBy>hp</cp:lastModifiedBy>
  <cp:revision>21</cp:revision>
  <dcterms:created xsi:type="dcterms:W3CDTF">2020-03-12T18:50:39Z</dcterms:created>
  <dcterms:modified xsi:type="dcterms:W3CDTF">2020-03-14T19:45:48Z</dcterms:modified>
</cp:coreProperties>
</file>