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33"/>
    <a:srgbClr val="A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6934200" cy="4495800"/>
          </a:xfrm>
        </p:spPr>
        <p:txBody>
          <a:bodyPr>
            <a:normAutofit/>
          </a:bodyPr>
          <a:lstStyle/>
          <a:p>
            <a:r>
              <a:rPr lang="ar-IQ" sz="6600" dirty="0" smtClean="0">
                <a:solidFill>
                  <a:srgbClr val="FF0000"/>
                </a:solidFill>
              </a:rPr>
              <a:t>نظريات التعلم الحركي</a:t>
            </a:r>
          </a:p>
          <a:p>
            <a:r>
              <a:rPr lang="ar-IQ" sz="3600" dirty="0" smtClean="0">
                <a:solidFill>
                  <a:srgbClr val="FFFF00"/>
                </a:solidFill>
              </a:rPr>
              <a:t>محاضرة مقدمة من قبل</a:t>
            </a:r>
            <a:endParaRPr lang="ar-IQ" sz="3600" dirty="0" smtClean="0">
              <a:solidFill>
                <a:srgbClr val="FFFF00"/>
              </a:solidFill>
            </a:endParaRPr>
          </a:p>
          <a:p>
            <a:r>
              <a:rPr lang="ar-IQ" sz="3600" dirty="0" smtClean="0">
                <a:solidFill>
                  <a:srgbClr val="FFFF00"/>
                </a:solidFill>
              </a:rPr>
              <a:t>أ.د. منى عبد الستار هاشم</a:t>
            </a:r>
          </a:p>
          <a:p>
            <a:pPr algn="r"/>
            <a:r>
              <a:rPr lang="ar-IQ" sz="2800" smtClean="0">
                <a:solidFill>
                  <a:schemeClr val="tx1"/>
                </a:solidFill>
              </a:rPr>
              <a:t>                                            </a:t>
            </a:r>
            <a:endParaRPr lang="ar-IQ" sz="3600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924800" cy="2895600"/>
          </a:xfrm>
        </p:spPr>
        <p:txBody>
          <a:bodyPr/>
          <a:lstStyle/>
          <a:p>
            <a:pPr algn="r"/>
            <a:r>
              <a:rPr lang="ar-IQ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الجامــــــــعة المستنصـــــــــــــرية</a:t>
            </a:r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IQ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كلية التربية البدنية وعلوم الرياضة</a:t>
            </a:r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IQ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الدراســـــــــــات العليــــــــــــــــــا</a:t>
            </a:r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rgbClr val="FFFF00"/>
                </a:solidFill>
              </a:rPr>
              <a:t>2- نظرية الدائرة المفتوحة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تنص هذه النظرية بأن للإنسان برنامج حركي معين يحتفظ فيه بالذاكرة الحركية ويقوم باستدعائه وتنفيذه عند الحاجة .</a:t>
            </a:r>
          </a:p>
          <a:p>
            <a:pPr marL="0" indent="0">
              <a:buNone/>
            </a:pPr>
            <a:r>
              <a:rPr lang="ar-IQ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والبرنامج الحركي : هو مجموعة من الأوامر العصبية العضلية والمبرمجة سلفاً والقادرة على تنفيذ الحركة دون الحاجة الى تغذية راجعة .</a:t>
            </a:r>
          </a:p>
          <a:p>
            <a:pPr marL="0" indent="0">
              <a:buNone/>
            </a:pPr>
            <a:endParaRPr lang="ar-IQ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 descr="C:\Users\hpg29\Desktop\838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6515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مكونات البرنامج الحركي </a:t>
            </a:r>
            <a:endParaRPr lang="ar-IQ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sz="2800" dirty="0" smtClean="0">
                <a:solidFill>
                  <a:schemeClr val="accent3">
                    <a:lumMod val="75000"/>
                  </a:schemeClr>
                </a:solidFill>
              </a:rPr>
              <a:t>أولاً : في بداية التعلم تتكون صورة مطبوعة عن المهارة المطلوبة تنفيذها وهي الصورة الأولية من خلال عرض وشرح المهارة الجديدة .</a:t>
            </a:r>
          </a:p>
          <a:p>
            <a:pPr marL="0" indent="0">
              <a:buNone/>
            </a:pPr>
            <a:r>
              <a:rPr lang="ar-IQ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ثانياً : بعد توفر الصورة الأولية للماهرة يحاول المتعلم اختيار إحدى البرامج الحركية المخزونة والتي يمكن أن تستخدم للوصول إلى الهدف المطلوب .</a:t>
            </a:r>
          </a:p>
          <a:p>
            <a:pPr marL="0" indent="0">
              <a:buNone/>
            </a:pPr>
            <a:r>
              <a:rPr lang="ar-IQ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ثالثاً : بعد استخدام إحدى البرامج الحركية المخزونة يقوم المتعلم بمقارنة النتيجة مع الهدف عن طريق استخدام التغذية الراجعة , وان اي اختلاف بين النتيجة والهدف يحاول المتعلم تغيير برنامجه الحركي بما يلائم هدفه حول المهارة المطلوبة .</a:t>
            </a:r>
          </a:p>
          <a:p>
            <a:pPr marL="0" indent="0">
              <a:buNone/>
            </a:pPr>
            <a:r>
              <a:rPr lang="ar-IQ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رابعاً : بعد محاولات المتعلم المستمرة للوصول الى تطابق بين الهدف والنتيجة  , سوف يتكون برنامج حركي مناسب لتلك المهارة .</a:t>
            </a:r>
            <a:endParaRPr lang="ar-IQ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نظرية السيبرنتك :</a:t>
            </a:r>
            <a:endParaRPr lang="ar-IQ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كلمة السيبرنتك</a:t>
            </a:r>
          </a:p>
          <a:p>
            <a:pPr marL="0" indent="0">
              <a:buNone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تعني التحكم الذاتي</a:t>
            </a:r>
          </a:p>
          <a:p>
            <a:pPr marL="0" indent="0">
              <a:buNone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وهي محور نظرية</a:t>
            </a:r>
          </a:p>
          <a:p>
            <a:pPr marL="0" indent="0">
              <a:buNone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الاتصال والتحكم .</a:t>
            </a:r>
          </a:p>
          <a:p>
            <a:pPr marL="0" indent="0">
              <a:buNone/>
            </a:pPr>
            <a:endParaRPr lang="ar-IQ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pg29\Desktop\20141221142858newname_4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76388"/>
            <a:ext cx="4876800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3600" dirty="0" smtClean="0">
                <a:solidFill>
                  <a:srgbClr val="FFFF00"/>
                </a:solidFill>
              </a:rPr>
              <a:t>أبرز نماذج نظرية السيبرنتك في المجال الرياضي :</a:t>
            </a:r>
            <a:endParaRPr lang="ar-IQ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IQ" sz="2800" b="1" u="sng" dirty="0" smtClean="0">
                <a:solidFill>
                  <a:srgbClr val="FF0000"/>
                </a:solidFill>
              </a:rPr>
              <a:t>أولاً : نموذج الاتصال </a:t>
            </a:r>
          </a:p>
          <a:p>
            <a:pPr marL="0" indent="0">
              <a:buNone/>
            </a:pPr>
            <a:r>
              <a:rPr lang="ar-IQ" sz="2800" dirty="0" smtClean="0"/>
              <a:t>يعني </a:t>
            </a:r>
            <a:r>
              <a:rPr lang="ar-SA" sz="2800" dirty="0" smtClean="0"/>
              <a:t>التهيئة </a:t>
            </a:r>
            <a:r>
              <a:rPr lang="ar-SA" sz="2800" dirty="0"/>
              <a:t>العقلية . أما في فترة التعلم فإن المدرب يحتاج الى شرح المهارة بشكل متسلسل من ناحية أقسام الحركة بدقة . أما التكرار فإنه يرسخ البرنامج الحركي في الذاكرة الحركية </a:t>
            </a:r>
            <a:r>
              <a:rPr lang="ar-SA" sz="2800" dirty="0" smtClean="0"/>
              <a:t>.</a:t>
            </a:r>
            <a:endParaRPr lang="ar-IQ" sz="2800" dirty="0" smtClean="0"/>
          </a:p>
          <a:p>
            <a:pPr marL="0" indent="0">
              <a:buNone/>
            </a:pPr>
            <a:r>
              <a:rPr lang="ar-IQ" sz="2800" b="1" u="sng" dirty="0" smtClean="0">
                <a:solidFill>
                  <a:srgbClr val="FF0000"/>
                </a:solidFill>
              </a:rPr>
              <a:t>ثانياً : تموذج التحكم </a:t>
            </a:r>
          </a:p>
          <a:p>
            <a:pPr marL="0" indent="0">
              <a:buNone/>
            </a:pPr>
            <a:r>
              <a:rPr lang="ar-SA" sz="2800" dirty="0"/>
              <a:t>في بعض الاحيان يحتاج المدرب الى جعل اللاعب ان يؤدي الحركة بشكل بطيء حتى يكون لديه الوقت لتصحيح المسارات الحركية نحو الهدف .</a:t>
            </a:r>
            <a:endParaRPr lang="en-US" sz="2800" dirty="0"/>
          </a:p>
          <a:p>
            <a:pPr marL="0" indent="0">
              <a:buNone/>
            </a:pPr>
            <a:r>
              <a:rPr lang="ar-IQ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ثالثاً : نموذج بناء المعلومات :</a:t>
            </a:r>
          </a:p>
          <a:p>
            <a:pPr marL="0" indent="0">
              <a:buNone/>
            </a:pPr>
            <a:r>
              <a:rPr lang="ar-SA" sz="2400" dirty="0"/>
              <a:t>يجب على المدرب ان يضمن ان كافة المهارات الاساسية عند اللاعب قد وصلت حد الآلية في الأداء . ان هذا يعني ان اللاعب يوفر استخدام القدرات العقلية للاستجابة لحافز آخر في الوقت نفسه . لذلك لا يمكن للمدرب الانتقال من مرحلة الاعداد المهاري الى الاعداد الخططي ما لم يضمن اداء لاعبيه للمهارات الاساسية بشكل آلي .</a:t>
            </a:r>
            <a:endParaRPr lang="en-US" sz="2400" dirty="0"/>
          </a:p>
          <a:p>
            <a:pPr marL="0" indent="0">
              <a:buNone/>
            </a:pPr>
            <a:endParaRPr lang="ar-IQ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400" dirty="0" smtClean="0">
                <a:solidFill>
                  <a:srgbClr val="FFFF00"/>
                </a:solidFill>
              </a:rPr>
              <a:t>4- نظرية المسارات الحركية لماينل </a:t>
            </a:r>
            <a:endParaRPr lang="ar-IQ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IQ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لقد قسم ماينل الحركة أو المهارة الى ثلاثة مراحل هي :</a:t>
            </a:r>
          </a:p>
          <a:p>
            <a:pPr marL="0" indent="0">
              <a:buNone/>
            </a:pPr>
            <a:r>
              <a:rPr lang="ar-IQ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1- مرحلة التوافق الخام (الشكل الأولي للحركة)</a:t>
            </a:r>
          </a:p>
          <a:p>
            <a:pPr marL="0" indent="0">
              <a:buNone/>
            </a:pPr>
            <a:r>
              <a:rPr lang="ar-SA" sz="3200" dirty="0"/>
              <a:t>والتوافق الخام معناه أداء الحركة الرياضية بشكل أولي ويتعلم فيه الفرد شكل الحركة الأساسي 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marL="0" indent="0">
              <a:buNone/>
            </a:pPr>
            <a:r>
              <a:rPr lang="ar-IQ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 مرحلة التوافق الدقيق (الجيد)</a:t>
            </a:r>
          </a:p>
          <a:p>
            <a:pPr marL="0" indent="0">
              <a:buNone/>
            </a:pPr>
            <a:r>
              <a:rPr lang="ar-SA" sz="3200" dirty="0"/>
              <a:t>التوافق الدقيق هو قدرة الجهاز العصبي على تنظيم العضلي ، أي تنظيم القوة الداخلية لتنسجم مع القوة الخارجية فتتجنب الحركات الزائدة لهذا يصبح التوافق منسجم مع الحركة </a:t>
            </a:r>
            <a:r>
              <a:rPr lang="ar-IQ" sz="3200" dirty="0" smtClean="0"/>
              <a:t>.</a:t>
            </a:r>
          </a:p>
          <a:p>
            <a:pPr marL="0" indent="0">
              <a:buNone/>
            </a:pPr>
            <a:r>
              <a:rPr lang="ar-IQ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3- مرحلة ثبات وآلية المهارة </a:t>
            </a:r>
          </a:p>
          <a:p>
            <a:pPr marL="0" indent="0">
              <a:buNone/>
            </a:pPr>
            <a:r>
              <a:rPr lang="ar-SA" sz="2400" dirty="0"/>
              <a:t>ويعني إن الحركة أو المهارة تؤدى اوتماتيكيا مهما كانت الظروف الخارجية , إذ إن الحركة أصبحت برنامج محسوب على الذاكرة الحركية ومنسجما مع الأداء الحركي </a:t>
            </a:r>
            <a:r>
              <a:rPr lang="ar-IQ" sz="2400" dirty="0" smtClean="0"/>
              <a:t>. </a:t>
            </a:r>
            <a:endParaRPr lang="ar-IQ" sz="3200" b="1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25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THE END</a:t>
            </a:r>
            <a:endParaRPr lang="ar-IQ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IQ" sz="66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IQ" sz="13800" dirty="0" smtClean="0">
                <a:solidFill>
                  <a:srgbClr val="FFFF00"/>
                </a:solidFill>
              </a:rPr>
              <a:t>النهاية</a:t>
            </a:r>
            <a:endParaRPr lang="ar-IQ" sz="1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3600" dirty="0" smtClean="0">
                <a:solidFill>
                  <a:schemeClr val="accent6"/>
                </a:solidFill>
              </a:rPr>
              <a:t> </a:t>
            </a:r>
            <a:br>
              <a:rPr lang="ar-IQ" sz="3600" dirty="0" smtClean="0">
                <a:solidFill>
                  <a:schemeClr val="accent6"/>
                </a:solidFill>
              </a:rPr>
            </a:br>
            <a:r>
              <a:rPr lang="ar-IQ" sz="3600" dirty="0">
                <a:solidFill>
                  <a:schemeClr val="accent6"/>
                </a:solidFill>
              </a:rPr>
              <a:t/>
            </a:r>
            <a:br>
              <a:rPr lang="ar-IQ" sz="3600" dirty="0">
                <a:solidFill>
                  <a:schemeClr val="accent6"/>
                </a:solidFill>
              </a:rPr>
            </a:br>
            <a:r>
              <a:rPr lang="ar-IQ" sz="3600" dirty="0" smtClean="0">
                <a:solidFill>
                  <a:schemeClr val="accent6"/>
                </a:solidFill>
              </a:rPr>
              <a:t/>
            </a:r>
            <a:br>
              <a:rPr lang="ar-IQ" sz="3600" dirty="0" smtClean="0">
                <a:solidFill>
                  <a:schemeClr val="accent6"/>
                </a:solidFill>
              </a:rPr>
            </a:br>
            <a:r>
              <a:rPr lang="ar-IQ" sz="3600" dirty="0">
                <a:solidFill>
                  <a:schemeClr val="accent6"/>
                </a:solidFill>
              </a:rPr>
              <a:t/>
            </a:r>
            <a:br>
              <a:rPr lang="ar-IQ" sz="3600" dirty="0">
                <a:solidFill>
                  <a:schemeClr val="accent6"/>
                </a:solidFill>
              </a:rPr>
            </a:br>
            <a:r>
              <a:rPr lang="ar-IQ" sz="3600" dirty="0" smtClean="0">
                <a:solidFill>
                  <a:schemeClr val="accent6"/>
                </a:solidFill>
              </a:rPr>
              <a:t/>
            </a:r>
            <a:br>
              <a:rPr lang="ar-IQ" sz="3600" dirty="0" smtClean="0">
                <a:solidFill>
                  <a:schemeClr val="accent6"/>
                </a:solidFill>
              </a:rPr>
            </a:br>
            <a:r>
              <a:rPr lang="ar-IQ" sz="3600" dirty="0">
                <a:solidFill>
                  <a:schemeClr val="accent6"/>
                </a:solidFill>
              </a:rPr>
              <a:t/>
            </a:r>
            <a:br>
              <a:rPr lang="ar-IQ" sz="3600" dirty="0">
                <a:solidFill>
                  <a:schemeClr val="accent6"/>
                </a:solidFill>
              </a:rPr>
            </a:br>
            <a:r>
              <a:rPr lang="ar-IQ" sz="3600" dirty="0" smtClean="0">
                <a:solidFill>
                  <a:schemeClr val="accent6"/>
                </a:solidFill>
              </a:rPr>
              <a:t/>
            </a:r>
            <a:br>
              <a:rPr lang="ar-IQ" sz="3600" dirty="0" smtClean="0">
                <a:solidFill>
                  <a:schemeClr val="accent6"/>
                </a:solidFill>
              </a:rPr>
            </a:br>
            <a:r>
              <a:rPr lang="ar-IQ" sz="3600" dirty="0">
                <a:solidFill>
                  <a:schemeClr val="accent6"/>
                </a:solidFill>
              </a:rPr>
              <a:t/>
            </a:r>
            <a:br>
              <a:rPr lang="ar-IQ" sz="3600" dirty="0">
                <a:solidFill>
                  <a:schemeClr val="accent6"/>
                </a:solidFill>
              </a:rPr>
            </a:br>
            <a:r>
              <a:rPr lang="ar-IQ" sz="3600" dirty="0" smtClean="0">
                <a:solidFill>
                  <a:schemeClr val="accent6"/>
                </a:solidFill>
              </a:rPr>
              <a:t>تعريف نظريات التعلم الحركي :</a:t>
            </a:r>
            <a:br>
              <a:rPr lang="ar-IQ" sz="3600" dirty="0" smtClean="0">
                <a:solidFill>
                  <a:schemeClr val="accent6"/>
                </a:solidFill>
              </a:rPr>
            </a:br>
            <a:endParaRPr lang="ar-IQ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3200" dirty="0" smtClean="0">
                <a:solidFill>
                  <a:srgbClr val="FFFF00"/>
                </a:solidFill>
              </a:rPr>
              <a:t>هي مجوعة من المسلمات التي يبدأ منها العالِم ويفترض صحتها دون برهنة .</a:t>
            </a:r>
          </a:p>
          <a:p>
            <a:pPr marL="0" indent="0">
              <a:buNone/>
            </a:pPr>
            <a:r>
              <a:rPr lang="ar-IQ" sz="3200" dirty="0" smtClean="0">
                <a:solidFill>
                  <a:srgbClr val="92D050"/>
                </a:solidFill>
              </a:rPr>
              <a:t>هنالك اتجاهين للعلماء في تفسير نظريات التعلم الحركي :</a:t>
            </a:r>
          </a:p>
          <a:p>
            <a:pPr marL="0" indent="0">
              <a:buNone/>
            </a:pPr>
            <a:r>
              <a:rPr lang="ar-IQ" sz="3200" dirty="0" smtClean="0">
                <a:solidFill>
                  <a:srgbClr val="92D050"/>
                </a:solidFill>
              </a:rPr>
              <a:t>1- نظريات التعلم القديمة .</a:t>
            </a:r>
          </a:p>
          <a:p>
            <a:pPr marL="0" indent="0">
              <a:buNone/>
            </a:pPr>
            <a:r>
              <a:rPr lang="ar-IQ" sz="3200" dirty="0" smtClean="0">
                <a:solidFill>
                  <a:srgbClr val="92D050"/>
                </a:solidFill>
              </a:rPr>
              <a:t>2- نظريات التعلم الحديثة . </a:t>
            </a:r>
          </a:p>
          <a:p>
            <a:pPr marL="0" indent="0">
              <a:buNone/>
            </a:pPr>
            <a:endParaRPr lang="ar-IQ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ar-IQ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ar-IQ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لعب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581401"/>
            <a:ext cx="32765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rgbClr val="00B0F0"/>
                </a:solidFill>
              </a:rPr>
              <a:t>أولاً : النظريات القديمة </a:t>
            </a:r>
            <a:endParaRPr lang="ar-IQ" sz="4000" dirty="0">
              <a:solidFill>
                <a:srgbClr val="AFCB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3600" dirty="0" smtClean="0">
                <a:solidFill>
                  <a:srgbClr val="FFC000"/>
                </a:solidFill>
              </a:rPr>
              <a:t>1- نظرية العادة 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 Theory </a:t>
            </a:r>
            <a:endParaRPr lang="ar-IQ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ar-IQ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وهي نظرية ترتكز أساساً على التغيرات الداخلية للمستجيب كنتيجة الاداء المعزز , </a:t>
            </a:r>
            <a:r>
              <a:rPr lang="ar-IQ" sz="3200" dirty="0">
                <a:solidFill>
                  <a:srgbClr val="92D050"/>
                </a:solidFill>
              </a:rPr>
              <a:t>وبدأ وُد وُرث </a:t>
            </a:r>
            <a:r>
              <a:rPr lang="ar-IQ" sz="3200" dirty="0" smtClean="0">
                <a:solidFill>
                  <a:srgbClr val="92D050"/>
                </a:solidFill>
              </a:rPr>
              <a:t>في سنة 1899م  وبعض </a:t>
            </a:r>
            <a:r>
              <a:rPr lang="ar-IQ" sz="3200" dirty="0">
                <a:solidFill>
                  <a:srgbClr val="92D050"/>
                </a:solidFill>
              </a:rPr>
              <a:t>العلماء الالمان بالتأكيد على مبدأ العلاقة بين السرعة والدقة وكذلك أكد على السرعة الحركية . </a:t>
            </a:r>
            <a:endParaRPr lang="ar-IQ" sz="3200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92D050"/>
              </a:solidFill>
            </a:endParaRPr>
          </a:p>
          <a:p>
            <a:pPr marL="0" indent="0" algn="ctr">
              <a:buNone/>
            </a:pPr>
            <a:endParaRPr lang="ar-IQ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g29\Desktop\الدقة والسرع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874"/>
            <a:ext cx="8001000" cy="22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rgbClr val="FFFF00"/>
                </a:solidFill>
              </a:rPr>
              <a:t>2- نظرية المحاولة والخطأ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تعد نظرية المحاولة والخطأ من 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النظريات </a:t>
            </a:r>
            <a:r>
              <a:rPr lang="ar-SA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الارتباطية , ان أول </a:t>
            </a:r>
            <a:r>
              <a:rPr lang="ar-S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من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أوجد هذه النظرية العالم </a:t>
            </a:r>
            <a:r>
              <a:rPr lang="ar-S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ثورندايك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في سنة 1914م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(Thorndike)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حيث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يرى ثورندايك ان التعلم سواء 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في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الانسان او الحيوان يحدث عن 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طريق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المحاولة والخطأ فالكائن الحي </a:t>
            </a:r>
            <a:endParaRPr lang="ar-IQ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في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سلوكه ازاء مختلف المواقف </a:t>
            </a: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يقوم </a:t>
            </a:r>
          </a:p>
          <a:p>
            <a:pPr marL="0" indent="0">
              <a:buNone/>
            </a:pP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ببذل </a:t>
            </a:r>
            <a:r>
              <a:rPr lang="ar-IQ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العديد من الاستجابات او المحاولات قبل ان يصل الى الاستجابة الصحــــيحة </a:t>
            </a:r>
            <a:r>
              <a:rPr lang="ar-IQ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ar-IQ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صورة 5" descr="Edward_Thorndik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50902"/>
            <a:ext cx="4047412" cy="32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وقد ركز ثورندايك اهتمامه على تعلم المهارات الحركية وفق قانونه الذي يقول " ان الاستجابة التي يعقبها تعزيز وتشجيع تميل الى التكرار " أما الاستجابة التي لا تعقبها تشجيع او عقاب فلا تميل الى التكرار , ان هذا القانون أصبح حجر الزاوية في الدراسات النفسية كافة في القرن الماضي , ويعد ثورندايك من رواد اكتشاف الفروق الفردية وظهورها بعد اعطاء التدريب </a:t>
            </a:r>
            <a:r>
              <a:rPr lang="ar-IQ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ar-IQ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1800" dirty="0">
                <a:solidFill>
                  <a:srgbClr val="FFFF00"/>
                </a:solidFill>
              </a:rPr>
              <a:t>ولتوضيح ذلك في المجال الرياضي نأخذ المثال التالي </a:t>
            </a:r>
            <a:r>
              <a:rPr lang="ar-IQ" sz="1800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 </a:t>
            </a:r>
            <a:r>
              <a:rPr lang="ar-SA" sz="1800" dirty="0">
                <a:solidFill>
                  <a:srgbClr val="FFFF00"/>
                </a:solidFill>
              </a:rPr>
              <a:t>إذا حاولنا تعلم التصويب على السلة فإننا نقوم في </a:t>
            </a:r>
            <a:r>
              <a:rPr lang="ar-SA" sz="1800" dirty="0" smtClean="0">
                <a:solidFill>
                  <a:srgbClr val="FFFF00"/>
                </a:solidFill>
              </a:rPr>
              <a:t>البداي</a:t>
            </a:r>
            <a:r>
              <a:rPr lang="ar-IQ" sz="1800" dirty="0" smtClean="0">
                <a:solidFill>
                  <a:srgbClr val="FFFF00"/>
                </a:solidFill>
              </a:rPr>
              <a:t>ــــ</a:t>
            </a:r>
            <a:r>
              <a:rPr lang="ar-SA" sz="1800" dirty="0" smtClean="0">
                <a:solidFill>
                  <a:srgbClr val="FFFF00"/>
                </a:solidFill>
              </a:rPr>
              <a:t>ة </a:t>
            </a:r>
            <a:r>
              <a:rPr lang="ar-IQ" sz="1800" dirty="0" smtClean="0">
                <a:solidFill>
                  <a:srgbClr val="FFFF00"/>
                </a:solidFill>
              </a:rPr>
              <a:t>    </a:t>
            </a: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بتوجيه </a:t>
            </a:r>
            <a:r>
              <a:rPr lang="ar-SA" sz="1800" dirty="0">
                <a:solidFill>
                  <a:srgbClr val="FFFF00"/>
                </a:solidFill>
              </a:rPr>
              <a:t>الكرة نحو الهدف والقيام بالتصويب فنجد أن </a:t>
            </a:r>
            <a:r>
              <a:rPr lang="ar-SA" sz="1800" dirty="0" smtClean="0">
                <a:solidFill>
                  <a:srgbClr val="FFFF00"/>
                </a:solidFill>
              </a:rPr>
              <a:t>الك</a:t>
            </a:r>
            <a:r>
              <a:rPr lang="ar-IQ" sz="1800" dirty="0" smtClean="0">
                <a:solidFill>
                  <a:srgbClr val="FFFF00"/>
                </a:solidFill>
              </a:rPr>
              <a:t>ـــ</a:t>
            </a:r>
            <a:r>
              <a:rPr lang="ar-SA" sz="1800" dirty="0" smtClean="0">
                <a:solidFill>
                  <a:srgbClr val="FFFF00"/>
                </a:solidFill>
              </a:rPr>
              <a:t>رة 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تخطئ </a:t>
            </a:r>
            <a:r>
              <a:rPr lang="ar-SA" sz="1800" dirty="0">
                <a:solidFill>
                  <a:srgbClr val="FFFF00"/>
                </a:solidFill>
              </a:rPr>
              <a:t>الهدف، فإذا لاحظنا أن الكرة قد انحرفت يميناً بعيداً 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عن </a:t>
            </a:r>
            <a:r>
              <a:rPr lang="ar-SA" sz="1800" dirty="0">
                <a:solidFill>
                  <a:srgbClr val="FFFF00"/>
                </a:solidFill>
              </a:rPr>
              <a:t>الهدف فإننا نحاول توجيه الكرة قليلاً تجاه </a:t>
            </a:r>
            <a:r>
              <a:rPr lang="ar-SA" sz="1800" dirty="0" smtClean="0">
                <a:solidFill>
                  <a:srgbClr val="FFFF00"/>
                </a:solidFill>
              </a:rPr>
              <a:t>اليس</a:t>
            </a:r>
            <a:r>
              <a:rPr lang="ar-IQ" sz="1800" dirty="0" smtClean="0">
                <a:solidFill>
                  <a:srgbClr val="FFFF00"/>
                </a:solidFill>
              </a:rPr>
              <a:t>ـ</a:t>
            </a:r>
            <a:r>
              <a:rPr lang="ar-SA" sz="1800" dirty="0" smtClean="0">
                <a:solidFill>
                  <a:srgbClr val="FFFF00"/>
                </a:solidFill>
              </a:rPr>
              <a:t>ار</a:t>
            </a:r>
            <a:r>
              <a:rPr lang="ar-SA" sz="1800" dirty="0">
                <a:solidFill>
                  <a:srgbClr val="FFFF00"/>
                </a:solidFill>
              </a:rPr>
              <a:t>، </a:t>
            </a:r>
            <a:r>
              <a:rPr lang="ar-SA" sz="1800" dirty="0" smtClean="0">
                <a:solidFill>
                  <a:srgbClr val="FFFF00"/>
                </a:solidFill>
              </a:rPr>
              <a:t>وإذا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 </a:t>
            </a:r>
            <a:r>
              <a:rPr lang="ar-SA" sz="1800" dirty="0">
                <a:solidFill>
                  <a:srgbClr val="FFFF00"/>
                </a:solidFill>
              </a:rPr>
              <a:t>وجدنا أن  الكرة لم </a:t>
            </a:r>
            <a:r>
              <a:rPr lang="ar-SA" sz="1800" dirty="0" smtClean="0">
                <a:solidFill>
                  <a:srgbClr val="FFFF00"/>
                </a:solidFill>
              </a:rPr>
              <a:t>تصل </a:t>
            </a:r>
            <a:r>
              <a:rPr lang="ar-SA" sz="1800" dirty="0">
                <a:solidFill>
                  <a:srgbClr val="FFFF00"/>
                </a:solidFill>
              </a:rPr>
              <a:t>إلى الهدف فإننا نسعى </a:t>
            </a:r>
            <a:r>
              <a:rPr lang="ar-SA" sz="1800" dirty="0" smtClean="0">
                <a:solidFill>
                  <a:srgbClr val="FFFF00"/>
                </a:solidFill>
              </a:rPr>
              <a:t>لإعط</a:t>
            </a:r>
            <a:r>
              <a:rPr lang="ar-IQ" sz="1800" dirty="0" smtClean="0">
                <a:solidFill>
                  <a:srgbClr val="FFFF00"/>
                </a:solidFill>
              </a:rPr>
              <a:t>ـــــ</a:t>
            </a:r>
            <a:r>
              <a:rPr lang="ar-SA" sz="1800" dirty="0" smtClean="0">
                <a:solidFill>
                  <a:srgbClr val="FFFF00"/>
                </a:solidFill>
              </a:rPr>
              <a:t>اء 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التصويبة </a:t>
            </a:r>
            <a:r>
              <a:rPr lang="ar-SA" sz="1800" dirty="0">
                <a:solidFill>
                  <a:srgbClr val="FFFF00"/>
                </a:solidFill>
              </a:rPr>
              <a:t>المزيد من القوة والارتفاع وهكذا، ففي </a:t>
            </a:r>
            <a:r>
              <a:rPr lang="ar-SA" sz="1800" dirty="0" smtClean="0">
                <a:solidFill>
                  <a:srgbClr val="FFFF00"/>
                </a:solidFill>
              </a:rPr>
              <a:t>غض</a:t>
            </a:r>
            <a:r>
              <a:rPr lang="ar-IQ" sz="1800" dirty="0" smtClean="0">
                <a:solidFill>
                  <a:srgbClr val="FFFF00"/>
                </a:solidFill>
              </a:rPr>
              <a:t>ـــــ</a:t>
            </a:r>
            <a:r>
              <a:rPr lang="ar-SA" sz="1800" dirty="0" smtClean="0">
                <a:solidFill>
                  <a:srgbClr val="FFFF00"/>
                </a:solidFill>
              </a:rPr>
              <a:t>ون 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محاولاتنا </a:t>
            </a:r>
            <a:r>
              <a:rPr lang="ar-SA" sz="1800" dirty="0">
                <a:solidFill>
                  <a:srgbClr val="FFFF00"/>
                </a:solidFill>
              </a:rPr>
              <a:t>المتكررة نجد أن بعض الاستجابات </a:t>
            </a:r>
            <a:r>
              <a:rPr lang="ar-SA" sz="1800" dirty="0" smtClean="0">
                <a:solidFill>
                  <a:srgbClr val="FFFF00"/>
                </a:solidFill>
              </a:rPr>
              <a:t>تختف</a:t>
            </a:r>
            <a:r>
              <a:rPr lang="ar-IQ" sz="1800" dirty="0" smtClean="0">
                <a:solidFill>
                  <a:srgbClr val="FFFF00"/>
                </a:solidFill>
              </a:rPr>
              <a:t>ــــــــــــ</a:t>
            </a:r>
            <a:r>
              <a:rPr lang="ar-SA" sz="1800" dirty="0" smtClean="0">
                <a:solidFill>
                  <a:srgbClr val="FFFF00"/>
                </a:solidFill>
              </a:rPr>
              <a:t>ي </a:t>
            </a:r>
            <a:endParaRPr lang="ar-IQ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rgbClr val="FFFF00"/>
                </a:solidFill>
              </a:rPr>
              <a:t>تدريجياً </a:t>
            </a:r>
            <a:r>
              <a:rPr lang="ar-SA" sz="1800" dirty="0">
                <a:solidFill>
                  <a:srgbClr val="FFFF00"/>
                </a:solidFill>
              </a:rPr>
              <a:t>وتبقى بعض الاستجابات الأخرى التي توصل إلى النجاح في إصابة الهدف، وهذا يعني أن الفرد يقوم بعدة استجابات محتملة أو ممكنة يختار من بينها الاستجابة التي تحقق له الوصول للهدف. </a:t>
            </a:r>
            <a:endParaRPr lang="en-US" sz="1800" dirty="0">
              <a:solidFill>
                <a:srgbClr val="FFFF00"/>
              </a:solidFill>
            </a:endParaRPr>
          </a:p>
          <a:p>
            <a:endParaRPr lang="ar-IQ" dirty="0"/>
          </a:p>
        </p:txBody>
      </p:sp>
      <p:pic>
        <p:nvPicPr>
          <p:cNvPr id="2050" name="Picture 2" descr="C:\Users\hpg29\Desktop\225px-Jordan_by_Lipofsky_16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rgbClr val="FFFF00"/>
                </a:solidFill>
              </a:rPr>
              <a:t>3- نظرية كلارك هِل </a:t>
            </a:r>
            <a:r>
              <a:rPr lang="en-US" sz="4000" dirty="0" smtClean="0">
                <a:solidFill>
                  <a:srgbClr val="FFFF00"/>
                </a:solidFill>
              </a:rPr>
              <a:t>(Hull) </a:t>
            </a:r>
            <a:r>
              <a:rPr lang="ar-IQ" sz="4000" dirty="0" smtClean="0">
                <a:solidFill>
                  <a:srgbClr val="FFFF00"/>
                </a:solidFill>
              </a:rPr>
              <a:t>: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r>
              <a:rPr lang="ar-IQ" sz="2400" dirty="0" smtClean="0">
                <a:solidFill>
                  <a:srgbClr val="99FF33"/>
                </a:solidFill>
              </a:rPr>
              <a:t>في سنة 1943م جاء هِل ببحثهِ في تأثير التدريب الرياضي تحت ظروف التعب العضلي أو العصبي وكيف يحدث التعلم بعد الاستشفاء</a:t>
            </a:r>
            <a:r>
              <a:rPr lang="en-US" sz="2400" dirty="0" smtClean="0">
                <a:solidFill>
                  <a:srgbClr val="99FF33"/>
                </a:solidFill>
              </a:rPr>
              <a:t>] </a:t>
            </a:r>
            <a:r>
              <a:rPr lang="ar-IQ" sz="2400" dirty="0" smtClean="0">
                <a:solidFill>
                  <a:srgbClr val="99FF33"/>
                </a:solidFill>
              </a:rPr>
              <a:t>إعادة البناء</a:t>
            </a:r>
            <a:r>
              <a:rPr lang="en-US" sz="2400" dirty="0" smtClean="0">
                <a:solidFill>
                  <a:srgbClr val="99FF33"/>
                </a:solidFill>
              </a:rPr>
              <a:t>[</a:t>
            </a:r>
            <a:endParaRPr lang="ar-IQ" sz="2400" dirty="0" smtClean="0">
              <a:solidFill>
                <a:srgbClr val="99FF33"/>
              </a:solidFill>
            </a:endParaRPr>
          </a:p>
          <a:p>
            <a:r>
              <a:rPr lang="ar-IQ" sz="2400" dirty="0" smtClean="0">
                <a:solidFill>
                  <a:srgbClr val="99FF33"/>
                </a:solidFill>
              </a:rPr>
              <a:t>وفي أعمال هِل ظهر مبدأ التدريب المكثف والموزع , وقد كان التعلم وفق ظروف التعب محور عمله . </a:t>
            </a:r>
          </a:p>
          <a:p>
            <a:endParaRPr lang="ar-IQ" sz="2400" dirty="0" smtClean="0">
              <a:solidFill>
                <a:srgbClr val="99FF33"/>
              </a:solidFill>
            </a:endParaRPr>
          </a:p>
          <a:p>
            <a:pPr marL="0" indent="0">
              <a:buNone/>
            </a:pPr>
            <a:r>
              <a:rPr lang="ar-IQ" sz="2400" dirty="0">
                <a:solidFill>
                  <a:srgbClr val="99FF33"/>
                </a:solidFill>
              </a:rPr>
              <a:t> </a:t>
            </a:r>
            <a:r>
              <a:rPr lang="ar-IQ" sz="2400" dirty="0" smtClean="0">
                <a:solidFill>
                  <a:srgbClr val="99FF33"/>
                </a:solidFill>
              </a:rPr>
              <a:t>                </a:t>
            </a:r>
            <a:endParaRPr lang="ar-IQ" sz="2400" dirty="0">
              <a:solidFill>
                <a:srgbClr val="99FF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124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1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>
                <a:solidFill>
                  <a:srgbClr val="FFFF00"/>
                </a:solidFill>
              </a:rPr>
              <a:t>4- نظرية فِت لاو </a:t>
            </a:r>
            <a:r>
              <a:rPr lang="en-US" sz="4000" dirty="0">
                <a:solidFill>
                  <a:srgbClr val="FFFF00"/>
                </a:solidFill>
              </a:rPr>
              <a:t>(</a:t>
            </a:r>
            <a:r>
              <a:rPr lang="en-US" sz="4000" dirty="0" err="1">
                <a:solidFill>
                  <a:srgbClr val="FFFF00"/>
                </a:solidFill>
              </a:rPr>
              <a:t>Fitt,s</a:t>
            </a:r>
            <a:r>
              <a:rPr lang="en-US" sz="4000" dirty="0">
                <a:solidFill>
                  <a:srgbClr val="FFFF00"/>
                </a:solidFill>
              </a:rPr>
              <a:t> Law)</a:t>
            </a:r>
            <a:r>
              <a:rPr lang="en-US" sz="4000" dirty="0"/>
              <a:t> </a:t>
            </a:r>
            <a:r>
              <a:rPr lang="ar-IQ" sz="4000" dirty="0" smtClean="0"/>
              <a:t> </a:t>
            </a:r>
            <a:r>
              <a:rPr lang="ar-IQ" sz="4000" dirty="0" smtClean="0">
                <a:solidFill>
                  <a:srgbClr val="FFFF00"/>
                </a:solidFill>
              </a:rPr>
              <a:t>: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IQ" sz="3200" dirty="0">
                <a:solidFill>
                  <a:srgbClr val="92D050"/>
                </a:solidFill>
              </a:rPr>
              <a:t>في سنة 1954م أصدر فت قانونه الذي ينص </a:t>
            </a:r>
            <a:r>
              <a:rPr lang="ar-IQ" sz="3200" dirty="0" smtClean="0">
                <a:solidFill>
                  <a:srgbClr val="92D050"/>
                </a:solidFill>
              </a:rPr>
              <a:t>علــــــــــى </a:t>
            </a:r>
            <a:r>
              <a:rPr lang="ar-IQ" sz="3200" dirty="0">
                <a:solidFill>
                  <a:srgbClr val="92D050"/>
                </a:solidFill>
              </a:rPr>
              <a:t>دراسة العلاقة اللوغارتيمية بين السرعة والدقة التي بدأها (وُد وُرث) </a:t>
            </a:r>
            <a:r>
              <a:rPr lang="ar-IQ" sz="3200" dirty="0" smtClean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rgbClr val="92D050"/>
              </a:solidFill>
            </a:endParaRPr>
          </a:p>
          <a:p>
            <a:endParaRPr lang="ar-IQ" sz="2400" dirty="0">
              <a:solidFill>
                <a:srgbClr val="92D050"/>
              </a:solidFill>
            </a:endParaRPr>
          </a:p>
        </p:txBody>
      </p:sp>
      <p:pic>
        <p:nvPicPr>
          <p:cNvPr id="5" name="صورة 7" descr="1_1961_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2819400" cy="33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8" descr="150px-Taekwondo_Fight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819400" cy="33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400" dirty="0" smtClean="0">
                <a:solidFill>
                  <a:srgbClr val="00B0F0"/>
                </a:solidFill>
              </a:rPr>
              <a:t>ثانياً : النظريات الحديثة </a:t>
            </a:r>
            <a:endParaRPr lang="ar-IQ" sz="4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IQ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hpg29\Desktop\يلين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82340"/>
            <a:ext cx="8033759" cy="50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1582340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IQ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نظرية الدائرة المغلقة :</a:t>
            </a:r>
          </a:p>
          <a:p>
            <a:pPr algn="r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أكدت نظرية آدم في سنة 1971م أن الحركات تنفذ عن طريق المقارنة بين التغذية الراجعة من أعضاء الجسم وبين المرجع التصحيحي الذي تعلمه سابقاً .</a:t>
            </a:r>
          </a:p>
          <a:p>
            <a:pPr algn="r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 التصحيحي هو الأثر الحسي (يشبه خط الدبوس في الجهاز العصبي المركزي) </a:t>
            </a:r>
          </a:p>
          <a:p>
            <a:pPr algn="r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وكلما تكررت الحركة تكرر خط الدبوس , بحيث يترك خط أعمق .</a:t>
            </a:r>
          </a:p>
          <a:p>
            <a:pPr algn="r"/>
            <a:r>
              <a:rPr lang="ar-IQ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وبذلك فإن التدريب يعني إيجاد آثار عميقة في الجهاز العصبي المركزي بحيث يكون مرجعاً سهلاً لمرور الاستجابة عند تكرارها وتحديد مدى دقتها بالاعتماد على الاثر الحسي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1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400" dirty="0" smtClean="0">
                <a:solidFill>
                  <a:srgbClr val="FFFF00"/>
                </a:solidFill>
              </a:rPr>
              <a:t>مكونات الدائرة المغلقة</a:t>
            </a:r>
            <a:endParaRPr lang="ar-IQ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sz="2800" dirty="0">
                <a:solidFill>
                  <a:srgbClr val="FF0000"/>
                </a:solidFill>
              </a:rPr>
              <a:t>1- تحديد القرار حول الحركة 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sz="2800" dirty="0" smtClean="0">
                <a:solidFill>
                  <a:srgbClr val="FF0000"/>
                </a:solidFill>
              </a:rPr>
              <a:t>المطلوبة </a:t>
            </a:r>
            <a:r>
              <a:rPr lang="ar-IQ" sz="2800" dirty="0">
                <a:solidFill>
                  <a:srgbClr val="FF0000"/>
                </a:solidFill>
              </a:rPr>
              <a:t>أو إجراء التصحيحات 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sz="2800" dirty="0" smtClean="0">
                <a:solidFill>
                  <a:srgbClr val="FF0000"/>
                </a:solidFill>
              </a:rPr>
              <a:t>عليها </a:t>
            </a:r>
            <a:r>
              <a:rPr lang="ar-IQ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ar-IQ" sz="2800" dirty="0">
                <a:solidFill>
                  <a:srgbClr val="FF0000"/>
                </a:solidFill>
              </a:rPr>
              <a:t>2- تنفيذ القرار .</a:t>
            </a:r>
          </a:p>
          <a:p>
            <a:pPr marL="0" indent="0">
              <a:buNone/>
            </a:pPr>
            <a:r>
              <a:rPr lang="ar-IQ" sz="2800" dirty="0">
                <a:solidFill>
                  <a:srgbClr val="FF0000"/>
                </a:solidFill>
              </a:rPr>
              <a:t>3- توفير المعلومات حول الاداء 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sz="2800" dirty="0" smtClean="0">
                <a:solidFill>
                  <a:srgbClr val="FF0000"/>
                </a:solidFill>
              </a:rPr>
              <a:t>الآتي </a:t>
            </a:r>
            <a:r>
              <a:rPr lang="ar-IQ" sz="2800" dirty="0">
                <a:solidFill>
                  <a:srgbClr val="FF0000"/>
                </a:solidFill>
              </a:rPr>
              <a:t>(تغذية راجعة) .</a:t>
            </a:r>
          </a:p>
          <a:p>
            <a:pPr marL="0" indent="0">
              <a:buNone/>
            </a:pPr>
            <a:r>
              <a:rPr lang="ar-IQ" sz="2800" dirty="0">
                <a:solidFill>
                  <a:srgbClr val="FF0000"/>
                </a:solidFill>
              </a:rPr>
              <a:t>4- مقارنة المعلومات الراجعة مع 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sz="2800" dirty="0" smtClean="0">
                <a:solidFill>
                  <a:srgbClr val="FF0000"/>
                </a:solidFill>
              </a:rPr>
              <a:t>الاداء </a:t>
            </a:r>
            <a:r>
              <a:rPr lang="ar-IQ" sz="2800" dirty="0">
                <a:solidFill>
                  <a:srgbClr val="FF0000"/>
                </a:solidFill>
              </a:rPr>
              <a:t>الحقيقي وإيجاد الفرق </a:t>
            </a:r>
            <a:endParaRPr lang="ar-IQ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IQ" sz="2800" dirty="0" smtClean="0">
                <a:solidFill>
                  <a:srgbClr val="FF0000"/>
                </a:solidFill>
              </a:rPr>
              <a:t>والخطأ </a:t>
            </a:r>
            <a:r>
              <a:rPr lang="ar-IQ" sz="2800" dirty="0">
                <a:solidFill>
                  <a:srgbClr val="FF0000"/>
                </a:solidFill>
              </a:rPr>
              <a:t>لغرض التصحيح . </a:t>
            </a:r>
          </a:p>
          <a:p>
            <a:pPr marL="0" indent="0">
              <a:buNone/>
            </a:pPr>
            <a:endParaRPr lang="ar-IQ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ar-IQ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pg29\Desktop\التغذية الراجع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35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1505</TotalTime>
  <Words>965</Words>
  <Application>Microsoft Office PowerPoint</Application>
  <PresentationFormat>عرض على الشاشة (3:4)‏</PresentationFormat>
  <Paragraphs>93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Horizon</vt:lpstr>
      <vt:lpstr>الجامــــــــعة المستنصـــــــــــــرية كلية التربية البدنية وعلوم الرياضة الدراســـــــــــات العليــــــــــــــــــا   </vt:lpstr>
      <vt:lpstr>         تعريف نظريات التعلم الحركي : </vt:lpstr>
      <vt:lpstr>أولاً : النظريات القديمة </vt:lpstr>
      <vt:lpstr>2- نظرية المحاولة والخطأ</vt:lpstr>
      <vt:lpstr>وقد ركز ثورندايك اهتمامه على تعلم المهارات الحركية وفق قانونه الذي يقول " ان الاستجابة التي يعقبها تعزيز وتشجيع تميل الى التكرار " أما الاستجابة التي لا تعقبها تشجيع او عقاب فلا تميل الى التكرار , ان هذا القانون أصبح حجر الزاوية في الدراسات النفسية كافة في القرن الماضي , ويعد ثورندايك من رواد اكتشاف الفروق الفردية وظهورها بعد اعطاء التدريب .</vt:lpstr>
      <vt:lpstr>3- نظرية كلارك هِل (Hull) :</vt:lpstr>
      <vt:lpstr>4- نظرية فِت لاو (Fitt,s Law)  :</vt:lpstr>
      <vt:lpstr>ثانياً : النظريات الحديثة </vt:lpstr>
      <vt:lpstr>مكونات الدائرة المغلقة</vt:lpstr>
      <vt:lpstr>2- نظرية الدائرة المفتوحة </vt:lpstr>
      <vt:lpstr>مكونات البرنامج الحركي </vt:lpstr>
      <vt:lpstr>3- نظرية السيبرنتك :</vt:lpstr>
      <vt:lpstr>أبرز نماذج نظرية السيبرنتك في المجال الرياضي :</vt:lpstr>
      <vt:lpstr>4- نظرية المسارات الحركية لماينل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الجامــــــــعة المستنصـــــــــــــرية كلية التربية البدنية وعلوم الرياضة الدراســـــــــــات</dc:title>
  <dc:creator>hpg29</dc:creator>
  <cp:lastModifiedBy>hp</cp:lastModifiedBy>
  <cp:revision>32</cp:revision>
  <dcterms:created xsi:type="dcterms:W3CDTF">2006-08-16T00:00:00Z</dcterms:created>
  <dcterms:modified xsi:type="dcterms:W3CDTF">2020-03-06T19:36:56Z</dcterms:modified>
</cp:coreProperties>
</file>