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4"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66FF33"/>
    <a:srgbClr val="FFFFFF"/>
    <a:srgbClr val="FF00FF"/>
    <a:srgbClr val="DFEA7A"/>
    <a:srgbClr val="1B7F0D"/>
    <a:srgbClr val="CC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412" autoAdjust="0"/>
    <p:restoredTop sz="94624" autoAdjust="0"/>
  </p:normalViewPr>
  <p:slideViewPr>
    <p:cSldViewPr>
      <p:cViewPr varScale="1">
        <p:scale>
          <a:sx n="69" d="100"/>
          <a:sy n="69" d="100"/>
        </p:scale>
        <p:origin x="-14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11AEADF-62E3-44C4-B3F9-2CC12DBCE259}" type="datetimeFigureOut">
              <a:rPr lang="ar-IQ" smtClean="0"/>
              <a:pPr/>
              <a:t>28/07/1435</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EBDE1D7-4065-4FDE-936E-5FEFCA3EFA11}"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dirty="0"/>
          </a:p>
        </p:txBody>
      </p:sp>
      <p:sp>
        <p:nvSpPr>
          <p:cNvPr id="4" name="عنصر نائب لرقم الشريحة 3"/>
          <p:cNvSpPr>
            <a:spLocks noGrp="1"/>
          </p:cNvSpPr>
          <p:nvPr>
            <p:ph type="sldNum" sz="quarter" idx="10"/>
          </p:nvPr>
        </p:nvSpPr>
        <p:spPr/>
        <p:txBody>
          <a:bodyPr/>
          <a:lstStyle/>
          <a:p>
            <a:fld id="{7EBDE1D7-4065-4FDE-936E-5FEFCA3EFA11}" type="slidenum">
              <a:rPr lang="ar-IQ" smtClean="0"/>
              <a:pPr/>
              <a:t>1</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مثلث قائم الزاوية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عنوان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grpSp>
        <p:nvGrpSpPr>
          <p:cNvPr id="2" name="مجموعة 1"/>
          <p:cNvGrpSpPr/>
          <p:nvPr/>
        </p:nvGrpSpPr>
        <p:grpSpPr>
          <a:xfrm>
            <a:off x="-3765" y="4953000"/>
            <a:ext cx="9147765" cy="1912088"/>
            <a:chOff x="-3765" y="4832896"/>
            <a:chExt cx="9147765" cy="2032192"/>
          </a:xfrm>
        </p:grpSpPr>
        <p:sp>
          <p:nvSpPr>
            <p:cNvPr id="7" name="شكل حر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شكل حر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شكل حر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رابط مستقيم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عنصر نائب للتاريخ 29"/>
          <p:cNvSpPr>
            <a:spLocks noGrp="1"/>
          </p:cNvSpPr>
          <p:nvPr>
            <p:ph type="dt" sz="half" idx="10"/>
          </p:nvPr>
        </p:nvSpPr>
        <p:spPr/>
        <p:txBody>
          <a:bodyPr/>
          <a:lstStyle>
            <a:lvl1pPr>
              <a:defRPr>
                <a:solidFill>
                  <a:srgbClr val="FFFFFF"/>
                </a:solidFill>
              </a:defRPr>
            </a:lvl1pPr>
            <a:extLst/>
          </a:lstStyle>
          <a:p>
            <a:fld id="{5090EB02-F6AF-43C4-BFA5-62666EA055EA}" type="datetimeFigureOut">
              <a:rPr lang="ar-IQ" smtClean="0"/>
              <a:pPr/>
              <a:t>28/07/1435</a:t>
            </a:fld>
            <a:endParaRPr lang="ar-IQ"/>
          </a:p>
        </p:txBody>
      </p:sp>
      <p:sp>
        <p:nvSpPr>
          <p:cNvPr id="19" name="عنصر نائب للتذييل 18"/>
          <p:cNvSpPr>
            <a:spLocks noGrp="1"/>
          </p:cNvSpPr>
          <p:nvPr>
            <p:ph type="ftr" sz="quarter" idx="11"/>
          </p:nvPr>
        </p:nvSpPr>
        <p:spPr/>
        <p:txBody>
          <a:bodyPr/>
          <a:lstStyle>
            <a:lvl1pPr>
              <a:defRPr>
                <a:solidFill>
                  <a:schemeClr val="accent1">
                    <a:tint val="20000"/>
                  </a:schemeClr>
                </a:solidFill>
              </a:defRPr>
            </a:lvl1pPr>
            <a:extLst/>
          </a:lstStyle>
          <a:p>
            <a:endParaRPr lang="ar-IQ"/>
          </a:p>
        </p:txBody>
      </p:sp>
      <p:sp>
        <p:nvSpPr>
          <p:cNvPr id="27" name="عنصر نائب لرقم الشريحة 26"/>
          <p:cNvSpPr>
            <a:spLocks noGrp="1"/>
          </p:cNvSpPr>
          <p:nvPr>
            <p:ph type="sldNum" sz="quarter" idx="12"/>
          </p:nvPr>
        </p:nvSpPr>
        <p:spPr/>
        <p:txBody>
          <a:bodyPr/>
          <a:lstStyle>
            <a:lvl1pPr>
              <a:defRPr>
                <a:solidFill>
                  <a:srgbClr val="FFFFFF"/>
                </a:solidFill>
              </a:defRPr>
            </a:lvl1pPr>
            <a:extLst/>
          </a:lstStyle>
          <a:p>
            <a:fld id="{376783E2-6660-4CB5-9AE5-FDB1EB8FCAC0}"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481329"/>
            <a:ext cx="8229600" cy="438607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5090EB02-F6AF-43C4-BFA5-62666EA055EA}" type="datetimeFigureOut">
              <a:rPr lang="ar-IQ" smtClean="0"/>
              <a:pPr/>
              <a:t>28/07/1435</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376783E2-6660-4CB5-9AE5-FDB1EB8FCAC0}"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44013" y="274640"/>
            <a:ext cx="1777470" cy="5592761"/>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1"/>
            <a:ext cx="6324600" cy="5592760"/>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5090EB02-F6AF-43C4-BFA5-62666EA055EA}" type="datetimeFigureOut">
              <a:rPr lang="ar-IQ" smtClean="0"/>
              <a:pPr/>
              <a:t>28/07/1435</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376783E2-6660-4CB5-9AE5-FDB1EB8FCAC0}"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5090EB02-F6AF-43C4-BFA5-62666EA055EA}" type="datetimeFigureOut">
              <a:rPr lang="ar-IQ" smtClean="0"/>
              <a:pPr/>
              <a:t>28/07/1435</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376783E2-6660-4CB5-9AE5-FDB1EB8FCAC0}" type="slidenum">
              <a:rPr lang="ar-IQ" smtClean="0"/>
              <a:pPr/>
              <a:t>‹#›</a:t>
            </a:fld>
            <a:endParaRPr lang="ar-IQ"/>
          </a:p>
        </p:txBody>
      </p:sp>
      <p:sp>
        <p:nvSpPr>
          <p:cNvPr id="7" name="عنوان 6"/>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5090EB02-F6AF-43C4-BFA5-62666EA055EA}" type="datetimeFigureOut">
              <a:rPr lang="ar-IQ" smtClean="0"/>
              <a:pPr/>
              <a:t>28/07/1435</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376783E2-6660-4CB5-9AE5-FDB1EB8FCAC0}" type="slidenum">
              <a:rPr lang="ar-IQ" smtClean="0"/>
              <a:pPr/>
              <a:t>‹#›</a:t>
            </a:fld>
            <a:endParaRPr lang="ar-IQ"/>
          </a:p>
        </p:txBody>
      </p:sp>
      <p:sp>
        <p:nvSpPr>
          <p:cNvPr id="7" name="شارة رتبة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شارة رتبة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bg>
      <p:bgRef idx="1002">
        <a:schemeClr val="bg1"/>
      </p:bgRef>
    </p:bg>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5090EB02-F6AF-43C4-BFA5-62666EA055EA}" type="datetimeFigureOut">
              <a:rPr lang="ar-IQ" smtClean="0"/>
              <a:pPr/>
              <a:t>28/07/1435</a:t>
            </a:fld>
            <a:endParaRPr lang="ar-IQ"/>
          </a:p>
        </p:txBody>
      </p:sp>
      <p:sp>
        <p:nvSpPr>
          <p:cNvPr id="6" name="عنصر نائب للتذييل 5"/>
          <p:cNvSpPr>
            <a:spLocks noGrp="1"/>
          </p:cNvSpPr>
          <p:nvPr>
            <p:ph type="ftr" sz="quarter" idx="11"/>
          </p:nvPr>
        </p:nvSpPr>
        <p:spPr/>
        <p:txBody>
          <a:bodyPr/>
          <a:lstStyle>
            <a:extLst/>
          </a:lstStyle>
          <a:p>
            <a:endParaRPr lang="ar-IQ"/>
          </a:p>
        </p:txBody>
      </p:sp>
      <p:sp>
        <p:nvSpPr>
          <p:cNvPr id="7" name="عنصر نائب لرقم الشريحة 6"/>
          <p:cNvSpPr>
            <a:spLocks noGrp="1"/>
          </p:cNvSpPr>
          <p:nvPr>
            <p:ph type="sldNum" sz="quarter" idx="12"/>
          </p:nvPr>
        </p:nvSpPr>
        <p:spPr/>
        <p:txBody>
          <a:bodyPr/>
          <a:lstStyle>
            <a:extLst/>
          </a:lstStyle>
          <a:p>
            <a:fld id="{376783E2-6660-4CB5-9AE5-FDB1EB8FCAC0}" type="slidenum">
              <a:rPr lang="ar-IQ" smtClean="0"/>
              <a:pPr/>
              <a:t>‹#›</a:t>
            </a:fld>
            <a:endParaRPr lang="ar-IQ"/>
          </a:p>
        </p:txBody>
      </p:sp>
      <p:sp>
        <p:nvSpPr>
          <p:cNvPr id="8" name="عنوان 7"/>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5090EB02-F6AF-43C4-BFA5-62666EA055EA}" type="datetimeFigureOut">
              <a:rPr lang="ar-IQ" smtClean="0"/>
              <a:pPr/>
              <a:t>28/07/1435</a:t>
            </a:fld>
            <a:endParaRPr lang="ar-IQ"/>
          </a:p>
        </p:txBody>
      </p:sp>
      <p:sp>
        <p:nvSpPr>
          <p:cNvPr id="8" name="عنصر نائب للتذييل 7"/>
          <p:cNvSpPr>
            <a:spLocks noGrp="1"/>
          </p:cNvSpPr>
          <p:nvPr>
            <p:ph type="ftr" sz="quarter" idx="11"/>
          </p:nvPr>
        </p:nvSpPr>
        <p:spPr/>
        <p:txBody>
          <a:bodyPr/>
          <a:lstStyle>
            <a:extLst/>
          </a:lstStyle>
          <a:p>
            <a:endParaRPr lang="ar-IQ"/>
          </a:p>
        </p:txBody>
      </p:sp>
      <p:sp>
        <p:nvSpPr>
          <p:cNvPr id="9" name="عنصر نائب لرقم الشريحة 8"/>
          <p:cNvSpPr>
            <a:spLocks noGrp="1"/>
          </p:cNvSpPr>
          <p:nvPr>
            <p:ph type="sldNum" sz="quarter" idx="12"/>
          </p:nvPr>
        </p:nvSpPr>
        <p:spPr/>
        <p:txBody>
          <a:bodyPr/>
          <a:lstStyle>
            <a:extLst/>
          </a:lstStyle>
          <a:p>
            <a:fld id="{376783E2-6660-4CB5-9AE5-FDB1EB8FCAC0}"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bg>
      <p:bgRef idx="1002">
        <a:schemeClr val="bg1"/>
      </p:bgRef>
    </p:bg>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extLst/>
          </a:lstStyle>
          <a:p>
            <a:fld id="{5090EB02-F6AF-43C4-BFA5-62666EA055EA}" type="datetimeFigureOut">
              <a:rPr lang="ar-IQ" smtClean="0"/>
              <a:pPr/>
              <a:t>28/07/1435</a:t>
            </a:fld>
            <a:endParaRPr lang="ar-IQ"/>
          </a:p>
        </p:txBody>
      </p:sp>
      <p:sp>
        <p:nvSpPr>
          <p:cNvPr id="4" name="عنصر نائب للتذييل 3"/>
          <p:cNvSpPr>
            <a:spLocks noGrp="1"/>
          </p:cNvSpPr>
          <p:nvPr>
            <p:ph type="ftr" sz="quarter" idx="11"/>
          </p:nvPr>
        </p:nvSpPr>
        <p:spPr/>
        <p:txBody>
          <a:bodyPr/>
          <a:lstStyle>
            <a:extLst/>
          </a:lstStyle>
          <a:p>
            <a:endParaRPr lang="ar-IQ"/>
          </a:p>
        </p:txBody>
      </p:sp>
      <p:sp>
        <p:nvSpPr>
          <p:cNvPr id="5" name="عنصر نائب لرقم الشريحة 4"/>
          <p:cNvSpPr>
            <a:spLocks noGrp="1"/>
          </p:cNvSpPr>
          <p:nvPr>
            <p:ph type="sldNum" sz="quarter" idx="12"/>
          </p:nvPr>
        </p:nvSpPr>
        <p:spPr/>
        <p:txBody>
          <a:bodyPr/>
          <a:lstStyle>
            <a:extLst/>
          </a:lstStyle>
          <a:p>
            <a:fld id="{376783E2-6660-4CB5-9AE5-FDB1EB8FCAC0}" type="slidenum">
              <a:rPr lang="ar-IQ" smtClean="0"/>
              <a:pPr/>
              <a:t>‹#›</a:t>
            </a:fld>
            <a:endParaRPr lang="ar-IQ"/>
          </a:p>
        </p:txBody>
      </p:sp>
      <p:sp>
        <p:nvSpPr>
          <p:cNvPr id="6" name="عنوان 5"/>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5090EB02-F6AF-43C4-BFA5-62666EA055EA}" type="datetimeFigureOut">
              <a:rPr lang="ar-IQ" smtClean="0"/>
              <a:pPr/>
              <a:t>28/07/1435</a:t>
            </a:fld>
            <a:endParaRPr lang="ar-IQ"/>
          </a:p>
        </p:txBody>
      </p:sp>
      <p:sp>
        <p:nvSpPr>
          <p:cNvPr id="3" name="عنصر نائب للتذييل 2"/>
          <p:cNvSpPr>
            <a:spLocks noGrp="1"/>
          </p:cNvSpPr>
          <p:nvPr>
            <p:ph type="ftr" sz="quarter" idx="11"/>
          </p:nvPr>
        </p:nvSpPr>
        <p:spPr/>
        <p:txBody>
          <a:bodyPr/>
          <a:lstStyle>
            <a:extLst/>
          </a:lstStyle>
          <a:p>
            <a:endParaRPr lang="ar-IQ"/>
          </a:p>
        </p:txBody>
      </p:sp>
      <p:sp>
        <p:nvSpPr>
          <p:cNvPr id="4" name="عنصر نائب لرقم الشريحة 3"/>
          <p:cNvSpPr>
            <a:spLocks noGrp="1"/>
          </p:cNvSpPr>
          <p:nvPr>
            <p:ph type="sldNum" sz="quarter" idx="12"/>
          </p:nvPr>
        </p:nvSpPr>
        <p:spPr/>
        <p:txBody>
          <a:bodyPr/>
          <a:lstStyle>
            <a:extLst/>
          </a:lstStyle>
          <a:p>
            <a:fld id="{376783E2-6660-4CB5-9AE5-FDB1EB8FCAC0}"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727032" y="6407944"/>
            <a:ext cx="1920240" cy="365760"/>
          </a:xfrm>
        </p:spPr>
        <p:txBody>
          <a:bodyPr/>
          <a:lstStyle>
            <a:extLst/>
          </a:lstStyle>
          <a:p>
            <a:fld id="{5090EB02-F6AF-43C4-BFA5-62666EA055EA}" type="datetimeFigureOut">
              <a:rPr lang="ar-IQ" smtClean="0"/>
              <a:pPr/>
              <a:t>28/07/1435</a:t>
            </a:fld>
            <a:endParaRPr lang="ar-IQ"/>
          </a:p>
        </p:txBody>
      </p:sp>
      <p:sp>
        <p:nvSpPr>
          <p:cNvPr id="6" name="عنصر نائب للتذييل 5"/>
          <p:cNvSpPr>
            <a:spLocks noGrp="1"/>
          </p:cNvSpPr>
          <p:nvPr>
            <p:ph type="ftr" sz="quarter" idx="11"/>
          </p:nvPr>
        </p:nvSpPr>
        <p:spPr/>
        <p:txBody>
          <a:bodyPr/>
          <a:lstStyle>
            <a:extLst/>
          </a:lstStyle>
          <a:p>
            <a:endParaRPr lang="ar-IQ"/>
          </a:p>
        </p:txBody>
      </p:sp>
      <p:sp>
        <p:nvSpPr>
          <p:cNvPr id="7" name="عنصر نائب لرقم الشريحة 6"/>
          <p:cNvSpPr>
            <a:spLocks noGrp="1"/>
          </p:cNvSpPr>
          <p:nvPr>
            <p:ph type="sldNum" sz="quarter" idx="12"/>
          </p:nvPr>
        </p:nvSpPr>
        <p:spPr/>
        <p:txBody>
          <a:bodyPr/>
          <a:lstStyle>
            <a:extLst/>
          </a:lstStyle>
          <a:p>
            <a:fld id="{376783E2-6660-4CB5-9AE5-FDB1EB8FCAC0}"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3" name="عنصر نائب للصورة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ar-SA" smtClean="0"/>
              <a:t>انقر فوق الرمز لإضافة صورة</a:t>
            </a:r>
            <a:endParaRPr kumimoji="0" lang="en-US" dirty="0"/>
          </a:p>
        </p:txBody>
      </p:sp>
      <p:sp>
        <p:nvSpPr>
          <p:cNvPr id="5" name="عنصر نائب للتاريخ 4"/>
          <p:cNvSpPr>
            <a:spLocks noGrp="1"/>
          </p:cNvSpPr>
          <p:nvPr>
            <p:ph type="dt" sz="half" idx="10"/>
          </p:nvPr>
        </p:nvSpPr>
        <p:spPr/>
        <p:txBody>
          <a:bodyPr/>
          <a:lstStyle>
            <a:lvl1pPr>
              <a:defRPr>
                <a:solidFill>
                  <a:schemeClr val="tx1"/>
                </a:solidFill>
              </a:defRPr>
            </a:lvl1pPr>
            <a:extLst/>
          </a:lstStyle>
          <a:p>
            <a:fld id="{5090EB02-F6AF-43C4-BFA5-62666EA055EA}" type="datetimeFigureOut">
              <a:rPr lang="ar-IQ" smtClean="0"/>
              <a:pPr/>
              <a:t>28/07/1435</a:t>
            </a:fld>
            <a:endParaRPr lang="ar-IQ"/>
          </a:p>
        </p:txBody>
      </p:sp>
      <p:sp>
        <p:nvSpPr>
          <p:cNvPr id="6" name="عنصر نائب للتذييل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IQ"/>
          </a:p>
        </p:txBody>
      </p:sp>
      <p:sp>
        <p:nvSpPr>
          <p:cNvPr id="7" name="عنصر نائب لرقم الشريحة 6"/>
          <p:cNvSpPr>
            <a:spLocks noGrp="1"/>
          </p:cNvSpPr>
          <p:nvPr>
            <p:ph type="sldNum" sz="quarter" idx="12"/>
          </p:nvPr>
        </p:nvSpPr>
        <p:spPr/>
        <p:txBody>
          <a:bodyPr/>
          <a:lstStyle>
            <a:lvl1pPr>
              <a:defRPr>
                <a:solidFill>
                  <a:schemeClr val="tx1"/>
                </a:solidFill>
              </a:defRPr>
            </a:lvl1pPr>
            <a:extLst/>
          </a:lstStyle>
          <a:p>
            <a:fld id="{376783E2-6660-4CB5-9AE5-FDB1EB8FCAC0}" type="slidenum">
              <a:rPr lang="ar-IQ" smtClean="0"/>
              <a:pPr/>
              <a:t>‹#›</a:t>
            </a:fld>
            <a:endParaRPr lang="ar-IQ"/>
          </a:p>
        </p:txBody>
      </p:sp>
      <p:sp>
        <p:nvSpPr>
          <p:cNvPr id="2" name="عنوان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ar-SA" smtClean="0"/>
              <a:t>انقر لتحرير نمط العنوان الرئيسي</a:t>
            </a:r>
            <a:endParaRPr kumimoji="0" lang="en-US"/>
          </a:p>
        </p:txBody>
      </p:sp>
      <p:sp>
        <p:nvSpPr>
          <p:cNvPr id="8" name="شكل حر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شكل حر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مثلث قائم الزاوية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رابط مستقيم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شارة رتبة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شارة رتبة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شكل حر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شكل حر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مثلث قائم الزاوية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رابط مستقيم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090EB02-F6AF-43C4-BFA5-62666EA055EA}" type="datetimeFigureOut">
              <a:rPr lang="ar-IQ" smtClean="0"/>
              <a:pPr/>
              <a:t>28/07/1435</a:t>
            </a:fld>
            <a:endParaRPr lang="ar-IQ"/>
          </a:p>
        </p:txBody>
      </p:sp>
      <p:sp>
        <p:nvSpPr>
          <p:cNvPr id="22" name="عنصر نائب للتذييل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IQ"/>
          </a:p>
        </p:txBody>
      </p:sp>
      <p:sp>
        <p:nvSpPr>
          <p:cNvPr id="18" name="عنصر نائب لرقم الشريحة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76783E2-6660-4CB5-9AE5-FDB1EB8FCAC0}"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14348" y="1000108"/>
            <a:ext cx="7743852" cy="5214973"/>
          </a:xfrm>
        </p:spPr>
        <p:txBody>
          <a:bodyPr>
            <a:normAutofit/>
          </a:bodyPr>
          <a:lstStyle/>
          <a:p>
            <a:r>
              <a:rPr lang="ar-IQ" dirty="0" smtClean="0"/>
              <a:t>اكتشاف وصقل الموهوب الرياضي في جمهورية ألمانيا الاتحادية ومدى الفائدة من تلك التجربة ونقلها إلى البيئة العراقية</a:t>
            </a:r>
            <a:r>
              <a:rPr lang="en-US" dirty="0" smtClean="0"/>
              <a:t/>
            </a:r>
            <a:br>
              <a:rPr lang="en-US" dirty="0" smtClean="0"/>
            </a:br>
            <a:endParaRPr lang="ar-IQ" dirty="0"/>
          </a:p>
        </p:txBody>
      </p:sp>
      <p:sp>
        <p:nvSpPr>
          <p:cNvPr id="3" name="عنوان فرعي 2"/>
          <p:cNvSpPr>
            <a:spLocks noGrp="1"/>
          </p:cNvSpPr>
          <p:nvPr>
            <p:ph type="subTitle" idx="1"/>
          </p:nvPr>
        </p:nvSpPr>
        <p:spPr>
          <a:xfrm flipV="1">
            <a:off x="1371600" y="5638799"/>
            <a:ext cx="6400800" cy="45719"/>
          </a:xfrm>
        </p:spPr>
        <p:txBody>
          <a:bodyPr>
            <a:normAutofit fontScale="25000" lnSpcReduction="20000"/>
          </a:bodyPr>
          <a:lstStyle/>
          <a:p>
            <a:endParaRPr lang="ar-IQ" dirty="0"/>
          </a:p>
        </p:txBody>
      </p:sp>
      <p:pic>
        <p:nvPicPr>
          <p:cNvPr id="4" name="صورة 3" descr="20131008_132359.jpg"/>
          <p:cNvPicPr>
            <a:picLocks noChangeAspect="1"/>
          </p:cNvPicPr>
          <p:nvPr/>
        </p:nvPicPr>
        <p:blipFill>
          <a:blip r:embed="rId3" cstate="print"/>
          <a:stretch>
            <a:fillRect/>
          </a:stretch>
        </p:blipFill>
        <p:spPr>
          <a:xfrm>
            <a:off x="0" y="0"/>
            <a:ext cx="9144000" cy="6858000"/>
          </a:xfrm>
          <a:prstGeom prst="rect">
            <a:avLst/>
          </a:prstGeom>
        </p:spPr>
      </p:pic>
      <p:sp>
        <p:nvSpPr>
          <p:cNvPr id="111618" name="Rectangle 2"/>
          <p:cNvSpPr>
            <a:spLocks noChangeArrowheads="1"/>
          </p:cNvSpPr>
          <p:nvPr/>
        </p:nvSpPr>
        <p:spPr bwMode="auto">
          <a:xfrm>
            <a:off x="785786" y="2923028"/>
            <a:ext cx="7572428"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3600" b="0" i="0" u="none" strike="noStrike" cap="none" normalizeH="0" baseline="0" dirty="0" smtClean="0">
                <a:ln>
                  <a:noFill/>
                </a:ln>
                <a:solidFill>
                  <a:srgbClr val="FFFF00"/>
                </a:solidFill>
                <a:effectLst/>
                <a:latin typeface="Simplified Arabic" pitchFamily="18" charset="-78"/>
                <a:ea typeface="Calibri" pitchFamily="34" charset="0"/>
                <a:cs typeface="PT Bold Heading" pitchFamily="2" charset="-78"/>
              </a:rPr>
              <a:t>اكتشاف وصقل الموهوب الرياضي في جمهورية </a:t>
            </a:r>
            <a:r>
              <a:rPr kumimoji="0" lang="ar-IQ" sz="3600" b="0" i="0" u="none" strike="noStrike" cap="none" normalizeH="0" baseline="0" dirty="0" err="1" smtClean="0">
                <a:ln>
                  <a:noFill/>
                </a:ln>
                <a:solidFill>
                  <a:srgbClr val="FFFF00"/>
                </a:solidFill>
                <a:effectLst/>
                <a:latin typeface="Simplified Arabic" pitchFamily="18" charset="-78"/>
                <a:ea typeface="Calibri" pitchFamily="34" charset="0"/>
                <a:cs typeface="PT Bold Heading" pitchFamily="2" charset="-78"/>
              </a:rPr>
              <a:t>المانيا</a:t>
            </a:r>
            <a:r>
              <a:rPr kumimoji="0" lang="ar-IQ" sz="3600" b="0" i="0" u="none" strike="noStrike" cap="none" normalizeH="0" baseline="0" dirty="0" smtClean="0">
                <a:ln>
                  <a:noFill/>
                </a:ln>
                <a:solidFill>
                  <a:srgbClr val="FFFF00"/>
                </a:solidFill>
                <a:effectLst/>
                <a:latin typeface="Simplified Arabic" pitchFamily="18" charset="-78"/>
                <a:ea typeface="Calibri" pitchFamily="34" charset="0"/>
                <a:cs typeface="PT Bold Heading" pitchFamily="2" charset="-78"/>
              </a:rPr>
              <a:t> الاتحادية ومدى الفائدة من تلك التجربة ونقلها </a:t>
            </a:r>
            <a:r>
              <a:rPr kumimoji="0" lang="ar-IQ" sz="3600" b="0" i="0" u="none" strike="noStrike" cap="none" normalizeH="0" baseline="0" dirty="0" err="1" smtClean="0">
                <a:ln>
                  <a:noFill/>
                </a:ln>
                <a:solidFill>
                  <a:srgbClr val="FFFF00"/>
                </a:solidFill>
                <a:effectLst/>
                <a:latin typeface="Simplified Arabic" pitchFamily="18" charset="-78"/>
                <a:ea typeface="Calibri" pitchFamily="34" charset="0"/>
                <a:cs typeface="PT Bold Heading" pitchFamily="2" charset="-78"/>
              </a:rPr>
              <a:t>الى</a:t>
            </a:r>
            <a:r>
              <a:rPr kumimoji="0" lang="ar-IQ" sz="3600" b="0" i="0" u="none" strike="noStrike" cap="none" normalizeH="0" baseline="0" dirty="0" smtClean="0">
                <a:ln>
                  <a:noFill/>
                </a:ln>
                <a:solidFill>
                  <a:srgbClr val="FFFF00"/>
                </a:solidFill>
                <a:effectLst/>
                <a:latin typeface="Simplified Arabic" pitchFamily="18" charset="-78"/>
                <a:ea typeface="Calibri" pitchFamily="34" charset="0"/>
                <a:cs typeface="PT Bold Heading" pitchFamily="2" charset="-78"/>
              </a:rPr>
              <a:t> البيئة العراقية</a:t>
            </a:r>
            <a:endParaRPr kumimoji="0" lang="ar-IQ" sz="1800" b="0" i="0" u="none" strike="noStrike" cap="none" normalizeH="0" baseline="0" dirty="0" smtClean="0">
              <a:ln>
                <a:noFill/>
              </a:ln>
              <a:solidFill>
                <a:srgbClr val="FFFF00"/>
              </a:solidFill>
              <a:effectLst/>
              <a:latin typeface="Arial" pitchFamily="34" charset="0"/>
              <a:cs typeface="Arial" pitchFamily="34" charset="0"/>
            </a:endParaRPr>
          </a:p>
        </p:txBody>
      </p:sp>
      <p:pic>
        <p:nvPicPr>
          <p:cNvPr id="7" name="صورة 6" descr="IMG_1634.JPG"/>
          <p:cNvPicPr>
            <a:picLocks noChangeAspect="1"/>
          </p:cNvPicPr>
          <p:nvPr/>
        </p:nvPicPr>
        <p:blipFill>
          <a:blip r:embed="rId4" cstate="print"/>
          <a:stretch>
            <a:fillRect/>
          </a:stretch>
        </p:blipFill>
        <p:spPr>
          <a:xfrm>
            <a:off x="0" y="-142852"/>
            <a:ext cx="9144000" cy="6858000"/>
          </a:xfrm>
          <a:prstGeom prst="rect">
            <a:avLst/>
          </a:prstGeom>
        </p:spPr>
      </p:pic>
      <p:sp>
        <p:nvSpPr>
          <p:cNvPr id="111619" name="Rectangle 3"/>
          <p:cNvSpPr>
            <a:spLocks noChangeArrowheads="1"/>
          </p:cNvSpPr>
          <p:nvPr/>
        </p:nvSpPr>
        <p:spPr bwMode="auto">
          <a:xfrm>
            <a:off x="1142976" y="3406692"/>
            <a:ext cx="685804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3600" b="0" i="0" u="none" strike="noStrike" cap="none" normalizeH="0" baseline="0" dirty="0" smtClean="0">
                <a:ln>
                  <a:noFill/>
                </a:ln>
                <a:solidFill>
                  <a:srgbClr val="FFFF00"/>
                </a:solidFill>
                <a:effectLst>
                  <a:outerShdw blurRad="38100" dist="38100" dir="2700000" algn="tl">
                    <a:srgbClr val="000000">
                      <a:alpha val="43137"/>
                    </a:srgbClr>
                  </a:outerShdw>
                </a:effectLst>
                <a:latin typeface="Simplified Arabic" pitchFamily="18" charset="-78"/>
                <a:ea typeface="Calibri" pitchFamily="34" charset="0"/>
                <a:cs typeface="PT Bold Heading" pitchFamily="2" charset="-78"/>
              </a:rPr>
              <a:t>اكتشاف وصقل الموهوب الرياضي في جمهورية ألمانيا الاتحادية ومدى الفائدة من تلك التجربة ونقلها إلى البيئة العراقية</a:t>
            </a:r>
            <a:endParaRPr kumimoji="0" lang="ar-IQ" sz="1800" b="0" i="0" u="none" strike="noStrike" cap="none" normalizeH="0" baseline="0" dirty="0" smtClean="0">
              <a:ln>
                <a:noFill/>
              </a:ln>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IMG_28293428671863.jpeg"/>
          <p:cNvPicPr>
            <a:picLocks noGrp="1" noChangeAspect="1"/>
          </p:cNvPicPr>
          <p:nvPr>
            <p:ph idx="1"/>
          </p:nvPr>
        </p:nvPicPr>
        <p:blipFill>
          <a:blip r:embed="rId2"/>
          <a:stretch>
            <a:fillRect/>
          </a:stretch>
        </p:blipFill>
        <p:spPr>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عنوان 2"/>
          <p:cNvSpPr>
            <a:spLocks noGrp="1"/>
          </p:cNvSpPr>
          <p:nvPr>
            <p:ph type="title"/>
          </p:nvPr>
        </p:nvSpPr>
        <p:spPr>
          <a:xfrm>
            <a:off x="457200" y="0"/>
            <a:ext cx="8186766" cy="500042"/>
          </a:xfrm>
        </p:spPr>
        <p:txBody>
          <a:bodyPr>
            <a:noAutofit/>
          </a:bodyPr>
          <a:lstStyle/>
          <a:p>
            <a:pPr algn="ct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2800" dirty="0" smtClean="0">
                <a:solidFill>
                  <a:schemeClr val="bg1"/>
                </a:solidFill>
                <a:effectLst>
                  <a:outerShdw blurRad="38100" dist="38100" dir="2700000" algn="tl">
                    <a:srgbClr val="000000">
                      <a:alpha val="43137"/>
                    </a:srgbClr>
                  </a:outerShdw>
                </a:effectLst>
              </a:rPr>
              <a:t/>
            </a:r>
            <a:br>
              <a:rPr lang="en-US" sz="2800" dirty="0" smtClean="0">
                <a:solidFill>
                  <a:schemeClr val="bg1"/>
                </a:solidFill>
                <a:effectLst>
                  <a:outerShdw blurRad="38100" dist="38100" dir="2700000" algn="tl">
                    <a:srgbClr val="000000">
                      <a:alpha val="43137"/>
                    </a:srgbClr>
                  </a:outerShdw>
                </a:effectLst>
              </a:rPr>
            </a:br>
            <a:r>
              <a:rPr lang="en-US" sz="2800" dirty="0" smtClean="0">
                <a:solidFill>
                  <a:schemeClr val="bg1"/>
                </a:solidFill>
                <a:effectLst>
                  <a:outerShdw blurRad="38100" dist="38100" dir="2700000" algn="tl">
                    <a:srgbClr val="000000">
                      <a:alpha val="43137"/>
                    </a:srgbClr>
                  </a:outerShdw>
                </a:effectLst>
              </a:rPr>
              <a:t/>
            </a:r>
            <a:br>
              <a:rPr lang="en-US" sz="2800" dirty="0" smtClean="0">
                <a:solidFill>
                  <a:schemeClr val="bg1"/>
                </a:solidFill>
                <a:effectLst>
                  <a:outerShdw blurRad="38100" dist="38100" dir="2700000" algn="tl">
                    <a:srgbClr val="000000">
                      <a:alpha val="43137"/>
                    </a:srgbClr>
                  </a:outerShdw>
                </a:effectLst>
              </a:rPr>
            </a:br>
            <a:r>
              <a:rPr lang="en-US" sz="2800" dirty="0" smtClean="0">
                <a:solidFill>
                  <a:schemeClr val="bg1"/>
                </a:solidFill>
                <a:effectLst>
                  <a:outerShdw blurRad="38100" dist="38100" dir="2700000" algn="tl">
                    <a:srgbClr val="000000">
                      <a:alpha val="43137"/>
                    </a:srgbClr>
                  </a:outerShdw>
                </a:effectLst>
              </a:rPr>
              <a:t/>
            </a:r>
            <a:br>
              <a:rPr lang="en-US" sz="2800" dirty="0" smtClean="0">
                <a:solidFill>
                  <a:schemeClr val="bg1"/>
                </a:solidFill>
                <a:effectLst>
                  <a:outerShdw blurRad="38100" dist="38100" dir="2700000" algn="tl">
                    <a:srgbClr val="000000">
                      <a:alpha val="43137"/>
                    </a:srgbClr>
                  </a:outerShdw>
                </a:effectLst>
              </a:rPr>
            </a:br>
            <a:r>
              <a:rPr lang="en-US" sz="2800" dirty="0" smtClean="0">
                <a:solidFill>
                  <a:schemeClr val="bg1"/>
                </a:solidFill>
                <a:effectLst>
                  <a:outerShdw blurRad="38100" dist="38100" dir="2700000" algn="tl">
                    <a:srgbClr val="000000">
                      <a:alpha val="43137"/>
                    </a:srgbClr>
                  </a:outerShdw>
                </a:effectLst>
              </a:rPr>
              <a:t/>
            </a:r>
            <a:br>
              <a:rPr lang="en-US" sz="2800" dirty="0" smtClean="0">
                <a:solidFill>
                  <a:schemeClr val="bg1"/>
                </a:solidFill>
                <a:effectLst>
                  <a:outerShdw blurRad="38100" dist="38100" dir="2700000" algn="tl">
                    <a:srgbClr val="000000">
                      <a:alpha val="43137"/>
                    </a:srgbClr>
                  </a:outerShdw>
                </a:effectLst>
              </a:rPr>
            </a:br>
            <a:r>
              <a:rPr lang="en-US" sz="2800" dirty="0" smtClean="0">
                <a:solidFill>
                  <a:srgbClr val="FF0000"/>
                </a:solidFill>
                <a:effectLst>
                  <a:outerShdw blurRad="38100" dist="38100" dir="2700000" algn="tl">
                    <a:srgbClr val="000000">
                      <a:alpha val="43137"/>
                    </a:srgbClr>
                  </a:outerShdw>
                </a:effectLst>
              </a:rPr>
              <a:t/>
            </a:r>
            <a:br>
              <a:rPr lang="en-US" sz="2800" dirty="0" smtClean="0">
                <a:solidFill>
                  <a:srgbClr val="FF0000"/>
                </a:solidFill>
                <a:effectLst>
                  <a:outerShdw blurRad="38100" dist="38100" dir="2700000" algn="tl">
                    <a:srgbClr val="000000">
                      <a:alpha val="43137"/>
                    </a:srgbClr>
                  </a:outerShdw>
                </a:effectLst>
              </a:rPr>
            </a:br>
            <a:r>
              <a:rPr lang="ar-SA" sz="2800" dirty="0" smtClean="0">
                <a:solidFill>
                  <a:srgbClr val="FF0000"/>
                </a:solidFill>
                <a:effectLst>
                  <a:outerShdw blurRad="38100" dist="38100" dir="2700000" algn="tl">
                    <a:srgbClr val="000000">
                      <a:alpha val="43137"/>
                    </a:srgbClr>
                  </a:outerShdw>
                </a:effectLst>
              </a:rPr>
              <a:t>المرحلة الثانية للنضوج الجنسي عند الإناث ( 13ـــ 16 /17) وعند الذكور ( 15ــ 18/20 سنة ).</a:t>
            </a:r>
            <a:r>
              <a:rPr lang="en-US" sz="2800" dirty="0" smtClean="0">
                <a:solidFill>
                  <a:srgbClr val="FF0000"/>
                </a:solidFill>
                <a:effectLst>
                  <a:outerShdw blurRad="38100" dist="38100" dir="2700000" algn="tl">
                    <a:srgbClr val="000000">
                      <a:alpha val="43137"/>
                    </a:srgbClr>
                  </a:outerShdw>
                </a:effectLst>
              </a:rPr>
              <a:t/>
            </a:r>
            <a:br>
              <a:rPr lang="en-US" sz="2800" dirty="0" smtClean="0">
                <a:solidFill>
                  <a:srgbClr val="FF0000"/>
                </a:solidFill>
                <a:effectLst>
                  <a:outerShdw blurRad="38100" dist="38100" dir="2700000" algn="tl">
                    <a:srgbClr val="000000">
                      <a:alpha val="43137"/>
                    </a:srgbClr>
                  </a:outerShdw>
                </a:effectLst>
              </a:rPr>
            </a:br>
            <a:r>
              <a:rPr lang="ar-SA" sz="2800" dirty="0" smtClean="0">
                <a:solidFill>
                  <a:schemeClr val="bg1"/>
                </a:solidFill>
                <a:effectLst>
                  <a:outerShdw blurRad="38100" dist="38100" dir="2700000" algn="tl">
                    <a:srgbClr val="000000">
                      <a:alpha val="43137"/>
                    </a:srgbClr>
                  </a:outerShdw>
                </a:effectLst>
              </a:rPr>
              <a:t>صفات التطور </a:t>
            </a:r>
            <a:r>
              <a:rPr lang="en-US" sz="2800" dirty="0" smtClean="0">
                <a:solidFill>
                  <a:schemeClr val="bg1"/>
                </a:solidFill>
                <a:effectLst>
                  <a:outerShdw blurRad="38100" dist="38100" dir="2700000" algn="tl">
                    <a:srgbClr val="000000">
                      <a:alpha val="43137"/>
                    </a:srgbClr>
                  </a:outerShdw>
                </a:effectLst>
              </a:rPr>
              <a:t/>
            </a:r>
            <a:br>
              <a:rPr lang="en-US" sz="2800" dirty="0" smtClean="0">
                <a:solidFill>
                  <a:schemeClr val="bg1"/>
                </a:solidFill>
                <a:effectLst>
                  <a:outerShdw blurRad="38100" dist="38100" dir="2700000" algn="tl">
                    <a:srgbClr val="000000">
                      <a:alpha val="43137"/>
                    </a:srgbClr>
                  </a:outerShdw>
                </a:effectLst>
              </a:rPr>
            </a:br>
            <a:r>
              <a:rPr lang="ar-SA" sz="2800" dirty="0" smtClean="0">
                <a:solidFill>
                  <a:schemeClr val="bg1"/>
                </a:solidFill>
                <a:effectLst>
                  <a:outerShdw blurRad="38100" dist="38100" dir="2700000" algn="tl">
                    <a:srgbClr val="000000">
                      <a:alpha val="43137"/>
                    </a:srgbClr>
                  </a:outerShdw>
                </a:effectLst>
              </a:rPr>
              <a:t>متابعة النضوج حتى الوصول لسن الرشد.</a:t>
            </a:r>
            <a:r>
              <a:rPr lang="en-US" sz="2800" dirty="0" smtClean="0">
                <a:solidFill>
                  <a:schemeClr val="bg1"/>
                </a:solidFill>
                <a:effectLst>
                  <a:outerShdw blurRad="38100" dist="38100" dir="2700000" algn="tl">
                    <a:srgbClr val="000000">
                      <a:alpha val="43137"/>
                    </a:srgbClr>
                  </a:outerShdw>
                </a:effectLst>
              </a:rPr>
              <a:t/>
            </a:r>
            <a:br>
              <a:rPr lang="en-US" sz="2800" dirty="0" smtClean="0">
                <a:solidFill>
                  <a:schemeClr val="bg1"/>
                </a:solidFill>
                <a:effectLst>
                  <a:outerShdw blurRad="38100" dist="38100" dir="2700000" algn="tl">
                    <a:srgbClr val="000000">
                      <a:alpha val="43137"/>
                    </a:srgbClr>
                  </a:outerShdw>
                </a:effectLst>
              </a:rPr>
            </a:br>
            <a:r>
              <a:rPr lang="ar-SA" sz="2800" dirty="0" smtClean="0">
                <a:solidFill>
                  <a:schemeClr val="bg1"/>
                </a:solidFill>
                <a:effectLst>
                  <a:outerShdw blurRad="38100" dist="38100" dir="2700000" algn="tl">
                    <a:srgbClr val="000000">
                      <a:alpha val="43137"/>
                    </a:srgbClr>
                  </a:outerShdw>
                </a:effectLst>
              </a:rPr>
              <a:t>إتمام ظهور العلامات الجنسية والثانوية في الجسم عند الذكور والإناث, الانتهاء من النمو السريع المرافق لمرحلة البلوغ الأولى ( عند الإناث من عمر 14 سنة وعند الذكور اعتبارا من 15 / 16 سنة تقريبا ) اتجاه عام أخر في مجال التطور الحركي الرياضي وهو تزايد في ظهور السمات الفردية التي تثبت أخيرا في المواقف للاستقلالية في نظام الحياة. وبشكل عام فتقرر هذه المرحلة العمرية نقطة التحول في متابعة النشاط الرياضي القادم فتؤثر هذه المواقف والاختبارات الفردية طبيعيا وبأشكال مختلفة جدا على متابعة تطور القدرات والانجاز</a:t>
            </a:r>
            <a:r>
              <a:rPr lang="ar-SA" sz="1600" dirty="0" smtClean="0"/>
              <a:t>.</a:t>
            </a:r>
            <a:r>
              <a:rPr lang="en-US" sz="1600" dirty="0" smtClean="0"/>
              <a:t/>
            </a:r>
            <a:br>
              <a:rPr lang="en-US" sz="1600" dirty="0" smtClean="0"/>
            </a:br>
            <a:r>
              <a:rPr lang="ar-SA" sz="1600" dirty="0" smtClean="0"/>
              <a:t> </a:t>
            </a:r>
            <a:r>
              <a:rPr lang="en-US" sz="1600" dirty="0" smtClean="0"/>
              <a:t/>
            </a:r>
            <a:br>
              <a:rPr lang="en-US" sz="1600" dirty="0" smtClean="0"/>
            </a:br>
            <a:endParaRPr lang="ar-IQ" sz="1600" dirty="0"/>
          </a:p>
        </p:txBody>
      </p:sp>
    </p:spTree>
  </p:cSld>
  <p:clrMapOvr>
    <a:masterClrMapping/>
  </p:clrMapOvr>
  <p:transition>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٢٠١٣١٢٢٨_١٣٣٣٤٧.jpg"/>
          <p:cNvPicPr>
            <a:picLocks noGrp="1" noChangeAspect="1"/>
          </p:cNvPicPr>
          <p:nvPr>
            <p:ph idx="1"/>
          </p:nvPr>
        </p:nvPicPr>
        <p:blipFill>
          <a:blip r:embed="rId2" cstate="print"/>
          <a:stretch>
            <a:fillRect/>
          </a:stretch>
        </p:blipFill>
        <p:spPr>
          <a:xfrm>
            <a:off x="1" y="0"/>
            <a:ext cx="9144000" cy="6857999"/>
          </a:xfrm>
          <a:prstGeom prst="rect">
            <a:avLst/>
          </a:prstGeom>
          <a:ln w="88900" cap="sq" cmpd="thickThin">
            <a:solidFill>
              <a:srgbClr val="000000"/>
            </a:solidFill>
            <a:prstDash val="solid"/>
            <a:miter lim="800000"/>
          </a:ln>
          <a:effectLst>
            <a:innerShdw blurRad="76200">
              <a:srgbClr val="000000"/>
            </a:innerShdw>
          </a:effectLst>
        </p:spPr>
      </p:pic>
      <p:sp>
        <p:nvSpPr>
          <p:cNvPr id="3" name="عنوان 2"/>
          <p:cNvSpPr>
            <a:spLocks noGrp="1"/>
          </p:cNvSpPr>
          <p:nvPr>
            <p:ph type="title"/>
          </p:nvPr>
        </p:nvSpPr>
        <p:spPr/>
        <p:txBody>
          <a:bodyPr>
            <a:normAutofit fontScale="90000"/>
          </a:bodyPr>
          <a:lstStyle/>
          <a:p>
            <a:pPr lvl="0" algn="ctr"/>
            <a:r>
              <a:rPr lang="ar-IQ" sz="3100" dirty="0" smtClean="0"/>
              <a:t/>
            </a:r>
            <a:br>
              <a:rPr lang="ar-IQ" sz="3100" dirty="0" smtClean="0"/>
            </a:br>
            <a:r>
              <a:rPr lang="ar-IQ" sz="3100" dirty="0" smtClean="0"/>
              <a:t/>
            </a:r>
            <a:br>
              <a:rPr lang="ar-IQ" sz="3100" dirty="0" smtClean="0"/>
            </a:br>
            <a:r>
              <a:rPr lang="ar-IQ" sz="3100" dirty="0" smtClean="0"/>
              <a:t/>
            </a:r>
            <a:br>
              <a:rPr lang="ar-IQ" sz="3100" dirty="0" smtClean="0"/>
            </a:br>
            <a:r>
              <a:rPr lang="ar-IQ" sz="3100" dirty="0" smtClean="0"/>
              <a:t/>
            </a:r>
            <a:br>
              <a:rPr lang="ar-IQ" sz="3100" dirty="0" smtClean="0"/>
            </a:br>
            <a:r>
              <a:rPr lang="ar-IQ" sz="3100" dirty="0" smtClean="0"/>
              <a:t/>
            </a:r>
            <a:br>
              <a:rPr lang="ar-IQ" sz="3100" dirty="0" smtClean="0"/>
            </a:br>
            <a:r>
              <a:rPr lang="ar-IQ" sz="3100" dirty="0" smtClean="0"/>
              <a:t/>
            </a:r>
            <a:br>
              <a:rPr lang="ar-IQ" sz="3100" dirty="0" smtClean="0"/>
            </a:br>
            <a:r>
              <a:rPr lang="ar-IQ" sz="3100" dirty="0" smtClean="0"/>
              <a:t/>
            </a:r>
            <a:br>
              <a:rPr lang="ar-IQ" sz="3100" dirty="0" smtClean="0"/>
            </a:br>
            <a:r>
              <a:rPr lang="ar-IQ" sz="3100" dirty="0" smtClean="0"/>
              <a:t/>
            </a:r>
            <a:br>
              <a:rPr lang="ar-IQ" sz="3100" dirty="0" smtClean="0"/>
            </a:br>
            <a:r>
              <a:rPr lang="ar-IQ" sz="3100" dirty="0" smtClean="0"/>
              <a:t/>
            </a:r>
            <a:br>
              <a:rPr lang="ar-IQ" sz="3100" dirty="0" smtClean="0"/>
            </a:br>
            <a:r>
              <a:rPr lang="ar-IQ" sz="3100" dirty="0" smtClean="0">
                <a:solidFill>
                  <a:srgbClr val="FF00FF"/>
                </a:solidFill>
              </a:rPr>
              <a:t/>
            </a:r>
            <a:br>
              <a:rPr lang="ar-IQ" sz="3100" dirty="0" smtClean="0">
                <a:solidFill>
                  <a:srgbClr val="FF00FF"/>
                </a:solidFill>
              </a:rPr>
            </a:br>
            <a:r>
              <a:rPr lang="ar-IQ" sz="3100" dirty="0" smtClean="0">
                <a:solidFill>
                  <a:srgbClr val="FF00FF"/>
                </a:solidFill>
              </a:rPr>
              <a:t/>
            </a:r>
            <a:br>
              <a:rPr lang="ar-IQ" sz="3100" dirty="0" smtClean="0">
                <a:solidFill>
                  <a:srgbClr val="FF00FF"/>
                </a:solidFill>
              </a:rPr>
            </a:br>
            <a:r>
              <a:rPr lang="ar-IQ" sz="3100" dirty="0" smtClean="0">
                <a:solidFill>
                  <a:srgbClr val="FF00FF"/>
                </a:solidFill>
              </a:rPr>
              <a:t/>
            </a:r>
            <a:br>
              <a:rPr lang="ar-IQ" sz="3100" dirty="0" smtClean="0">
                <a:solidFill>
                  <a:srgbClr val="FF00FF"/>
                </a:solidFill>
              </a:rPr>
            </a:br>
            <a:r>
              <a:rPr lang="ar-SA" sz="3100" dirty="0" smtClean="0">
                <a:solidFill>
                  <a:srgbClr val="FF00FF"/>
                </a:solidFill>
              </a:rPr>
              <a:t>ملاحظات لدروس التربية الرياضية والعمل التدريبي</a:t>
            </a:r>
            <a:r>
              <a:rPr lang="ar-SA" sz="3100" dirty="0" smtClean="0"/>
              <a:t>.</a:t>
            </a:r>
            <a:r>
              <a:rPr lang="en-US" sz="3100" dirty="0" smtClean="0"/>
              <a:t/>
            </a:r>
            <a:br>
              <a:rPr lang="en-US" sz="3100" dirty="0" smtClean="0"/>
            </a:br>
            <a:r>
              <a:rPr lang="en-US" sz="3100" dirty="0" smtClean="0"/>
              <a:t/>
            </a:r>
            <a:br>
              <a:rPr lang="en-US" sz="3100" dirty="0" smtClean="0"/>
            </a:br>
            <a:r>
              <a:rPr lang="ar-SA" sz="3100" dirty="0" smtClean="0"/>
              <a:t>  </a:t>
            </a:r>
            <a:r>
              <a:rPr lang="ar-SA" sz="3100" dirty="0" smtClean="0">
                <a:solidFill>
                  <a:srgbClr val="FFFF00"/>
                </a:solidFill>
              </a:rPr>
              <a:t>بعد النمو السريع في مرحلة البلوغ الأولى </a:t>
            </a:r>
            <a:r>
              <a:rPr lang="ar-SA" sz="3100" dirty="0" err="1" smtClean="0">
                <a:solidFill>
                  <a:srgbClr val="FFFF00"/>
                </a:solidFill>
              </a:rPr>
              <a:t>لايوجد</a:t>
            </a:r>
            <a:r>
              <a:rPr lang="ar-SA" sz="3100" dirty="0" smtClean="0">
                <a:solidFill>
                  <a:srgbClr val="FFFF00"/>
                </a:solidFill>
              </a:rPr>
              <a:t> في هذه المرحلة تحولات أخرى في التطور البيولوجي, فيتم التمهيد للتدريب المكثف على القدرات المتأخرة ( القوة العظمى, التحمل اللاهوائي ) وتعتبر الحالة التدريبية الفردية للرياضي معيارا رئيسيا لوضع الحمل الهادف لتطوير الانجاز, وخاصة بسبب الاختلافات في نوع الرغبات تستمر عملية متابعة التطور البدني بشكل فردي مختلف جداً</a:t>
            </a:r>
            <a:r>
              <a:rPr lang="en-US" sz="3100" dirty="0" smtClean="0">
                <a:solidFill>
                  <a:srgbClr val="FFFF00"/>
                </a:solidFill>
              </a:rPr>
              <a:t> </a:t>
            </a:r>
            <a:r>
              <a:rPr lang="ar-SA" sz="3100" dirty="0" smtClean="0">
                <a:solidFill>
                  <a:srgbClr val="FFFF00"/>
                </a:solidFill>
              </a:rPr>
              <a:t>( المتدرب, الإنسان العادي ) فبينما تفقد الخصائص العمرية ( المتطور مبكرا ـــ المتطور متأخرا ) أهميتها في نهاية هذه المرحلة تكتسب الخصائص النوعية للجنس أهمية كبيرة جدا لمتابعة التطور الحركي الفردي</a:t>
            </a:r>
            <a:r>
              <a:rPr lang="ar-SA" dirty="0" smtClean="0">
                <a:solidFill>
                  <a:srgbClr val="FFFF00"/>
                </a:solidFill>
              </a:rPr>
              <a:t>.</a:t>
            </a:r>
            <a:r>
              <a:rPr lang="en-US" dirty="0" smtClean="0">
                <a:solidFill>
                  <a:srgbClr val="FFFF00"/>
                </a:solidFill>
              </a:rPr>
              <a:t/>
            </a:r>
            <a:br>
              <a:rPr lang="en-US" dirty="0" smtClean="0">
                <a:solidFill>
                  <a:srgbClr val="FFFF00"/>
                </a:solidFill>
              </a:rPr>
            </a:br>
            <a:endParaRPr lang="ar-IQ" dirty="0">
              <a:solidFill>
                <a:srgbClr val="FFFF00"/>
              </a:solidFill>
            </a:endParaRPr>
          </a:p>
        </p:txBody>
      </p:sp>
    </p:spTree>
  </p:cSld>
  <p:clrMapOvr>
    <a:masterClrMapping/>
  </p:clrMapOvr>
  <p:transition>
    <p:randomBa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DSC00425.JPG"/>
          <p:cNvPicPr>
            <a:picLocks noGrp="1" noChangeAspect="1"/>
          </p:cNvPicPr>
          <p:nvPr>
            <p:ph idx="1"/>
          </p:nvPr>
        </p:nvPicPr>
        <p:blipFill>
          <a:blip r:embed="rId2"/>
          <a:stretch>
            <a:fillRect/>
          </a:stretch>
        </p:blipFill>
        <p:spPr>
          <a:xfrm>
            <a:off x="0" y="0"/>
            <a:ext cx="9144000" cy="6858000"/>
          </a:xfrm>
          <a:prstGeom prst="rect">
            <a:avLst/>
          </a:prstGeom>
          <a:ln w="88900" cap="sq" cmpd="thickThin">
            <a:solidFill>
              <a:srgbClr val="000000"/>
            </a:solidFill>
            <a:prstDash val="solid"/>
            <a:miter lim="800000"/>
          </a:ln>
          <a:effectLst>
            <a:innerShdw blurRad="76200">
              <a:srgbClr val="000000"/>
            </a:innerShdw>
          </a:effectLst>
        </p:spPr>
      </p:pic>
      <p:sp>
        <p:nvSpPr>
          <p:cNvPr id="3" name="عنوان 2"/>
          <p:cNvSpPr>
            <a:spLocks noGrp="1"/>
          </p:cNvSpPr>
          <p:nvPr>
            <p:ph type="title"/>
          </p:nvPr>
        </p:nvSpPr>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3600" dirty="0" smtClean="0"/>
              <a:t/>
            </a:r>
            <a:br>
              <a:rPr lang="en-US" sz="3600" dirty="0" smtClean="0"/>
            </a:br>
            <a:r>
              <a:rPr lang="ar-SA" sz="3600" dirty="0" smtClean="0">
                <a:solidFill>
                  <a:srgbClr val="FFFF00"/>
                </a:solidFill>
              </a:rPr>
              <a:t>نظرة شاملة حول القدرات.</a:t>
            </a:r>
            <a:r>
              <a:rPr lang="en-US" sz="3600" dirty="0" smtClean="0"/>
              <a:t/>
            </a:r>
            <a:br>
              <a:rPr lang="en-US" sz="3600" dirty="0" smtClean="0"/>
            </a:br>
            <a:r>
              <a:rPr lang="ar-SA" sz="3600" dirty="0" smtClean="0">
                <a:solidFill>
                  <a:srgbClr val="FF0000"/>
                </a:solidFill>
              </a:rPr>
              <a:t>1. القدرات المبكرة وتنقسم </a:t>
            </a:r>
            <a:r>
              <a:rPr lang="ar-SA" sz="3600" dirty="0" err="1" smtClean="0">
                <a:solidFill>
                  <a:srgbClr val="FF0000"/>
                </a:solidFill>
              </a:rPr>
              <a:t>الى</a:t>
            </a:r>
            <a:r>
              <a:rPr lang="ar-SA" sz="3600" dirty="0" smtClean="0">
                <a:solidFill>
                  <a:srgbClr val="FF0000"/>
                </a:solidFill>
              </a:rPr>
              <a:t>.</a:t>
            </a:r>
            <a:r>
              <a:rPr lang="en-US" sz="3600" dirty="0" smtClean="0"/>
              <a:t/>
            </a:r>
            <a:br>
              <a:rPr lang="en-US" sz="3600" dirty="0" smtClean="0"/>
            </a:br>
            <a:r>
              <a:rPr lang="ar-SA" sz="3600" dirty="0" smtClean="0">
                <a:solidFill>
                  <a:schemeClr val="bg1"/>
                </a:solidFill>
              </a:rPr>
              <a:t>القدرات التوافقية والمرونة.</a:t>
            </a:r>
            <a:r>
              <a:rPr lang="en-US" sz="3600" dirty="0" smtClean="0">
                <a:solidFill>
                  <a:schemeClr val="bg1"/>
                </a:solidFill>
              </a:rPr>
              <a:t/>
            </a:r>
            <a:br>
              <a:rPr lang="en-US" sz="3600" dirty="0" smtClean="0">
                <a:solidFill>
                  <a:schemeClr val="bg1"/>
                </a:solidFill>
              </a:rPr>
            </a:br>
            <a:r>
              <a:rPr lang="ar-SA" sz="3600" dirty="0" smtClean="0">
                <a:solidFill>
                  <a:schemeClr val="bg1"/>
                </a:solidFill>
              </a:rPr>
              <a:t>قدرة السرعة.</a:t>
            </a:r>
            <a:r>
              <a:rPr lang="en-US" sz="3600" dirty="0" smtClean="0">
                <a:solidFill>
                  <a:schemeClr val="bg1"/>
                </a:solidFill>
              </a:rPr>
              <a:t/>
            </a:r>
            <a:br>
              <a:rPr lang="en-US" sz="3600" dirty="0" smtClean="0">
                <a:solidFill>
                  <a:schemeClr val="bg1"/>
                </a:solidFill>
              </a:rPr>
            </a:br>
            <a:r>
              <a:rPr lang="ar-SA" sz="3600" dirty="0" smtClean="0">
                <a:solidFill>
                  <a:schemeClr val="bg1"/>
                </a:solidFill>
              </a:rPr>
              <a:t>قدرة التعلم الحركي.</a:t>
            </a:r>
            <a:r>
              <a:rPr lang="en-US" sz="3600" dirty="0" smtClean="0">
                <a:solidFill>
                  <a:schemeClr val="bg1"/>
                </a:solidFill>
              </a:rPr>
              <a:t/>
            </a:r>
            <a:br>
              <a:rPr lang="en-US" sz="3600" dirty="0" smtClean="0">
                <a:solidFill>
                  <a:schemeClr val="bg1"/>
                </a:solidFill>
              </a:rPr>
            </a:br>
            <a:r>
              <a:rPr lang="ar-SA" sz="3600" dirty="0" smtClean="0">
                <a:solidFill>
                  <a:schemeClr val="bg1"/>
                </a:solidFill>
              </a:rPr>
              <a:t>قدرة القوة المميزة بالسرعة</a:t>
            </a:r>
            <a:r>
              <a:rPr lang="ar-SA" sz="3600" dirty="0" smtClean="0"/>
              <a:t>.</a:t>
            </a:r>
            <a:r>
              <a:rPr lang="en-US" sz="3600" dirty="0" smtClean="0"/>
              <a:t/>
            </a:r>
            <a:br>
              <a:rPr lang="en-US" sz="3600" dirty="0" smtClean="0"/>
            </a:br>
            <a:r>
              <a:rPr lang="en-US" sz="3600" dirty="0" smtClean="0"/>
              <a:t> </a:t>
            </a:r>
            <a:br>
              <a:rPr lang="en-US" sz="3600" dirty="0" smtClean="0"/>
            </a:br>
            <a:r>
              <a:rPr lang="ar-SA" sz="3600" dirty="0" smtClean="0">
                <a:solidFill>
                  <a:srgbClr val="FF0000"/>
                </a:solidFill>
              </a:rPr>
              <a:t>2. القدرات المتأخرة وتنقسم </a:t>
            </a:r>
            <a:r>
              <a:rPr lang="ar-SA" sz="3600" dirty="0" err="1" smtClean="0">
                <a:solidFill>
                  <a:srgbClr val="FF0000"/>
                </a:solidFill>
              </a:rPr>
              <a:t>الى</a:t>
            </a:r>
            <a:r>
              <a:rPr lang="ar-SA" sz="3600" dirty="0" smtClean="0">
                <a:solidFill>
                  <a:srgbClr val="FF0000"/>
                </a:solidFill>
              </a:rPr>
              <a:t>. </a:t>
            </a:r>
            <a:r>
              <a:rPr lang="en-US" sz="3600" dirty="0" smtClean="0"/>
              <a:t/>
            </a:r>
            <a:br>
              <a:rPr lang="en-US" sz="3600" dirty="0" smtClean="0"/>
            </a:br>
            <a:r>
              <a:rPr lang="ar-SA" sz="3600" dirty="0" smtClean="0">
                <a:solidFill>
                  <a:schemeClr val="bg1"/>
                </a:solidFill>
              </a:rPr>
              <a:t>قدرة التحمل اللاهوائي.</a:t>
            </a:r>
            <a:r>
              <a:rPr lang="en-US" sz="3600" dirty="0" smtClean="0">
                <a:solidFill>
                  <a:schemeClr val="bg1"/>
                </a:solidFill>
              </a:rPr>
              <a:t/>
            </a:r>
            <a:br>
              <a:rPr lang="en-US" sz="3600" dirty="0" smtClean="0">
                <a:solidFill>
                  <a:schemeClr val="bg1"/>
                </a:solidFill>
              </a:rPr>
            </a:br>
            <a:r>
              <a:rPr lang="ar-SA" sz="3600" dirty="0" smtClean="0">
                <a:solidFill>
                  <a:schemeClr val="bg1"/>
                </a:solidFill>
              </a:rPr>
              <a:t>قدرة القوة العظمى.</a:t>
            </a:r>
            <a:r>
              <a:rPr lang="en-US" sz="3600" dirty="0" smtClean="0"/>
              <a:t/>
            </a:r>
            <a:br>
              <a:rPr lang="en-US" sz="3600" dirty="0" smtClean="0"/>
            </a:br>
            <a:r>
              <a:rPr lang="ar-SA" sz="3600" dirty="0" smtClean="0">
                <a:solidFill>
                  <a:srgbClr val="FF0000"/>
                </a:solidFill>
              </a:rPr>
              <a:t>3. القدرات المحايدة.</a:t>
            </a:r>
            <a:r>
              <a:rPr lang="en-US" sz="3600" dirty="0" smtClean="0"/>
              <a:t/>
            </a:r>
            <a:br>
              <a:rPr lang="en-US" sz="3600" dirty="0" smtClean="0"/>
            </a:br>
            <a:r>
              <a:rPr lang="ar-SA" sz="3600" dirty="0" smtClean="0">
                <a:solidFill>
                  <a:schemeClr val="bg1"/>
                </a:solidFill>
              </a:rPr>
              <a:t>قدرة التحمل الهوائي (التحمل </a:t>
            </a:r>
            <a:r>
              <a:rPr lang="ar-SA" sz="3600" dirty="0" err="1" smtClean="0">
                <a:solidFill>
                  <a:schemeClr val="bg1"/>
                </a:solidFill>
              </a:rPr>
              <a:t>الاساسي</a:t>
            </a:r>
            <a:r>
              <a:rPr lang="ar-SA" sz="3600" dirty="0" smtClean="0">
                <a:solidFill>
                  <a:schemeClr val="bg1"/>
                </a:solidFill>
              </a:rPr>
              <a:t>).</a:t>
            </a:r>
            <a:r>
              <a:rPr lang="en-US" sz="3600" dirty="0" smtClean="0">
                <a:solidFill>
                  <a:schemeClr val="bg1"/>
                </a:solidFill>
              </a:rPr>
              <a:t/>
            </a:r>
            <a:br>
              <a:rPr lang="en-US" sz="3600" dirty="0" smtClean="0">
                <a:solidFill>
                  <a:schemeClr val="bg1"/>
                </a:solidFill>
              </a:rPr>
            </a:br>
            <a:r>
              <a:rPr lang="ar-SA" sz="3600" dirty="0" smtClean="0">
                <a:solidFill>
                  <a:schemeClr val="bg1"/>
                </a:solidFill>
              </a:rPr>
              <a:t>قدرة تحمل القوة.</a:t>
            </a:r>
            <a:r>
              <a:rPr lang="en-US" dirty="0" smtClean="0"/>
              <a:t/>
            </a:r>
            <a:br>
              <a:rPr lang="en-US" dirty="0" smtClean="0"/>
            </a:br>
            <a:endParaRPr lang="ar-IQ" dirty="0"/>
          </a:p>
        </p:txBody>
      </p:sp>
    </p:spTree>
  </p:cSld>
  <p:clrMapOvr>
    <a:masterClrMapping/>
  </p:clrMapOvr>
  <p:transition>
    <p:cover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1255201_10152498521509057_1335245281_n (1).jpg"/>
          <p:cNvPicPr>
            <a:picLocks noGrp="1" noChangeAspect="1"/>
          </p:cNvPicPr>
          <p:nvPr>
            <p:ph idx="1"/>
          </p:nvPr>
        </p:nvPicPr>
        <p:blipFill>
          <a:blip r:embed="rId2"/>
          <a:stretch>
            <a:fillRect/>
          </a:stretch>
        </p:blipFill>
        <p:spPr>
          <a:xfrm>
            <a:off x="0" y="0"/>
            <a:ext cx="9144000" cy="6858000"/>
          </a:xfrm>
        </p:spPr>
      </p:pic>
      <p:sp>
        <p:nvSpPr>
          <p:cNvPr id="3" name="عنوان 2"/>
          <p:cNvSpPr>
            <a:spLocks noGrp="1"/>
          </p:cNvSpPr>
          <p:nvPr>
            <p:ph type="title"/>
          </p:nvPr>
        </p:nvSpPr>
        <p:spPr/>
        <p:txBody>
          <a:bodyPr>
            <a:normAutofit fontScale="90000"/>
          </a:bodyPr>
          <a:lstStyle/>
          <a:p>
            <a:pPr algn="ctr"/>
            <a:r>
              <a:rPr lang="ar-IQ" dirty="0" smtClean="0">
                <a:solidFill>
                  <a:srgbClr val="FF00FF"/>
                </a:solidFill>
              </a:rPr>
              <a:t/>
            </a:r>
            <a:br>
              <a:rPr lang="ar-IQ" dirty="0" smtClean="0">
                <a:solidFill>
                  <a:srgbClr val="FF00FF"/>
                </a:solidFill>
              </a:rPr>
            </a:br>
            <a:r>
              <a:rPr lang="ar-IQ" dirty="0" smtClean="0">
                <a:solidFill>
                  <a:srgbClr val="FF00FF"/>
                </a:solidFill>
              </a:rPr>
              <a:t/>
            </a:r>
            <a:br>
              <a:rPr lang="ar-IQ" dirty="0" smtClean="0">
                <a:solidFill>
                  <a:srgbClr val="FF00FF"/>
                </a:solidFill>
              </a:rPr>
            </a:br>
            <a:r>
              <a:rPr lang="ar-IQ" dirty="0" smtClean="0">
                <a:solidFill>
                  <a:srgbClr val="FF00FF"/>
                </a:solidFill>
              </a:rPr>
              <a:t/>
            </a:r>
            <a:br>
              <a:rPr lang="ar-IQ" dirty="0" smtClean="0">
                <a:solidFill>
                  <a:srgbClr val="FF00FF"/>
                </a:solidFill>
              </a:rPr>
            </a:br>
            <a:r>
              <a:rPr lang="ar-IQ" dirty="0" err="1" smtClean="0">
                <a:solidFill>
                  <a:srgbClr val="FF00FF"/>
                </a:solidFill>
              </a:rPr>
              <a:t>الاسباب</a:t>
            </a:r>
            <a:r>
              <a:rPr lang="ar-IQ" dirty="0" smtClean="0">
                <a:solidFill>
                  <a:srgbClr val="FF00FF"/>
                </a:solidFill>
              </a:rPr>
              <a:t> </a:t>
            </a:r>
            <a:r>
              <a:rPr lang="ar-IQ" dirty="0" smtClean="0">
                <a:solidFill>
                  <a:srgbClr val="FF00FF"/>
                </a:solidFill>
              </a:rPr>
              <a:t>الرئيسية للتوقيت الزمني في المراحل الحساسة لمختلف القدرات </a:t>
            </a:r>
            <a:r>
              <a:rPr lang="ar-IQ" dirty="0" smtClean="0">
                <a:solidFill>
                  <a:srgbClr val="FF00FF"/>
                </a:solidFill>
              </a:rPr>
              <a:t>الحركية</a:t>
            </a:r>
            <a:r>
              <a:rPr lang="en-US" dirty="0" smtClean="0">
                <a:solidFill>
                  <a:srgbClr val="FF00FF"/>
                </a:solidFill>
              </a:rPr>
              <a:t/>
            </a:r>
            <a:br>
              <a:rPr lang="en-US" dirty="0" smtClean="0">
                <a:solidFill>
                  <a:srgbClr val="FF00FF"/>
                </a:solidFill>
              </a:rPr>
            </a:br>
            <a:r>
              <a:rPr lang="en-US" dirty="0" smtClean="0"/>
              <a:t/>
            </a:r>
            <a:br>
              <a:rPr lang="en-US" dirty="0" smtClean="0"/>
            </a:br>
            <a:endParaRPr lang="ar-IQ" dirty="0"/>
          </a:p>
        </p:txBody>
      </p:sp>
      <p:graphicFrame>
        <p:nvGraphicFramePr>
          <p:cNvPr id="5" name="جدول 4"/>
          <p:cNvGraphicFramePr>
            <a:graphicFrameLocks noGrp="1"/>
          </p:cNvGraphicFramePr>
          <p:nvPr/>
        </p:nvGraphicFramePr>
        <p:xfrm>
          <a:off x="1142976" y="1785926"/>
          <a:ext cx="7000924" cy="4788674"/>
        </p:xfrm>
        <a:graphic>
          <a:graphicData uri="http://schemas.openxmlformats.org/drawingml/2006/table">
            <a:tbl>
              <a:tblPr rtl="1"/>
              <a:tblGrid>
                <a:gridCol w="2503755"/>
                <a:gridCol w="2033497"/>
                <a:gridCol w="2463672"/>
              </a:tblGrid>
              <a:tr h="72854">
                <a:tc>
                  <a:txBody>
                    <a:bodyPr/>
                    <a:lstStyle/>
                    <a:p>
                      <a:pPr algn="ctr" rtl="1">
                        <a:lnSpc>
                          <a:spcPct val="115000"/>
                        </a:lnSpc>
                        <a:spcAft>
                          <a:spcPts val="0"/>
                        </a:spcAft>
                      </a:pPr>
                      <a:r>
                        <a:rPr lang="ar-IQ" sz="1400" b="1" dirty="0">
                          <a:solidFill>
                            <a:srgbClr val="FFFFFF"/>
                          </a:solidFill>
                          <a:latin typeface="Calibri"/>
                          <a:ea typeface="Calibri"/>
                          <a:cs typeface="Simplified Arabic"/>
                        </a:rPr>
                        <a:t>القدرة الحركية</a:t>
                      </a:r>
                      <a:endParaRPr lang="en-US" sz="1400" dirty="0">
                        <a:solidFill>
                          <a:srgbClr val="FFFFFF"/>
                        </a:solidFill>
                        <a:latin typeface="Calibri"/>
                        <a:ea typeface="Calibri"/>
                        <a:cs typeface="Arial"/>
                      </a:endParaRPr>
                    </a:p>
                  </a:txBody>
                  <a:tcPr marL="54203" marR="54203"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1400" b="1">
                          <a:solidFill>
                            <a:srgbClr val="FFFFFF"/>
                          </a:solidFill>
                          <a:latin typeface="Calibri"/>
                          <a:ea typeface="Calibri"/>
                          <a:cs typeface="Simplified Arabic"/>
                        </a:rPr>
                        <a:t>المرحلة الحساسة</a:t>
                      </a:r>
                      <a:endParaRPr lang="en-US" sz="1400">
                        <a:solidFill>
                          <a:srgbClr val="FFFFFF"/>
                        </a:solidFill>
                        <a:latin typeface="Calibri"/>
                        <a:ea typeface="Calibri"/>
                        <a:cs typeface="Arial"/>
                      </a:endParaRPr>
                    </a:p>
                  </a:txBody>
                  <a:tcPr marL="54203" marR="54203"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1400" b="1">
                          <a:solidFill>
                            <a:srgbClr val="FFFFFF"/>
                          </a:solidFill>
                          <a:latin typeface="Calibri"/>
                          <a:ea typeface="Calibri"/>
                          <a:cs typeface="Simplified Arabic"/>
                        </a:rPr>
                        <a:t>الاسباب الرئيسية</a:t>
                      </a:r>
                      <a:endParaRPr lang="en-US" sz="1400">
                        <a:solidFill>
                          <a:srgbClr val="FFFFFF"/>
                        </a:solidFill>
                        <a:latin typeface="Calibri"/>
                        <a:ea typeface="Calibri"/>
                        <a:cs typeface="Arial"/>
                      </a:endParaRPr>
                    </a:p>
                  </a:txBody>
                  <a:tcPr marL="54203" marR="54203"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1230566">
                <a:tc>
                  <a:txBody>
                    <a:bodyPr/>
                    <a:lstStyle/>
                    <a:p>
                      <a:pPr algn="ctr" rtl="1">
                        <a:lnSpc>
                          <a:spcPct val="115000"/>
                        </a:lnSpc>
                        <a:spcAft>
                          <a:spcPts val="0"/>
                        </a:spcAft>
                      </a:pPr>
                      <a:r>
                        <a:rPr lang="ar-IQ" sz="1400" b="1" dirty="0">
                          <a:solidFill>
                            <a:srgbClr val="FFFFFF"/>
                          </a:solidFill>
                          <a:latin typeface="Calibri"/>
                          <a:ea typeface="Calibri"/>
                          <a:cs typeface="Simplified Arabic"/>
                        </a:rPr>
                        <a:t>المرونة</a:t>
                      </a:r>
                      <a:endParaRPr lang="en-US" sz="1400" dirty="0">
                        <a:solidFill>
                          <a:srgbClr val="FFFFFF"/>
                        </a:solidFill>
                        <a:latin typeface="Calibri"/>
                        <a:ea typeface="Calibri"/>
                        <a:cs typeface="Arial"/>
                      </a:endParaRPr>
                    </a:p>
                  </a:txBody>
                  <a:tcPr marL="54203" marR="54203"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IQ" sz="1400" b="1" dirty="0">
                          <a:solidFill>
                            <a:srgbClr val="FFFFFF"/>
                          </a:solidFill>
                          <a:latin typeface="Calibri"/>
                          <a:ea typeface="Calibri"/>
                          <a:cs typeface="Simplified Arabic"/>
                        </a:rPr>
                        <a:t>عمر ما قبل الدراسة </a:t>
                      </a:r>
                      <a:endParaRPr lang="en-US" sz="1400" dirty="0">
                        <a:solidFill>
                          <a:srgbClr val="FFFFFF"/>
                        </a:solidFill>
                        <a:latin typeface="Calibri"/>
                        <a:ea typeface="Calibri"/>
                        <a:cs typeface="Arial"/>
                      </a:endParaRPr>
                    </a:p>
                    <a:p>
                      <a:pPr algn="just" rtl="1">
                        <a:lnSpc>
                          <a:spcPct val="115000"/>
                        </a:lnSpc>
                        <a:spcAft>
                          <a:spcPts val="0"/>
                        </a:spcAft>
                      </a:pPr>
                      <a:r>
                        <a:rPr lang="ar-IQ" sz="1400" b="1" dirty="0">
                          <a:solidFill>
                            <a:srgbClr val="FFFFFF"/>
                          </a:solidFill>
                          <a:latin typeface="Calibri"/>
                          <a:ea typeface="Calibri"/>
                          <a:cs typeface="Simplified Arabic"/>
                        </a:rPr>
                        <a:t>وعمر مرحلة الدراسة</a:t>
                      </a:r>
                      <a:endParaRPr lang="en-US" sz="1400" dirty="0">
                        <a:solidFill>
                          <a:srgbClr val="FFFFFF"/>
                        </a:solidFill>
                        <a:latin typeface="Calibri"/>
                        <a:ea typeface="Calibri"/>
                        <a:cs typeface="Arial"/>
                      </a:endParaRPr>
                    </a:p>
                  </a:txBody>
                  <a:tcPr marL="54203" marR="54203"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46355" algn="just" rtl="1">
                        <a:lnSpc>
                          <a:spcPct val="115000"/>
                        </a:lnSpc>
                        <a:spcAft>
                          <a:spcPts val="0"/>
                        </a:spcAft>
                      </a:pPr>
                      <a:r>
                        <a:rPr lang="ar-IQ" sz="1400" b="1">
                          <a:solidFill>
                            <a:srgbClr val="FFFFFF"/>
                          </a:solidFill>
                          <a:latin typeface="Calibri"/>
                          <a:ea typeface="Calibri"/>
                          <a:cs typeface="Simplified Arabic"/>
                        </a:rPr>
                        <a:t>ــ مرونة الهيكل العظمي والاوتار والاربطة وقابليتها للتمدد.</a:t>
                      </a:r>
                      <a:endParaRPr lang="en-US" sz="1400">
                        <a:solidFill>
                          <a:srgbClr val="FFFFFF"/>
                        </a:solidFill>
                        <a:latin typeface="Calibri"/>
                        <a:ea typeface="Calibri"/>
                        <a:cs typeface="Arial"/>
                      </a:endParaRPr>
                    </a:p>
                    <a:p>
                      <a:pPr marL="46355" algn="just" rtl="1">
                        <a:lnSpc>
                          <a:spcPct val="115000"/>
                        </a:lnSpc>
                        <a:spcAft>
                          <a:spcPts val="0"/>
                        </a:spcAft>
                      </a:pPr>
                      <a:r>
                        <a:rPr lang="ar-IQ" sz="1400" b="1">
                          <a:solidFill>
                            <a:srgbClr val="FFFFFF"/>
                          </a:solidFill>
                          <a:latin typeface="Calibri"/>
                          <a:ea typeface="Calibri"/>
                          <a:cs typeface="Simplified Arabic"/>
                        </a:rPr>
                        <a:t>ــ كمية العضلات قليلة وحجمها لايزال صغير.</a:t>
                      </a:r>
                      <a:endParaRPr lang="en-US" sz="1400">
                        <a:solidFill>
                          <a:srgbClr val="FFFFFF"/>
                        </a:solidFill>
                        <a:latin typeface="Calibri"/>
                        <a:ea typeface="Calibri"/>
                        <a:cs typeface="Arial"/>
                      </a:endParaRPr>
                    </a:p>
                    <a:p>
                      <a:pPr marL="46355" algn="just" rtl="1">
                        <a:lnSpc>
                          <a:spcPct val="115000"/>
                        </a:lnSpc>
                        <a:spcAft>
                          <a:spcPts val="0"/>
                        </a:spcAft>
                      </a:pPr>
                      <a:r>
                        <a:rPr lang="ar-IQ" sz="1400" b="1">
                          <a:solidFill>
                            <a:srgbClr val="FFFFFF"/>
                          </a:solidFill>
                          <a:latin typeface="Calibri"/>
                          <a:ea typeface="Calibri"/>
                          <a:cs typeface="Simplified Arabic"/>
                        </a:rPr>
                        <a:t>ــ شروط تطور مناسبة للتوافق</a:t>
                      </a:r>
                      <a:endParaRPr lang="en-US" sz="1400">
                        <a:solidFill>
                          <a:srgbClr val="FFFFFF"/>
                        </a:solidFill>
                        <a:latin typeface="Calibri"/>
                        <a:ea typeface="Calibri"/>
                        <a:cs typeface="Arial"/>
                      </a:endParaRPr>
                    </a:p>
                  </a:txBody>
                  <a:tcPr marL="54203" marR="54203"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3320745">
                <a:tc>
                  <a:txBody>
                    <a:bodyPr/>
                    <a:lstStyle/>
                    <a:p>
                      <a:pPr algn="ctr" rtl="1">
                        <a:lnSpc>
                          <a:spcPct val="115000"/>
                        </a:lnSpc>
                        <a:spcAft>
                          <a:spcPts val="0"/>
                        </a:spcAft>
                      </a:pPr>
                      <a:r>
                        <a:rPr lang="ar-IQ" sz="1400" b="1" dirty="0">
                          <a:solidFill>
                            <a:srgbClr val="FFFFFF"/>
                          </a:solidFill>
                          <a:latin typeface="Calibri"/>
                          <a:ea typeface="Calibri"/>
                          <a:cs typeface="Simplified Arabic"/>
                        </a:rPr>
                        <a:t>القدرات التوافقية</a:t>
                      </a:r>
                      <a:endParaRPr lang="en-US" sz="1400" dirty="0">
                        <a:solidFill>
                          <a:srgbClr val="FFFFFF"/>
                        </a:solidFill>
                        <a:latin typeface="Calibri"/>
                        <a:ea typeface="Calibri"/>
                        <a:cs typeface="Arial"/>
                      </a:endParaRPr>
                    </a:p>
                  </a:txBody>
                  <a:tcPr marL="54203" marR="54203"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IQ" sz="1400" b="1" dirty="0">
                          <a:solidFill>
                            <a:srgbClr val="FFFFFF"/>
                          </a:solidFill>
                          <a:latin typeface="Calibri"/>
                          <a:ea typeface="Calibri"/>
                          <a:cs typeface="Simplified Arabic"/>
                        </a:rPr>
                        <a:t>عمر ما قبل الدراسة </a:t>
                      </a:r>
                      <a:endParaRPr lang="en-US" sz="1400" dirty="0">
                        <a:solidFill>
                          <a:srgbClr val="FFFFFF"/>
                        </a:solidFill>
                        <a:latin typeface="Calibri"/>
                        <a:ea typeface="Calibri"/>
                        <a:cs typeface="Arial"/>
                      </a:endParaRPr>
                    </a:p>
                    <a:p>
                      <a:pPr algn="just" rtl="1">
                        <a:lnSpc>
                          <a:spcPct val="115000"/>
                        </a:lnSpc>
                        <a:spcAft>
                          <a:spcPts val="0"/>
                        </a:spcAft>
                      </a:pPr>
                      <a:r>
                        <a:rPr lang="ar-IQ" sz="1400" b="1" dirty="0">
                          <a:solidFill>
                            <a:srgbClr val="FFFFFF"/>
                          </a:solidFill>
                          <a:latin typeface="Calibri"/>
                          <a:ea typeface="Calibri"/>
                          <a:cs typeface="Simplified Arabic"/>
                        </a:rPr>
                        <a:t>وعمر مرحلة الدراسة</a:t>
                      </a:r>
                      <a:endParaRPr lang="en-US" sz="1400" dirty="0">
                        <a:solidFill>
                          <a:srgbClr val="FFFFFF"/>
                        </a:solidFill>
                        <a:latin typeface="Calibri"/>
                        <a:ea typeface="Calibri"/>
                        <a:cs typeface="Arial"/>
                      </a:endParaRPr>
                    </a:p>
                  </a:txBody>
                  <a:tcPr marL="54203" marR="54203"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IQ" sz="1400" b="1" dirty="0">
                          <a:solidFill>
                            <a:srgbClr val="FFFFFF"/>
                          </a:solidFill>
                          <a:latin typeface="Calibri"/>
                          <a:ea typeface="Calibri"/>
                          <a:cs typeface="Simplified Arabic"/>
                        </a:rPr>
                        <a:t>ــ التناسق الجيد لتقاسيم الجسم بعد تغير الشكل </a:t>
                      </a:r>
                      <a:r>
                        <a:rPr lang="ar-IQ" sz="1400" b="1" dirty="0" smtClean="0">
                          <a:solidFill>
                            <a:srgbClr val="FFFFFF"/>
                          </a:solidFill>
                          <a:latin typeface="Calibri"/>
                          <a:ea typeface="Calibri"/>
                          <a:cs typeface="Simplified Arabic"/>
                        </a:rPr>
                        <a:t>الأول </a:t>
                      </a:r>
                      <a:r>
                        <a:rPr lang="ar-IQ" sz="1400" b="1" dirty="0">
                          <a:solidFill>
                            <a:srgbClr val="FFFFFF"/>
                          </a:solidFill>
                          <a:latin typeface="Calibri"/>
                          <a:ea typeface="Calibri"/>
                          <a:cs typeface="Simplified Arabic"/>
                        </a:rPr>
                        <a:t>يساعد على التوافق, وتبقى هذه الصفة ملازمة خلال الاستمرار في النمو في كامل عمر الدراسة.</a:t>
                      </a:r>
                      <a:endParaRPr lang="en-US" sz="1400" dirty="0">
                        <a:solidFill>
                          <a:srgbClr val="FFFFFF"/>
                        </a:solidFill>
                        <a:latin typeface="Calibri"/>
                        <a:ea typeface="Calibri"/>
                        <a:cs typeface="Arial"/>
                      </a:endParaRPr>
                    </a:p>
                    <a:p>
                      <a:pPr algn="just" rtl="1">
                        <a:lnSpc>
                          <a:spcPct val="115000"/>
                        </a:lnSpc>
                        <a:spcAft>
                          <a:spcPts val="0"/>
                        </a:spcAft>
                      </a:pPr>
                      <a:r>
                        <a:rPr lang="ar-IQ" sz="1400" b="1" dirty="0">
                          <a:solidFill>
                            <a:srgbClr val="FFFFFF"/>
                          </a:solidFill>
                          <a:latin typeface="Calibri"/>
                          <a:ea typeface="Calibri"/>
                          <a:cs typeface="Simplified Arabic"/>
                        </a:rPr>
                        <a:t>ــ الارتقاء السريع في مستوى القدرات الفكرية وخاصة مع بداية الدراسة.</a:t>
                      </a:r>
                      <a:endParaRPr lang="en-US" sz="1400" dirty="0">
                        <a:solidFill>
                          <a:srgbClr val="FFFFFF"/>
                        </a:solidFill>
                        <a:latin typeface="Calibri"/>
                        <a:ea typeface="Calibri"/>
                        <a:cs typeface="Arial"/>
                      </a:endParaRPr>
                    </a:p>
                    <a:p>
                      <a:pPr algn="just" rtl="1">
                        <a:lnSpc>
                          <a:spcPct val="115000"/>
                        </a:lnSpc>
                        <a:spcAft>
                          <a:spcPts val="0"/>
                        </a:spcAft>
                      </a:pPr>
                      <a:r>
                        <a:rPr lang="ar-IQ" sz="1400" b="1" dirty="0">
                          <a:solidFill>
                            <a:srgbClr val="FFFFFF"/>
                          </a:solidFill>
                          <a:latin typeface="Calibri"/>
                          <a:ea typeface="Calibri"/>
                          <a:cs typeface="Simplified Arabic"/>
                        </a:rPr>
                        <a:t>ــ المرونة العالية في الجهاز العصبي وتطور الجهاز الحسي الحركي( نشاط </a:t>
                      </a:r>
                      <a:r>
                        <a:rPr lang="ar-IQ" sz="1400" b="1" dirty="0" smtClean="0">
                          <a:solidFill>
                            <a:srgbClr val="FFFFFF"/>
                          </a:solidFill>
                          <a:latin typeface="Calibri"/>
                          <a:ea typeface="Calibri"/>
                          <a:cs typeface="Simplified Arabic"/>
                        </a:rPr>
                        <a:t>أجهزة </a:t>
                      </a:r>
                      <a:r>
                        <a:rPr lang="ar-IQ" sz="1400" b="1" dirty="0">
                          <a:solidFill>
                            <a:srgbClr val="FFFFFF"/>
                          </a:solidFill>
                          <a:latin typeface="Calibri"/>
                          <a:ea typeface="Calibri"/>
                          <a:cs typeface="Simplified Arabic"/>
                        </a:rPr>
                        <a:t>المستقبلات, قدرة التصور, الذاكرة الحركية).</a:t>
                      </a:r>
                      <a:endParaRPr lang="en-US" sz="1400" dirty="0">
                        <a:solidFill>
                          <a:srgbClr val="FFFFFF"/>
                        </a:solidFill>
                        <a:latin typeface="Calibri"/>
                        <a:ea typeface="Calibri"/>
                        <a:cs typeface="Arial"/>
                      </a:endParaRPr>
                    </a:p>
                    <a:p>
                      <a:pPr algn="just" rtl="1">
                        <a:lnSpc>
                          <a:spcPct val="115000"/>
                        </a:lnSpc>
                        <a:spcAft>
                          <a:spcPts val="0"/>
                        </a:spcAft>
                      </a:pPr>
                      <a:r>
                        <a:rPr lang="ar-IQ" sz="1400" b="1" dirty="0">
                          <a:solidFill>
                            <a:srgbClr val="FFFFFF"/>
                          </a:solidFill>
                          <a:latin typeface="Calibri"/>
                          <a:ea typeface="Calibri"/>
                          <a:cs typeface="Simplified Arabic"/>
                        </a:rPr>
                        <a:t>ــ النشاط والفعالية العالية,حب الاستطلاع, التفاؤل وخلو البال.</a:t>
                      </a:r>
                      <a:endParaRPr lang="en-US" sz="1400" dirty="0">
                        <a:solidFill>
                          <a:srgbClr val="FFFFFF"/>
                        </a:solidFill>
                        <a:latin typeface="Calibri"/>
                        <a:ea typeface="Calibri"/>
                        <a:cs typeface="Arial"/>
                      </a:endParaRPr>
                    </a:p>
                  </a:txBody>
                  <a:tcPr marL="54203" marR="54203"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0002 (1).jpg"/>
          <p:cNvPicPr>
            <a:picLocks noGrp="1" noChangeAspect="1"/>
          </p:cNvPicPr>
          <p:nvPr>
            <p:ph idx="1"/>
          </p:nvPr>
        </p:nvPicPr>
        <p:blipFill>
          <a:blip r:embed="rId2"/>
          <a:stretch>
            <a:fillRect/>
          </a:stretch>
        </p:blipFill>
        <p:spPr>
          <a:xfrm>
            <a:off x="0" y="0"/>
            <a:ext cx="9144000" cy="6858000"/>
          </a:xfrm>
        </p:spPr>
      </p:pic>
      <p:sp>
        <p:nvSpPr>
          <p:cNvPr id="3" name="عنوان 2"/>
          <p:cNvSpPr>
            <a:spLocks noGrp="1"/>
          </p:cNvSpPr>
          <p:nvPr>
            <p:ph type="title"/>
          </p:nvPr>
        </p:nvSpPr>
        <p:spPr/>
        <p:txBody>
          <a:bodyPr>
            <a:normAutofit fontScale="90000"/>
          </a:bodyPr>
          <a:lstStyle/>
          <a:p>
            <a:pPr algn="ctr"/>
            <a:r>
              <a:rPr lang="ar-IQ" sz="2700" dirty="0" smtClean="0"/>
              <a:t/>
            </a:r>
            <a:br>
              <a:rPr lang="ar-IQ" sz="2700" dirty="0" smtClean="0"/>
            </a:br>
            <a:r>
              <a:rPr lang="ar-IQ" sz="2700" dirty="0" smtClean="0"/>
              <a:t/>
            </a:r>
            <a:br>
              <a:rPr lang="ar-IQ" sz="2700" dirty="0" smtClean="0"/>
            </a:br>
            <a:r>
              <a:rPr lang="ar-IQ" sz="2700" dirty="0" smtClean="0"/>
              <a:t/>
            </a:r>
            <a:br>
              <a:rPr lang="ar-IQ" sz="2700" dirty="0" smtClean="0"/>
            </a:br>
            <a:r>
              <a:rPr lang="ar-IQ" sz="2700" dirty="0" smtClean="0"/>
              <a:t/>
            </a:r>
            <a:br>
              <a:rPr lang="ar-IQ" sz="2700" dirty="0" smtClean="0"/>
            </a:br>
            <a:r>
              <a:rPr lang="ar-IQ" sz="2700" dirty="0" smtClean="0"/>
              <a:t/>
            </a:r>
            <a:br>
              <a:rPr lang="ar-IQ" sz="2700" dirty="0" smtClean="0"/>
            </a:br>
            <a:r>
              <a:rPr lang="ar-IQ" sz="2700" dirty="0" smtClean="0"/>
              <a:t/>
            </a:r>
            <a:br>
              <a:rPr lang="ar-IQ" sz="2700" dirty="0" smtClean="0"/>
            </a:br>
            <a:r>
              <a:rPr lang="ar-IQ" sz="2700" dirty="0" smtClean="0"/>
              <a:t/>
            </a:r>
            <a:br>
              <a:rPr lang="ar-IQ" sz="2700" dirty="0" smtClean="0"/>
            </a:br>
            <a:r>
              <a:rPr lang="ar-IQ" sz="2700" dirty="0" smtClean="0"/>
              <a:t/>
            </a:r>
            <a:br>
              <a:rPr lang="ar-IQ" sz="2700" dirty="0" smtClean="0"/>
            </a:br>
            <a:r>
              <a:rPr lang="ar-IQ" sz="2700" dirty="0" smtClean="0"/>
              <a:t/>
            </a:r>
            <a:br>
              <a:rPr lang="ar-IQ" sz="2700" dirty="0" smtClean="0"/>
            </a:br>
            <a:r>
              <a:rPr lang="ar-IQ" sz="2700" dirty="0" smtClean="0"/>
              <a:t/>
            </a:r>
            <a:br>
              <a:rPr lang="ar-IQ" sz="2700" dirty="0" smtClean="0"/>
            </a:br>
            <a:r>
              <a:rPr lang="ar-IQ" sz="2700" dirty="0" smtClean="0"/>
              <a:t/>
            </a:r>
            <a:br>
              <a:rPr lang="ar-IQ" sz="2700" dirty="0" smtClean="0"/>
            </a:br>
            <a:r>
              <a:rPr lang="ar-IQ" sz="2700" dirty="0" smtClean="0"/>
              <a:t/>
            </a:r>
            <a:br>
              <a:rPr lang="ar-IQ" sz="2700" dirty="0" smtClean="0"/>
            </a:br>
            <a:r>
              <a:rPr lang="ar-IQ" sz="2700" dirty="0" smtClean="0"/>
              <a:t/>
            </a:r>
            <a:br>
              <a:rPr lang="ar-IQ" sz="2700" dirty="0" smtClean="0"/>
            </a:br>
            <a:r>
              <a:rPr lang="ar-IQ" sz="2700" dirty="0" smtClean="0"/>
              <a:t/>
            </a:r>
            <a:br>
              <a:rPr lang="ar-IQ" sz="2700" dirty="0" smtClean="0"/>
            </a:br>
            <a:r>
              <a:rPr lang="ar-IQ" sz="2700" dirty="0" smtClean="0"/>
              <a:t/>
            </a:r>
            <a:br>
              <a:rPr lang="ar-IQ" sz="2700" dirty="0" smtClean="0"/>
            </a:br>
            <a:r>
              <a:rPr lang="ar-IQ" sz="3100" dirty="0" smtClean="0">
                <a:solidFill>
                  <a:srgbClr val="FFFF00"/>
                </a:solidFill>
                <a:effectLst>
                  <a:outerShdw blurRad="38100" dist="38100" dir="2700000" algn="tl">
                    <a:srgbClr val="000000">
                      <a:alpha val="43137"/>
                    </a:srgbClr>
                  </a:outerShdw>
                </a:effectLst>
              </a:rPr>
              <a:t>السرعة </a:t>
            </a:r>
            <a:r>
              <a:rPr lang="ar-IQ" sz="3100" dirty="0" smtClean="0">
                <a:solidFill>
                  <a:srgbClr val="FFFF00"/>
                </a:solidFill>
                <a:effectLst>
                  <a:outerShdw blurRad="38100" dist="38100" dir="2700000" algn="tl">
                    <a:srgbClr val="000000">
                      <a:alpha val="43137"/>
                    </a:srgbClr>
                  </a:outerShdw>
                </a:effectLst>
              </a:rPr>
              <a:t>والقوة المميزة بالسرعة</a:t>
            </a:r>
            <a:r>
              <a:rPr lang="en-US" sz="3100" dirty="0" smtClean="0">
                <a:solidFill>
                  <a:srgbClr val="FFFF00"/>
                </a:solidFill>
                <a:effectLst>
                  <a:outerShdw blurRad="38100" dist="38100" dir="2700000" algn="tl">
                    <a:srgbClr val="000000">
                      <a:alpha val="43137"/>
                    </a:srgbClr>
                  </a:outerShdw>
                </a:effectLst>
              </a:rPr>
              <a:t/>
            </a:r>
            <a:br>
              <a:rPr lang="en-US" sz="3100" dirty="0" smtClean="0">
                <a:solidFill>
                  <a:srgbClr val="FFFF00"/>
                </a:solidFill>
                <a:effectLst>
                  <a:outerShdw blurRad="38100" dist="38100" dir="2700000" algn="tl">
                    <a:srgbClr val="000000">
                      <a:alpha val="43137"/>
                    </a:srgbClr>
                  </a:outerShdw>
                </a:effectLst>
              </a:rPr>
            </a:br>
            <a:r>
              <a:rPr lang="ar-IQ" sz="3100" dirty="0" smtClean="0">
                <a:solidFill>
                  <a:srgbClr val="FFFF00"/>
                </a:solidFill>
                <a:effectLst>
                  <a:outerShdw blurRad="38100" dist="38100" dir="2700000" algn="tl">
                    <a:srgbClr val="000000">
                      <a:alpha val="43137"/>
                    </a:srgbClr>
                  </a:outerShdw>
                </a:effectLst>
              </a:rPr>
              <a:t>دون مقاومة خارجية عالية من بداية مرحلة الدراسة المبكرة </a:t>
            </a:r>
            <a:r>
              <a:rPr lang="ar-IQ" sz="3100" dirty="0" smtClean="0">
                <a:solidFill>
                  <a:srgbClr val="FFFF00"/>
                </a:solidFill>
                <a:effectLst>
                  <a:outerShdw blurRad="38100" dist="38100" dir="2700000" algn="tl">
                    <a:srgbClr val="000000">
                      <a:alpha val="43137"/>
                    </a:srgbClr>
                  </a:outerShdw>
                </a:effectLst>
              </a:rPr>
              <a:t>إلى </a:t>
            </a:r>
            <a:r>
              <a:rPr lang="ar-IQ" sz="3100" dirty="0" smtClean="0">
                <a:solidFill>
                  <a:srgbClr val="FFFF00"/>
                </a:solidFill>
                <a:effectLst>
                  <a:outerShdw blurRad="38100" dist="38100" dir="2700000" algn="tl">
                    <a:srgbClr val="000000">
                      <a:alpha val="43137"/>
                    </a:srgbClr>
                  </a:outerShdw>
                </a:effectLst>
              </a:rPr>
              <a:t>نهاية مرحلة النضوج </a:t>
            </a:r>
            <a:r>
              <a:rPr lang="ar-IQ" sz="3100" dirty="0" smtClean="0">
                <a:solidFill>
                  <a:srgbClr val="FFFF00"/>
                </a:solidFill>
                <a:effectLst>
                  <a:outerShdw blurRad="38100" dist="38100" dir="2700000" algn="tl">
                    <a:srgbClr val="000000">
                      <a:alpha val="43137"/>
                    </a:srgbClr>
                  </a:outerShdw>
                </a:effectLst>
              </a:rPr>
              <a:t>الأولى.</a:t>
            </a:r>
            <a:r>
              <a:rPr lang="en-US" sz="3100" dirty="0" smtClean="0">
                <a:solidFill>
                  <a:srgbClr val="FFFF00"/>
                </a:solidFill>
                <a:effectLst>
                  <a:outerShdw blurRad="38100" dist="38100" dir="2700000" algn="tl">
                    <a:srgbClr val="000000">
                      <a:alpha val="43137"/>
                    </a:srgbClr>
                  </a:outerShdw>
                </a:effectLst>
              </a:rPr>
              <a:t/>
            </a:r>
            <a:br>
              <a:rPr lang="en-US" sz="3100" dirty="0" smtClean="0">
                <a:solidFill>
                  <a:srgbClr val="FFFF00"/>
                </a:solidFill>
                <a:effectLst>
                  <a:outerShdw blurRad="38100" dist="38100" dir="2700000" algn="tl">
                    <a:srgbClr val="000000">
                      <a:alpha val="43137"/>
                    </a:srgbClr>
                  </a:outerShdw>
                </a:effectLst>
              </a:rPr>
            </a:br>
            <a:r>
              <a:rPr lang="ar-IQ" sz="3100" dirty="0" smtClean="0">
                <a:solidFill>
                  <a:srgbClr val="FFFF00"/>
                </a:solidFill>
                <a:effectLst>
                  <a:outerShdw blurRad="38100" dist="38100" dir="2700000" algn="tl">
                    <a:srgbClr val="000000">
                      <a:alpha val="43137"/>
                    </a:srgbClr>
                  </a:outerShdw>
                </a:effectLst>
              </a:rPr>
              <a:t>مع مقاومات خارجية عالية اعتباراً من نهاية مرحلة النضوج </a:t>
            </a:r>
            <a:r>
              <a:rPr lang="ar-IQ" sz="3100" dirty="0" err="1" smtClean="0">
                <a:solidFill>
                  <a:srgbClr val="FFFF00"/>
                </a:solidFill>
                <a:effectLst>
                  <a:outerShdw blurRad="38100" dist="38100" dir="2700000" algn="tl">
                    <a:srgbClr val="000000">
                      <a:alpha val="43137"/>
                    </a:srgbClr>
                  </a:outerShdw>
                </a:effectLst>
              </a:rPr>
              <a:t>الاولى</a:t>
            </a:r>
            <a:r>
              <a:rPr lang="ar-IQ" sz="3100" dirty="0" smtClean="0">
                <a:solidFill>
                  <a:srgbClr val="FFFF00"/>
                </a:solidFill>
                <a:effectLst>
                  <a:outerShdw blurRad="38100" dist="38100" dir="2700000" algn="tl">
                    <a:srgbClr val="000000">
                      <a:alpha val="43137"/>
                    </a:srgbClr>
                  </a:outerShdw>
                </a:effectLst>
              </a:rPr>
              <a:t> وفي مرحلة النضوج الثانية</a:t>
            </a:r>
            <a:r>
              <a:rPr lang="en-US" sz="3100" dirty="0" smtClean="0">
                <a:solidFill>
                  <a:srgbClr val="FFFF00"/>
                </a:solidFill>
                <a:effectLst>
                  <a:outerShdw blurRad="38100" dist="38100" dir="2700000" algn="tl">
                    <a:srgbClr val="000000">
                      <a:alpha val="43137"/>
                    </a:srgbClr>
                  </a:outerShdw>
                </a:effectLst>
              </a:rPr>
              <a:t/>
            </a:r>
            <a:br>
              <a:rPr lang="en-US" sz="3100" dirty="0" smtClean="0">
                <a:solidFill>
                  <a:srgbClr val="FFFF00"/>
                </a:solidFill>
                <a:effectLst>
                  <a:outerShdw blurRad="38100" dist="38100" dir="2700000" algn="tl">
                    <a:srgbClr val="000000">
                      <a:alpha val="43137"/>
                    </a:srgbClr>
                  </a:outerShdw>
                </a:effectLst>
              </a:rPr>
            </a:br>
            <a:r>
              <a:rPr lang="ar-IQ" sz="3100" dirty="0" smtClean="0">
                <a:solidFill>
                  <a:srgbClr val="FFFF00"/>
                </a:solidFill>
                <a:effectLst>
                  <a:outerShdw blurRad="38100" dist="38100" dir="2700000" algn="tl">
                    <a:srgbClr val="000000">
                      <a:alpha val="43137"/>
                    </a:srgbClr>
                  </a:outerShdw>
                </a:effectLst>
              </a:rPr>
              <a:t>ــ رغم انتهاء توزيع </a:t>
            </a:r>
            <a:r>
              <a:rPr lang="ar-IQ" sz="3100" dirty="0" smtClean="0">
                <a:solidFill>
                  <a:srgbClr val="FFFF00"/>
                </a:solidFill>
                <a:effectLst>
                  <a:outerShdw blurRad="38100" dist="38100" dir="2700000" algn="tl">
                    <a:srgbClr val="000000">
                      <a:alpha val="43137"/>
                    </a:srgbClr>
                  </a:outerShdw>
                </a:effectLst>
              </a:rPr>
              <a:t>الألياف </a:t>
            </a:r>
            <a:r>
              <a:rPr lang="ar-IQ" sz="3100" dirty="0" smtClean="0">
                <a:solidFill>
                  <a:srgbClr val="FFFF00"/>
                </a:solidFill>
                <a:effectLst>
                  <a:outerShdw blurRad="38100" dist="38100" dir="2700000" algn="tl">
                    <a:srgbClr val="000000">
                      <a:alpha val="43137"/>
                    </a:srgbClr>
                  </a:outerShdw>
                </a:effectLst>
              </a:rPr>
              <a:t>العضلية </a:t>
            </a:r>
            <a:r>
              <a:rPr lang="ar-IQ" sz="3100" dirty="0" smtClean="0">
                <a:solidFill>
                  <a:srgbClr val="FFFF00"/>
                </a:solidFill>
                <a:effectLst>
                  <a:outerShdw blurRad="38100" dist="38100" dir="2700000" algn="tl">
                    <a:srgbClr val="000000">
                      <a:alpha val="43137"/>
                    </a:srgbClr>
                  </a:outerShdw>
                </a:effectLst>
              </a:rPr>
              <a:t>إلا إن </a:t>
            </a:r>
            <a:r>
              <a:rPr lang="ar-IQ" sz="3100" dirty="0" smtClean="0">
                <a:solidFill>
                  <a:srgbClr val="FFFF00"/>
                </a:solidFill>
                <a:effectLst>
                  <a:outerShdw blurRad="38100" dist="38100" dir="2700000" algn="tl">
                    <a:srgbClr val="000000">
                      <a:alpha val="43137"/>
                    </a:srgbClr>
                  </a:outerShdw>
                </a:effectLst>
              </a:rPr>
              <a:t>عملها الوظيفي </a:t>
            </a:r>
            <a:r>
              <a:rPr lang="ar-IQ" sz="3100" dirty="0" err="1" smtClean="0">
                <a:solidFill>
                  <a:srgbClr val="FFFF00"/>
                </a:solidFill>
                <a:effectLst>
                  <a:outerShdw blurRad="38100" dist="38100" dir="2700000" algn="tl">
                    <a:srgbClr val="000000">
                      <a:alpha val="43137"/>
                    </a:srgbClr>
                  </a:outerShdw>
                </a:effectLst>
              </a:rPr>
              <a:t>لايزال</a:t>
            </a:r>
            <a:r>
              <a:rPr lang="ar-IQ" sz="3100" dirty="0" smtClean="0">
                <a:solidFill>
                  <a:srgbClr val="FFFF00"/>
                </a:solidFill>
                <a:effectLst>
                  <a:outerShdw blurRad="38100" dist="38100" dir="2700000" algn="tl">
                    <a:srgbClr val="000000">
                      <a:alpha val="43137"/>
                    </a:srgbClr>
                  </a:outerShdw>
                </a:effectLst>
              </a:rPr>
              <a:t> مرن.</a:t>
            </a:r>
            <a:r>
              <a:rPr lang="en-US" sz="3100" dirty="0" smtClean="0">
                <a:solidFill>
                  <a:srgbClr val="FFFF00"/>
                </a:solidFill>
                <a:effectLst>
                  <a:outerShdw blurRad="38100" dist="38100" dir="2700000" algn="tl">
                    <a:srgbClr val="000000">
                      <a:alpha val="43137"/>
                    </a:srgbClr>
                  </a:outerShdw>
                </a:effectLst>
              </a:rPr>
              <a:t/>
            </a:r>
            <a:br>
              <a:rPr lang="en-US" sz="3100" dirty="0" smtClean="0">
                <a:solidFill>
                  <a:srgbClr val="FFFF00"/>
                </a:solidFill>
                <a:effectLst>
                  <a:outerShdw blurRad="38100" dist="38100" dir="2700000" algn="tl">
                    <a:srgbClr val="000000">
                      <a:alpha val="43137"/>
                    </a:srgbClr>
                  </a:outerShdw>
                </a:effectLst>
              </a:rPr>
            </a:br>
            <a:r>
              <a:rPr lang="ar-IQ" sz="3100" dirty="0" smtClean="0">
                <a:solidFill>
                  <a:srgbClr val="FFFF00"/>
                </a:solidFill>
                <a:effectLst>
                  <a:outerShdw blurRad="38100" dist="38100" dir="2700000" algn="tl">
                    <a:srgbClr val="000000">
                      <a:alpha val="43137"/>
                    </a:srgbClr>
                  </a:outerShdw>
                </a:effectLst>
              </a:rPr>
              <a:t>ــ تعتبر مرونة العمليات العصبية حتى مرحلة النضوج </a:t>
            </a:r>
            <a:r>
              <a:rPr lang="ar-IQ" sz="3100" dirty="0" err="1" smtClean="0">
                <a:solidFill>
                  <a:srgbClr val="FFFF00"/>
                </a:solidFill>
                <a:effectLst>
                  <a:outerShdw blurRad="38100" dist="38100" dir="2700000" algn="tl">
                    <a:srgbClr val="000000">
                      <a:alpha val="43137"/>
                    </a:srgbClr>
                  </a:outerShdw>
                </a:effectLst>
              </a:rPr>
              <a:t>الاولى</a:t>
            </a:r>
            <a:r>
              <a:rPr lang="ar-IQ" sz="3100" dirty="0" smtClean="0">
                <a:solidFill>
                  <a:srgbClr val="FFFF00"/>
                </a:solidFill>
                <a:effectLst>
                  <a:outerShdw blurRad="38100" dist="38100" dir="2700000" algn="tl">
                    <a:srgbClr val="000000">
                      <a:alpha val="43137"/>
                    </a:srgbClr>
                  </a:outerShdw>
                </a:effectLst>
              </a:rPr>
              <a:t> مناسبة للتدريب الجيد, وبعد ثبات شكل الجهاز العصبي </a:t>
            </a:r>
            <a:r>
              <a:rPr lang="ar-IQ" sz="3100" dirty="0" err="1" smtClean="0">
                <a:solidFill>
                  <a:srgbClr val="FFFF00"/>
                </a:solidFill>
                <a:effectLst>
                  <a:outerShdw blurRad="38100" dist="38100" dir="2700000" algn="tl">
                    <a:srgbClr val="000000">
                      <a:alpha val="43137"/>
                    </a:srgbClr>
                  </a:outerShdw>
                </a:effectLst>
              </a:rPr>
              <a:t>لايمكن</a:t>
            </a:r>
            <a:r>
              <a:rPr lang="ar-IQ" sz="3100" dirty="0" smtClean="0">
                <a:solidFill>
                  <a:srgbClr val="FFFF00"/>
                </a:solidFill>
                <a:effectLst>
                  <a:outerShdw blurRad="38100" dist="38100" dir="2700000" algn="tl">
                    <a:srgbClr val="000000">
                      <a:alpha val="43137"/>
                    </a:srgbClr>
                  </a:outerShdw>
                </a:effectLst>
              </a:rPr>
              <a:t> </a:t>
            </a:r>
            <a:r>
              <a:rPr lang="ar-IQ" sz="3100" dirty="0" smtClean="0">
                <a:solidFill>
                  <a:srgbClr val="FFFF00"/>
                </a:solidFill>
                <a:effectLst>
                  <a:outerShdw blurRad="38100" dist="38100" dir="2700000" algn="tl">
                    <a:srgbClr val="000000">
                      <a:alpha val="43137"/>
                    </a:srgbClr>
                  </a:outerShdw>
                </a:effectLst>
              </a:rPr>
              <a:t>إن </a:t>
            </a:r>
            <a:r>
              <a:rPr lang="ar-IQ" sz="3100" dirty="0" smtClean="0">
                <a:solidFill>
                  <a:srgbClr val="FFFF00"/>
                </a:solidFill>
                <a:effectLst>
                  <a:outerShdw blurRad="38100" dist="38100" dir="2700000" algn="tl">
                    <a:srgbClr val="000000">
                      <a:alpha val="43137"/>
                    </a:srgbClr>
                  </a:outerShdw>
                </a:effectLst>
              </a:rPr>
              <a:t>يطرأ تغيراً عليه </a:t>
            </a:r>
            <a:r>
              <a:rPr lang="ar-IQ" sz="3100" dirty="0" smtClean="0">
                <a:solidFill>
                  <a:srgbClr val="FFFF00"/>
                </a:solidFill>
                <a:effectLst>
                  <a:outerShdw blurRad="38100" dist="38100" dir="2700000" algn="tl">
                    <a:srgbClr val="000000">
                      <a:alpha val="43137"/>
                    </a:srgbClr>
                  </a:outerShdw>
                </a:effectLst>
              </a:rPr>
              <a:t>إلا </a:t>
            </a:r>
            <a:r>
              <a:rPr lang="ar-IQ" sz="3100" dirty="0" smtClean="0">
                <a:solidFill>
                  <a:srgbClr val="FFFF00"/>
                </a:solidFill>
                <a:effectLst>
                  <a:outerShdw blurRad="38100" dist="38100" dir="2700000" algn="tl">
                    <a:srgbClr val="000000">
                      <a:alpha val="43137"/>
                    </a:srgbClr>
                  </a:outerShdw>
                </a:effectLst>
              </a:rPr>
              <a:t>قليلاً.</a:t>
            </a:r>
            <a:r>
              <a:rPr lang="en-US" sz="3100" dirty="0" smtClean="0">
                <a:solidFill>
                  <a:srgbClr val="FFFF00"/>
                </a:solidFill>
                <a:effectLst>
                  <a:outerShdw blurRad="38100" dist="38100" dir="2700000" algn="tl">
                    <a:srgbClr val="000000">
                      <a:alpha val="43137"/>
                    </a:srgbClr>
                  </a:outerShdw>
                </a:effectLst>
              </a:rPr>
              <a:t/>
            </a:r>
            <a:br>
              <a:rPr lang="en-US" sz="3100" dirty="0" smtClean="0">
                <a:solidFill>
                  <a:srgbClr val="FFFF00"/>
                </a:solidFill>
                <a:effectLst>
                  <a:outerShdw blurRad="38100" dist="38100" dir="2700000" algn="tl">
                    <a:srgbClr val="000000">
                      <a:alpha val="43137"/>
                    </a:srgbClr>
                  </a:outerShdw>
                </a:effectLst>
              </a:rPr>
            </a:br>
            <a:r>
              <a:rPr lang="ar-IQ" sz="3100" dirty="0" smtClean="0">
                <a:solidFill>
                  <a:srgbClr val="FFFF00"/>
                </a:solidFill>
                <a:effectLst>
                  <a:outerShdw blurRad="38100" dist="38100" dir="2700000" algn="tl">
                    <a:srgbClr val="000000">
                      <a:alpha val="43137"/>
                    </a:srgbClr>
                  </a:outerShdw>
                </a:effectLst>
              </a:rPr>
              <a:t>ــ يتطلب التغلب على المقاومات العالية </a:t>
            </a:r>
            <a:r>
              <a:rPr lang="ar-IQ" sz="3100" dirty="0" err="1" smtClean="0">
                <a:solidFill>
                  <a:srgbClr val="FFFF00"/>
                </a:solidFill>
                <a:effectLst>
                  <a:outerShdw blurRad="38100" dist="38100" dir="2700000" algn="tl">
                    <a:srgbClr val="000000">
                      <a:alpha val="43137"/>
                    </a:srgbClr>
                  </a:outerShdw>
                </a:effectLst>
              </a:rPr>
              <a:t>اكثر</a:t>
            </a:r>
            <a:r>
              <a:rPr lang="ar-IQ" sz="3100" dirty="0" smtClean="0">
                <a:solidFill>
                  <a:srgbClr val="FFFF00"/>
                </a:solidFill>
                <a:effectLst>
                  <a:outerShdw blurRad="38100" dist="38100" dir="2700000" algn="tl">
                    <a:srgbClr val="000000">
                      <a:alpha val="43137"/>
                    </a:srgbClr>
                  </a:outerShdw>
                </a:effectLst>
              </a:rPr>
              <a:t> من 30% من القوة العظمى, مستوى جيد ومتطور للقوة العظمى التي يبدأ تدريبها بفعالية اعتباراً من نهاية مرحلة النضوج </a:t>
            </a:r>
            <a:r>
              <a:rPr lang="ar-IQ" sz="3100" dirty="0" smtClean="0">
                <a:solidFill>
                  <a:srgbClr val="FFFF00"/>
                </a:solidFill>
                <a:effectLst>
                  <a:outerShdw blurRad="38100" dist="38100" dir="2700000" algn="tl">
                    <a:srgbClr val="000000">
                      <a:alpha val="43137"/>
                    </a:srgbClr>
                  </a:outerShdw>
                </a:effectLst>
              </a:rPr>
              <a:t>الأولى.</a:t>
            </a:r>
            <a:r>
              <a:rPr lang="en-US" sz="3100" dirty="0" smtClean="0">
                <a:effectLst>
                  <a:outerShdw blurRad="38100" dist="38100" dir="2700000" algn="tl">
                    <a:srgbClr val="000000">
                      <a:alpha val="43137"/>
                    </a:srgbClr>
                  </a:outerShdw>
                </a:effectLst>
              </a:rPr>
              <a:t/>
            </a:r>
            <a:br>
              <a:rPr lang="en-US" sz="3100" dirty="0" smtClean="0">
                <a:effectLst>
                  <a:outerShdw blurRad="38100" dist="38100" dir="2700000" algn="tl">
                    <a:srgbClr val="000000">
                      <a:alpha val="43137"/>
                    </a:srgbClr>
                  </a:outerShdw>
                </a:effectLst>
              </a:rPr>
            </a:br>
            <a:r>
              <a:rPr lang="ar-IQ" sz="3100" dirty="0" smtClean="0">
                <a:effectLst>
                  <a:outerShdw blurRad="38100" dist="38100" dir="2700000" algn="tl">
                    <a:srgbClr val="000000">
                      <a:alpha val="43137"/>
                    </a:srgbClr>
                  </a:outerShdw>
                </a:effectLst>
              </a:rPr>
              <a:t> </a:t>
            </a:r>
            <a:r>
              <a:rPr lang="en-US" dirty="0" smtClean="0"/>
              <a:t/>
            </a:r>
            <a:br>
              <a:rPr lang="en-US" dirty="0" smtClean="0"/>
            </a:br>
            <a:endParaRPr lang="ar-IQ" dirty="0"/>
          </a:p>
        </p:txBody>
      </p:sp>
    </p:spTree>
  </p:cSld>
  <p:clrMapOvr>
    <a:masterClrMapping/>
  </p:clrMapOvr>
  <p:transition>
    <p:strip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1240437_570107383049833_137053986_n.jpg"/>
          <p:cNvPicPr>
            <a:picLocks noGrp="1" noChangeAspect="1"/>
          </p:cNvPicPr>
          <p:nvPr>
            <p:ph idx="1"/>
          </p:nvPr>
        </p:nvPicPr>
        <p:blipFill>
          <a:blip r:embed="rId2"/>
          <a:stretch>
            <a:fillRect/>
          </a:stretch>
        </p:blipFill>
        <p:spPr>
          <a:xfrm>
            <a:off x="0" y="0"/>
            <a:ext cx="9144000" cy="6858000"/>
          </a:xfrm>
        </p:spPr>
      </p:pic>
      <p:sp>
        <p:nvSpPr>
          <p:cNvPr id="3" name="عنوان 2"/>
          <p:cNvSpPr>
            <a:spLocks noGrp="1"/>
          </p:cNvSpPr>
          <p:nvPr>
            <p:ph type="title"/>
          </p:nvPr>
        </p:nvSpPr>
        <p:spPr/>
        <p:txBody>
          <a:bodyPr>
            <a:normAutofit fontScale="90000"/>
          </a:bodyPr>
          <a:lstStyle/>
          <a:p>
            <a:pPr algn="ctr"/>
            <a:r>
              <a:rPr lang="ar-IQ" sz="3600" dirty="0" smtClean="0"/>
              <a:t/>
            </a:r>
            <a:br>
              <a:rPr lang="ar-IQ" sz="3600" dirty="0" smtClean="0"/>
            </a:br>
            <a:r>
              <a:rPr lang="ar-IQ" sz="3600" dirty="0" smtClean="0"/>
              <a:t/>
            </a:r>
            <a:br>
              <a:rPr lang="ar-IQ" sz="3600" dirty="0" smtClean="0"/>
            </a:br>
            <a:r>
              <a:rPr lang="ar-IQ" sz="3600" dirty="0" smtClean="0"/>
              <a:t/>
            </a:r>
            <a:br>
              <a:rPr lang="ar-IQ" sz="3600" dirty="0" smtClean="0"/>
            </a:br>
            <a:r>
              <a:rPr lang="ar-IQ" sz="3600" dirty="0" smtClean="0"/>
              <a:t/>
            </a:r>
            <a:br>
              <a:rPr lang="ar-IQ" sz="3600" dirty="0" smtClean="0"/>
            </a:br>
            <a:r>
              <a:rPr lang="ar-IQ" sz="3600" dirty="0" smtClean="0"/>
              <a:t/>
            </a:r>
            <a:br>
              <a:rPr lang="ar-IQ" sz="3600" dirty="0" smtClean="0"/>
            </a:br>
            <a:r>
              <a:rPr lang="ar-IQ" sz="3600" dirty="0" smtClean="0"/>
              <a:t/>
            </a:r>
            <a:br>
              <a:rPr lang="ar-IQ" sz="3600" dirty="0" smtClean="0"/>
            </a:br>
            <a:r>
              <a:rPr lang="ar-IQ" sz="3600" dirty="0" smtClean="0"/>
              <a:t/>
            </a:r>
            <a:br>
              <a:rPr lang="ar-IQ" sz="3600" dirty="0" smtClean="0"/>
            </a:br>
            <a:r>
              <a:rPr lang="ar-IQ" sz="3600" dirty="0" smtClean="0"/>
              <a:t/>
            </a:r>
            <a:br>
              <a:rPr lang="ar-IQ" sz="3600" dirty="0" smtClean="0"/>
            </a:br>
            <a:r>
              <a:rPr lang="ar-IQ" sz="3600" dirty="0" smtClean="0">
                <a:solidFill>
                  <a:srgbClr val="66FF33"/>
                </a:solidFill>
              </a:rPr>
              <a:t>قدرات </a:t>
            </a:r>
            <a:r>
              <a:rPr lang="ar-IQ" sz="3600" dirty="0" smtClean="0">
                <a:solidFill>
                  <a:srgbClr val="66FF33"/>
                </a:solidFill>
              </a:rPr>
              <a:t>التعلم الحركي/ التعلم </a:t>
            </a:r>
            <a:r>
              <a:rPr lang="ar-IQ" sz="3600" dirty="0" err="1" smtClean="0">
                <a:solidFill>
                  <a:srgbClr val="66FF33"/>
                </a:solidFill>
              </a:rPr>
              <a:t>المهاري</a:t>
            </a:r>
            <a:r>
              <a:rPr lang="ar-IQ" sz="3600" dirty="0" smtClean="0">
                <a:solidFill>
                  <a:srgbClr val="66FF33"/>
                </a:solidFill>
              </a:rPr>
              <a:t> الرياضي</a:t>
            </a:r>
            <a:r>
              <a:rPr lang="en-US" sz="3600" dirty="0" smtClean="0">
                <a:solidFill>
                  <a:srgbClr val="66FF33"/>
                </a:solidFill>
              </a:rPr>
              <a:t/>
            </a:r>
            <a:br>
              <a:rPr lang="en-US" sz="3600" dirty="0" smtClean="0">
                <a:solidFill>
                  <a:srgbClr val="66FF33"/>
                </a:solidFill>
              </a:rPr>
            </a:br>
            <a:r>
              <a:rPr lang="ar-IQ" sz="3600" dirty="0" smtClean="0">
                <a:solidFill>
                  <a:srgbClr val="66FF33"/>
                </a:solidFill>
              </a:rPr>
              <a:t>عمر الدراسة المبكرة وخاصة في عمر الدراسة المتأخرة </a:t>
            </a:r>
            <a:r>
              <a:rPr lang="ar-IQ" sz="3600" dirty="0" err="1" smtClean="0">
                <a:solidFill>
                  <a:srgbClr val="66FF33"/>
                </a:solidFill>
              </a:rPr>
              <a:t>الى</a:t>
            </a:r>
            <a:r>
              <a:rPr lang="ar-IQ" sz="3600" dirty="0" smtClean="0">
                <a:solidFill>
                  <a:srgbClr val="66FF33"/>
                </a:solidFill>
              </a:rPr>
              <a:t> بداية التغير الثاني للشكل</a:t>
            </a:r>
            <a:r>
              <a:rPr lang="en-US" sz="3600" dirty="0" smtClean="0">
                <a:solidFill>
                  <a:srgbClr val="66FF33"/>
                </a:solidFill>
              </a:rPr>
              <a:t/>
            </a:r>
            <a:br>
              <a:rPr lang="en-US" sz="3600" dirty="0" smtClean="0">
                <a:solidFill>
                  <a:srgbClr val="66FF33"/>
                </a:solidFill>
              </a:rPr>
            </a:br>
            <a:r>
              <a:rPr lang="ar-IQ" sz="3600" dirty="0" smtClean="0">
                <a:solidFill>
                  <a:srgbClr val="66FF33"/>
                </a:solidFill>
              </a:rPr>
              <a:t>ــ زيادة سريعة في قدرة التعلم الحركي اعتباراً من بدء الدراسة ( توفر الشروط المناسبة لتطور القدرات التوافقية).</a:t>
            </a:r>
            <a:r>
              <a:rPr lang="en-US" sz="3600" dirty="0" smtClean="0">
                <a:solidFill>
                  <a:srgbClr val="66FF33"/>
                </a:solidFill>
              </a:rPr>
              <a:t/>
            </a:r>
            <a:br>
              <a:rPr lang="en-US" sz="3600" dirty="0" smtClean="0">
                <a:solidFill>
                  <a:srgbClr val="66FF33"/>
                </a:solidFill>
              </a:rPr>
            </a:br>
            <a:r>
              <a:rPr lang="ar-IQ" sz="3600" dirty="0" smtClean="0">
                <a:solidFill>
                  <a:srgbClr val="66FF33"/>
                </a:solidFill>
              </a:rPr>
              <a:t>ــ يعتبر عمر الدراسة المتأخر </a:t>
            </a:r>
            <a:r>
              <a:rPr lang="ar-IQ" sz="3600" dirty="0" smtClean="0">
                <a:solidFill>
                  <a:srgbClr val="66FF33"/>
                </a:solidFill>
              </a:rPr>
              <a:t>أفضل </a:t>
            </a:r>
            <a:r>
              <a:rPr lang="ar-IQ" sz="3600" dirty="0" smtClean="0">
                <a:solidFill>
                  <a:srgbClr val="66FF33"/>
                </a:solidFill>
              </a:rPr>
              <a:t>مرحلة عمرية للتعلم الحركي.</a:t>
            </a:r>
            <a:r>
              <a:rPr lang="en-US" dirty="0" smtClean="0">
                <a:solidFill>
                  <a:srgbClr val="66FF33"/>
                </a:solidFill>
              </a:rPr>
              <a:t/>
            </a:r>
            <a:br>
              <a:rPr lang="en-US" dirty="0" smtClean="0">
                <a:solidFill>
                  <a:srgbClr val="66FF33"/>
                </a:solidFill>
              </a:rPr>
            </a:br>
            <a:endParaRPr lang="ar-IQ" dirty="0">
              <a:solidFill>
                <a:srgbClr val="66FF33"/>
              </a:solidFill>
            </a:endParaRPr>
          </a:p>
        </p:txBody>
      </p:sp>
    </p:spTree>
  </p:cSld>
  <p:clrMapOvr>
    <a:masterClrMapping/>
  </p:clrMapOvr>
  <p:transition>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527464_1_handball-XII_26944840.original.large-4-3-800-2244-496-3450-1400.jpeg"/>
          <p:cNvPicPr>
            <a:picLocks noGrp="1" noChangeAspect="1"/>
          </p:cNvPicPr>
          <p:nvPr>
            <p:ph idx="1"/>
          </p:nvPr>
        </p:nvPicPr>
        <p:blipFill>
          <a:blip r:embed="rId2"/>
          <a:stretch>
            <a:fillRect/>
          </a:stretch>
        </p:blipFill>
        <p:spPr>
          <a:xfrm>
            <a:off x="1" y="-24"/>
            <a:ext cx="9191742" cy="6858000"/>
          </a:xfrm>
        </p:spPr>
      </p:pic>
      <p:sp>
        <p:nvSpPr>
          <p:cNvPr id="3" name="عنوان 2"/>
          <p:cNvSpPr>
            <a:spLocks noGrp="1"/>
          </p:cNvSpPr>
          <p:nvPr>
            <p:ph type="title"/>
          </p:nvPr>
        </p:nvSpPr>
        <p:spPr/>
        <p:txBody>
          <a:bodyPr/>
          <a:lstStyle/>
          <a:p>
            <a:endParaRPr lang="ar-IQ"/>
          </a:p>
        </p:txBody>
      </p:sp>
      <p:graphicFrame>
        <p:nvGraphicFramePr>
          <p:cNvPr id="5" name="جدول 4"/>
          <p:cNvGraphicFramePr>
            <a:graphicFrameLocks noGrp="1"/>
          </p:cNvGraphicFramePr>
          <p:nvPr/>
        </p:nvGraphicFramePr>
        <p:xfrm>
          <a:off x="1500166" y="2143116"/>
          <a:ext cx="6096001" cy="3493770"/>
        </p:xfrm>
        <a:graphic>
          <a:graphicData uri="http://schemas.openxmlformats.org/drawingml/2006/table">
            <a:tbl>
              <a:tblPr rtl="1"/>
              <a:tblGrid>
                <a:gridCol w="2180126"/>
                <a:gridCol w="1770651"/>
                <a:gridCol w="2145224"/>
              </a:tblGrid>
              <a:tr h="860084">
                <a:tc>
                  <a:txBody>
                    <a:bodyPr/>
                    <a:lstStyle/>
                    <a:p>
                      <a:pPr algn="just" rtl="1">
                        <a:lnSpc>
                          <a:spcPct val="115000"/>
                        </a:lnSpc>
                        <a:spcAft>
                          <a:spcPts val="0"/>
                        </a:spcAft>
                      </a:pPr>
                      <a:r>
                        <a:rPr lang="ar-IQ" sz="2000" b="1" dirty="0">
                          <a:solidFill>
                            <a:srgbClr val="FFFF00"/>
                          </a:solidFill>
                          <a:latin typeface="Calibri"/>
                          <a:ea typeface="Calibri"/>
                          <a:cs typeface="Simplified Arabic"/>
                        </a:rPr>
                        <a:t>التحمل اللاهوائي مع تشكل الحموضة</a:t>
                      </a:r>
                      <a:endParaRPr lang="en-US" sz="2000" dirty="0">
                        <a:solidFill>
                          <a:srgbClr val="FFFF00"/>
                        </a:solidFill>
                        <a:latin typeface="Calibri"/>
                        <a:ea typeface="Calibri"/>
                        <a:cs typeface="Arial"/>
                      </a:endParaRPr>
                    </a:p>
                  </a:txBody>
                  <a:tcPr marL="67311" marR="67311"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IQ" sz="2000" b="1" dirty="0">
                          <a:solidFill>
                            <a:srgbClr val="FFFF00"/>
                          </a:solidFill>
                          <a:latin typeface="Calibri"/>
                          <a:ea typeface="Calibri"/>
                          <a:cs typeface="Simplified Arabic"/>
                        </a:rPr>
                        <a:t>يتم تطويرها الفعال اعتباراً من مرحلة النضوج </a:t>
                      </a:r>
                      <a:r>
                        <a:rPr lang="ar-IQ" sz="2000" b="1" dirty="0" err="1">
                          <a:solidFill>
                            <a:srgbClr val="FFFF00"/>
                          </a:solidFill>
                          <a:latin typeface="Calibri"/>
                          <a:ea typeface="Calibri"/>
                          <a:cs typeface="Simplified Arabic"/>
                        </a:rPr>
                        <a:t>الاولى</a:t>
                      </a:r>
                      <a:r>
                        <a:rPr lang="ar-IQ" sz="2000" b="1" dirty="0">
                          <a:solidFill>
                            <a:srgbClr val="FFFF00"/>
                          </a:solidFill>
                          <a:latin typeface="Calibri"/>
                          <a:ea typeface="Calibri"/>
                          <a:cs typeface="Simplified Arabic"/>
                        </a:rPr>
                        <a:t> شريطة توفر </a:t>
                      </a:r>
                      <a:r>
                        <a:rPr lang="ar-IQ" sz="2000" b="1" dirty="0" err="1">
                          <a:solidFill>
                            <a:srgbClr val="FFFF00"/>
                          </a:solidFill>
                          <a:latin typeface="Calibri"/>
                          <a:ea typeface="Calibri"/>
                          <a:cs typeface="Simplified Arabic"/>
                        </a:rPr>
                        <a:t>اساس</a:t>
                      </a:r>
                      <a:r>
                        <a:rPr lang="ar-IQ" sz="2000" b="1" dirty="0">
                          <a:solidFill>
                            <a:srgbClr val="FFFF00"/>
                          </a:solidFill>
                          <a:latin typeface="Calibri"/>
                          <a:ea typeface="Calibri"/>
                          <a:cs typeface="Simplified Arabic"/>
                        </a:rPr>
                        <a:t> متطور من التحمل </a:t>
                      </a:r>
                      <a:r>
                        <a:rPr lang="ar-IQ" sz="2000" b="1" dirty="0" err="1">
                          <a:solidFill>
                            <a:srgbClr val="FFFF00"/>
                          </a:solidFill>
                          <a:latin typeface="Calibri"/>
                          <a:ea typeface="Calibri"/>
                          <a:cs typeface="Simplified Arabic"/>
                        </a:rPr>
                        <a:t>الاساسي</a:t>
                      </a:r>
                      <a:r>
                        <a:rPr lang="ar-IQ" sz="2000" b="1" dirty="0">
                          <a:solidFill>
                            <a:srgbClr val="FFFF00"/>
                          </a:solidFill>
                          <a:latin typeface="Calibri"/>
                          <a:ea typeface="Calibri"/>
                          <a:cs typeface="Simplified Arabic"/>
                        </a:rPr>
                        <a:t>.</a:t>
                      </a:r>
                      <a:endParaRPr lang="en-US" sz="2000" dirty="0">
                        <a:solidFill>
                          <a:srgbClr val="FFFF00"/>
                        </a:solidFill>
                        <a:latin typeface="Calibri"/>
                        <a:ea typeface="Calibri"/>
                        <a:cs typeface="Arial"/>
                      </a:endParaRPr>
                    </a:p>
                  </a:txBody>
                  <a:tcPr marL="67311" marR="67311"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IQ" sz="2000" b="1" dirty="0">
                          <a:solidFill>
                            <a:srgbClr val="FFFF00"/>
                          </a:solidFill>
                          <a:latin typeface="Calibri"/>
                          <a:ea typeface="Calibri"/>
                          <a:cs typeface="Simplified Arabic"/>
                        </a:rPr>
                        <a:t>ــ المستوى الجيد من التحمل </a:t>
                      </a:r>
                      <a:r>
                        <a:rPr lang="ar-IQ" sz="2000" b="1" dirty="0" smtClean="0">
                          <a:solidFill>
                            <a:srgbClr val="FFFF00"/>
                          </a:solidFill>
                          <a:latin typeface="Calibri"/>
                          <a:ea typeface="Calibri"/>
                          <a:cs typeface="Simplified Arabic"/>
                        </a:rPr>
                        <a:t>الأساسي </a:t>
                      </a:r>
                      <a:r>
                        <a:rPr lang="ar-IQ" sz="2000" b="1" dirty="0">
                          <a:solidFill>
                            <a:srgbClr val="FFFF00"/>
                          </a:solidFill>
                          <a:latin typeface="Calibri"/>
                          <a:ea typeface="Calibri"/>
                          <a:cs typeface="Simplified Arabic"/>
                        </a:rPr>
                        <a:t>شرط هام </a:t>
                      </a:r>
                      <a:r>
                        <a:rPr lang="ar-IQ" sz="2000" b="1" dirty="0" smtClean="0">
                          <a:solidFill>
                            <a:srgbClr val="FFFF00"/>
                          </a:solidFill>
                          <a:latin typeface="Calibri"/>
                          <a:ea typeface="Calibri"/>
                          <a:cs typeface="Simplified Arabic"/>
                        </a:rPr>
                        <a:t>وإذا </a:t>
                      </a:r>
                      <a:r>
                        <a:rPr lang="ar-IQ" sz="2000" b="1" dirty="0">
                          <a:solidFill>
                            <a:srgbClr val="FFFF00"/>
                          </a:solidFill>
                          <a:latin typeface="Calibri"/>
                          <a:ea typeface="Calibri"/>
                          <a:cs typeface="Simplified Arabic"/>
                        </a:rPr>
                        <a:t>لم يتوفر فيجب خفض حجم الحمل التدريبي.</a:t>
                      </a:r>
                      <a:endParaRPr lang="en-US" sz="2000" dirty="0">
                        <a:solidFill>
                          <a:srgbClr val="FFFF00"/>
                        </a:solidFill>
                        <a:latin typeface="Calibri"/>
                        <a:ea typeface="Calibri"/>
                        <a:cs typeface="Arial"/>
                      </a:endParaRPr>
                    </a:p>
                    <a:p>
                      <a:pPr algn="just" rtl="1">
                        <a:lnSpc>
                          <a:spcPct val="115000"/>
                        </a:lnSpc>
                        <a:spcAft>
                          <a:spcPts val="0"/>
                        </a:spcAft>
                      </a:pPr>
                      <a:r>
                        <a:rPr lang="ar-IQ" sz="2000" b="1" dirty="0">
                          <a:solidFill>
                            <a:srgbClr val="FFFF00"/>
                          </a:solidFill>
                          <a:latin typeface="Calibri"/>
                          <a:ea typeface="Calibri"/>
                          <a:cs typeface="Simplified Arabic"/>
                        </a:rPr>
                        <a:t>ــ </a:t>
                      </a:r>
                      <a:r>
                        <a:rPr lang="ar-IQ" sz="2000" b="1" dirty="0" smtClean="0">
                          <a:solidFill>
                            <a:srgbClr val="FFFF00"/>
                          </a:solidFill>
                          <a:latin typeface="Calibri"/>
                          <a:ea typeface="Calibri"/>
                          <a:cs typeface="Simplified Arabic"/>
                        </a:rPr>
                        <a:t>إن </a:t>
                      </a:r>
                      <a:r>
                        <a:rPr lang="ar-IQ" sz="2000" b="1" dirty="0">
                          <a:solidFill>
                            <a:srgbClr val="FFFF00"/>
                          </a:solidFill>
                          <a:latin typeface="Calibri"/>
                          <a:ea typeface="Calibri"/>
                          <a:cs typeface="Simplified Arabic"/>
                        </a:rPr>
                        <a:t>التدريب اللاهوائي المبكر </a:t>
                      </a:r>
                      <a:r>
                        <a:rPr lang="ar-IQ" sz="2000" b="1" dirty="0" smtClean="0">
                          <a:solidFill>
                            <a:srgbClr val="FFFF00"/>
                          </a:solidFill>
                          <a:latin typeface="Calibri"/>
                          <a:ea typeface="Calibri"/>
                          <a:cs typeface="Simplified Arabic"/>
                        </a:rPr>
                        <a:t>أو </a:t>
                      </a:r>
                      <a:r>
                        <a:rPr lang="ar-IQ" sz="2000" b="1" dirty="0" err="1">
                          <a:solidFill>
                            <a:srgbClr val="FFFF00"/>
                          </a:solidFill>
                          <a:latin typeface="Calibri"/>
                          <a:ea typeface="Calibri"/>
                          <a:cs typeface="Simplified Arabic"/>
                        </a:rPr>
                        <a:t>بحجوم</a:t>
                      </a:r>
                      <a:r>
                        <a:rPr lang="ar-IQ" sz="2000" b="1" dirty="0">
                          <a:solidFill>
                            <a:srgbClr val="FFFF00"/>
                          </a:solidFill>
                          <a:latin typeface="Calibri"/>
                          <a:ea typeface="Calibri"/>
                          <a:cs typeface="Simplified Arabic"/>
                        </a:rPr>
                        <a:t> عالية يمنع من زيادة </a:t>
                      </a:r>
                      <a:r>
                        <a:rPr lang="ar-IQ" sz="2000" b="1" dirty="0" err="1">
                          <a:solidFill>
                            <a:srgbClr val="FFFF00"/>
                          </a:solidFill>
                          <a:latin typeface="Calibri"/>
                          <a:ea typeface="Calibri"/>
                          <a:cs typeface="Simplified Arabic"/>
                        </a:rPr>
                        <a:t>المتقدرات</a:t>
                      </a:r>
                      <a:r>
                        <a:rPr lang="ar-IQ" sz="2000" b="1" dirty="0">
                          <a:solidFill>
                            <a:srgbClr val="FFFF00"/>
                          </a:solidFill>
                          <a:latin typeface="Calibri"/>
                          <a:ea typeface="Calibri"/>
                          <a:cs typeface="Simplified Arabic"/>
                        </a:rPr>
                        <a:t> في الخلايا العضلية</a:t>
                      </a:r>
                      <a:endParaRPr lang="en-US" sz="2000" dirty="0">
                        <a:solidFill>
                          <a:srgbClr val="FFFF00"/>
                        </a:solidFill>
                        <a:latin typeface="Calibri"/>
                        <a:ea typeface="Calibri"/>
                        <a:cs typeface="Arial"/>
                      </a:endParaRPr>
                    </a:p>
                    <a:p>
                      <a:pPr algn="just" rtl="1">
                        <a:lnSpc>
                          <a:spcPct val="115000"/>
                        </a:lnSpc>
                        <a:spcAft>
                          <a:spcPts val="0"/>
                        </a:spcAft>
                      </a:pPr>
                      <a:r>
                        <a:rPr lang="ar-IQ" sz="2000" b="1" dirty="0">
                          <a:solidFill>
                            <a:srgbClr val="FFFF00"/>
                          </a:solidFill>
                          <a:latin typeface="Calibri"/>
                          <a:ea typeface="Calibri"/>
                          <a:cs typeface="Simplified Arabic"/>
                        </a:rPr>
                        <a:t>( معالجة </a:t>
                      </a:r>
                      <a:r>
                        <a:rPr lang="ar-IQ" sz="2000" b="1" dirty="0" smtClean="0">
                          <a:solidFill>
                            <a:srgbClr val="FFFF00"/>
                          </a:solidFill>
                          <a:latin typeface="Calibri"/>
                          <a:ea typeface="Calibri"/>
                          <a:cs typeface="Simplified Arabic"/>
                        </a:rPr>
                        <a:t>الأوكسجين).</a:t>
                      </a:r>
                      <a:endParaRPr lang="en-US" sz="2000" dirty="0">
                        <a:solidFill>
                          <a:srgbClr val="FFFF00"/>
                        </a:solidFill>
                        <a:latin typeface="Calibri"/>
                        <a:ea typeface="Calibri"/>
                        <a:cs typeface="Arial"/>
                      </a:endParaRPr>
                    </a:p>
                  </a:txBody>
                  <a:tcPr marL="67311" marR="67311"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6869502_f260.jpeg"/>
          <p:cNvPicPr>
            <a:picLocks noGrp="1" noChangeAspect="1"/>
          </p:cNvPicPr>
          <p:nvPr>
            <p:ph idx="1"/>
          </p:nvPr>
        </p:nvPicPr>
        <p:blipFill>
          <a:blip r:embed="rId2"/>
          <a:stretch>
            <a:fillRect/>
          </a:stretch>
        </p:blipFill>
        <p:spPr>
          <a:xfrm>
            <a:off x="0" y="0"/>
            <a:ext cx="9144000" cy="6858000"/>
          </a:xfrm>
        </p:spPr>
      </p:pic>
      <p:sp>
        <p:nvSpPr>
          <p:cNvPr id="3" name="عنوان 2"/>
          <p:cNvSpPr>
            <a:spLocks noGrp="1"/>
          </p:cNvSpPr>
          <p:nvPr>
            <p:ph type="title"/>
          </p:nvPr>
        </p:nvSpPr>
        <p:spPr/>
        <p:txBody>
          <a:bodyPr/>
          <a:lstStyle/>
          <a:p>
            <a:endParaRPr lang="ar-IQ"/>
          </a:p>
        </p:txBody>
      </p:sp>
      <p:graphicFrame>
        <p:nvGraphicFramePr>
          <p:cNvPr id="5" name="جدول 4"/>
          <p:cNvGraphicFramePr>
            <a:graphicFrameLocks noGrp="1"/>
          </p:cNvGraphicFramePr>
          <p:nvPr/>
        </p:nvGraphicFramePr>
        <p:xfrm>
          <a:off x="1523999" y="2994283"/>
          <a:ext cx="6096001" cy="3143250"/>
        </p:xfrm>
        <a:graphic>
          <a:graphicData uri="http://schemas.openxmlformats.org/drawingml/2006/table">
            <a:tbl>
              <a:tblPr rtl="1"/>
              <a:tblGrid>
                <a:gridCol w="2180126"/>
                <a:gridCol w="1770651"/>
                <a:gridCol w="2145224"/>
              </a:tblGrid>
              <a:tr h="869433">
                <a:tc>
                  <a:txBody>
                    <a:bodyPr/>
                    <a:lstStyle/>
                    <a:p>
                      <a:pPr algn="just" rtl="1">
                        <a:lnSpc>
                          <a:spcPct val="115000"/>
                        </a:lnSpc>
                        <a:spcAft>
                          <a:spcPts val="0"/>
                        </a:spcAft>
                      </a:pPr>
                      <a:r>
                        <a:rPr lang="ar-IQ" sz="2000" b="1">
                          <a:solidFill>
                            <a:srgbClr val="66FF33"/>
                          </a:solidFill>
                          <a:latin typeface="Calibri"/>
                          <a:ea typeface="Calibri"/>
                          <a:cs typeface="Simplified Arabic"/>
                        </a:rPr>
                        <a:t>القوة العظمى</a:t>
                      </a:r>
                      <a:endParaRPr lang="en-US" sz="2000">
                        <a:solidFill>
                          <a:srgbClr val="66FF33"/>
                        </a:solidFill>
                        <a:latin typeface="Calibri"/>
                        <a:ea typeface="Calibri"/>
                        <a:cs typeface="Arial"/>
                      </a:endParaRPr>
                    </a:p>
                  </a:txBody>
                  <a:tcPr marL="67311" marR="67311"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IQ" sz="2000" b="1">
                          <a:solidFill>
                            <a:srgbClr val="66FF33"/>
                          </a:solidFill>
                          <a:latin typeface="Calibri"/>
                          <a:ea typeface="Calibri"/>
                          <a:cs typeface="Simplified Arabic"/>
                        </a:rPr>
                        <a:t>اعتباراً من نهاية مرحلة النضوج الاولى وبتحضير قوة متنوعة فقط </a:t>
                      </a:r>
                      <a:endParaRPr lang="en-US" sz="2000">
                        <a:solidFill>
                          <a:srgbClr val="66FF33"/>
                        </a:solidFill>
                        <a:latin typeface="Calibri"/>
                        <a:ea typeface="Calibri"/>
                        <a:cs typeface="Arial"/>
                      </a:endParaRPr>
                    </a:p>
                    <a:p>
                      <a:pPr algn="just" rtl="1">
                        <a:lnSpc>
                          <a:spcPct val="115000"/>
                        </a:lnSpc>
                        <a:spcAft>
                          <a:spcPts val="0"/>
                        </a:spcAft>
                      </a:pPr>
                      <a:r>
                        <a:rPr lang="ar-IQ" sz="2000" b="1">
                          <a:solidFill>
                            <a:srgbClr val="66FF33"/>
                          </a:solidFill>
                          <a:latin typeface="Calibri"/>
                          <a:ea typeface="Calibri"/>
                          <a:cs typeface="Simplified Arabic"/>
                        </a:rPr>
                        <a:t>( تدريب تحمل القوة)</a:t>
                      </a:r>
                      <a:endParaRPr lang="en-US" sz="2000">
                        <a:solidFill>
                          <a:srgbClr val="66FF33"/>
                        </a:solidFill>
                        <a:latin typeface="Calibri"/>
                        <a:ea typeface="Calibri"/>
                        <a:cs typeface="Arial"/>
                      </a:endParaRPr>
                    </a:p>
                  </a:txBody>
                  <a:tcPr marL="67311" marR="67311"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IQ" sz="2000" b="1" dirty="0">
                          <a:solidFill>
                            <a:srgbClr val="66FF33"/>
                          </a:solidFill>
                          <a:latin typeface="Calibri"/>
                          <a:ea typeface="Calibri"/>
                          <a:cs typeface="Simplified Arabic"/>
                        </a:rPr>
                        <a:t>ــ توفر التغييرات الهرمونية شروطاً مناسبة لتضخيم العضلات .</a:t>
                      </a:r>
                      <a:endParaRPr lang="en-US" sz="2000" dirty="0">
                        <a:solidFill>
                          <a:srgbClr val="66FF33"/>
                        </a:solidFill>
                        <a:latin typeface="Calibri"/>
                        <a:ea typeface="Calibri"/>
                        <a:cs typeface="Arial"/>
                      </a:endParaRPr>
                    </a:p>
                    <a:p>
                      <a:pPr algn="just" rtl="1">
                        <a:lnSpc>
                          <a:spcPct val="115000"/>
                        </a:lnSpc>
                        <a:spcAft>
                          <a:spcPts val="0"/>
                        </a:spcAft>
                      </a:pPr>
                      <a:r>
                        <a:rPr lang="ar-IQ" sz="2000" b="1" dirty="0">
                          <a:solidFill>
                            <a:srgbClr val="66FF33"/>
                          </a:solidFill>
                          <a:latin typeface="Calibri"/>
                          <a:ea typeface="Calibri"/>
                          <a:cs typeface="Simplified Arabic"/>
                        </a:rPr>
                        <a:t>ــ درجة </a:t>
                      </a:r>
                      <a:r>
                        <a:rPr lang="ar-IQ" sz="2000" b="1" dirty="0" err="1">
                          <a:solidFill>
                            <a:srgbClr val="66FF33"/>
                          </a:solidFill>
                          <a:latin typeface="Calibri"/>
                          <a:ea typeface="Calibri"/>
                          <a:cs typeface="Simplified Arabic"/>
                        </a:rPr>
                        <a:t>التعظم</a:t>
                      </a:r>
                      <a:r>
                        <a:rPr lang="ar-IQ" sz="2000" b="1" dirty="0">
                          <a:solidFill>
                            <a:srgbClr val="66FF33"/>
                          </a:solidFill>
                          <a:latin typeface="Calibri"/>
                          <a:ea typeface="Calibri"/>
                          <a:cs typeface="Simplified Arabic"/>
                        </a:rPr>
                        <a:t> بعد النمو السريع تسمح </a:t>
                      </a:r>
                      <a:r>
                        <a:rPr lang="ar-IQ" sz="2000" b="1" dirty="0" err="1">
                          <a:solidFill>
                            <a:srgbClr val="66FF33"/>
                          </a:solidFill>
                          <a:latin typeface="Calibri"/>
                          <a:ea typeface="Calibri"/>
                          <a:cs typeface="Simplified Arabic"/>
                        </a:rPr>
                        <a:t>الان</a:t>
                      </a:r>
                      <a:r>
                        <a:rPr lang="ar-IQ" sz="2000" b="1" dirty="0">
                          <a:solidFill>
                            <a:srgbClr val="66FF33"/>
                          </a:solidFill>
                          <a:latin typeface="Calibri"/>
                          <a:ea typeface="Calibri"/>
                          <a:cs typeface="Simplified Arabic"/>
                        </a:rPr>
                        <a:t> </a:t>
                      </a:r>
                      <a:r>
                        <a:rPr lang="ar-IQ" sz="2000" b="1" dirty="0" err="1">
                          <a:solidFill>
                            <a:srgbClr val="66FF33"/>
                          </a:solidFill>
                          <a:latin typeface="Calibri"/>
                          <a:ea typeface="Calibri"/>
                          <a:cs typeface="Simplified Arabic"/>
                        </a:rPr>
                        <a:t>بإستخدام</a:t>
                      </a:r>
                      <a:r>
                        <a:rPr lang="ar-IQ" sz="2000" b="1" dirty="0">
                          <a:solidFill>
                            <a:srgbClr val="66FF33"/>
                          </a:solidFill>
                          <a:latin typeface="Calibri"/>
                          <a:ea typeface="Calibri"/>
                          <a:cs typeface="Simplified Arabic"/>
                        </a:rPr>
                        <a:t> مقاومات عظمى ( بعد تحضير مناسب).</a:t>
                      </a:r>
                      <a:endParaRPr lang="en-US" sz="2000" dirty="0">
                        <a:solidFill>
                          <a:srgbClr val="66FF33"/>
                        </a:solidFill>
                        <a:latin typeface="Calibri"/>
                        <a:ea typeface="Calibri"/>
                        <a:cs typeface="Arial"/>
                      </a:endParaRPr>
                    </a:p>
                  </a:txBody>
                  <a:tcPr marL="67311" marR="67311"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pic_156710.jpg"/>
          <p:cNvPicPr>
            <a:picLocks noGrp="1" noChangeAspect="1"/>
          </p:cNvPicPr>
          <p:nvPr>
            <p:ph idx="1"/>
          </p:nvPr>
        </p:nvPicPr>
        <p:blipFill>
          <a:blip r:embed="rId2"/>
          <a:stretch>
            <a:fillRect/>
          </a:stretch>
        </p:blipFill>
        <p:spPr>
          <a:xfrm>
            <a:off x="0" y="0"/>
            <a:ext cx="9144000" cy="6858000"/>
          </a:xfrm>
        </p:spPr>
      </p:pic>
      <p:sp>
        <p:nvSpPr>
          <p:cNvPr id="3" name="عنوان 2"/>
          <p:cNvSpPr>
            <a:spLocks noGrp="1"/>
          </p:cNvSpPr>
          <p:nvPr>
            <p:ph type="title"/>
          </p:nvPr>
        </p:nvSpPr>
        <p:spPr/>
        <p:txBody>
          <a:bodyPr/>
          <a:lstStyle/>
          <a:p>
            <a:endParaRPr lang="ar-IQ"/>
          </a:p>
        </p:txBody>
      </p:sp>
      <p:graphicFrame>
        <p:nvGraphicFramePr>
          <p:cNvPr id="5" name="جدول 4"/>
          <p:cNvGraphicFramePr>
            <a:graphicFrameLocks noGrp="1"/>
          </p:cNvGraphicFramePr>
          <p:nvPr/>
        </p:nvGraphicFramePr>
        <p:xfrm>
          <a:off x="1524000" y="1503637"/>
          <a:ext cx="5898553" cy="4711446"/>
        </p:xfrm>
        <a:graphic>
          <a:graphicData uri="http://schemas.openxmlformats.org/drawingml/2006/table">
            <a:tbl>
              <a:tblPr rtl="1"/>
              <a:tblGrid>
                <a:gridCol w="1982678"/>
                <a:gridCol w="1770651"/>
                <a:gridCol w="2145224"/>
              </a:tblGrid>
              <a:tr h="1650212">
                <a:tc>
                  <a:txBody>
                    <a:bodyPr/>
                    <a:lstStyle/>
                    <a:p>
                      <a:pPr algn="just" rtl="1">
                        <a:lnSpc>
                          <a:spcPct val="115000"/>
                        </a:lnSpc>
                        <a:spcAft>
                          <a:spcPts val="0"/>
                        </a:spcAft>
                      </a:pPr>
                      <a:r>
                        <a:rPr lang="ar-IQ" sz="1800" b="1">
                          <a:solidFill>
                            <a:schemeClr val="bg1"/>
                          </a:solidFill>
                          <a:latin typeface="Calibri"/>
                          <a:ea typeface="Calibri"/>
                          <a:cs typeface="Simplified Arabic"/>
                        </a:rPr>
                        <a:t>التحمل الاساسي( التحمل الهوائي)</a:t>
                      </a:r>
                      <a:endParaRPr lang="en-US" sz="1800">
                        <a:solidFill>
                          <a:schemeClr val="bg1"/>
                        </a:solidFill>
                        <a:latin typeface="Calibri"/>
                        <a:ea typeface="Calibri"/>
                        <a:cs typeface="Arial"/>
                      </a:endParaRPr>
                    </a:p>
                  </a:txBody>
                  <a:tcPr marL="67311" marR="67311"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IQ" sz="1800" b="1" dirty="0">
                          <a:solidFill>
                            <a:schemeClr val="bg1"/>
                          </a:solidFill>
                          <a:latin typeface="Calibri"/>
                          <a:ea typeface="Calibri"/>
                          <a:cs typeface="Simplified Arabic"/>
                        </a:rPr>
                        <a:t>يمكن تدريبها جيداً اعتباراً من عمر </a:t>
                      </a:r>
                      <a:r>
                        <a:rPr lang="ar-IQ" sz="1800" b="1" dirty="0" err="1">
                          <a:solidFill>
                            <a:schemeClr val="bg1"/>
                          </a:solidFill>
                          <a:latin typeface="Calibri"/>
                          <a:ea typeface="Calibri"/>
                          <a:cs typeface="Simplified Arabic"/>
                        </a:rPr>
                        <a:t>ماقبل</a:t>
                      </a:r>
                      <a:r>
                        <a:rPr lang="ar-IQ" sz="1800" b="1" dirty="0">
                          <a:solidFill>
                            <a:schemeClr val="bg1"/>
                          </a:solidFill>
                          <a:latin typeface="Calibri"/>
                          <a:ea typeface="Calibri"/>
                          <a:cs typeface="Simplified Arabic"/>
                        </a:rPr>
                        <a:t> الدراسة وفي عمر الدراسة وعمر الناشئين </a:t>
                      </a:r>
                      <a:r>
                        <a:rPr lang="ar-IQ" sz="1800" b="1" dirty="0" err="1">
                          <a:solidFill>
                            <a:schemeClr val="bg1"/>
                          </a:solidFill>
                          <a:latin typeface="Calibri"/>
                          <a:ea typeface="Calibri"/>
                          <a:cs typeface="Simplified Arabic"/>
                        </a:rPr>
                        <a:t>ايضا</a:t>
                      </a:r>
                      <a:r>
                        <a:rPr lang="ar-IQ" sz="1800" b="1" dirty="0">
                          <a:solidFill>
                            <a:schemeClr val="bg1"/>
                          </a:solidFill>
                          <a:latin typeface="Calibri"/>
                          <a:ea typeface="Calibri"/>
                          <a:cs typeface="Simplified Arabic"/>
                        </a:rPr>
                        <a:t> وعند الكبار</a:t>
                      </a:r>
                      <a:endParaRPr lang="en-US" sz="1800" dirty="0">
                        <a:solidFill>
                          <a:schemeClr val="bg1"/>
                        </a:solidFill>
                        <a:latin typeface="Calibri"/>
                        <a:ea typeface="Calibri"/>
                        <a:cs typeface="Arial"/>
                      </a:endParaRPr>
                    </a:p>
                  </a:txBody>
                  <a:tcPr marL="67311" marR="67311"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IQ" sz="1800" b="1">
                          <a:solidFill>
                            <a:schemeClr val="bg1"/>
                          </a:solidFill>
                          <a:latin typeface="Calibri"/>
                          <a:ea typeface="Calibri"/>
                          <a:cs typeface="Simplified Arabic"/>
                        </a:rPr>
                        <a:t>يتصف جهازي التنفس والدورة الدموية بشكل عام وبدرجة جيدة وعالية من التكيف.</a:t>
                      </a:r>
                      <a:endParaRPr lang="en-US" sz="1800">
                        <a:solidFill>
                          <a:schemeClr val="bg1"/>
                        </a:solidFill>
                        <a:latin typeface="Calibri"/>
                        <a:ea typeface="Calibri"/>
                        <a:cs typeface="Arial"/>
                      </a:endParaRPr>
                    </a:p>
                  </a:txBody>
                  <a:tcPr marL="67311" marR="67311"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2328858">
                <a:tc>
                  <a:txBody>
                    <a:bodyPr/>
                    <a:lstStyle/>
                    <a:p>
                      <a:pPr algn="just" rtl="1">
                        <a:lnSpc>
                          <a:spcPct val="115000"/>
                        </a:lnSpc>
                        <a:spcAft>
                          <a:spcPts val="0"/>
                        </a:spcAft>
                      </a:pPr>
                      <a:r>
                        <a:rPr lang="ar-IQ" sz="1800" b="1">
                          <a:solidFill>
                            <a:schemeClr val="bg1"/>
                          </a:solidFill>
                          <a:latin typeface="Calibri"/>
                          <a:ea typeface="Calibri"/>
                          <a:cs typeface="Simplified Arabic"/>
                        </a:rPr>
                        <a:t>تحمل القوة</a:t>
                      </a:r>
                      <a:endParaRPr lang="en-US" sz="1800">
                        <a:solidFill>
                          <a:schemeClr val="bg1"/>
                        </a:solidFill>
                        <a:latin typeface="Calibri"/>
                        <a:ea typeface="Calibri"/>
                        <a:cs typeface="Arial"/>
                      </a:endParaRPr>
                    </a:p>
                  </a:txBody>
                  <a:tcPr marL="67311" marR="67311"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IQ" sz="1800" b="1">
                          <a:solidFill>
                            <a:schemeClr val="bg1"/>
                          </a:solidFill>
                          <a:latin typeface="Calibri"/>
                          <a:ea typeface="Calibri"/>
                          <a:cs typeface="Simplified Arabic"/>
                        </a:rPr>
                        <a:t>يمكن تدريبها جيدا في كامل عمر الدراسة وعمر الناشئين وكذلك ايضا عند الكبار</a:t>
                      </a:r>
                      <a:endParaRPr lang="en-US" sz="1800">
                        <a:solidFill>
                          <a:schemeClr val="bg1"/>
                        </a:solidFill>
                        <a:latin typeface="Calibri"/>
                        <a:ea typeface="Calibri"/>
                        <a:cs typeface="Arial"/>
                      </a:endParaRPr>
                    </a:p>
                  </a:txBody>
                  <a:tcPr marL="67311" marR="67311"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IQ" sz="1800" b="1" dirty="0">
                          <a:solidFill>
                            <a:schemeClr val="bg1"/>
                          </a:solidFill>
                          <a:latin typeface="Calibri"/>
                          <a:ea typeface="Calibri"/>
                          <a:cs typeface="Simplified Arabic"/>
                        </a:rPr>
                        <a:t>ــ تعتبر قوة </a:t>
                      </a:r>
                      <a:r>
                        <a:rPr lang="ar-IQ" sz="1800" b="1" dirty="0" err="1">
                          <a:solidFill>
                            <a:schemeClr val="bg1"/>
                          </a:solidFill>
                          <a:latin typeface="Calibri"/>
                          <a:ea typeface="Calibri"/>
                          <a:cs typeface="Simplified Arabic"/>
                        </a:rPr>
                        <a:t>اساسية</a:t>
                      </a:r>
                      <a:r>
                        <a:rPr lang="ar-IQ" sz="1800" b="1" dirty="0">
                          <a:solidFill>
                            <a:schemeClr val="bg1"/>
                          </a:solidFill>
                          <a:latin typeface="Calibri"/>
                          <a:ea typeface="Calibri"/>
                          <a:cs typeface="Simplified Arabic"/>
                        </a:rPr>
                        <a:t> لمرحلة التدريب في عمر الدراسة حيث تدرب كمتطلبات للتحمل وبمقاومات قليلة نسبياً.</a:t>
                      </a:r>
                      <a:endParaRPr lang="en-US" sz="1800" dirty="0">
                        <a:solidFill>
                          <a:schemeClr val="bg1"/>
                        </a:solidFill>
                        <a:latin typeface="Calibri"/>
                        <a:ea typeface="Calibri"/>
                        <a:cs typeface="Arial"/>
                      </a:endParaRPr>
                    </a:p>
                    <a:p>
                      <a:pPr algn="just" rtl="1">
                        <a:lnSpc>
                          <a:spcPct val="115000"/>
                        </a:lnSpc>
                        <a:spcAft>
                          <a:spcPts val="0"/>
                        </a:spcAft>
                      </a:pPr>
                      <a:r>
                        <a:rPr lang="ar-IQ" sz="1800" b="1" dirty="0">
                          <a:solidFill>
                            <a:schemeClr val="bg1"/>
                          </a:solidFill>
                          <a:latin typeface="Calibri"/>
                          <a:ea typeface="Calibri"/>
                          <a:cs typeface="Simplified Arabic"/>
                        </a:rPr>
                        <a:t>ــ يتم بناء القوة المميزة بالسرعة وبعد وقت لاحق القوة العظمى </a:t>
                      </a:r>
                      <a:r>
                        <a:rPr lang="ar-IQ" sz="1800" b="1" dirty="0" err="1">
                          <a:solidFill>
                            <a:schemeClr val="bg1"/>
                          </a:solidFill>
                          <a:latin typeface="Calibri"/>
                          <a:ea typeface="Calibri"/>
                          <a:cs typeface="Simplified Arabic"/>
                        </a:rPr>
                        <a:t>ايضا</a:t>
                      </a:r>
                      <a:r>
                        <a:rPr lang="ar-IQ" sz="1800" b="1" dirty="0">
                          <a:solidFill>
                            <a:schemeClr val="bg1"/>
                          </a:solidFill>
                          <a:latin typeface="Calibri"/>
                          <a:ea typeface="Calibri"/>
                          <a:cs typeface="Simplified Arabic"/>
                        </a:rPr>
                        <a:t> على </a:t>
                      </a:r>
                      <a:r>
                        <a:rPr lang="ar-IQ" sz="1800" b="1" dirty="0" err="1">
                          <a:solidFill>
                            <a:schemeClr val="bg1"/>
                          </a:solidFill>
                          <a:latin typeface="Calibri"/>
                          <a:ea typeface="Calibri"/>
                          <a:cs typeface="Simplified Arabic"/>
                        </a:rPr>
                        <a:t>اساس</a:t>
                      </a:r>
                      <a:r>
                        <a:rPr lang="ar-IQ" sz="1800" b="1" dirty="0">
                          <a:solidFill>
                            <a:schemeClr val="bg1"/>
                          </a:solidFill>
                          <a:latin typeface="Calibri"/>
                          <a:ea typeface="Calibri"/>
                          <a:cs typeface="Simplified Arabic"/>
                        </a:rPr>
                        <a:t> من تحمل القوة.</a:t>
                      </a:r>
                      <a:endParaRPr lang="en-US" sz="1800" dirty="0">
                        <a:solidFill>
                          <a:schemeClr val="bg1"/>
                        </a:solidFill>
                        <a:latin typeface="Calibri"/>
                        <a:ea typeface="Calibri"/>
                        <a:cs typeface="Arial"/>
                      </a:endParaRPr>
                    </a:p>
                  </a:txBody>
                  <a:tcPr marL="67311" marR="67311"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cut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2013-12-09 15.10.31.jpg"/>
          <p:cNvPicPr>
            <a:picLocks noGrp="1" noChangeAspect="1"/>
          </p:cNvPicPr>
          <p:nvPr>
            <p:ph idx="1"/>
          </p:nvPr>
        </p:nvPicPr>
        <p:blipFill>
          <a:blip r:embed="rId2"/>
          <a:stretch>
            <a:fillRect/>
          </a:stretch>
        </p:blipFill>
        <p:spPr>
          <a:xfrm>
            <a:off x="0" y="0"/>
            <a:ext cx="9286908" cy="6858000"/>
          </a:xfrm>
        </p:spPr>
      </p:pic>
      <p:sp>
        <p:nvSpPr>
          <p:cNvPr id="3" name="عنوان 2"/>
          <p:cNvSpPr>
            <a:spLocks noGrp="1"/>
          </p:cNvSpPr>
          <p:nvPr>
            <p:ph type="title"/>
          </p:nvPr>
        </p:nvSpPr>
        <p:spPr/>
        <p:txBody>
          <a:bodyPr>
            <a:normAutofit fontScale="90000"/>
          </a:bodyPr>
          <a:lstStyle/>
          <a:p>
            <a:pPr algn="ctr"/>
            <a:r>
              <a:rPr lang="ar-IQ" dirty="0" smtClean="0"/>
              <a:t/>
            </a:r>
            <a:br>
              <a:rPr lang="ar-IQ" dirty="0" smtClean="0"/>
            </a:br>
            <a:r>
              <a:rPr lang="ar-IQ" dirty="0" smtClean="0"/>
              <a:t/>
            </a:r>
            <a:br>
              <a:rPr lang="ar-IQ" dirty="0" smtClean="0"/>
            </a:br>
            <a:r>
              <a:rPr lang="ar-IQ" dirty="0" smtClean="0"/>
              <a:t/>
            </a:r>
            <a:br>
              <a:rPr lang="ar-IQ" dirty="0" smtClean="0"/>
            </a:br>
            <a:r>
              <a:rPr lang="ar-IQ" dirty="0" smtClean="0"/>
              <a:t/>
            </a:r>
            <a:br>
              <a:rPr lang="ar-IQ" dirty="0" smtClean="0"/>
            </a:br>
            <a:r>
              <a:rPr lang="ar-IQ" dirty="0" smtClean="0"/>
              <a:t/>
            </a:r>
            <a:br>
              <a:rPr lang="ar-IQ" dirty="0" smtClean="0"/>
            </a:br>
            <a:r>
              <a:rPr lang="ar-IQ" dirty="0" smtClean="0"/>
              <a:t/>
            </a:r>
            <a:br>
              <a:rPr lang="ar-IQ" dirty="0" smtClean="0"/>
            </a:br>
            <a:r>
              <a:rPr lang="ar-IQ" dirty="0" smtClean="0"/>
              <a:t/>
            </a:r>
            <a:br>
              <a:rPr lang="ar-IQ" dirty="0" smtClean="0"/>
            </a:br>
            <a:r>
              <a:rPr lang="ar-IQ" dirty="0" smtClean="0"/>
              <a:t/>
            </a:r>
            <a:br>
              <a:rPr lang="ar-IQ" dirty="0" smtClean="0"/>
            </a:br>
            <a:r>
              <a:rPr lang="ar-IQ" sz="8900" dirty="0" smtClean="0">
                <a:solidFill>
                  <a:srgbClr val="00FF00"/>
                </a:solidFill>
              </a:rPr>
              <a:t>شكراً لإصغائكم</a:t>
            </a:r>
            <a:endParaRPr lang="ar-IQ" sz="8900" dirty="0">
              <a:solidFill>
                <a:srgbClr val="00FF00"/>
              </a:solidFill>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1450290_10151951061643006_441607156_n.jpg"/>
          <p:cNvPicPr>
            <a:picLocks noGrp="1" noChangeAspect="1"/>
          </p:cNvPicPr>
          <p:nvPr>
            <p:ph idx="1"/>
          </p:nvPr>
        </p:nvPicPr>
        <p:blipFill>
          <a:blip r:embed="rId2"/>
          <a:stretch>
            <a:fillRect/>
          </a:stretch>
        </p:blipFill>
        <p:spPr>
          <a:xfrm>
            <a:off x="-10835" y="-24"/>
            <a:ext cx="9154835" cy="6858000"/>
          </a:xfrm>
        </p:spPr>
      </p:pic>
      <p:sp>
        <p:nvSpPr>
          <p:cNvPr id="3" name="عنوان 2"/>
          <p:cNvSpPr>
            <a:spLocks noGrp="1"/>
          </p:cNvSpPr>
          <p:nvPr>
            <p:ph type="title"/>
          </p:nvPr>
        </p:nvSpPr>
        <p:spPr/>
        <p:txBody>
          <a:bodyPr/>
          <a:lstStyle/>
          <a:p>
            <a:endParaRPr lang="ar-IQ"/>
          </a:p>
        </p:txBody>
      </p:sp>
      <p:sp>
        <p:nvSpPr>
          <p:cNvPr id="5" name="مربع نص 4"/>
          <p:cNvSpPr txBox="1"/>
          <p:nvPr/>
        </p:nvSpPr>
        <p:spPr>
          <a:xfrm>
            <a:off x="357158" y="642918"/>
            <a:ext cx="8572560" cy="5663089"/>
          </a:xfrm>
          <a:prstGeom prst="rect">
            <a:avLst/>
          </a:prstGeom>
          <a:noFill/>
        </p:spPr>
        <p:txBody>
          <a:bodyPr wrap="square" rtlCol="1">
            <a:spAutoFit/>
          </a:bodyPr>
          <a:lstStyle/>
          <a:p>
            <a:pPr lvl="0"/>
            <a:r>
              <a:rPr lang="ar-SA" sz="4400" b="1" dirty="0" smtClean="0">
                <a:solidFill>
                  <a:srgbClr val="FFFF00"/>
                </a:solidFill>
                <a:effectLst>
                  <a:outerShdw blurRad="38100" dist="38100" dir="2700000" algn="tl">
                    <a:srgbClr val="000000">
                      <a:alpha val="43137"/>
                    </a:srgbClr>
                  </a:outerShdw>
                </a:effectLst>
              </a:rPr>
              <a:t>من هو الموهوب</a:t>
            </a:r>
            <a:endParaRPr lang="en-US" sz="4400" dirty="0" smtClean="0">
              <a:solidFill>
                <a:srgbClr val="FFFF00"/>
              </a:solidFill>
              <a:effectLst>
                <a:outerShdw blurRad="38100" dist="38100" dir="2700000" algn="tl">
                  <a:srgbClr val="000000">
                    <a:alpha val="43137"/>
                  </a:srgbClr>
                </a:outerShdw>
              </a:effectLst>
            </a:endParaRPr>
          </a:p>
          <a:p>
            <a:r>
              <a:rPr lang="ar-SA" sz="2000" b="1" dirty="0" smtClean="0">
                <a:solidFill>
                  <a:schemeClr val="bg1"/>
                </a:solidFill>
                <a:effectLst>
                  <a:outerShdw blurRad="38100" dist="38100" dir="2700000" algn="tl">
                    <a:srgbClr val="000000">
                      <a:alpha val="43137"/>
                    </a:srgbClr>
                  </a:outerShdw>
                </a:effectLst>
              </a:rPr>
              <a:t>   يقصد بالموهوب الأطفال والتلاميذ والطلاب الذين تتوافر لديهم استعدادات وقدرات غير عادية أو أداء متميز عن بقية أقرانهم في مجال أو أكثر من المجالات  وخاصة في مجالات التفوق العقلي والتفكير ألابتكاري والتحصيل العلمي والمهارات </a:t>
            </a:r>
            <a:r>
              <a:rPr lang="ar-IQ" sz="2000" b="1" dirty="0" smtClean="0">
                <a:solidFill>
                  <a:schemeClr val="bg1"/>
                </a:solidFill>
                <a:effectLst>
                  <a:outerShdw blurRad="38100" dist="38100" dir="2700000" algn="tl">
                    <a:srgbClr val="000000">
                      <a:alpha val="43137"/>
                    </a:srgbClr>
                  </a:outerShdw>
                </a:effectLst>
              </a:rPr>
              <a:t>الرياضية</a:t>
            </a:r>
            <a:r>
              <a:rPr lang="ar-SA" sz="2000" b="1" dirty="0" smtClean="0">
                <a:solidFill>
                  <a:schemeClr val="bg1"/>
                </a:solidFill>
                <a:effectLst>
                  <a:outerShdw blurRad="38100" dist="38100" dir="2700000" algn="tl">
                    <a:srgbClr val="000000">
                      <a:alpha val="43137"/>
                    </a:srgbClr>
                  </a:outerShdw>
                </a:effectLst>
              </a:rPr>
              <a:t>.</a:t>
            </a:r>
            <a:endParaRPr lang="en-US" sz="2000" dirty="0" smtClean="0">
              <a:solidFill>
                <a:schemeClr val="bg1"/>
              </a:solidFill>
              <a:effectLst>
                <a:outerShdw blurRad="38100" dist="38100" dir="2700000" algn="tl">
                  <a:srgbClr val="000000">
                    <a:alpha val="43137"/>
                  </a:srgbClr>
                </a:outerShdw>
              </a:effectLst>
            </a:endParaRPr>
          </a:p>
          <a:p>
            <a:pPr lvl="0"/>
            <a:r>
              <a:rPr lang="ar-SA" sz="2000" b="1" dirty="0" smtClean="0">
                <a:solidFill>
                  <a:schemeClr val="bg1"/>
                </a:solidFill>
                <a:effectLst>
                  <a:outerShdw blurRad="38100" dist="38100" dir="2700000" algn="tl">
                    <a:srgbClr val="000000">
                      <a:alpha val="43137"/>
                    </a:srgbClr>
                  </a:outerShdw>
                </a:effectLst>
              </a:rPr>
              <a:t>السمات التي من خلالها يتم التعرف على الموهوب</a:t>
            </a:r>
            <a:r>
              <a:rPr lang="ar-IQ" sz="2000" b="1" dirty="0" smtClean="0">
                <a:solidFill>
                  <a:schemeClr val="bg1"/>
                </a:solidFill>
                <a:effectLst>
                  <a:outerShdw blurRad="38100" dist="38100" dir="2700000" algn="tl">
                    <a:srgbClr val="000000">
                      <a:alpha val="43137"/>
                    </a:srgbClr>
                  </a:outerShdw>
                </a:effectLst>
              </a:rPr>
              <a:t>                                                    </a:t>
            </a:r>
            <a:r>
              <a:rPr lang="ar-SA" sz="2000" b="1" dirty="0" smtClean="0">
                <a:solidFill>
                  <a:schemeClr val="bg1"/>
                </a:solidFill>
                <a:effectLst>
                  <a:outerShdw blurRad="38100" dist="38100" dir="2700000" algn="tl">
                    <a:srgbClr val="000000">
                      <a:alpha val="43137"/>
                    </a:srgbClr>
                  </a:outerShdw>
                </a:effectLst>
              </a:rPr>
              <a:t>       (السمات التعليمية)</a:t>
            </a:r>
            <a:r>
              <a:rPr lang="ar-IQ" sz="2000" b="1" dirty="0" smtClean="0">
                <a:solidFill>
                  <a:schemeClr val="bg1"/>
                </a:solidFill>
                <a:effectLst>
                  <a:outerShdw blurRad="38100" dist="38100" dir="2700000" algn="tl">
                    <a:srgbClr val="000000">
                      <a:alpha val="43137"/>
                    </a:srgbClr>
                  </a:outerShdw>
                </a:effectLst>
              </a:rPr>
              <a:t> (</a:t>
            </a:r>
            <a:r>
              <a:rPr lang="ar-SA" sz="2000" b="1" dirty="0" smtClean="0">
                <a:solidFill>
                  <a:schemeClr val="bg1"/>
                </a:solidFill>
                <a:effectLst>
                  <a:outerShdw blurRad="38100" dist="38100" dir="2700000" algn="tl">
                    <a:srgbClr val="000000">
                      <a:alpha val="43137"/>
                    </a:srgbClr>
                  </a:outerShdw>
                </a:effectLst>
              </a:rPr>
              <a:t>السمات الدافعية</a:t>
            </a:r>
            <a:r>
              <a:rPr lang="en-US" sz="2000" b="1" dirty="0" smtClean="0">
                <a:solidFill>
                  <a:schemeClr val="bg1"/>
                </a:solidFill>
                <a:effectLst>
                  <a:outerShdw blurRad="38100" dist="38100" dir="2700000" algn="tl">
                    <a:srgbClr val="000000">
                      <a:alpha val="43137"/>
                    </a:srgbClr>
                  </a:outerShdw>
                </a:effectLst>
              </a:rPr>
              <a:t>)( </a:t>
            </a:r>
            <a:r>
              <a:rPr lang="ar-IQ" sz="2000" b="1" dirty="0" smtClean="0">
                <a:solidFill>
                  <a:schemeClr val="bg1"/>
                </a:solidFill>
                <a:effectLst>
                  <a:outerShdw blurRad="38100" dist="38100" dir="2700000" algn="tl">
                    <a:srgbClr val="000000">
                      <a:alpha val="43137"/>
                    </a:srgbClr>
                  </a:outerShdw>
                </a:effectLst>
              </a:rPr>
              <a:t>لسمات </a:t>
            </a:r>
            <a:r>
              <a:rPr lang="ar-IQ" sz="2000" b="1" dirty="0" err="1" smtClean="0">
                <a:solidFill>
                  <a:schemeClr val="bg1"/>
                </a:solidFill>
                <a:effectLst>
                  <a:outerShdw blurRad="38100" dist="38100" dir="2700000" algn="tl">
                    <a:srgbClr val="000000">
                      <a:alpha val="43137"/>
                    </a:srgbClr>
                  </a:outerShdw>
                </a:effectLst>
              </a:rPr>
              <a:t>الابداعية</a:t>
            </a:r>
            <a:r>
              <a:rPr lang="en-US" sz="2000" b="1" dirty="0" smtClean="0">
                <a:solidFill>
                  <a:schemeClr val="bg1"/>
                </a:solidFill>
                <a:effectLst>
                  <a:outerShdw blurRad="38100" dist="38100" dir="2700000" algn="tl">
                    <a:srgbClr val="000000">
                      <a:alpha val="43137"/>
                    </a:srgbClr>
                  </a:outerShdw>
                </a:effectLst>
              </a:rPr>
              <a:t> (</a:t>
            </a:r>
            <a:r>
              <a:rPr lang="ar-IQ" sz="2000" b="1" dirty="0" smtClean="0">
                <a:solidFill>
                  <a:schemeClr val="bg1"/>
                </a:solidFill>
                <a:effectLst>
                  <a:outerShdw blurRad="38100" dist="38100" dir="2700000" algn="tl">
                    <a:srgbClr val="000000">
                      <a:alpha val="43137"/>
                    </a:srgbClr>
                  </a:outerShdw>
                </a:effectLst>
              </a:rPr>
              <a:t>(السمات القيادية)                                         </a:t>
            </a:r>
            <a:endParaRPr lang="en-US" sz="2000" dirty="0" smtClean="0">
              <a:solidFill>
                <a:schemeClr val="bg1"/>
              </a:solidFill>
              <a:effectLst>
                <a:outerShdw blurRad="38100" dist="38100" dir="2700000" algn="tl">
                  <a:srgbClr val="000000">
                    <a:alpha val="43137"/>
                  </a:srgbClr>
                </a:outerShdw>
              </a:effectLst>
            </a:endParaRPr>
          </a:p>
          <a:p>
            <a:pPr lvl="0"/>
            <a:r>
              <a:rPr lang="ar-SA" sz="2000" b="1" dirty="0" smtClean="0">
                <a:solidFill>
                  <a:srgbClr val="FF0000"/>
                </a:solidFill>
                <a:effectLst>
                  <a:outerShdw blurRad="38100" dist="38100" dir="2700000" algn="tl">
                    <a:srgbClr val="000000">
                      <a:alpha val="43137"/>
                    </a:srgbClr>
                  </a:outerShdw>
                </a:effectLst>
              </a:rPr>
              <a:t>صقل الموهوبين من خلال.</a:t>
            </a:r>
            <a:endParaRPr lang="en-US" sz="2000" dirty="0" smtClean="0">
              <a:solidFill>
                <a:srgbClr val="FF0000"/>
              </a:solidFill>
              <a:effectLst>
                <a:outerShdw blurRad="38100" dist="38100" dir="2700000" algn="tl">
                  <a:srgbClr val="000000">
                    <a:alpha val="43137"/>
                  </a:srgbClr>
                </a:outerShdw>
              </a:effectLst>
            </a:endParaRPr>
          </a:p>
          <a:p>
            <a:pPr lvl="0"/>
            <a:r>
              <a:rPr lang="ar-SA" sz="2000" b="1" dirty="0" smtClean="0">
                <a:solidFill>
                  <a:schemeClr val="bg1"/>
                </a:solidFill>
                <a:effectLst>
                  <a:outerShdw blurRad="38100" dist="38100" dir="2700000" algn="tl">
                    <a:srgbClr val="000000">
                      <a:alpha val="43137"/>
                    </a:srgbClr>
                  </a:outerShdw>
                </a:effectLst>
              </a:rPr>
              <a:t>إعداد النماذج من الرياضيين الموهوبين في خدمة البلاد ونهضتها.</a:t>
            </a:r>
            <a:endParaRPr lang="en-US" sz="2000" dirty="0" smtClean="0">
              <a:solidFill>
                <a:schemeClr val="bg1"/>
              </a:solidFill>
              <a:effectLst>
                <a:outerShdw blurRad="38100" dist="38100" dir="2700000" algn="tl">
                  <a:srgbClr val="000000">
                    <a:alpha val="43137"/>
                  </a:srgbClr>
                </a:outerShdw>
              </a:effectLst>
            </a:endParaRPr>
          </a:p>
          <a:p>
            <a:pPr lvl="0"/>
            <a:r>
              <a:rPr lang="ar-SA" sz="2000" b="1" dirty="0" smtClean="0">
                <a:solidFill>
                  <a:schemeClr val="bg1"/>
                </a:solidFill>
                <a:effectLst>
                  <a:outerShdw blurRad="38100" dist="38100" dir="2700000" algn="tl">
                    <a:srgbClr val="000000">
                      <a:alpha val="43137"/>
                    </a:srgbClr>
                  </a:outerShdw>
                </a:effectLst>
              </a:rPr>
              <a:t>فهم القدرات والاستعدادات لدى الرياضيين الموهوبين وتوجيهها التوجيه السليم.</a:t>
            </a:r>
            <a:endParaRPr lang="en-US" sz="2000" dirty="0" smtClean="0">
              <a:solidFill>
                <a:schemeClr val="bg1"/>
              </a:solidFill>
              <a:effectLst>
                <a:outerShdw blurRad="38100" dist="38100" dir="2700000" algn="tl">
                  <a:srgbClr val="000000">
                    <a:alpha val="43137"/>
                  </a:srgbClr>
                </a:outerShdw>
              </a:effectLst>
            </a:endParaRPr>
          </a:p>
          <a:p>
            <a:pPr lvl="0"/>
            <a:r>
              <a:rPr lang="ar-IQ" sz="2000" b="1" dirty="0" smtClean="0">
                <a:solidFill>
                  <a:schemeClr val="bg1"/>
                </a:solidFill>
                <a:effectLst>
                  <a:outerShdw blurRad="38100" dist="38100" dir="2700000" algn="tl">
                    <a:srgbClr val="000000">
                      <a:alpha val="43137"/>
                    </a:srgbClr>
                  </a:outerShdw>
                </a:effectLst>
              </a:rPr>
              <a:t>توسيع </a:t>
            </a:r>
            <a:r>
              <a:rPr lang="ar-SA" sz="2000" b="1" dirty="0" smtClean="0">
                <a:solidFill>
                  <a:schemeClr val="bg1"/>
                </a:solidFill>
                <a:effectLst>
                  <a:outerShdw blurRad="38100" dist="38100" dir="2700000" algn="tl">
                    <a:srgbClr val="000000">
                      <a:alpha val="43137"/>
                    </a:srgbClr>
                  </a:outerShdw>
                </a:effectLst>
              </a:rPr>
              <a:t>مدارك الرياضيين الموهوبين في مجالات مواهبهم وتوظيفها لخدمة الرياضة التخصصية.</a:t>
            </a:r>
            <a:endParaRPr lang="en-US" sz="2000" dirty="0" smtClean="0">
              <a:solidFill>
                <a:schemeClr val="bg1"/>
              </a:solidFill>
              <a:effectLst>
                <a:outerShdw blurRad="38100" dist="38100" dir="2700000" algn="tl">
                  <a:srgbClr val="000000">
                    <a:alpha val="43137"/>
                  </a:srgbClr>
                </a:outerShdw>
              </a:effectLst>
            </a:endParaRPr>
          </a:p>
          <a:p>
            <a:pPr lvl="0"/>
            <a:r>
              <a:rPr lang="ar-IQ" sz="2000" b="1" dirty="0" smtClean="0">
                <a:solidFill>
                  <a:schemeClr val="bg1"/>
                </a:solidFill>
                <a:effectLst>
                  <a:outerShdw blurRad="38100" dist="38100" dir="2700000" algn="tl">
                    <a:srgbClr val="000000">
                      <a:alpha val="43137"/>
                    </a:srgbClr>
                  </a:outerShdw>
                </a:effectLst>
              </a:rPr>
              <a:t>تفجير المواهب الكامنة لدى الرياضيين الموهوبين وتشجيعهم على الإبداع والابتكار.</a:t>
            </a:r>
            <a:endParaRPr lang="en-US" sz="2000" dirty="0" smtClean="0">
              <a:solidFill>
                <a:schemeClr val="bg1"/>
              </a:solidFill>
              <a:effectLst>
                <a:outerShdw blurRad="38100" dist="38100" dir="2700000" algn="tl">
                  <a:srgbClr val="000000">
                    <a:alpha val="43137"/>
                  </a:srgbClr>
                </a:outerShdw>
              </a:effectLst>
            </a:endParaRPr>
          </a:p>
          <a:p>
            <a:pPr lvl="0"/>
            <a:r>
              <a:rPr lang="ar-IQ" sz="2000" b="1" dirty="0" smtClean="0">
                <a:solidFill>
                  <a:schemeClr val="bg1"/>
                </a:solidFill>
                <a:effectLst>
                  <a:outerShdw blurRad="38100" dist="38100" dir="2700000" algn="tl">
                    <a:srgbClr val="000000">
                      <a:alpha val="43137"/>
                    </a:srgbClr>
                  </a:outerShdw>
                </a:effectLst>
              </a:rPr>
              <a:t>ترغيب الرياضيين الموهوبين في مجالات مواهبهم للاستمرار في ممارستها وتطويرها.</a:t>
            </a:r>
            <a:endParaRPr lang="en-US" sz="2000" dirty="0" smtClean="0">
              <a:solidFill>
                <a:schemeClr val="bg1"/>
              </a:solidFill>
              <a:effectLst>
                <a:outerShdw blurRad="38100" dist="38100" dir="2700000" algn="tl">
                  <a:srgbClr val="000000">
                    <a:alpha val="43137"/>
                  </a:srgbClr>
                </a:outerShdw>
              </a:effectLst>
            </a:endParaRPr>
          </a:p>
          <a:p>
            <a:pPr lvl="0"/>
            <a:r>
              <a:rPr lang="ar-SA" sz="2000" b="1" dirty="0" smtClean="0">
                <a:solidFill>
                  <a:schemeClr val="bg1"/>
                </a:solidFill>
                <a:effectLst>
                  <a:outerShdw blurRad="38100" dist="38100" dir="2700000" algn="tl">
                    <a:srgbClr val="000000">
                      <a:alpha val="43137"/>
                    </a:srgbClr>
                  </a:outerShdw>
                </a:effectLst>
              </a:rPr>
              <a:t>تعويد الرياضيين الموهوبين على الجرأة وإبراز </a:t>
            </a:r>
            <a:r>
              <a:rPr lang="ar-SA" sz="2000" b="1" dirty="0" err="1" smtClean="0">
                <a:solidFill>
                  <a:schemeClr val="bg1"/>
                </a:solidFill>
                <a:effectLst>
                  <a:outerShdw blurRad="38100" dist="38100" dir="2700000" algn="tl">
                    <a:srgbClr val="000000">
                      <a:alpha val="43137"/>
                    </a:srgbClr>
                  </a:outerShdw>
                </a:effectLst>
              </a:rPr>
              <a:t>مالديهم</a:t>
            </a:r>
            <a:r>
              <a:rPr lang="ar-SA" sz="2000" b="1" dirty="0" smtClean="0">
                <a:solidFill>
                  <a:schemeClr val="bg1"/>
                </a:solidFill>
                <a:effectLst>
                  <a:outerShdw blurRad="38100" dist="38100" dir="2700000" algn="tl">
                    <a:srgbClr val="000000">
                      <a:alpha val="43137"/>
                    </a:srgbClr>
                  </a:outerShdw>
                </a:effectLst>
              </a:rPr>
              <a:t> من مواهب.</a:t>
            </a:r>
            <a:endParaRPr lang="en-US" sz="2000" dirty="0" smtClean="0">
              <a:solidFill>
                <a:schemeClr val="bg1"/>
              </a:solidFill>
              <a:effectLst>
                <a:outerShdw blurRad="38100" dist="38100" dir="2700000" algn="tl">
                  <a:srgbClr val="000000">
                    <a:alpha val="43137"/>
                  </a:srgbClr>
                </a:outerShdw>
              </a:effectLst>
            </a:endParaRPr>
          </a:p>
          <a:p>
            <a:pPr lvl="0"/>
            <a:r>
              <a:rPr lang="ar-SA" sz="2000" b="1" dirty="0" smtClean="0">
                <a:solidFill>
                  <a:schemeClr val="bg1"/>
                </a:solidFill>
                <a:effectLst>
                  <a:outerShdw blurRad="38100" dist="38100" dir="2700000" algn="tl">
                    <a:srgbClr val="000000">
                      <a:alpha val="43137"/>
                    </a:srgbClr>
                  </a:outerShdw>
                </a:effectLst>
              </a:rPr>
              <a:t>مساعدة الرياضيين الموهوبين في اختيار الرياضة المناسبة لتلك الموهبة والتي من خلالها يمكن إظهار إمكانات اكبر.</a:t>
            </a:r>
            <a:endParaRPr lang="en-US" sz="2000" dirty="0" smtClean="0">
              <a:solidFill>
                <a:schemeClr val="bg1"/>
              </a:solidFill>
              <a:effectLst>
                <a:outerShdw blurRad="38100" dist="38100" dir="2700000" algn="tl">
                  <a:srgbClr val="000000">
                    <a:alpha val="43137"/>
                  </a:srgbClr>
                </a:outerShdw>
              </a:effectLst>
            </a:endParaRPr>
          </a:p>
          <a:p>
            <a:r>
              <a:rPr lang="ar-SA" sz="2000" b="1" dirty="0" smtClean="0">
                <a:solidFill>
                  <a:schemeClr val="bg1"/>
                </a:solidFill>
              </a:rPr>
              <a:t> </a:t>
            </a:r>
            <a:endParaRPr lang="en-US" sz="2000" dirty="0" smtClean="0">
              <a:solidFill>
                <a:schemeClr val="bg1"/>
              </a:solidFill>
            </a:endParaRPr>
          </a:p>
          <a:p>
            <a:endParaRPr lang="ar-IQ" dirty="0"/>
          </a:p>
        </p:txBody>
      </p:sp>
    </p:spTree>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1393904_10151978182068006_1390746611_n.jpg"/>
          <p:cNvPicPr>
            <a:picLocks noChangeAspect="1"/>
          </p:cNvPicPr>
          <p:nvPr/>
        </p:nvPicPr>
        <p:blipFill>
          <a:blip r:embed="rId2"/>
          <a:stretch>
            <a:fillRect/>
          </a:stretch>
        </p:blipFill>
        <p:spPr>
          <a:xfrm>
            <a:off x="14313" y="0"/>
            <a:ext cx="9181159" cy="6929463"/>
          </a:xfrm>
          <a:prstGeom prst="rect">
            <a:avLst/>
          </a:prstGeom>
        </p:spPr>
      </p:pic>
      <p:sp>
        <p:nvSpPr>
          <p:cNvPr id="3" name="عنوان 2"/>
          <p:cNvSpPr>
            <a:spLocks noGrp="1"/>
          </p:cNvSpPr>
          <p:nvPr>
            <p:ph type="title"/>
          </p:nvPr>
        </p:nvSpPr>
        <p:spPr>
          <a:xfrm>
            <a:off x="457200" y="1785926"/>
            <a:ext cx="8229600" cy="857256"/>
          </a:xfrm>
        </p:spPr>
        <p:txBody>
          <a:bodyPr>
            <a:normAutofit fontScale="90000"/>
          </a:bodyPr>
          <a:lstStyle/>
          <a:p>
            <a:pPr algn="ctr"/>
            <a:r>
              <a:rPr lang="ar-SA" dirty="0" smtClean="0">
                <a:solidFill>
                  <a:srgbClr val="FFFF00"/>
                </a:solidFill>
              </a:rPr>
              <a:t>صفات التطور الحركي في عمر الدراسة.</a:t>
            </a:r>
            <a:r>
              <a:rPr lang="en-US" dirty="0" smtClean="0">
                <a:solidFill>
                  <a:srgbClr val="FFFF00"/>
                </a:solidFill>
              </a:rPr>
              <a:t/>
            </a:r>
            <a:br>
              <a:rPr lang="en-US" dirty="0" smtClean="0">
                <a:solidFill>
                  <a:srgbClr val="FFFF00"/>
                </a:solidFill>
              </a:rPr>
            </a:br>
            <a:r>
              <a:rPr lang="ar-SA" dirty="0" smtClean="0">
                <a:solidFill>
                  <a:srgbClr val="FFFF00"/>
                </a:solidFill>
              </a:rPr>
              <a:t>الخصائص المرافقة للتطور في مرحلة الدراسة المبكرة المرحلة العمرية </a:t>
            </a:r>
            <a:r>
              <a:rPr lang="en-US" dirty="0" smtClean="0">
                <a:solidFill>
                  <a:srgbClr val="FFFF00"/>
                </a:solidFill>
              </a:rPr>
              <a:t/>
            </a:r>
            <a:br>
              <a:rPr lang="en-US" dirty="0" smtClean="0">
                <a:solidFill>
                  <a:srgbClr val="FFFF00"/>
                </a:solidFill>
              </a:rPr>
            </a:br>
            <a:r>
              <a:rPr lang="ar-SA" dirty="0" smtClean="0">
                <a:solidFill>
                  <a:srgbClr val="FFFF00"/>
                </a:solidFill>
              </a:rPr>
              <a:t>( 7-9 ) </a:t>
            </a:r>
            <a:r>
              <a:rPr lang="en-US" dirty="0" smtClean="0"/>
              <a:t/>
            </a:r>
            <a:br>
              <a:rPr lang="en-US" dirty="0" smtClean="0"/>
            </a:br>
            <a:endParaRPr lang="ar-IQ" dirty="0"/>
          </a:p>
        </p:txBody>
      </p:sp>
      <p:sp>
        <p:nvSpPr>
          <p:cNvPr id="2049" name="Rectangle 1"/>
          <p:cNvSpPr>
            <a:spLocks noGrp="1" noChangeArrowheads="1"/>
          </p:cNvSpPr>
          <p:nvPr>
            <p:ph idx="1"/>
          </p:nvPr>
        </p:nvSpPr>
        <p:spPr bwMode="auto">
          <a:xfrm>
            <a:off x="0" y="3410902"/>
            <a:ext cx="9144000" cy="34470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FF0000"/>
                </a:solidFill>
                <a:effectLst>
                  <a:outerShdw blurRad="38100" dist="38100" dir="2700000" algn="tl">
                    <a:srgbClr val="000000">
                      <a:alpha val="43137"/>
                    </a:srgbClr>
                  </a:outerShdw>
                </a:effectLst>
                <a:latin typeface="Simplified Arabic" pitchFamily="18" charset="-78"/>
                <a:ea typeface="Calibri" pitchFamily="34" charset="0"/>
                <a:cs typeface="Simplified Arabic" pitchFamily="18" charset="-78"/>
              </a:rPr>
              <a:t>  </a:t>
            </a:r>
            <a:r>
              <a:rPr kumimoji="0" lang="ar-SA"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Simplified Arabic" pitchFamily="18" charset="-78"/>
                <a:ea typeface="Calibri" pitchFamily="34" charset="0"/>
                <a:cs typeface="Simplified Arabic" pitchFamily="18" charset="-78"/>
              </a:rPr>
              <a:t>يتم تحقيق تجانس في تقاسيم</a:t>
            </a:r>
            <a:r>
              <a:rPr kumimoji="0" lang="ar-IQ"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Simplified Arabic" pitchFamily="18" charset="-78"/>
                <a:ea typeface="Calibri" pitchFamily="34" charset="0"/>
                <a:cs typeface="Simplified Arabic" pitchFamily="18" charset="-78"/>
              </a:rPr>
              <a:t> الجسم</a:t>
            </a:r>
            <a:r>
              <a:rPr kumimoji="0" lang="ar-SA"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Simplified Arabic" pitchFamily="18" charset="-78"/>
                <a:ea typeface="Calibri" pitchFamily="34" charset="0"/>
                <a:cs typeface="Simplified Arabic" pitchFamily="18" charset="-78"/>
              </a:rPr>
              <a:t> وبذلك تتوفر الشروط المناسبة للتطور السريع والواضح لجميع القدرات المبكرة الحركية والسبب هو .</a:t>
            </a:r>
            <a:endParaRPr kumimoji="0" lang="en-US"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Simplified Arabic" pitchFamily="18" charset="-78"/>
                <a:ea typeface="Calibri" pitchFamily="34" charset="0"/>
                <a:cs typeface="Simplified Arabic" pitchFamily="18" charset="-78"/>
              </a:rPr>
              <a:t>1. لازال الجسم صغير وخفيف نسبياً.</a:t>
            </a:r>
            <a:endParaRPr kumimoji="0" lang="en-US"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Simplified Arabic" pitchFamily="18" charset="-78"/>
                <a:ea typeface="Calibri" pitchFamily="34" charset="0"/>
                <a:cs typeface="Simplified Arabic" pitchFamily="18" charset="-78"/>
              </a:rPr>
              <a:t>2. تبقى من خلال النمو الهادئ والمتزن خلال كامل مرحلة الدراسة تقاسيم الجسم متجانسة لبعضها البعض.</a:t>
            </a:r>
            <a:endParaRPr kumimoji="0" lang="en-US"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Simplified Arabic" pitchFamily="18" charset="-78"/>
                <a:ea typeface="Calibri" pitchFamily="34" charset="0"/>
                <a:cs typeface="Simplified Arabic" pitchFamily="18" charset="-78"/>
              </a:rPr>
              <a:t>إضافة إلى ذلك فهناك جملة من العوامل المؤثرة والمناسبة للتطور الحركي في هذه المرحلة العمرية.</a:t>
            </a:r>
            <a:endParaRPr kumimoji="0" lang="en-US"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SA"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Simplified Arabic" pitchFamily="18" charset="-78"/>
                <a:ea typeface="Calibri" pitchFamily="34" charset="0"/>
                <a:cs typeface="Simplified Arabic" pitchFamily="18" charset="-78"/>
              </a:rPr>
              <a:t>التطور السريع للقدرات الذهنية (كمحصلة لممارسة الدراسة وبالتالي لعلاقات الاتصال الواسعة جداً مع الطلبة الآخرين).</a:t>
            </a:r>
            <a:endParaRPr kumimoji="0" lang="en-US"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SA"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Simplified Arabic" pitchFamily="18" charset="-78"/>
                <a:ea typeface="Calibri" pitchFamily="34" charset="0"/>
                <a:cs typeface="Simplified Arabic" pitchFamily="18" charset="-78"/>
              </a:rPr>
              <a:t>الدرجة العالية للفعالية والنشاط التي تظهر لدى الطفل في نشاطه الحركي اليومي وفي أوقات الفراغ ( تبرز هذه الظاهرة لدى الذكور بشكل أكثر منه لدى الإناث).</a:t>
            </a:r>
            <a:endParaRPr kumimoji="0" lang="en-US"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SA"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Simplified Arabic" pitchFamily="18" charset="-78"/>
                <a:ea typeface="Calibri" pitchFamily="34" charset="0"/>
                <a:cs typeface="Simplified Arabic" pitchFamily="18" charset="-78"/>
              </a:rPr>
              <a:t>دور التربية الرياضية التي تبدأ بشكل منتظم مع بدء الدراسة.</a:t>
            </a:r>
            <a:endParaRPr kumimoji="0" lang="en-US"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Screenshot_2013-12-16-00-57-12-1.png"/>
          <p:cNvPicPr>
            <a:picLocks noGrp="1" noChangeAspect="1"/>
          </p:cNvPicPr>
          <p:nvPr>
            <p:ph idx="1"/>
          </p:nvPr>
        </p:nvPicPr>
        <p:blipFill>
          <a:blip r:embed="rId2"/>
          <a:stretch>
            <a:fillRect/>
          </a:stretch>
        </p:blipFill>
        <p:spPr>
          <a:xfrm>
            <a:off x="0" y="-1000156"/>
            <a:ext cx="9446023" cy="7858156"/>
          </a:xfrm>
        </p:spPr>
      </p:pic>
      <p:sp>
        <p:nvSpPr>
          <p:cNvPr id="3" name="عنوان 2"/>
          <p:cNvSpPr>
            <a:spLocks noGrp="1"/>
          </p:cNvSpPr>
          <p:nvPr>
            <p:ph type="title"/>
          </p:nvPr>
        </p:nvSpPr>
        <p:spPr>
          <a:xfrm>
            <a:off x="428596" y="285728"/>
            <a:ext cx="8229600" cy="4011618"/>
          </a:xfrm>
        </p:spPr>
        <p:txBody>
          <a:bodyPr>
            <a:normAutofit fontScale="90000"/>
          </a:bodyPr>
          <a:lstStyle/>
          <a:p>
            <a:pPr algn="just"/>
            <a:r>
              <a:rPr lang="en-US" sz="5300" dirty="0" smtClean="0">
                <a:solidFill>
                  <a:srgbClr val="FF0000"/>
                </a:solidFill>
              </a:rPr>
              <a:t/>
            </a:r>
            <a:br>
              <a:rPr lang="en-US" sz="5300" dirty="0" smtClean="0">
                <a:solidFill>
                  <a:srgbClr val="FF0000"/>
                </a:solidFill>
              </a:rPr>
            </a:br>
            <a:r>
              <a:rPr lang="en-US" sz="5300" dirty="0" smtClean="0">
                <a:solidFill>
                  <a:srgbClr val="FF0000"/>
                </a:solidFill>
              </a:rPr>
              <a:t/>
            </a:r>
            <a:br>
              <a:rPr lang="en-US" sz="5300" dirty="0" smtClean="0">
                <a:solidFill>
                  <a:srgbClr val="FF0000"/>
                </a:solidFill>
              </a:rPr>
            </a:br>
            <a:r>
              <a:rPr lang="ar-SA" sz="5300" dirty="0" smtClean="0">
                <a:solidFill>
                  <a:srgbClr val="FF0000"/>
                </a:solidFill>
              </a:rPr>
              <a:t>ملاحظات لدروس التربية الرياضية والتدريب.</a:t>
            </a:r>
            <a:r>
              <a:rPr lang="en-US" dirty="0" smtClean="0"/>
              <a:t/>
            </a:r>
            <a:br>
              <a:rPr lang="en-US" dirty="0" smtClean="0"/>
            </a:br>
            <a:r>
              <a:rPr lang="ar-SA" dirty="0" smtClean="0">
                <a:solidFill>
                  <a:srgbClr val="FFFF00"/>
                </a:solidFill>
              </a:rPr>
              <a:t>  يجب التأكيد على المهام الحركية المتنوعة والمختلفة الوجوه وخاصة فيما يتعلق في التعليم التوافقي والذي سيتم التطرق </a:t>
            </a:r>
            <a:r>
              <a:rPr lang="ar-SA" dirty="0" err="1" smtClean="0">
                <a:solidFill>
                  <a:srgbClr val="FFFF00"/>
                </a:solidFill>
              </a:rPr>
              <a:t>اليه</a:t>
            </a:r>
            <a:r>
              <a:rPr lang="ar-SA" dirty="0" smtClean="0">
                <a:solidFill>
                  <a:srgbClr val="FFFF00"/>
                </a:solidFill>
              </a:rPr>
              <a:t> بصوره </a:t>
            </a:r>
            <a:r>
              <a:rPr lang="ar-SA" dirty="0" err="1" smtClean="0">
                <a:solidFill>
                  <a:srgbClr val="FFFF00"/>
                </a:solidFill>
              </a:rPr>
              <a:t>اكثر</a:t>
            </a:r>
            <a:r>
              <a:rPr lang="ar-SA" dirty="0" smtClean="0">
                <a:solidFill>
                  <a:srgbClr val="FFFF00"/>
                </a:solidFill>
              </a:rPr>
              <a:t> تفصيلاً لأهمية القدرات التوافقية في هذه المرحلة العمرية, وتدريب </a:t>
            </a:r>
            <a:r>
              <a:rPr lang="ar-SA" dirty="0" err="1" smtClean="0">
                <a:solidFill>
                  <a:srgbClr val="FFFF00"/>
                </a:solidFill>
              </a:rPr>
              <a:t>المرونه</a:t>
            </a:r>
            <a:r>
              <a:rPr lang="ar-SA" dirty="0" smtClean="0">
                <a:solidFill>
                  <a:srgbClr val="FFFF00"/>
                </a:solidFill>
              </a:rPr>
              <a:t> والسرعة, وتطوير التحمل </a:t>
            </a:r>
            <a:r>
              <a:rPr lang="ar-SA" dirty="0" err="1" smtClean="0">
                <a:solidFill>
                  <a:srgbClr val="FFFF00"/>
                </a:solidFill>
              </a:rPr>
              <a:t>الاساسي</a:t>
            </a:r>
            <a:r>
              <a:rPr lang="ar-SA" dirty="0" smtClean="0">
                <a:solidFill>
                  <a:srgbClr val="FFFF00"/>
                </a:solidFill>
              </a:rPr>
              <a:t> بدرجة تتناسب مع متطلبات النشاط الرياضي.</a:t>
            </a:r>
            <a:r>
              <a:rPr lang="en-US" dirty="0" smtClean="0">
                <a:solidFill>
                  <a:srgbClr val="FFFF00"/>
                </a:solidFill>
              </a:rPr>
              <a:t/>
            </a:r>
            <a:br>
              <a:rPr lang="en-US" dirty="0" smtClean="0">
                <a:solidFill>
                  <a:srgbClr val="FFFF00"/>
                </a:solidFill>
              </a:rPr>
            </a:br>
            <a:endParaRPr lang="ar-IQ" dirty="0">
              <a:solidFill>
                <a:srgbClr val="FFFF00"/>
              </a:solidFill>
            </a:endParaRPr>
          </a:p>
        </p:txBody>
      </p:sp>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20130922_175825.jpg"/>
          <p:cNvPicPr>
            <a:picLocks noGrp="1" noChangeAspect="1"/>
          </p:cNvPicPr>
          <p:nvPr>
            <p:ph idx="1"/>
          </p:nvPr>
        </p:nvPicPr>
        <p:blipFill>
          <a:blip r:embed="rId2" cstate="print"/>
          <a:stretch>
            <a:fillRect/>
          </a:stretch>
        </p:blipFill>
        <p:spPr>
          <a:xfrm>
            <a:off x="0" y="0"/>
            <a:ext cx="9183188" cy="7173118"/>
          </a:xfrm>
        </p:spPr>
        <p:style>
          <a:lnRef idx="0">
            <a:schemeClr val="accent2"/>
          </a:lnRef>
          <a:fillRef idx="3">
            <a:schemeClr val="accent2"/>
          </a:fillRef>
          <a:effectRef idx="3">
            <a:schemeClr val="accent2"/>
          </a:effectRef>
          <a:fontRef idx="minor">
            <a:schemeClr val="lt1"/>
          </a:fontRef>
        </p:style>
      </p:pic>
      <p:sp>
        <p:nvSpPr>
          <p:cNvPr id="3" name="عنوان 2"/>
          <p:cNvSpPr>
            <a:spLocks noGrp="1"/>
          </p:cNvSpPr>
          <p:nvPr>
            <p:ph type="title"/>
          </p:nvPr>
        </p:nvSpPr>
        <p:spPr>
          <a:xfrm>
            <a:off x="1142976" y="2786058"/>
            <a:ext cx="7086624" cy="2571768"/>
          </a:xfrm>
        </p:spPr>
        <p:txBody>
          <a:bodyPr>
            <a:normAutofit fontScale="90000"/>
          </a:bodyPr>
          <a:lstStyle/>
          <a:p>
            <a:pPr algn="ctr"/>
            <a:r>
              <a:rPr lang="ar-SA" sz="4000" dirty="0" smtClean="0">
                <a:solidFill>
                  <a:srgbClr val="00FF00"/>
                </a:solidFill>
                <a:effectLst>
                  <a:outerShdw blurRad="38100" dist="38100" dir="2700000" algn="tl">
                    <a:srgbClr val="000000">
                      <a:alpha val="43137"/>
                    </a:srgbClr>
                  </a:outerShdw>
                </a:effectLst>
              </a:rPr>
              <a:t>الخصائص المرافقة للتطور في مرحلة الدراسة المتأخرة المرحلة العمرية</a:t>
            </a:r>
            <a:r>
              <a:rPr lang="ar-IQ" sz="4000" dirty="0" smtClean="0">
                <a:solidFill>
                  <a:srgbClr val="00FF00"/>
                </a:solidFill>
                <a:effectLst>
                  <a:outerShdw blurRad="38100" dist="38100" dir="2700000" algn="tl">
                    <a:srgbClr val="000000">
                      <a:alpha val="43137"/>
                    </a:srgbClr>
                  </a:outerShdw>
                </a:effectLst>
              </a:rPr>
              <a:t> </a:t>
            </a:r>
            <a:r>
              <a:rPr lang="ar-SA" sz="4000" dirty="0" smtClean="0">
                <a:solidFill>
                  <a:srgbClr val="00FF00"/>
                </a:solidFill>
                <a:effectLst>
                  <a:outerShdw blurRad="38100" dist="38100" dir="2700000" algn="tl">
                    <a:srgbClr val="000000">
                      <a:alpha val="43137"/>
                    </a:srgbClr>
                  </a:outerShdw>
                </a:effectLst>
              </a:rPr>
              <a:t>إناث( 9-11 )</a:t>
            </a:r>
            <a:r>
              <a:rPr lang="en-US" sz="4000" dirty="0" smtClean="0">
                <a:solidFill>
                  <a:srgbClr val="00FF00"/>
                </a:solidFill>
                <a:effectLst>
                  <a:outerShdw blurRad="38100" dist="38100" dir="2700000" algn="tl">
                    <a:srgbClr val="000000">
                      <a:alpha val="43137"/>
                    </a:srgbClr>
                  </a:outerShdw>
                </a:effectLst>
              </a:rPr>
              <a:t/>
            </a:r>
            <a:br>
              <a:rPr lang="en-US" sz="4000" dirty="0" smtClean="0">
                <a:solidFill>
                  <a:srgbClr val="00FF00"/>
                </a:solidFill>
                <a:effectLst>
                  <a:outerShdw blurRad="38100" dist="38100" dir="2700000" algn="tl">
                    <a:srgbClr val="000000">
                      <a:alpha val="43137"/>
                    </a:srgbClr>
                  </a:outerShdw>
                </a:effectLst>
              </a:rPr>
            </a:br>
            <a:r>
              <a:rPr lang="ar-SA" sz="4000" dirty="0" smtClean="0">
                <a:solidFill>
                  <a:srgbClr val="00FF00"/>
                </a:solidFill>
                <a:effectLst>
                  <a:outerShdw blurRad="38100" dist="38100" dir="2700000" algn="tl">
                    <a:srgbClr val="000000">
                      <a:alpha val="43137"/>
                    </a:srgbClr>
                  </a:outerShdw>
                </a:effectLst>
              </a:rPr>
              <a:t>ذكور( 9- 13) </a:t>
            </a:r>
            <a:r>
              <a:rPr lang="en-US" sz="3200" dirty="0" smtClean="0">
                <a:solidFill>
                  <a:schemeClr val="bg1"/>
                </a:solidFill>
              </a:rPr>
              <a:t/>
            </a:r>
            <a:br>
              <a:rPr lang="en-US" sz="3200" dirty="0" smtClean="0">
                <a:solidFill>
                  <a:schemeClr val="bg1"/>
                </a:solidFill>
              </a:rPr>
            </a:br>
            <a:r>
              <a:rPr lang="ar-SA" sz="3200" dirty="0" smtClean="0">
                <a:solidFill>
                  <a:schemeClr val="bg1"/>
                </a:solidFill>
              </a:rPr>
              <a:t>   </a:t>
            </a:r>
            <a:r>
              <a:rPr lang="ar-SA" sz="3200" dirty="0" err="1" smtClean="0">
                <a:solidFill>
                  <a:srgbClr val="FF00FF"/>
                </a:solidFill>
              </a:rPr>
              <a:t>لاتطرأ</a:t>
            </a:r>
            <a:r>
              <a:rPr lang="ar-SA" sz="3200" dirty="0" smtClean="0">
                <a:solidFill>
                  <a:srgbClr val="FF00FF"/>
                </a:solidFill>
              </a:rPr>
              <a:t> تغيرات واضحة من الناحية البيولوجية إلى حين البدء في النضوج الجنسي ( تستمر عملية النمو والتطور لطفل الدراسة المبكرة بشكل منتظم), ولكن بنية العظام في هذه الفترة </a:t>
            </a:r>
            <a:r>
              <a:rPr lang="ar-SA" sz="3200" dirty="0" err="1" smtClean="0">
                <a:solidFill>
                  <a:srgbClr val="FF00FF"/>
                </a:solidFill>
              </a:rPr>
              <a:t>لاتزال</a:t>
            </a:r>
            <a:r>
              <a:rPr lang="ar-SA" sz="3200" dirty="0" smtClean="0">
                <a:solidFill>
                  <a:srgbClr val="FF00FF"/>
                </a:solidFill>
              </a:rPr>
              <a:t> غير متكاملة لذلك فيجب عدم إجهاد النسيج الضام والداعم إلا كما يناسب هذه المرحلة نظراً للمخاطر الكبيرة في حدوث الإصابات.</a:t>
            </a:r>
            <a:r>
              <a:rPr lang="en-US" sz="3200" dirty="0" smtClean="0">
                <a:solidFill>
                  <a:srgbClr val="FF00FF"/>
                </a:solidFill>
              </a:rPr>
              <a:t/>
            </a:r>
            <a:br>
              <a:rPr lang="en-US" sz="3200" dirty="0" smtClean="0">
                <a:solidFill>
                  <a:srgbClr val="FF00FF"/>
                </a:solidFill>
              </a:rPr>
            </a:br>
            <a:r>
              <a:rPr lang="ar-SA" sz="3200" dirty="0" smtClean="0">
                <a:solidFill>
                  <a:srgbClr val="FF00FF"/>
                </a:solidFill>
              </a:rPr>
              <a:t>  أما من الناحية النفسية فتتوفر</a:t>
            </a:r>
            <a:r>
              <a:rPr lang="ar-IQ" sz="3200" dirty="0" smtClean="0">
                <a:solidFill>
                  <a:srgbClr val="FF00FF"/>
                </a:solidFill>
              </a:rPr>
              <a:t>الشروط</a:t>
            </a:r>
            <a:r>
              <a:rPr lang="ar-SA" sz="3200" dirty="0" smtClean="0">
                <a:solidFill>
                  <a:srgbClr val="FF00FF"/>
                </a:solidFill>
              </a:rPr>
              <a:t> المناسبة جداً, القدرات الذهنية, الاعتقاد بتنفيذ الرأي, الاستعداد للعمل والانتظام, حالة أساسية من التفاؤل والشجاعة عندما تتوفر الثقة.</a:t>
            </a:r>
            <a:r>
              <a:rPr lang="en-US" sz="3200" dirty="0" smtClean="0">
                <a:solidFill>
                  <a:schemeClr val="bg1"/>
                </a:solidFill>
              </a:rPr>
              <a:t/>
            </a:r>
            <a:br>
              <a:rPr lang="en-US" sz="3200" dirty="0" smtClean="0">
                <a:solidFill>
                  <a:schemeClr val="bg1"/>
                </a:solidFill>
              </a:rPr>
            </a:br>
            <a:endParaRPr lang="ar-IQ" sz="3200" dirty="0">
              <a:solidFill>
                <a:schemeClr val="bg1"/>
              </a:solidFill>
            </a:endParaRPr>
          </a:p>
        </p:txBody>
      </p:sp>
    </p:spTree>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greta-fischer-dribbling.jpeg"/>
          <p:cNvPicPr>
            <a:picLocks noGrp="1" noChangeAspect="1"/>
          </p:cNvPicPr>
          <p:nvPr>
            <p:ph idx="1"/>
          </p:nvPr>
        </p:nvPicPr>
        <p:blipFill>
          <a:blip r:embed="rId2"/>
          <a:stretch>
            <a:fillRect/>
          </a:stretch>
        </p:blipFill>
        <p:spPr>
          <a:xfrm>
            <a:off x="0" y="0"/>
            <a:ext cx="9429787" cy="7019883"/>
          </a:xfrm>
        </p:spPr>
      </p:pic>
      <p:sp>
        <p:nvSpPr>
          <p:cNvPr id="3" name="عنوان 2"/>
          <p:cNvSpPr>
            <a:spLocks noGrp="1"/>
          </p:cNvSpPr>
          <p:nvPr>
            <p:ph type="title"/>
          </p:nvPr>
        </p:nvSpPr>
        <p:spPr>
          <a:xfrm>
            <a:off x="457200" y="857232"/>
            <a:ext cx="8229600" cy="4286280"/>
          </a:xfrm>
        </p:spPr>
        <p:txBody>
          <a:bodyPr>
            <a:normAutofit fontScale="90000"/>
          </a:bodyPr>
          <a:lstStyle/>
          <a:p>
            <a:pPr algn="ctr"/>
            <a:r>
              <a:rPr lang="ar-IQ" sz="3200" dirty="0" smtClean="0">
                <a:solidFill>
                  <a:srgbClr val="FF00FF"/>
                </a:solidFill>
              </a:rPr>
              <a:t/>
            </a:r>
            <a:br>
              <a:rPr lang="ar-IQ" sz="3200" dirty="0" smtClean="0">
                <a:solidFill>
                  <a:srgbClr val="FF00FF"/>
                </a:solidFill>
              </a:rPr>
            </a:br>
            <a:r>
              <a:rPr lang="ar-IQ" sz="3200" dirty="0" smtClean="0">
                <a:solidFill>
                  <a:srgbClr val="FF00FF"/>
                </a:solidFill>
              </a:rPr>
              <a:t/>
            </a:r>
            <a:br>
              <a:rPr lang="ar-IQ" sz="3200" dirty="0" smtClean="0">
                <a:solidFill>
                  <a:srgbClr val="FF00FF"/>
                </a:solidFill>
              </a:rPr>
            </a:br>
            <a:r>
              <a:rPr lang="ar-IQ" sz="3200" dirty="0" smtClean="0">
                <a:solidFill>
                  <a:srgbClr val="FF00FF"/>
                </a:solidFill>
              </a:rPr>
              <a:t/>
            </a:r>
            <a:br>
              <a:rPr lang="ar-IQ" sz="3200" dirty="0" smtClean="0">
                <a:solidFill>
                  <a:srgbClr val="FF00FF"/>
                </a:solidFill>
              </a:rPr>
            </a:br>
            <a:r>
              <a:rPr lang="ar-SA" sz="3200" dirty="0" smtClean="0">
                <a:solidFill>
                  <a:srgbClr val="FF00FF"/>
                </a:solidFill>
              </a:rPr>
              <a:t>ملاحظات لدروس التربية الرياضية والتدريب.</a:t>
            </a:r>
            <a:r>
              <a:rPr lang="en-US" sz="1600" dirty="0" smtClean="0"/>
              <a:t/>
            </a:r>
            <a:br>
              <a:rPr lang="en-US" sz="1600" dirty="0" smtClean="0"/>
            </a:br>
            <a:r>
              <a:rPr lang="ar-SA" sz="2700" dirty="0" smtClean="0">
                <a:solidFill>
                  <a:srgbClr val="00FF00"/>
                </a:solidFill>
              </a:rPr>
              <a:t>التأكيد بشدة على متابعة صقل القدرات التوافقية ( المرحلة العمرية المثلى للتعلم الحركي ) نظرا لعلاقة التعلم والتنويع الحركي في المراحل المقبلة وبشكل حاسم من الخبرات الحركية المكتسبة من مرحلة الطفولة.</a:t>
            </a:r>
            <a:r>
              <a:rPr lang="en-US" sz="2700" dirty="0" smtClean="0">
                <a:solidFill>
                  <a:srgbClr val="00FF00"/>
                </a:solidFill>
              </a:rPr>
              <a:t/>
            </a:r>
            <a:br>
              <a:rPr lang="en-US" sz="2700" dirty="0" smtClean="0">
                <a:solidFill>
                  <a:srgbClr val="00FF00"/>
                </a:solidFill>
              </a:rPr>
            </a:br>
            <a:r>
              <a:rPr lang="ar-SA" sz="2700" dirty="0" smtClean="0">
                <a:solidFill>
                  <a:srgbClr val="00FF00"/>
                </a:solidFill>
              </a:rPr>
              <a:t>كذلك فمن الضروري تطوير السرعة بشكل متنوع وزيادة العمل في تطوير القوة المميزة بالسرعة.</a:t>
            </a:r>
            <a:r>
              <a:rPr lang="en-US" sz="2700" dirty="0" smtClean="0">
                <a:solidFill>
                  <a:srgbClr val="00FF00"/>
                </a:solidFill>
              </a:rPr>
              <a:t/>
            </a:r>
            <a:br>
              <a:rPr lang="en-US" sz="2700" dirty="0" smtClean="0">
                <a:solidFill>
                  <a:srgbClr val="00FF00"/>
                </a:solidFill>
              </a:rPr>
            </a:br>
            <a:r>
              <a:rPr lang="ar-SA" sz="2700" dirty="0" smtClean="0">
                <a:solidFill>
                  <a:srgbClr val="00FF00"/>
                </a:solidFill>
              </a:rPr>
              <a:t>متابعة </a:t>
            </a:r>
            <a:r>
              <a:rPr lang="ar-SA" sz="2700" dirty="0" err="1" smtClean="0">
                <a:solidFill>
                  <a:srgbClr val="00FF00"/>
                </a:solidFill>
              </a:rPr>
              <a:t>ابراز</a:t>
            </a:r>
            <a:r>
              <a:rPr lang="ar-SA" sz="2700" dirty="0" smtClean="0">
                <a:solidFill>
                  <a:srgbClr val="00FF00"/>
                </a:solidFill>
              </a:rPr>
              <a:t> قدرات القوة بهدف تقوية كامل الجسم (تحمل قوة) </a:t>
            </a:r>
            <a:r>
              <a:rPr lang="ar-SA" sz="2700" dirty="0" err="1" smtClean="0">
                <a:solidFill>
                  <a:srgbClr val="00FF00"/>
                </a:solidFill>
              </a:rPr>
              <a:t>ومراعات</a:t>
            </a:r>
            <a:r>
              <a:rPr lang="ar-SA" sz="2700" dirty="0" smtClean="0">
                <a:solidFill>
                  <a:srgbClr val="00FF00"/>
                </a:solidFill>
              </a:rPr>
              <a:t> العضلات المثبتة للجذع بشكل خاص.</a:t>
            </a:r>
            <a:r>
              <a:rPr lang="en-US" sz="2700" dirty="0" smtClean="0">
                <a:solidFill>
                  <a:srgbClr val="00FF00"/>
                </a:solidFill>
              </a:rPr>
              <a:t/>
            </a:r>
            <a:br>
              <a:rPr lang="en-US" sz="2700" dirty="0" smtClean="0">
                <a:solidFill>
                  <a:srgbClr val="00FF00"/>
                </a:solidFill>
              </a:rPr>
            </a:br>
            <a:r>
              <a:rPr lang="ar-SA" sz="2700" dirty="0" smtClean="0">
                <a:solidFill>
                  <a:srgbClr val="00FF00"/>
                </a:solidFill>
              </a:rPr>
              <a:t>يجب </a:t>
            </a:r>
            <a:r>
              <a:rPr lang="ar-SA" sz="2700" dirty="0" err="1" smtClean="0">
                <a:solidFill>
                  <a:srgbClr val="00FF00"/>
                </a:solidFill>
              </a:rPr>
              <a:t>ان</a:t>
            </a:r>
            <a:r>
              <a:rPr lang="ar-SA" sz="2700" dirty="0" smtClean="0">
                <a:solidFill>
                  <a:srgbClr val="00FF00"/>
                </a:solidFill>
              </a:rPr>
              <a:t> يرافق تدريب القوة تدريب المرونة وخاصة بهدف </a:t>
            </a:r>
            <a:r>
              <a:rPr lang="ar-SA" sz="2700" dirty="0" err="1" smtClean="0">
                <a:solidFill>
                  <a:srgbClr val="00FF00"/>
                </a:solidFill>
              </a:rPr>
              <a:t>اطالة</a:t>
            </a:r>
            <a:r>
              <a:rPr lang="ar-SA" sz="2700" dirty="0" smtClean="0">
                <a:solidFill>
                  <a:srgbClr val="00FF00"/>
                </a:solidFill>
              </a:rPr>
              <a:t> المجموعات العضلية القابلة للقصر.</a:t>
            </a:r>
            <a:r>
              <a:rPr lang="en-US" sz="2700" dirty="0" smtClean="0">
                <a:solidFill>
                  <a:srgbClr val="00FF00"/>
                </a:solidFill>
              </a:rPr>
              <a:t/>
            </a:r>
            <a:br>
              <a:rPr lang="en-US" sz="2700" dirty="0" smtClean="0">
                <a:solidFill>
                  <a:srgbClr val="00FF00"/>
                </a:solidFill>
              </a:rPr>
            </a:br>
            <a:r>
              <a:rPr lang="ar-SA" sz="2700" dirty="0" smtClean="0">
                <a:solidFill>
                  <a:srgbClr val="00FF00"/>
                </a:solidFill>
              </a:rPr>
              <a:t>يجب التركيز عند تدريب التحمل على التحمل الهوائي بشكل خاص, ويجب على المدرب القيام بدورة الدافعي وتوفير التمارين المناسبة وكذلك التنويع بالتمارين البدنية حسبما تتطلبه طرق العمل من اجل تجنب ظاهرة الرتابة </a:t>
            </a:r>
            <a:r>
              <a:rPr lang="ar-SA" sz="2700" dirty="0" err="1" smtClean="0">
                <a:solidFill>
                  <a:srgbClr val="00FF00"/>
                </a:solidFill>
              </a:rPr>
              <a:t>اي</a:t>
            </a:r>
            <a:r>
              <a:rPr lang="ar-SA" sz="2700" dirty="0" smtClean="0">
                <a:solidFill>
                  <a:srgbClr val="00FF00"/>
                </a:solidFill>
              </a:rPr>
              <a:t> العمل على نفس النمط.</a:t>
            </a:r>
            <a:r>
              <a:rPr lang="en-US" sz="2700" dirty="0" smtClean="0">
                <a:solidFill>
                  <a:srgbClr val="00FF00"/>
                </a:solidFill>
              </a:rPr>
              <a:t/>
            </a:r>
            <a:br>
              <a:rPr lang="en-US" sz="2700" dirty="0" smtClean="0">
                <a:solidFill>
                  <a:srgbClr val="00FF00"/>
                </a:solidFill>
              </a:rPr>
            </a:br>
            <a:r>
              <a:rPr lang="ar-IQ" sz="2700" dirty="0" smtClean="0">
                <a:solidFill>
                  <a:srgbClr val="00FF00"/>
                </a:solidFill>
              </a:rPr>
              <a:t> </a:t>
            </a:r>
            <a:r>
              <a:rPr lang="en-US" sz="2700" dirty="0" smtClean="0">
                <a:solidFill>
                  <a:srgbClr val="00FF00"/>
                </a:solidFill>
              </a:rPr>
              <a:t/>
            </a:r>
            <a:br>
              <a:rPr lang="en-US" sz="2700" dirty="0" smtClean="0">
                <a:solidFill>
                  <a:srgbClr val="00FF00"/>
                </a:solidFill>
              </a:rPr>
            </a:br>
            <a:r>
              <a:rPr lang="ar-IQ" sz="2700" dirty="0" smtClean="0">
                <a:solidFill>
                  <a:srgbClr val="00FF00"/>
                </a:solidFill>
              </a:rPr>
              <a:t>تنتهي مرحلة الطفولة بيولوجياً مع انتهاء عمر الدراسة وتبدأ مرحلة النضوج </a:t>
            </a:r>
            <a:r>
              <a:rPr lang="ar-IQ" sz="2700" dirty="0" err="1" smtClean="0">
                <a:solidFill>
                  <a:srgbClr val="00FF00"/>
                </a:solidFill>
              </a:rPr>
              <a:t>الاولى</a:t>
            </a:r>
            <a:r>
              <a:rPr lang="ar-IQ" sz="2700" dirty="0" smtClean="0">
                <a:solidFill>
                  <a:srgbClr val="00FF00"/>
                </a:solidFill>
              </a:rPr>
              <a:t> ( النضوج الجنسي ) التي تمهد لمرحلة التطور البيولوجي التالي في عمر الناشئين.</a:t>
            </a:r>
            <a:r>
              <a:rPr lang="en-US" sz="2700" dirty="0" smtClean="0">
                <a:solidFill>
                  <a:srgbClr val="00FF00"/>
                </a:solidFill>
              </a:rPr>
              <a:t/>
            </a:r>
            <a:br>
              <a:rPr lang="en-US" sz="2700" dirty="0" smtClean="0">
                <a:solidFill>
                  <a:srgbClr val="00FF00"/>
                </a:solidFill>
              </a:rPr>
            </a:br>
            <a:endParaRPr lang="ar-IQ" sz="2700" dirty="0">
              <a:solidFill>
                <a:srgbClr val="00FF00"/>
              </a:solidFill>
            </a:endParaRPr>
          </a:p>
        </p:txBody>
      </p:sp>
    </p:spTree>
  </p:cSld>
  <p:clrMapOvr>
    <a:masterClrMapping/>
  </p:clrMapOvr>
  <p:transition>
    <p:checke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aufwaermen_555.jpeg"/>
          <p:cNvPicPr>
            <a:picLocks noGrp="1" noChangeAspect="1"/>
          </p:cNvPicPr>
          <p:nvPr>
            <p:ph idx="1"/>
          </p:nvPr>
        </p:nvPicPr>
        <p:blipFill>
          <a:blip r:embed="rId2"/>
          <a:stretch>
            <a:fillRect/>
          </a:stretch>
        </p:blipFill>
        <p:spPr>
          <a:xfrm>
            <a:off x="-215652" y="0"/>
            <a:ext cx="9431702" cy="6858000"/>
          </a:xfrm>
          <a:prstGeom prst="rect">
            <a:avLst/>
          </a:prstGeom>
          <a:ln w="88900" cap="sq" cmpd="thickThin">
            <a:solidFill>
              <a:srgbClr val="000000"/>
            </a:solidFill>
            <a:prstDash val="solid"/>
            <a:miter lim="800000"/>
          </a:ln>
          <a:effectLst>
            <a:innerShdw blurRad="76200">
              <a:srgbClr val="000000"/>
            </a:innerShdw>
          </a:effectLst>
        </p:spPr>
      </p:pic>
      <p:sp>
        <p:nvSpPr>
          <p:cNvPr id="3" name="عنوان 2"/>
          <p:cNvSpPr>
            <a:spLocks noGrp="1"/>
          </p:cNvSpPr>
          <p:nvPr>
            <p:ph type="title"/>
          </p:nvPr>
        </p:nvSpPr>
        <p:spPr>
          <a:xfrm>
            <a:off x="457200" y="274638"/>
            <a:ext cx="8229600" cy="5940444"/>
          </a:xfrm>
        </p:spPr>
        <p:txBody>
          <a:bodyPr>
            <a:noAutofit/>
          </a:bodyPr>
          <a:lstStyle/>
          <a:p>
            <a:pPr algn="ctr"/>
            <a:r>
              <a:rPr lang="ar-SA" sz="4000" dirty="0" smtClean="0">
                <a:solidFill>
                  <a:srgbClr val="FF0000"/>
                </a:solidFill>
              </a:rPr>
              <a:t>صفات التطور الحركي للمرحلة العمرية لدى الناشئين</a:t>
            </a:r>
            <a:r>
              <a:rPr lang="en-US" sz="2400" dirty="0" smtClean="0"/>
              <a:t/>
            </a:r>
            <a:br>
              <a:rPr lang="en-US" sz="2400" dirty="0" smtClean="0"/>
            </a:br>
            <a:r>
              <a:rPr lang="ar-SA" sz="2400" dirty="0" smtClean="0">
                <a:solidFill>
                  <a:srgbClr val="00B0F0"/>
                </a:solidFill>
                <a:effectLst>
                  <a:outerShdw blurRad="38100" dist="38100" dir="2700000" algn="tl">
                    <a:srgbClr val="000000">
                      <a:alpha val="43137"/>
                    </a:srgbClr>
                  </a:outerShdw>
                </a:effectLst>
              </a:rPr>
              <a:t>   </a:t>
            </a:r>
            <a:r>
              <a:rPr lang="ar-SA" sz="2400" dirty="0" smtClean="0">
                <a:solidFill>
                  <a:schemeClr val="bg1"/>
                </a:solidFill>
                <a:effectLst>
                  <a:outerShdw blurRad="38100" dist="38100" dir="2700000" algn="tl">
                    <a:srgbClr val="000000">
                      <a:alpha val="43137"/>
                    </a:srgbClr>
                  </a:outerShdw>
                </a:effectLst>
              </a:rPr>
              <a:t>تشمل المرحلة العمرية للناشئين على المرحلة العمرية بين الأطفال والكبار, وتتصف هذه المرحلة العمرية.</a:t>
            </a:r>
            <a:r>
              <a:rPr lang="en-US" sz="2400" dirty="0" smtClean="0">
                <a:solidFill>
                  <a:schemeClr val="bg1"/>
                </a:solidFill>
                <a:effectLst>
                  <a:outerShdw blurRad="38100" dist="38100" dir="2700000" algn="tl">
                    <a:srgbClr val="000000">
                      <a:alpha val="43137"/>
                    </a:srgbClr>
                  </a:outerShdw>
                </a:effectLst>
              </a:rPr>
              <a:t/>
            </a:r>
            <a:br>
              <a:rPr lang="en-US" sz="2400" dirty="0" smtClean="0">
                <a:solidFill>
                  <a:schemeClr val="bg1"/>
                </a:solidFill>
                <a:effectLst>
                  <a:outerShdw blurRad="38100" dist="38100" dir="2700000" algn="tl">
                    <a:srgbClr val="000000">
                      <a:alpha val="43137"/>
                    </a:srgbClr>
                  </a:outerShdw>
                </a:effectLst>
              </a:rPr>
            </a:br>
            <a:r>
              <a:rPr lang="ar-SA" sz="2400" dirty="0" smtClean="0">
                <a:solidFill>
                  <a:schemeClr val="bg1"/>
                </a:solidFill>
                <a:effectLst>
                  <a:outerShdw blurRad="38100" dist="38100" dir="2700000" algn="tl">
                    <a:srgbClr val="000000">
                      <a:alpha val="43137"/>
                    </a:srgbClr>
                  </a:outerShdw>
                </a:effectLst>
              </a:rPr>
              <a:t>مميزات فائقة وتغيرات جسدية هامة تحول الطفل خلال سنوات قليلة ليصبح شاباً راشداً.</a:t>
            </a:r>
            <a:r>
              <a:rPr lang="en-US" sz="2400" dirty="0" smtClean="0">
                <a:solidFill>
                  <a:schemeClr val="bg1"/>
                </a:solidFill>
                <a:effectLst>
                  <a:outerShdw blurRad="38100" dist="38100" dir="2700000" algn="tl">
                    <a:srgbClr val="000000">
                      <a:alpha val="43137"/>
                    </a:srgbClr>
                  </a:outerShdw>
                </a:effectLst>
              </a:rPr>
              <a:t/>
            </a:r>
            <a:br>
              <a:rPr lang="en-US" sz="2400" dirty="0" smtClean="0">
                <a:solidFill>
                  <a:schemeClr val="bg1"/>
                </a:solidFill>
                <a:effectLst>
                  <a:outerShdw blurRad="38100" dist="38100" dir="2700000" algn="tl">
                    <a:srgbClr val="000000">
                      <a:alpha val="43137"/>
                    </a:srgbClr>
                  </a:outerShdw>
                </a:effectLst>
              </a:rPr>
            </a:br>
            <a:r>
              <a:rPr lang="ar-SA" sz="2400" dirty="0" smtClean="0">
                <a:solidFill>
                  <a:schemeClr val="bg1"/>
                </a:solidFill>
                <a:effectLst>
                  <a:outerShdw blurRad="38100" dist="38100" dir="2700000" algn="tl">
                    <a:srgbClr val="000000">
                      <a:alpha val="43137"/>
                    </a:srgbClr>
                  </a:outerShdw>
                </a:effectLst>
              </a:rPr>
              <a:t>وكذلك تغيرات واضحة جداً في الأحاسيس, ونوعية التفكير والسلوك ( ناحية نفسيةــــ اجتماعية ) ويتم في هذه المرحلة العمرية اكتساب الخاصية الذاتية للاستقلالية في تنظيم الحياة مستقبلاً ( الخواص الفردية ).</a:t>
            </a:r>
            <a:r>
              <a:rPr lang="en-US" sz="2400" dirty="0" smtClean="0">
                <a:solidFill>
                  <a:schemeClr val="bg1"/>
                </a:solidFill>
                <a:effectLst>
                  <a:outerShdw blurRad="38100" dist="38100" dir="2700000" algn="tl">
                    <a:srgbClr val="000000">
                      <a:alpha val="43137"/>
                    </a:srgbClr>
                  </a:outerShdw>
                </a:effectLst>
              </a:rPr>
              <a:t/>
            </a:r>
            <a:br>
              <a:rPr lang="en-US" sz="2400" dirty="0" smtClean="0">
                <a:solidFill>
                  <a:schemeClr val="bg1"/>
                </a:solidFill>
                <a:effectLst>
                  <a:outerShdw blurRad="38100" dist="38100" dir="2700000" algn="tl">
                    <a:srgbClr val="000000">
                      <a:alpha val="43137"/>
                    </a:srgbClr>
                  </a:outerShdw>
                </a:effectLst>
              </a:rPr>
            </a:br>
            <a:r>
              <a:rPr lang="ar-IQ" sz="2400" dirty="0" smtClean="0">
                <a:solidFill>
                  <a:schemeClr val="bg1"/>
                </a:solidFill>
                <a:effectLst>
                  <a:outerShdw blurRad="38100" dist="38100" dir="2700000" algn="tl">
                    <a:srgbClr val="000000">
                      <a:alpha val="43137"/>
                    </a:srgbClr>
                  </a:outerShdw>
                </a:effectLst>
              </a:rPr>
              <a:t> </a:t>
            </a:r>
            <a:r>
              <a:rPr lang="en-US" sz="2400" dirty="0" smtClean="0">
                <a:solidFill>
                  <a:srgbClr val="00B0F0"/>
                </a:solidFill>
                <a:effectLst>
                  <a:outerShdw blurRad="38100" dist="38100" dir="2700000" algn="tl">
                    <a:srgbClr val="000000">
                      <a:alpha val="43137"/>
                    </a:srgbClr>
                  </a:outerShdw>
                </a:effectLst>
              </a:rPr>
              <a:t/>
            </a:r>
            <a:br>
              <a:rPr lang="en-US" sz="2400" dirty="0" smtClean="0">
                <a:solidFill>
                  <a:srgbClr val="00B0F0"/>
                </a:solidFill>
                <a:effectLst>
                  <a:outerShdw blurRad="38100" dist="38100" dir="2700000" algn="tl">
                    <a:srgbClr val="000000">
                      <a:alpha val="43137"/>
                    </a:srgbClr>
                  </a:outerShdw>
                </a:effectLst>
              </a:rPr>
            </a:br>
            <a:r>
              <a:rPr lang="ar-IQ" sz="2400" dirty="0" smtClean="0">
                <a:solidFill>
                  <a:srgbClr val="00B0F0"/>
                </a:solidFill>
                <a:effectLst>
                  <a:outerShdw blurRad="38100" dist="38100" dir="2700000" algn="tl">
                    <a:srgbClr val="000000">
                      <a:alpha val="43137"/>
                    </a:srgbClr>
                  </a:outerShdw>
                </a:effectLst>
              </a:rPr>
              <a:t> </a:t>
            </a:r>
            <a:r>
              <a:rPr lang="en-US" sz="2400" dirty="0" smtClean="0">
                <a:solidFill>
                  <a:srgbClr val="00B0F0"/>
                </a:solidFill>
                <a:effectLst>
                  <a:outerShdw blurRad="38100" dist="38100" dir="2700000" algn="tl">
                    <a:srgbClr val="000000">
                      <a:alpha val="43137"/>
                    </a:srgbClr>
                  </a:outerShdw>
                </a:effectLst>
              </a:rPr>
              <a:t/>
            </a:r>
            <a:br>
              <a:rPr lang="en-US" sz="2400" dirty="0" smtClean="0">
                <a:solidFill>
                  <a:srgbClr val="00B0F0"/>
                </a:solidFill>
                <a:effectLst>
                  <a:outerShdw blurRad="38100" dist="38100" dir="2700000" algn="tl">
                    <a:srgbClr val="000000">
                      <a:alpha val="43137"/>
                    </a:srgbClr>
                  </a:outerShdw>
                </a:effectLst>
              </a:rPr>
            </a:br>
            <a:r>
              <a:rPr lang="ar-IQ" sz="2400" dirty="0" smtClean="0">
                <a:solidFill>
                  <a:srgbClr val="00B0F0"/>
                </a:solidFill>
                <a:effectLst>
                  <a:outerShdw blurRad="38100" dist="38100" dir="2700000" algn="tl">
                    <a:srgbClr val="000000">
                      <a:alpha val="43137"/>
                    </a:srgbClr>
                  </a:outerShdw>
                </a:effectLst>
              </a:rPr>
              <a:t>  ففي التطور الجسدي الذي يرافق هذه المرحلة العمرية بشكل خاص يتم التمييز بين مرحلتين.</a:t>
            </a:r>
            <a:r>
              <a:rPr lang="en-US" sz="2400" dirty="0" smtClean="0">
                <a:solidFill>
                  <a:srgbClr val="00B0F0"/>
                </a:solidFill>
                <a:effectLst>
                  <a:outerShdw blurRad="38100" dist="38100" dir="2700000" algn="tl">
                    <a:srgbClr val="000000">
                      <a:alpha val="43137"/>
                    </a:srgbClr>
                  </a:outerShdw>
                </a:effectLst>
              </a:rPr>
              <a:t/>
            </a:r>
            <a:br>
              <a:rPr lang="en-US" sz="2400" dirty="0" smtClean="0">
                <a:solidFill>
                  <a:srgbClr val="00B0F0"/>
                </a:solidFill>
                <a:effectLst>
                  <a:outerShdw blurRad="38100" dist="38100" dir="2700000" algn="tl">
                    <a:srgbClr val="000000">
                      <a:alpha val="43137"/>
                    </a:srgbClr>
                  </a:outerShdw>
                </a:effectLst>
              </a:rPr>
            </a:br>
            <a:r>
              <a:rPr lang="ar-SA" sz="2400" dirty="0" smtClean="0">
                <a:solidFill>
                  <a:srgbClr val="00B0F0"/>
                </a:solidFill>
                <a:effectLst>
                  <a:outerShdw blurRad="38100" dist="38100" dir="2700000" algn="tl">
                    <a:srgbClr val="000000">
                      <a:alpha val="43137"/>
                    </a:srgbClr>
                  </a:outerShdw>
                </a:effectLst>
              </a:rPr>
              <a:t>المرحلة الأولى للنضوج الجنسي ( مرحلة البلوغ الأولى ).</a:t>
            </a:r>
            <a:r>
              <a:rPr lang="en-US" sz="2400" dirty="0" smtClean="0">
                <a:solidFill>
                  <a:srgbClr val="00B0F0"/>
                </a:solidFill>
                <a:effectLst>
                  <a:outerShdw blurRad="38100" dist="38100" dir="2700000" algn="tl">
                    <a:srgbClr val="000000">
                      <a:alpha val="43137"/>
                    </a:srgbClr>
                  </a:outerShdw>
                </a:effectLst>
              </a:rPr>
              <a:t/>
            </a:r>
            <a:br>
              <a:rPr lang="en-US" sz="2400" dirty="0" smtClean="0">
                <a:solidFill>
                  <a:srgbClr val="00B0F0"/>
                </a:solidFill>
                <a:effectLst>
                  <a:outerShdw blurRad="38100" dist="38100" dir="2700000" algn="tl">
                    <a:srgbClr val="000000">
                      <a:alpha val="43137"/>
                    </a:srgbClr>
                  </a:outerShdw>
                </a:effectLst>
              </a:rPr>
            </a:br>
            <a:r>
              <a:rPr lang="ar-SA" sz="2400" dirty="0" smtClean="0">
                <a:solidFill>
                  <a:srgbClr val="00B0F0"/>
                </a:solidFill>
                <a:effectLst>
                  <a:outerShdw blurRad="38100" dist="38100" dir="2700000" algn="tl">
                    <a:srgbClr val="000000">
                      <a:alpha val="43137"/>
                    </a:srgbClr>
                  </a:outerShdw>
                </a:effectLst>
              </a:rPr>
              <a:t>المرحلة الثانية للنضوج الجنسي ( مرحلة المراهقة ).</a:t>
            </a:r>
            <a:r>
              <a:rPr lang="en-US" sz="2400" dirty="0" smtClean="0">
                <a:solidFill>
                  <a:srgbClr val="00B0F0"/>
                </a:solidFill>
                <a:effectLst>
                  <a:outerShdw blurRad="38100" dist="38100" dir="2700000" algn="tl">
                    <a:srgbClr val="000000">
                      <a:alpha val="43137"/>
                    </a:srgbClr>
                  </a:outerShdw>
                </a:effectLst>
              </a:rPr>
              <a:t/>
            </a:r>
            <a:br>
              <a:rPr lang="en-US" sz="2400" dirty="0" smtClean="0">
                <a:solidFill>
                  <a:srgbClr val="00B0F0"/>
                </a:solidFill>
                <a:effectLst>
                  <a:outerShdw blurRad="38100" dist="38100" dir="2700000" algn="tl">
                    <a:srgbClr val="000000">
                      <a:alpha val="43137"/>
                    </a:srgbClr>
                  </a:outerShdw>
                </a:effectLst>
              </a:rPr>
            </a:br>
            <a:endParaRPr lang="ar-IQ" sz="2400" dirty="0">
              <a:solidFill>
                <a:srgbClr val="00B0F0"/>
              </a:solidFill>
              <a:effectLst>
                <a:outerShdw blurRad="38100" dist="38100" dir="2700000" algn="tl">
                  <a:srgbClr val="000000">
                    <a:alpha val="43137"/>
                  </a:srgbClr>
                </a:outerShdw>
              </a:effectLst>
            </a:endParaRPr>
          </a:p>
        </p:txBody>
      </p:sp>
    </p:spTree>
  </p:cSld>
  <p:clrMapOvr>
    <a:masterClrMapping/>
  </p:clrMapOvr>
  <p:transition>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Warmmachen-im-Torraum_330.jpeg"/>
          <p:cNvPicPr>
            <a:picLocks noGrp="1" noChangeAspect="1"/>
          </p:cNvPicPr>
          <p:nvPr>
            <p:ph idx="1"/>
          </p:nvPr>
        </p:nvPicPr>
        <p:blipFill>
          <a:blip r:embed="rId2"/>
          <a:stretch>
            <a:fillRect/>
          </a:stretch>
        </p:blipFill>
        <p:spPr>
          <a:xfrm>
            <a:off x="-124950" y="0"/>
            <a:ext cx="9268950" cy="6858000"/>
          </a:xfrm>
        </p:spPr>
      </p:pic>
      <p:sp>
        <p:nvSpPr>
          <p:cNvPr id="3" name="عنوان 2"/>
          <p:cNvSpPr>
            <a:spLocks noGrp="1"/>
          </p:cNvSpPr>
          <p:nvPr>
            <p:ph type="title"/>
          </p:nvPr>
        </p:nvSpPr>
        <p:spPr>
          <a:xfrm>
            <a:off x="457200" y="274638"/>
            <a:ext cx="8229600" cy="5940444"/>
          </a:xfrm>
        </p:spPr>
        <p:txBody>
          <a:bodyPr>
            <a:noAutofit/>
          </a:bodyPr>
          <a:lstStyle/>
          <a:p>
            <a:pPr algn="ctr"/>
            <a:r>
              <a:rPr lang="ar-SA" sz="3200" dirty="0" smtClean="0">
                <a:solidFill>
                  <a:srgbClr val="FFFF00"/>
                </a:solidFill>
              </a:rPr>
              <a:t>المرحلة الأولى للنضوج الجنسي عند الإناث ( 11ـــ 13 ) وعند الذكور ( 13ــ 1</a:t>
            </a:r>
            <a:r>
              <a:rPr lang="ar-IQ" sz="3200" dirty="0" smtClean="0">
                <a:solidFill>
                  <a:srgbClr val="FFFF00"/>
                </a:solidFill>
              </a:rPr>
              <a:t>6</a:t>
            </a:r>
            <a:r>
              <a:rPr lang="ar-SA" sz="3200" dirty="0" smtClean="0">
                <a:solidFill>
                  <a:srgbClr val="FFFF00"/>
                </a:solidFill>
              </a:rPr>
              <a:t>/1</a:t>
            </a:r>
            <a:r>
              <a:rPr lang="ar-IQ" sz="3200" dirty="0" smtClean="0">
                <a:solidFill>
                  <a:srgbClr val="FFFF00"/>
                </a:solidFill>
              </a:rPr>
              <a:t>5</a:t>
            </a:r>
            <a:r>
              <a:rPr lang="ar-SA" sz="3200" dirty="0" smtClean="0">
                <a:solidFill>
                  <a:srgbClr val="FFFF00"/>
                </a:solidFill>
              </a:rPr>
              <a:t> سنة ).</a:t>
            </a:r>
            <a:r>
              <a:rPr lang="en-US" sz="3200" dirty="0" smtClean="0">
                <a:solidFill>
                  <a:srgbClr val="FF00FF"/>
                </a:solidFill>
              </a:rPr>
              <a:t/>
            </a:r>
            <a:br>
              <a:rPr lang="en-US" sz="3200" dirty="0" smtClean="0">
                <a:solidFill>
                  <a:srgbClr val="FF00FF"/>
                </a:solidFill>
              </a:rPr>
            </a:br>
            <a:r>
              <a:rPr lang="ar-SA" sz="3200" dirty="0" smtClean="0">
                <a:solidFill>
                  <a:srgbClr val="FF00FF"/>
                </a:solidFill>
              </a:rPr>
              <a:t>صفات التطور.</a:t>
            </a:r>
            <a:r>
              <a:rPr lang="en-US" sz="3200" dirty="0" smtClean="0">
                <a:solidFill>
                  <a:srgbClr val="FF00FF"/>
                </a:solidFill>
              </a:rPr>
              <a:t/>
            </a:r>
            <a:br>
              <a:rPr lang="en-US" sz="3200" dirty="0" smtClean="0">
                <a:solidFill>
                  <a:srgbClr val="FF00FF"/>
                </a:solidFill>
              </a:rPr>
            </a:br>
            <a:r>
              <a:rPr lang="ar-SA" sz="3200" dirty="0" smtClean="0">
                <a:solidFill>
                  <a:srgbClr val="FF00FF"/>
                </a:solidFill>
              </a:rPr>
              <a:t>تؤدي الإفرازات الكثيرة لهرمون النمو وخاصة هورمون التيستوستيرون إلى.</a:t>
            </a:r>
            <a:r>
              <a:rPr lang="en-US" sz="3200" dirty="0" smtClean="0">
                <a:solidFill>
                  <a:srgbClr val="FF00FF"/>
                </a:solidFill>
              </a:rPr>
              <a:t/>
            </a:r>
            <a:br>
              <a:rPr lang="en-US" sz="3200" dirty="0" smtClean="0">
                <a:solidFill>
                  <a:srgbClr val="FF00FF"/>
                </a:solidFill>
              </a:rPr>
            </a:br>
            <a:r>
              <a:rPr lang="ar-SA" sz="3200" dirty="0" smtClean="0">
                <a:solidFill>
                  <a:srgbClr val="FF00FF"/>
                </a:solidFill>
              </a:rPr>
              <a:t> التغير الثاني بالشكل.</a:t>
            </a:r>
            <a:r>
              <a:rPr lang="en-US" sz="3200" dirty="0" smtClean="0">
                <a:solidFill>
                  <a:srgbClr val="FF00FF"/>
                </a:solidFill>
              </a:rPr>
              <a:t/>
            </a:r>
            <a:br>
              <a:rPr lang="en-US" sz="3200" dirty="0" smtClean="0">
                <a:solidFill>
                  <a:srgbClr val="FF00FF"/>
                </a:solidFill>
              </a:rPr>
            </a:br>
            <a:r>
              <a:rPr lang="ar-SA" sz="3200" dirty="0" smtClean="0">
                <a:solidFill>
                  <a:srgbClr val="FF00FF"/>
                </a:solidFill>
              </a:rPr>
              <a:t>زيادة ظهور العلامات الجنسية والثانوية في الجسم عند الذكور والإناث.</a:t>
            </a:r>
            <a:r>
              <a:rPr lang="en-US" sz="3200" dirty="0" smtClean="0">
                <a:solidFill>
                  <a:srgbClr val="FF00FF"/>
                </a:solidFill>
              </a:rPr>
              <a:t/>
            </a:r>
            <a:br>
              <a:rPr lang="en-US" sz="3200" dirty="0" smtClean="0">
                <a:solidFill>
                  <a:srgbClr val="FF00FF"/>
                </a:solidFill>
              </a:rPr>
            </a:br>
            <a:r>
              <a:rPr lang="ar-SA" sz="3200" dirty="0" smtClean="0">
                <a:solidFill>
                  <a:srgbClr val="FF00FF"/>
                </a:solidFill>
              </a:rPr>
              <a:t>   تنتهي مرحلة البلوغ الأولى بالنضوج الجنسي الحيوي فيظهر </a:t>
            </a:r>
            <a:r>
              <a:rPr lang="ar-SA" sz="3200" dirty="0" err="1" smtClean="0">
                <a:solidFill>
                  <a:srgbClr val="FF00FF"/>
                </a:solidFill>
              </a:rPr>
              <a:t>النطاف</a:t>
            </a:r>
            <a:r>
              <a:rPr lang="ar-SA" sz="3200" dirty="0" smtClean="0">
                <a:solidFill>
                  <a:srgbClr val="FF00FF"/>
                </a:solidFill>
              </a:rPr>
              <a:t> لدى الفتيان, والطمث لدى الفتيات.</a:t>
            </a:r>
            <a:r>
              <a:rPr lang="en-US" sz="1000" dirty="0" smtClean="0"/>
              <a:t/>
            </a:r>
            <a:br>
              <a:rPr lang="en-US" sz="1000" dirty="0" smtClean="0"/>
            </a:br>
            <a:r>
              <a:rPr lang="ar-SA" sz="1000" dirty="0" smtClean="0"/>
              <a:t> </a:t>
            </a:r>
            <a:r>
              <a:rPr lang="en-US" sz="1000" dirty="0" smtClean="0"/>
              <a:t/>
            </a:r>
            <a:br>
              <a:rPr lang="en-US" sz="1000" dirty="0" smtClean="0"/>
            </a:br>
            <a:endParaRPr lang="ar-IQ" sz="1000" dirty="0"/>
          </a:p>
        </p:txBody>
      </p:sp>
    </p:spTree>
  </p:cSld>
  <p:clrMapOvr>
    <a:masterClrMapping/>
  </p:clrMapOvr>
  <p:transition>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IMG_25270503941151.jpeg"/>
          <p:cNvPicPr>
            <a:picLocks noGrp="1" noChangeAspect="1"/>
          </p:cNvPicPr>
          <p:nvPr>
            <p:ph idx="1"/>
          </p:nvPr>
        </p:nvPicPr>
        <p:blipFill>
          <a:blip r:embed="rId2"/>
          <a:stretch>
            <a:fillRect/>
          </a:stretch>
        </p:blipFill>
        <p:spPr>
          <a:xfrm>
            <a:off x="0" y="0"/>
            <a:ext cx="9143999" cy="6858000"/>
          </a:xfrm>
          <a:prstGeom prst="rect">
            <a:avLst/>
          </a:prstGeom>
          <a:ln w="88900" cap="sq" cmpd="thickThin">
            <a:solidFill>
              <a:srgbClr val="000000"/>
            </a:solidFill>
            <a:prstDash val="solid"/>
            <a:miter lim="800000"/>
          </a:ln>
          <a:effectLst>
            <a:innerShdw blurRad="76200">
              <a:srgbClr val="000000"/>
            </a:innerShdw>
          </a:effectLst>
        </p:spPr>
      </p:pic>
      <p:sp>
        <p:nvSpPr>
          <p:cNvPr id="3" name="عنوان 2"/>
          <p:cNvSpPr>
            <a:spLocks noGrp="1"/>
          </p:cNvSpPr>
          <p:nvPr>
            <p:ph type="title"/>
          </p:nvPr>
        </p:nvSpPr>
        <p:spPr>
          <a:xfrm>
            <a:off x="357158" y="2214554"/>
            <a:ext cx="8229600" cy="1143000"/>
          </a:xfrm>
        </p:spPr>
        <p:txBody>
          <a:bodyPr>
            <a:normAutofit fontScale="90000"/>
          </a:bodyPr>
          <a:lstStyle/>
          <a:p>
            <a:pPr lvl="0" algn="ctr"/>
            <a:r>
              <a:rPr lang="en-US" sz="1800" dirty="0" smtClean="0">
                <a:solidFill>
                  <a:srgbClr val="00FF00"/>
                </a:solidFill>
              </a:rPr>
              <a:t/>
            </a:r>
            <a:br>
              <a:rPr lang="en-US" sz="1800" dirty="0" smtClean="0">
                <a:solidFill>
                  <a:srgbClr val="00FF00"/>
                </a:solidFill>
              </a:rPr>
            </a:br>
            <a:r>
              <a:rPr lang="en-US" sz="1800" dirty="0" smtClean="0">
                <a:solidFill>
                  <a:srgbClr val="00FF00"/>
                </a:solidFill>
              </a:rPr>
              <a:t/>
            </a:r>
            <a:br>
              <a:rPr lang="en-US" sz="1800" dirty="0" smtClean="0">
                <a:solidFill>
                  <a:srgbClr val="00FF00"/>
                </a:solidFill>
              </a:rPr>
            </a:br>
            <a:r>
              <a:rPr lang="en-US" sz="1800" dirty="0" smtClean="0">
                <a:solidFill>
                  <a:srgbClr val="00FF00"/>
                </a:solidFill>
              </a:rPr>
              <a:t/>
            </a:r>
            <a:br>
              <a:rPr lang="en-US" sz="1800" dirty="0" smtClean="0">
                <a:solidFill>
                  <a:srgbClr val="00FF00"/>
                </a:solidFill>
              </a:rPr>
            </a:br>
            <a:r>
              <a:rPr lang="en-US" sz="1800" dirty="0" smtClean="0">
                <a:solidFill>
                  <a:srgbClr val="00FF00"/>
                </a:solidFill>
              </a:rPr>
              <a:t/>
            </a:r>
            <a:br>
              <a:rPr lang="en-US" sz="1800" dirty="0" smtClean="0">
                <a:solidFill>
                  <a:srgbClr val="00FF00"/>
                </a:solidFill>
              </a:rPr>
            </a:br>
            <a:r>
              <a:rPr lang="en-US" sz="1800" dirty="0" smtClean="0">
                <a:solidFill>
                  <a:srgbClr val="00FF00"/>
                </a:solidFill>
              </a:rPr>
              <a:t/>
            </a:r>
            <a:br>
              <a:rPr lang="en-US" sz="1800" dirty="0" smtClean="0">
                <a:solidFill>
                  <a:srgbClr val="00FF00"/>
                </a:solidFill>
              </a:rPr>
            </a:br>
            <a:r>
              <a:rPr lang="en-US" sz="1800" dirty="0" smtClean="0">
                <a:solidFill>
                  <a:srgbClr val="00FF00"/>
                </a:solidFill>
              </a:rPr>
              <a:t/>
            </a:r>
            <a:br>
              <a:rPr lang="en-US" sz="1800" dirty="0" smtClean="0">
                <a:solidFill>
                  <a:srgbClr val="00FF00"/>
                </a:solidFill>
              </a:rPr>
            </a:br>
            <a:r>
              <a:rPr lang="en-US" sz="1800" dirty="0" smtClean="0">
                <a:solidFill>
                  <a:srgbClr val="00FF00"/>
                </a:solidFill>
              </a:rPr>
              <a:t/>
            </a:r>
            <a:br>
              <a:rPr lang="en-US" sz="1800" dirty="0" smtClean="0">
                <a:solidFill>
                  <a:srgbClr val="00FF00"/>
                </a:solidFill>
              </a:rPr>
            </a:br>
            <a:r>
              <a:rPr lang="en-US" sz="1800" dirty="0" smtClean="0">
                <a:solidFill>
                  <a:srgbClr val="00FF00"/>
                </a:solidFill>
              </a:rPr>
              <a:t/>
            </a:r>
            <a:br>
              <a:rPr lang="en-US" sz="1800" dirty="0" smtClean="0">
                <a:solidFill>
                  <a:srgbClr val="00FF00"/>
                </a:solidFill>
              </a:rPr>
            </a:br>
            <a:r>
              <a:rPr lang="ar-SA" sz="2200" dirty="0" smtClean="0">
                <a:solidFill>
                  <a:srgbClr val="FFFFFF"/>
                </a:solidFill>
                <a:cs typeface="PT Simple Bold Ruled" pitchFamily="2" charset="-78"/>
              </a:rPr>
              <a:t>ملاحظات لدروس التربية الرياضية والعمل التدريبي</a:t>
            </a:r>
            <a:r>
              <a:rPr lang="ar-SA" sz="2000" dirty="0" smtClean="0">
                <a:solidFill>
                  <a:srgbClr val="00FF00"/>
                </a:solidFill>
              </a:rPr>
              <a:t>.</a:t>
            </a:r>
            <a:r>
              <a:rPr lang="en-US" sz="2000" dirty="0" smtClean="0">
                <a:solidFill>
                  <a:srgbClr val="00FF00"/>
                </a:solidFill>
              </a:rPr>
              <a:t/>
            </a:r>
            <a:br>
              <a:rPr lang="en-US" sz="2000" dirty="0" smtClean="0">
                <a:solidFill>
                  <a:srgbClr val="00FF00"/>
                </a:solidFill>
              </a:rPr>
            </a:br>
            <a:r>
              <a:rPr lang="ar-SA" sz="2000" dirty="0" smtClean="0">
                <a:solidFill>
                  <a:srgbClr val="00FF00"/>
                </a:solidFill>
              </a:rPr>
              <a:t>ـــــ يمكن تدريب قدرات القوة وخاصة التحمل بشكل جيد, ولكن من خلال النمو السريع في هذه المرحلة من التطور فإن درجة لتعظم لم تكتمل بعد, وبالتالي فيجب تثبيت عمل الاجهزة الداخلية التي نمت في هذه المرحلة بسرعة لذلك فيجب عدم البدء مباشرة في تدريب القوة العظمى, بل يتم تطوير عملية الثبات في النسيج الضام والداعم من خلال تدريب تحمل القوة بشكل مركز في الوقت ذاته التحضير على المتطلبات العالية لتدريب القوة العظمى مستقبلاً.</a:t>
            </a:r>
            <a:r>
              <a:rPr lang="en-US" sz="2000" dirty="0" smtClean="0">
                <a:solidFill>
                  <a:srgbClr val="00FF00"/>
                </a:solidFill>
              </a:rPr>
              <a:t/>
            </a:r>
            <a:br>
              <a:rPr lang="en-US" sz="2000" dirty="0" smtClean="0">
                <a:solidFill>
                  <a:srgbClr val="00FF00"/>
                </a:solidFill>
              </a:rPr>
            </a:br>
            <a:r>
              <a:rPr lang="ar-SA" sz="2000" dirty="0" smtClean="0">
                <a:solidFill>
                  <a:srgbClr val="00FF00"/>
                </a:solidFill>
              </a:rPr>
              <a:t> وكذلك فالتحمل الهوائي هو السائد في هذه المرحلة مع قليلا من تدريب التحمل اللاهوائي الذي تتشكل من خلاله الحموضة العالية.</a:t>
            </a:r>
            <a:r>
              <a:rPr lang="en-US" sz="2000" dirty="0" smtClean="0">
                <a:solidFill>
                  <a:srgbClr val="00FF00"/>
                </a:solidFill>
              </a:rPr>
              <a:t/>
            </a:r>
            <a:br>
              <a:rPr lang="en-US" sz="2000" dirty="0" smtClean="0">
                <a:solidFill>
                  <a:srgbClr val="00FF00"/>
                </a:solidFill>
              </a:rPr>
            </a:br>
            <a:r>
              <a:rPr lang="ar-SA" sz="2000" dirty="0" smtClean="0">
                <a:solidFill>
                  <a:srgbClr val="00FF00"/>
                </a:solidFill>
              </a:rPr>
              <a:t>ـــــ تتطور قدرات القوة والتحمل خلال هذه المرحلة باختلاف كبير بين الجنسين, يعود السبب في ذلك </a:t>
            </a:r>
            <a:r>
              <a:rPr lang="ar-SA" sz="2000" dirty="0" err="1" smtClean="0">
                <a:solidFill>
                  <a:srgbClr val="00FF00"/>
                </a:solidFill>
              </a:rPr>
              <a:t>للفروقات</a:t>
            </a:r>
            <a:r>
              <a:rPr lang="ar-SA" sz="2000" dirty="0" smtClean="0">
                <a:solidFill>
                  <a:srgbClr val="00FF00"/>
                </a:solidFill>
              </a:rPr>
              <a:t> الواضحة في إفراز هورمونات النمو وخاصة هورمون التيستوستيرون بين الجنسين من ناحية, ومن ناحية أخرى للمواقف النوعية الخاصة للجنسين من تدريب القوة والتحمل التي تؤدي بالتالي لمستويات مختلفة جداً في انجاز هذه القدرات, فهنا يحتاج المدرب لبراهين مقنعة ليتمكن من القيام بتصحيح هذه المواقف السلبية المؤثرة.</a:t>
            </a:r>
            <a:r>
              <a:rPr lang="en-US" sz="2000" dirty="0" smtClean="0">
                <a:solidFill>
                  <a:srgbClr val="00FF00"/>
                </a:solidFill>
              </a:rPr>
              <a:t/>
            </a:r>
            <a:br>
              <a:rPr lang="en-US" sz="2000" dirty="0" smtClean="0">
                <a:solidFill>
                  <a:srgbClr val="00FF00"/>
                </a:solidFill>
              </a:rPr>
            </a:br>
            <a:r>
              <a:rPr lang="ar-SA" sz="2000" dirty="0" smtClean="0">
                <a:solidFill>
                  <a:srgbClr val="00FF00"/>
                </a:solidFill>
              </a:rPr>
              <a:t>ـــــ تؤدي حالة النمو والتسارع الحاصل في تطور قدرات القوة إلى تغيرات في تنفيذ المهارة المتقنة مسبقاً, فيتغير مجرى المهارة المكاني . بالنسبة لزمن تنفيذها وكذلك مجرى السرعة بالنسبة للزمن ولقد برهنت </a:t>
            </a:r>
            <a:r>
              <a:rPr lang="ar-SA" sz="2000" dirty="0" err="1" smtClean="0">
                <a:solidFill>
                  <a:srgbClr val="00FF00"/>
                </a:solidFill>
              </a:rPr>
              <a:t>الابحاث</a:t>
            </a:r>
            <a:r>
              <a:rPr lang="ar-SA" sz="2000" dirty="0" smtClean="0">
                <a:solidFill>
                  <a:srgbClr val="00FF00"/>
                </a:solidFill>
              </a:rPr>
              <a:t> العلمية ذلك حول طول الخطوة وترددات الخطوة لدى عدائين المسافات القصيرة </a:t>
            </a:r>
            <a:r>
              <a:rPr lang="ar-SA" sz="2000" dirty="0" err="1" smtClean="0">
                <a:solidFill>
                  <a:srgbClr val="00FF00"/>
                </a:solidFill>
              </a:rPr>
              <a:t>او</a:t>
            </a:r>
            <a:r>
              <a:rPr lang="ar-SA" sz="2000" dirty="0" smtClean="0">
                <a:solidFill>
                  <a:srgbClr val="00FF00"/>
                </a:solidFill>
              </a:rPr>
              <a:t> ترددات الضربات ومسافة الحركة في رياضة السباحة, على تراجع واضح في سرعة الترددات الحركية في بداية المرحلة العمرية للناشئين رغم العمل التدريبي ولكن مع ظهور زيادة مؤكدة في كسب المنطقة إي المسافة خلال الحركة الواحدة.</a:t>
            </a:r>
            <a:r>
              <a:rPr lang="en-US" sz="2000" dirty="0" smtClean="0">
                <a:solidFill>
                  <a:srgbClr val="00FF00"/>
                </a:solidFill>
              </a:rPr>
              <a:t/>
            </a:r>
            <a:br>
              <a:rPr lang="en-US" sz="2000" dirty="0" smtClean="0">
                <a:solidFill>
                  <a:srgbClr val="00FF00"/>
                </a:solidFill>
              </a:rPr>
            </a:br>
            <a:r>
              <a:rPr lang="ar-SA" sz="2000" dirty="0" smtClean="0">
                <a:solidFill>
                  <a:srgbClr val="00FF00"/>
                </a:solidFill>
              </a:rPr>
              <a:t>ــــ أما فيما يتعلق بالتوافق فتعتبر هذه المرحلة العمرية مرحلة معقدة, تحقق الأجهزة الوظيفية المعنية بتلقي ومعالجة المعلومات نهاية تطورها إي </a:t>
            </a:r>
            <a:r>
              <a:rPr lang="ar-SA" sz="2000" dirty="0" err="1" smtClean="0">
                <a:solidFill>
                  <a:srgbClr val="00FF00"/>
                </a:solidFill>
              </a:rPr>
              <a:t>لايتحسن</a:t>
            </a:r>
            <a:r>
              <a:rPr lang="ar-SA" sz="2000" dirty="0" smtClean="0">
                <a:solidFill>
                  <a:srgbClr val="00FF00"/>
                </a:solidFill>
              </a:rPr>
              <a:t> التناسب البيولوجي من جراء تدريب القدرات التوافقية وإضافة على ذلك فيزيد النمو الطولي الغير متناسق </a:t>
            </a:r>
            <a:r>
              <a:rPr lang="ar-SA" sz="2000" dirty="0" err="1" smtClean="0">
                <a:solidFill>
                  <a:srgbClr val="00FF00"/>
                </a:solidFill>
              </a:rPr>
              <a:t>اي</a:t>
            </a:r>
            <a:r>
              <a:rPr lang="ar-SA" sz="2000" dirty="0" smtClean="0">
                <a:solidFill>
                  <a:srgbClr val="00FF00"/>
                </a:solidFill>
              </a:rPr>
              <a:t> الصعوبة لأداء توافق حركي دقيق لذلك فيجب التركيز على التدريب </a:t>
            </a:r>
            <a:r>
              <a:rPr lang="ar-SA" sz="2000" dirty="0" err="1" smtClean="0">
                <a:solidFill>
                  <a:srgbClr val="00FF00"/>
                </a:solidFill>
              </a:rPr>
              <a:t>المهاري</a:t>
            </a:r>
            <a:r>
              <a:rPr lang="ar-SA" sz="2000" dirty="0" smtClean="0">
                <a:solidFill>
                  <a:srgbClr val="00FF00"/>
                </a:solidFill>
              </a:rPr>
              <a:t> والتوافق خلال هذه المرحلة قبل كل </a:t>
            </a:r>
            <a:r>
              <a:rPr lang="ar-SA" sz="2000" dirty="0" err="1" smtClean="0">
                <a:solidFill>
                  <a:srgbClr val="00FF00"/>
                </a:solidFill>
              </a:rPr>
              <a:t>شئ</a:t>
            </a:r>
            <a:r>
              <a:rPr lang="ar-SA" sz="2000" dirty="0" smtClean="0">
                <a:solidFill>
                  <a:srgbClr val="00FF00"/>
                </a:solidFill>
              </a:rPr>
              <a:t> يجب المحافظة وتثبيت الحركات التوافقية المتنوعة والمتقنة سابقاً.</a:t>
            </a:r>
            <a:r>
              <a:rPr lang="en-US" sz="2000" dirty="0" smtClean="0">
                <a:solidFill>
                  <a:srgbClr val="00FF00"/>
                </a:solidFill>
              </a:rPr>
              <a:t/>
            </a:r>
            <a:br>
              <a:rPr lang="en-US" sz="2000" dirty="0" smtClean="0">
                <a:solidFill>
                  <a:srgbClr val="00FF00"/>
                </a:solidFill>
              </a:rPr>
            </a:br>
            <a:r>
              <a:rPr lang="ar-SA" sz="2000" dirty="0" smtClean="0">
                <a:solidFill>
                  <a:srgbClr val="00FF00"/>
                </a:solidFill>
              </a:rPr>
              <a:t> </a:t>
            </a:r>
            <a:r>
              <a:rPr lang="en-US" sz="2000" dirty="0" smtClean="0">
                <a:solidFill>
                  <a:srgbClr val="00FF00"/>
                </a:solidFill>
              </a:rPr>
              <a:t/>
            </a:r>
            <a:br>
              <a:rPr lang="en-US" sz="2000" dirty="0" smtClean="0">
                <a:solidFill>
                  <a:srgbClr val="00FF00"/>
                </a:solidFill>
              </a:rPr>
            </a:br>
            <a:endParaRPr lang="ar-IQ" sz="2000" dirty="0">
              <a:solidFill>
                <a:srgbClr val="00FF00"/>
              </a:solidFill>
            </a:endParaRPr>
          </a:p>
        </p:txBody>
      </p:sp>
    </p:spTree>
  </p:cSld>
  <p:clrMapOvr>
    <a:masterClrMapping/>
  </p:clrMapOvr>
  <p:transition>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لتقى">
  <a:themeElements>
    <a:clrScheme name="ملتقى">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ملتقى">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195</TotalTime>
  <Words>664</Words>
  <Application>Microsoft Office PowerPoint</Application>
  <PresentationFormat>عرض على الشاشة (3:4)‏</PresentationFormat>
  <Paragraphs>70</Paragraphs>
  <Slides>19</Slides>
  <Notes>1</Notes>
  <HiddenSlides>0</HiddenSlides>
  <MMClips>0</MMClips>
  <ScaleCrop>false</ScaleCrop>
  <HeadingPairs>
    <vt:vector size="4" baseType="variant">
      <vt:variant>
        <vt:lpstr>سمة</vt:lpstr>
      </vt:variant>
      <vt:variant>
        <vt:i4>1</vt:i4>
      </vt:variant>
      <vt:variant>
        <vt:lpstr>عناوين الشرائح</vt:lpstr>
      </vt:variant>
      <vt:variant>
        <vt:i4>19</vt:i4>
      </vt:variant>
    </vt:vector>
  </HeadingPairs>
  <TitlesOfParts>
    <vt:vector size="20" baseType="lpstr">
      <vt:lpstr>ملتقى</vt:lpstr>
      <vt:lpstr>اكتشاف وصقل الموهوب الرياضي في جمهورية ألمانيا الاتحادية ومدى الفائدة من تلك التجربة ونقلها إلى البيئة العراقية </vt:lpstr>
      <vt:lpstr>الشريحة 2</vt:lpstr>
      <vt:lpstr>صفات التطور الحركي في عمر الدراسة. الخصائص المرافقة للتطور في مرحلة الدراسة المبكرة المرحلة العمرية  ( 7-9 )  </vt:lpstr>
      <vt:lpstr>  ملاحظات لدروس التربية الرياضية والتدريب.   يجب التأكيد على المهام الحركية المتنوعة والمختلفة الوجوه وخاصة فيما يتعلق في التعليم التوافقي والذي سيتم التطرق اليه بصوره اكثر تفصيلاً لأهمية القدرات التوافقية في هذه المرحلة العمرية, وتدريب المرونه والسرعة, وتطوير التحمل الاساسي بدرجة تتناسب مع متطلبات النشاط الرياضي. </vt:lpstr>
      <vt:lpstr>الخصائص المرافقة للتطور في مرحلة الدراسة المتأخرة المرحلة العمرية إناث( 9-11 ) ذكور( 9- 13)     لاتطرأ تغيرات واضحة من الناحية البيولوجية إلى حين البدء في النضوج الجنسي ( تستمر عملية النمو والتطور لطفل الدراسة المبكرة بشكل منتظم), ولكن بنية العظام في هذه الفترة لاتزال غير متكاملة لذلك فيجب عدم إجهاد النسيج الضام والداعم إلا كما يناسب هذه المرحلة نظراً للمخاطر الكبيرة في حدوث الإصابات.   أما من الناحية النفسية فتتوفرالشروط المناسبة جداً, القدرات الذهنية, الاعتقاد بتنفيذ الرأي, الاستعداد للعمل والانتظام, حالة أساسية من التفاؤل والشجاعة عندما تتوفر الثقة. </vt:lpstr>
      <vt:lpstr>   ملاحظات لدروس التربية الرياضية والتدريب. التأكيد بشدة على متابعة صقل القدرات التوافقية ( المرحلة العمرية المثلى للتعلم الحركي ) نظرا لعلاقة التعلم والتنويع الحركي في المراحل المقبلة وبشكل حاسم من الخبرات الحركية المكتسبة من مرحلة الطفولة. كذلك فمن الضروري تطوير السرعة بشكل متنوع وزيادة العمل في تطوير القوة المميزة بالسرعة. متابعة ابراز قدرات القوة بهدف تقوية كامل الجسم (تحمل قوة) ومراعات العضلات المثبتة للجذع بشكل خاص. يجب ان يرافق تدريب القوة تدريب المرونة وخاصة بهدف اطالة المجموعات العضلية القابلة للقصر. يجب التركيز عند تدريب التحمل على التحمل الهوائي بشكل خاص, ويجب على المدرب القيام بدورة الدافعي وتوفير التمارين المناسبة وكذلك التنويع بالتمارين البدنية حسبما تتطلبه طرق العمل من اجل تجنب ظاهرة الرتابة اي العمل على نفس النمط.   تنتهي مرحلة الطفولة بيولوجياً مع انتهاء عمر الدراسة وتبدأ مرحلة النضوج الاولى ( النضوج الجنسي ) التي تمهد لمرحلة التطور البيولوجي التالي في عمر الناشئين. </vt:lpstr>
      <vt:lpstr>صفات التطور الحركي للمرحلة العمرية لدى الناشئين    تشمل المرحلة العمرية للناشئين على المرحلة العمرية بين الأطفال والكبار, وتتصف هذه المرحلة العمرية. مميزات فائقة وتغيرات جسدية هامة تحول الطفل خلال سنوات قليلة ليصبح شاباً راشداً. وكذلك تغيرات واضحة جداً في الأحاسيس, ونوعية التفكير والسلوك ( ناحية نفسيةــــ اجتماعية ) ويتم في هذه المرحلة العمرية اكتساب الخاصية الذاتية للاستقلالية في تنظيم الحياة مستقبلاً ( الخواص الفردية ).       ففي التطور الجسدي الذي يرافق هذه المرحلة العمرية بشكل خاص يتم التمييز بين مرحلتين. المرحلة الأولى للنضوج الجنسي ( مرحلة البلوغ الأولى ). المرحلة الثانية للنضوج الجنسي ( مرحلة المراهقة ). </vt:lpstr>
      <vt:lpstr>المرحلة الأولى للنضوج الجنسي عند الإناث ( 11ـــ 13 ) وعند الذكور ( 13ــ 16/15 سنة ). صفات التطور. تؤدي الإفرازات الكثيرة لهرمون النمو وخاصة هورمون التيستوستيرون إلى.  التغير الثاني بالشكل. زيادة ظهور العلامات الجنسية والثانوية في الجسم عند الذكور والإناث.    تنتهي مرحلة البلوغ الأولى بالنضوج الجنسي الحيوي فيظهر النطاف لدى الفتيان, والطمث لدى الفتيات.   </vt:lpstr>
      <vt:lpstr>        ملاحظات لدروس التربية الرياضية والعمل التدريبي. ـــــ يمكن تدريب قدرات القوة وخاصة التحمل بشكل جيد, ولكن من خلال النمو السريع في هذه المرحلة من التطور فإن درجة لتعظم لم تكتمل بعد, وبالتالي فيجب تثبيت عمل الاجهزة الداخلية التي نمت في هذه المرحلة بسرعة لذلك فيجب عدم البدء مباشرة في تدريب القوة العظمى, بل يتم تطوير عملية الثبات في النسيج الضام والداعم من خلال تدريب تحمل القوة بشكل مركز في الوقت ذاته التحضير على المتطلبات العالية لتدريب القوة العظمى مستقبلاً.  وكذلك فالتحمل الهوائي هو السائد في هذه المرحلة مع قليلا من تدريب التحمل اللاهوائي الذي تتشكل من خلاله الحموضة العالية. ـــــ تتطور قدرات القوة والتحمل خلال هذه المرحلة باختلاف كبير بين الجنسين, يعود السبب في ذلك للفروقات الواضحة في إفراز هورمونات النمو وخاصة هورمون التيستوستيرون بين الجنسين من ناحية, ومن ناحية أخرى للمواقف النوعية الخاصة للجنسين من تدريب القوة والتحمل التي تؤدي بالتالي لمستويات مختلفة جداً في انجاز هذه القدرات, فهنا يحتاج المدرب لبراهين مقنعة ليتمكن من القيام بتصحيح هذه المواقف السلبية المؤثرة. ـــــ تؤدي حالة النمو والتسارع الحاصل في تطور قدرات القوة إلى تغيرات في تنفيذ المهارة المتقنة مسبقاً, فيتغير مجرى المهارة المكاني . بالنسبة لزمن تنفيذها وكذلك مجرى السرعة بالنسبة للزمن ولقد برهنت الابحاث العلمية ذلك حول طول الخطوة وترددات الخطوة لدى عدائين المسافات القصيرة او ترددات الضربات ومسافة الحركة في رياضة السباحة, على تراجع واضح في سرعة الترددات الحركية في بداية المرحلة العمرية للناشئين رغم العمل التدريبي ولكن مع ظهور زيادة مؤكدة في كسب المنطقة إي المسافة خلال الحركة الواحدة. ــــ أما فيما يتعلق بالتوافق فتعتبر هذه المرحلة العمرية مرحلة معقدة, تحقق الأجهزة الوظيفية المعنية بتلقي ومعالجة المعلومات نهاية تطورها إي لايتحسن التناسب البيولوجي من جراء تدريب القدرات التوافقية وإضافة على ذلك فيزيد النمو الطولي الغير متناسق اي الصعوبة لأداء توافق حركي دقيق لذلك فيجب التركيز على التدريب المهاري والتوافق خلال هذه المرحلة قبل كل شئ يجب المحافظة وتثبيت الحركات التوافقية المتنوعة والمتقنة سابقاً.   </vt:lpstr>
      <vt:lpstr>                       المرحلة الثانية للنضوج الجنسي عند الإناث ( 13ـــ 16 /17) وعند الذكور ( 15ــ 18/20 سنة ). صفات التطور  متابعة النضوج حتى الوصول لسن الرشد. إتمام ظهور العلامات الجنسية والثانوية في الجسم عند الذكور والإناث, الانتهاء من النمو السريع المرافق لمرحلة البلوغ الأولى ( عند الإناث من عمر 14 سنة وعند الذكور اعتبارا من 15 / 16 سنة تقريبا ) اتجاه عام أخر في مجال التطور الحركي الرياضي وهو تزايد في ظهور السمات الفردية التي تثبت أخيرا في المواقف للاستقلالية في نظام الحياة. وبشكل عام فتقرر هذه المرحلة العمرية نقطة التحول في متابعة النشاط الرياضي القادم فتؤثر هذه المواقف والاختبارات الفردية طبيعيا وبأشكال مختلفة جدا على متابعة تطور القدرات والانجاز.   </vt:lpstr>
      <vt:lpstr>            ملاحظات لدروس التربية الرياضية والعمل التدريبي.    بعد النمو السريع في مرحلة البلوغ الأولى لايوجد في هذه المرحلة تحولات أخرى في التطور البيولوجي, فيتم التمهيد للتدريب المكثف على القدرات المتأخرة ( القوة العظمى, التحمل اللاهوائي ) وتعتبر الحالة التدريبية الفردية للرياضي معيارا رئيسيا لوضع الحمل الهادف لتطوير الانجاز, وخاصة بسبب الاختلافات في نوع الرغبات تستمر عملية متابعة التطور البدني بشكل فردي مختلف جداً ( المتدرب, الإنسان العادي ) فبينما تفقد الخصائص العمرية ( المتطور مبكرا ـــ المتطور متأخرا ) أهميتها في نهاية هذه المرحلة تكتسب الخصائص النوعية للجنس أهمية كبيرة جدا لمتابعة التطور الحركي الفردي. </vt:lpstr>
      <vt:lpstr>           نظرة شاملة حول القدرات. 1. القدرات المبكرة وتنقسم الى. القدرات التوافقية والمرونة. قدرة السرعة. قدرة التعلم الحركي. قدرة القوة المميزة بالسرعة.   2. القدرات المتأخرة وتنقسم الى.  قدرة التحمل اللاهوائي. قدرة القوة العظمى. 3. القدرات المحايدة. قدرة التحمل الهوائي (التحمل الاساسي). قدرة تحمل القوة. </vt:lpstr>
      <vt:lpstr>   الاسباب الرئيسية للتوقيت الزمني في المراحل الحساسة لمختلف القدرات الحركية  </vt:lpstr>
      <vt:lpstr>               السرعة والقوة المميزة بالسرعة دون مقاومة خارجية عالية من بداية مرحلة الدراسة المبكرة إلى نهاية مرحلة النضوج الأولى. مع مقاومات خارجية عالية اعتباراً من نهاية مرحلة النضوج الاولى وفي مرحلة النضوج الثانية ــ رغم انتهاء توزيع الألياف العضلية إلا إن عملها الوظيفي لايزال مرن. ــ تعتبر مرونة العمليات العصبية حتى مرحلة النضوج الاولى مناسبة للتدريب الجيد, وبعد ثبات شكل الجهاز العصبي لايمكن إن يطرأ تغيراً عليه إلا قليلاً. ــ يتطلب التغلب على المقاومات العالية اكثر من 30% من القوة العظمى, مستوى جيد ومتطور للقوة العظمى التي يبدأ تدريبها بفعالية اعتباراً من نهاية مرحلة النضوج الأولى.   </vt:lpstr>
      <vt:lpstr>        قدرات التعلم الحركي/ التعلم المهاري الرياضي عمر الدراسة المبكرة وخاصة في عمر الدراسة المتأخرة الى بداية التغير الثاني للشكل ــ زيادة سريعة في قدرة التعلم الحركي اعتباراً من بدء الدراسة ( توفر الشروط المناسبة لتطور القدرات التوافقية). ــ يعتبر عمر الدراسة المتأخر أفضل مرحلة عمرية للتعلم الحركي. </vt:lpstr>
      <vt:lpstr>الشريحة 16</vt:lpstr>
      <vt:lpstr>الشريحة 17</vt:lpstr>
      <vt:lpstr>الشريحة 18</vt:lpstr>
      <vt:lpstr>        شكراً لإصغائكم</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اكتشاف وصقل الموهوب الرياضي في جمهورية ألمانيا الاتحادية ومدى الفائدة من تلك التجربة ونقلها إلى البيئة العراقية</dc:title>
  <dc:creator>hp</dc:creator>
  <cp:lastModifiedBy>hp</cp:lastModifiedBy>
  <cp:revision>27</cp:revision>
  <dcterms:created xsi:type="dcterms:W3CDTF">2014-05-17T20:53:57Z</dcterms:created>
  <dcterms:modified xsi:type="dcterms:W3CDTF">2014-05-27T09:04:21Z</dcterms:modified>
</cp:coreProperties>
</file>