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4"/>
  </p:notesMasterIdLst>
  <p:sldIdLst>
    <p:sldId id="276" r:id="rId2"/>
    <p:sldId id="256" r:id="rId3"/>
    <p:sldId id="263" r:id="rId4"/>
    <p:sldId id="264" r:id="rId5"/>
    <p:sldId id="265" r:id="rId6"/>
    <p:sldId id="266" r:id="rId7"/>
    <p:sldId id="267" r:id="rId8"/>
    <p:sldId id="268" r:id="rId9"/>
    <p:sldId id="269" r:id="rId10"/>
    <p:sldId id="270" r:id="rId11"/>
    <p:sldId id="271" r:id="rId12"/>
    <p:sldId id="274" r:id="rId13"/>
  </p:sldIdLst>
  <p:sldSz cx="9144000" cy="5143500" type="screen16x9"/>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679" autoAdjust="0"/>
  </p:normalViewPr>
  <p:slideViewPr>
    <p:cSldViewPr>
      <p:cViewPr>
        <p:scale>
          <a:sx n="93" d="100"/>
          <a:sy n="93" d="100"/>
        </p:scale>
        <p:origin x="-49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28830F-DCCE-42C1-A734-305A9A880006}" type="datetimeFigureOut">
              <a:rPr lang="ar-IQ" smtClean="0"/>
              <a:t>28/03/1441</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80C042-4CC7-476D-B9CF-5B247072B551}" type="slidenum">
              <a:rPr lang="ar-IQ" smtClean="0"/>
              <a:t>‹#›</a:t>
            </a:fld>
            <a:endParaRPr lang="ar-IQ"/>
          </a:p>
        </p:txBody>
      </p:sp>
    </p:spTree>
    <p:extLst>
      <p:ext uri="{BB962C8B-B14F-4D97-AF65-F5344CB8AC3E}">
        <p14:creationId xmlns:p14="http://schemas.microsoft.com/office/powerpoint/2010/main" val="35562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3</a:t>
            </a:fld>
            <a:endParaRPr lang="ar-IQ"/>
          </a:p>
        </p:txBody>
      </p:sp>
    </p:spTree>
    <p:extLst>
      <p:ext uri="{BB962C8B-B14F-4D97-AF65-F5344CB8AC3E}">
        <p14:creationId xmlns:p14="http://schemas.microsoft.com/office/powerpoint/2010/main" val="48905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4</a:t>
            </a:fld>
            <a:endParaRPr lang="ar-IQ"/>
          </a:p>
        </p:txBody>
      </p:sp>
    </p:spTree>
    <p:extLst>
      <p:ext uri="{BB962C8B-B14F-4D97-AF65-F5344CB8AC3E}">
        <p14:creationId xmlns:p14="http://schemas.microsoft.com/office/powerpoint/2010/main" val="224777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5</a:t>
            </a:fld>
            <a:endParaRPr lang="ar-IQ"/>
          </a:p>
        </p:txBody>
      </p:sp>
    </p:spTree>
    <p:extLst>
      <p:ext uri="{BB962C8B-B14F-4D97-AF65-F5344CB8AC3E}">
        <p14:creationId xmlns:p14="http://schemas.microsoft.com/office/powerpoint/2010/main" val="383831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9</a:t>
            </a:fld>
            <a:endParaRPr lang="ar-IQ"/>
          </a:p>
        </p:txBody>
      </p:sp>
    </p:spTree>
    <p:extLst>
      <p:ext uri="{BB962C8B-B14F-4D97-AF65-F5344CB8AC3E}">
        <p14:creationId xmlns:p14="http://schemas.microsoft.com/office/powerpoint/2010/main" val="127293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10</a:t>
            </a:fld>
            <a:endParaRPr lang="ar-IQ"/>
          </a:p>
        </p:txBody>
      </p:sp>
    </p:spTree>
    <p:extLst>
      <p:ext uri="{BB962C8B-B14F-4D97-AF65-F5344CB8AC3E}">
        <p14:creationId xmlns:p14="http://schemas.microsoft.com/office/powerpoint/2010/main" val="149631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شكل حر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وان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19" name="عنصر نائب للتذييل 18"/>
          <p:cNvSpPr>
            <a:spLocks noGrp="1"/>
          </p:cNvSpPr>
          <p:nvPr>
            <p:ph type="ftr" sz="quarter" idx="11"/>
          </p:nvPr>
        </p:nvSpPr>
        <p:spPr/>
        <p:txBody>
          <a:bodyPr/>
          <a:lstStyle/>
          <a:p>
            <a:endParaRPr lang="ar-IQ" dirty="0"/>
          </a:p>
        </p:txBody>
      </p:sp>
      <p:sp>
        <p:nvSpPr>
          <p:cNvPr id="27" name="عنصر نائب لرقم الشريحة 26"/>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شكل حر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8"/>
            <a:ext cx="7467600" cy="85725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4788"/>
            <a:ext cx="8229600" cy="85725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137684"/>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1137684"/>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740"/>
            <a:ext cx="7470648" cy="85725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8" name="عنصر نائب لرقم الشريحة 7"/>
          <p:cNvSpPr>
            <a:spLocks noGrp="1"/>
          </p:cNvSpPr>
          <p:nvPr>
            <p:ph type="sldNum" sz="quarter" idx="11"/>
          </p:nvPr>
        </p:nvSpPr>
        <p:spPr/>
        <p:txBody>
          <a:bodyPr/>
          <a:lstStyle/>
          <a:p>
            <a:fld id="{DB710097-EDBC-4864-BC39-1C6C0981B106}" type="slidenum">
              <a:rPr lang="ar-IQ" smtClean="0"/>
              <a:t>‹#›</a:t>
            </a:fld>
            <a:endParaRPr lang="ar-IQ" dirty="0"/>
          </a:p>
        </p:txBody>
      </p:sp>
      <p:sp>
        <p:nvSpPr>
          <p:cNvPr id="9" name="عنصر نائب للتذييل 8"/>
          <p:cNvSpPr>
            <a:spLocks noGrp="1"/>
          </p:cNvSpPr>
          <p:nvPr>
            <p:ph type="ftr" sz="quarter" idx="12"/>
          </p:nvPr>
        </p:nvSpPr>
        <p:spPr/>
        <p:txBody>
          <a:bodyPr/>
          <a:lstStyle/>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a:xfrm>
            <a:off x="8156448" y="4816548"/>
            <a:ext cx="762000" cy="273844"/>
          </a:xfrm>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4816548"/>
            <a:ext cx="2133600" cy="273844"/>
          </a:xfrm>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شكل حر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صر نائب للعنوان 8"/>
          <p:cNvSpPr>
            <a:spLocks noGrp="1"/>
          </p:cNvSpPr>
          <p:nvPr>
            <p:ph type="title"/>
          </p:nvPr>
        </p:nvSpPr>
        <p:spPr>
          <a:xfrm>
            <a:off x="457200" y="205978"/>
            <a:ext cx="7467600" cy="85725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B9D077BE-DA23-4607-8F60-9A30D13DB7CF}" type="datetimeFigureOut">
              <a:rPr lang="ar-IQ" smtClean="0"/>
              <a:t>28/03/1441</a:t>
            </a:fld>
            <a:endParaRPr lang="ar-IQ" dirty="0"/>
          </a:p>
        </p:txBody>
      </p:sp>
      <p:sp>
        <p:nvSpPr>
          <p:cNvPr id="22" name="عنصر نائب للتذييل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dirty="0"/>
          </a:p>
        </p:txBody>
      </p:sp>
      <p:sp>
        <p:nvSpPr>
          <p:cNvPr id="18" name="عنصر نائب لرقم الشريحة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710097-EDBC-4864-BC39-1C6C0981B106}" type="slidenum">
              <a:rPr lang="ar-IQ" smtClean="0"/>
              <a:t>‹#›</a:t>
            </a:fld>
            <a:endParaRPr lang="ar-IQ"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e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46"/>
            <a:ext cx="9144000" cy="5143500"/>
          </a:xfrm>
          <a:prstGeom prst="rect">
            <a:avLst/>
          </a:prstGeom>
        </p:spPr>
      </p:pic>
      <p:sp>
        <p:nvSpPr>
          <p:cNvPr id="2" name="عنوان 1"/>
          <p:cNvSpPr>
            <a:spLocks noGrp="1"/>
          </p:cNvSpPr>
          <p:nvPr>
            <p:ph type="ctrTitle"/>
          </p:nvPr>
        </p:nvSpPr>
        <p:spPr>
          <a:xfrm>
            <a:off x="5796136" y="1203598"/>
            <a:ext cx="3239688" cy="3672408"/>
          </a:xfrm>
        </p:spPr>
        <p:txBody>
          <a:bodyPr>
            <a:normAutofit/>
          </a:bodyPr>
          <a:lstStyle/>
          <a:p>
            <a:pPr algn="ct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أ.م.د</a:t>
            </a:r>
            <a:b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عمر عبد الغفور</a:t>
            </a:r>
            <a: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a:r>
            <a:b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246223918"/>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8720" t="139" r="-6976" b="-139"/>
          <a:stretch/>
        </p:blipFill>
        <p:spPr>
          <a:xfrm>
            <a:off x="755576" y="1131590"/>
            <a:ext cx="5837864" cy="3215483"/>
          </a:xfrm>
          <a:prstGeom prst="ellipse">
            <a:avLst/>
          </a:prstGeom>
          <a:ln>
            <a:noFill/>
          </a:ln>
          <a:effectLst>
            <a:softEdge rad="112500"/>
          </a:effectLst>
        </p:spPr>
      </p:pic>
      <p:sp>
        <p:nvSpPr>
          <p:cNvPr id="2" name="عنوان 1"/>
          <p:cNvSpPr>
            <a:spLocks noGrp="1"/>
          </p:cNvSpPr>
          <p:nvPr>
            <p:ph type="ctrTitle"/>
          </p:nvPr>
        </p:nvSpPr>
        <p:spPr>
          <a:xfrm>
            <a:off x="539552" y="339502"/>
            <a:ext cx="7848872" cy="20139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400" cap="none" dirty="0" smtClean="0">
                <a:ln w="50800"/>
                <a:solidFill>
                  <a:schemeClr val="bg1">
                    <a:shade val="50000"/>
                  </a:schemeClr>
                </a:solidFill>
                <a:effectLst/>
              </a:rPr>
              <a:t>ومتى ما قام الفرد باتخاذ القرار ودخل حيز التنفيذ فسوف لان يكون هناك عمليات عقلية اثناء التنفيذ وانما تحكم في كيفية التنفيذ .</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مثل لاعب الجمناستك عندما يضع سلسلة الحركية مسبقا ويقوم بترتيب القرارات قبل البدا بالتنفيذ ، ومتى ما ابدأ التنفيذ فإنما يقوم بعملية التحكم فقط في كيفية التنفيذ ولو دخل مثير جديد اثناء التنفيذ فانه سوف يخزنه ويتعامل معه بعد الانتهاء من التنفيذ ،اما اذا دخل المثير الجديد في العملية العقلية فسوف يأثر ذلك على الاداء ومن هذا المنطلق فننا لا ننصح  بإعطاء المعلومات التصحيحية اثناء الواجب الحركي لان ذلك يؤثر سلبا على التنفيذ ، مما يحدث تداخل بين التنفيذ والخطة الجديدة .</a:t>
            </a:r>
            <a:endParaRPr lang="ar-IQ" sz="2400" cap="none" dirty="0">
              <a:ln w="50800"/>
              <a:solidFill>
                <a:schemeClr val="bg1">
                  <a:shade val="50000"/>
                </a:schemeClr>
              </a:solidFill>
              <a:effectLst/>
            </a:endParaRPr>
          </a:p>
        </p:txBody>
      </p:sp>
    </p:spTree>
    <p:extLst>
      <p:ext uri="{BB962C8B-B14F-4D97-AF65-F5344CB8AC3E}">
        <p14:creationId xmlns:p14="http://schemas.microsoft.com/office/powerpoint/2010/main" val="3746968661"/>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6977" r="21744" b="13133"/>
          <a:stretch/>
        </p:blipFill>
        <p:spPr>
          <a:xfrm>
            <a:off x="1084794" y="411510"/>
            <a:ext cx="6517759" cy="4149275"/>
          </a:xfrm>
          <a:prstGeom prst="ellipse">
            <a:avLst/>
          </a:prstGeom>
          <a:ln>
            <a:noFill/>
          </a:ln>
          <a:effectLst>
            <a:softEdge rad="112500"/>
          </a:effectLst>
        </p:spPr>
      </p:pic>
      <p:sp>
        <p:nvSpPr>
          <p:cNvPr id="2" name="عنوان 1"/>
          <p:cNvSpPr>
            <a:spLocks noGrp="1"/>
          </p:cNvSpPr>
          <p:nvPr>
            <p:ph type="ctrTitle"/>
          </p:nvPr>
        </p:nvSpPr>
        <p:spPr>
          <a:xfrm>
            <a:off x="539552" y="339502"/>
            <a:ext cx="7704856" cy="20139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800" cap="none" smtClean="0">
                <a:ln w="50800"/>
                <a:solidFill>
                  <a:srgbClr val="FF0000"/>
                </a:solidFill>
                <a:effectLst/>
              </a:rPr>
              <a:t>                    المثيرات</a:t>
            </a:r>
            <a:endParaRPr lang="ar-IQ" sz="2800" cap="none" dirty="0">
              <a:ln w="50800"/>
              <a:solidFill>
                <a:srgbClr val="FF0000"/>
              </a:solidFill>
              <a:effectLst/>
            </a:endParaRPr>
          </a:p>
        </p:txBody>
      </p:sp>
      <p:pic>
        <p:nvPicPr>
          <p:cNvPr id="1026" name="Picture 2" descr="C:\Users\Aya\Desktop\صوره للمثيرات.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95486"/>
            <a:ext cx="7848872" cy="47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99458"/>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30594" b="18760"/>
          <a:stretch/>
        </p:blipFill>
        <p:spPr>
          <a:xfrm>
            <a:off x="1475656" y="1035282"/>
            <a:ext cx="5504838" cy="3264660"/>
          </a:xfrm>
          <a:prstGeom prst="ellipse">
            <a:avLst/>
          </a:prstGeom>
          <a:ln>
            <a:noFill/>
          </a:ln>
          <a:effectLst>
            <a:softEdge rad="112500"/>
          </a:effectLst>
        </p:spPr>
      </p:pic>
      <p:sp>
        <p:nvSpPr>
          <p:cNvPr id="2" name="عنوان 1"/>
          <p:cNvSpPr>
            <a:spLocks noGrp="1"/>
          </p:cNvSpPr>
          <p:nvPr>
            <p:ph type="ctrTitle"/>
          </p:nvPr>
        </p:nvSpPr>
        <p:spPr>
          <a:xfrm>
            <a:off x="539552" y="627534"/>
            <a:ext cx="6480048" cy="1725930"/>
          </a:xfrm>
        </p:spPr>
        <p:txBody>
          <a:bodyPr>
            <a:normAutofit fontScale="90000"/>
          </a:bodyPr>
          <a:lstStyle/>
          <a:p>
            <a:pPr algn="ctr"/>
            <a: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شكراً</a:t>
            </a:r>
            <a:b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br>
            <a: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 لإصغائكم</a:t>
            </a: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093202346"/>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275606"/>
            <a:ext cx="7632848" cy="2304256"/>
          </a:xfrm>
        </p:spPr>
        <p:txBody>
          <a:bodyPr>
            <a:noAutofit/>
          </a:bodyPr>
          <a:lstStyle/>
          <a:p>
            <a:pPr algn="ctr"/>
            <a:r>
              <a:rPr lang="ar-IQ" sz="72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العمليات العقلية ج 2</a:t>
            </a:r>
            <a:endParaRPr lang="ar-IQ" sz="7200"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811113923"/>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11560" y="843558"/>
            <a:ext cx="6444208" cy="3588928"/>
          </a:xfrm>
          <a:prstGeom prst="ellipse">
            <a:avLst/>
          </a:prstGeom>
          <a:ln>
            <a:noFill/>
          </a:ln>
          <a:effectLst>
            <a:softEdge rad="112500"/>
          </a:effectLst>
        </p:spPr>
      </p:pic>
      <p:sp>
        <p:nvSpPr>
          <p:cNvPr id="2" name="عنوان 1"/>
          <p:cNvSpPr>
            <a:spLocks noGrp="1"/>
          </p:cNvSpPr>
          <p:nvPr>
            <p:ph type="ctrTitle"/>
          </p:nvPr>
        </p:nvSpPr>
        <p:spPr>
          <a:xfrm>
            <a:off x="539552" y="195486"/>
            <a:ext cx="8208912" cy="2157978"/>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nSpc>
                <a:spcPct val="115000"/>
              </a:lnSpc>
              <a:spcBef>
                <a:spcPts val="600"/>
              </a:spcBef>
              <a:spcAft>
                <a:spcPts val="600"/>
              </a:spcAft>
              <a:tabLst>
                <a:tab pos="-33020" algn="l"/>
              </a:tabLst>
            </a:pPr>
            <a:r>
              <a:rPr lang="ar-IQ" sz="2800" u="sng" cap="none" dirty="0" smtClean="0">
                <a:ln w="50800"/>
                <a:solidFill>
                  <a:schemeClr val="bg1"/>
                </a:solidFill>
                <a:effectLst/>
              </a:rPr>
              <a:t>أنواع الذاكرة : </a:t>
            </a:r>
            <a:r>
              <a:rPr lang="ar-IQ" sz="2800" cap="none" dirty="0" smtClean="0">
                <a:ln w="50800"/>
                <a:solidFill>
                  <a:srgbClr val="FF0000"/>
                </a:solidFill>
                <a:effectLst/>
              </a:rPr>
              <a:t/>
            </a:r>
            <a:br>
              <a:rPr lang="ar-IQ" sz="2800" cap="none" dirty="0" smtClean="0">
                <a:ln w="50800"/>
                <a:solidFill>
                  <a:srgbClr val="FF0000"/>
                </a:solidFill>
                <a:effectLst/>
              </a:rPr>
            </a:br>
            <a:r>
              <a:rPr lang="ar-IQ" sz="2800" cap="none" dirty="0" smtClean="0">
                <a:ln w="50800"/>
                <a:solidFill>
                  <a:schemeClr val="bg1"/>
                </a:solidFill>
                <a:effectLst/>
              </a:rPr>
              <a:t>1- الذاكرة الحسية القصيرة : </a:t>
            </a:r>
            <a:r>
              <a:rPr lang="ar-IQ" sz="2800" cap="none" dirty="0" smtClean="0">
                <a:ln w="50800"/>
                <a:solidFill>
                  <a:srgbClr val="FF0000"/>
                </a:solidFill>
                <a:effectLst/>
              </a:rPr>
              <a:t>ويحدث التذكر فيها مباشرا بعد ظهور المثير ، ويكون على شكل تصور للمثير ويبقى مدة قصيرة </a:t>
            </a:r>
            <a:r>
              <a:rPr lang="ar-IQ" sz="2800" cap="none" dirty="0" err="1" smtClean="0">
                <a:ln w="50800"/>
                <a:solidFill>
                  <a:srgbClr val="FF0000"/>
                </a:solidFill>
                <a:effectLst/>
              </a:rPr>
              <a:t>جدأ</a:t>
            </a:r>
            <a:r>
              <a:rPr lang="ar-IQ" sz="2800" cap="none" dirty="0" smtClean="0">
                <a:ln w="50800"/>
                <a:solidFill>
                  <a:srgbClr val="FF0000"/>
                </a:solidFill>
                <a:effectLst/>
              </a:rPr>
              <a:t> بعد زوال المثير .</a:t>
            </a:r>
            <a:br>
              <a:rPr lang="ar-IQ" sz="2800" cap="none" dirty="0" smtClean="0">
                <a:ln w="50800"/>
                <a:solidFill>
                  <a:srgbClr val="FF0000"/>
                </a:solidFill>
                <a:effectLst/>
              </a:rPr>
            </a:br>
            <a:r>
              <a:rPr lang="ar-IQ" sz="2800" cap="none" dirty="0" smtClean="0">
                <a:ln w="50800"/>
                <a:solidFill>
                  <a:srgbClr val="FF0000"/>
                </a:solidFill>
                <a:effectLst/>
              </a:rPr>
              <a:t>وأن قابلية الاحتفاظ في هذا النوع من الذاكرة تصل (2-3ثا) وأن الذاكرة الحسية القصيرة لها قدرة عالية على برمجته معلومات كثيرة وبالمقابل يتم فقدانها بسرعة عالية .</a:t>
            </a:r>
            <a:endParaRPr lang="ar-IQ" sz="2800" cap="none" dirty="0">
              <a:ln w="50800"/>
              <a:solidFill>
                <a:srgbClr val="FF0000"/>
              </a:solidFill>
              <a:effectLst/>
            </a:endParaRPr>
          </a:p>
        </p:txBody>
      </p:sp>
    </p:spTree>
    <p:extLst>
      <p:ext uri="{BB962C8B-B14F-4D97-AF65-F5344CB8AC3E}">
        <p14:creationId xmlns:p14="http://schemas.microsoft.com/office/powerpoint/2010/main" val="656747465"/>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1560" y="603761"/>
            <a:ext cx="5482060" cy="3697536"/>
          </a:xfrm>
          <a:prstGeom prst="ellipse">
            <a:avLst/>
          </a:prstGeom>
          <a:ln>
            <a:noFill/>
          </a:ln>
          <a:effectLst>
            <a:softEdge rad="112500"/>
          </a:effectLst>
        </p:spPr>
      </p:pic>
      <p:sp>
        <p:nvSpPr>
          <p:cNvPr id="2" name="عنوان 1"/>
          <p:cNvSpPr>
            <a:spLocks noGrp="1"/>
          </p:cNvSpPr>
          <p:nvPr>
            <p:ph type="ctrTitle"/>
          </p:nvPr>
        </p:nvSpPr>
        <p:spPr>
          <a:xfrm>
            <a:off x="539552" y="0"/>
            <a:ext cx="5832648" cy="1851670"/>
          </a:xfrm>
        </p:spPr>
        <p:txBody>
          <a:bodyPr>
            <a:normAutofit/>
          </a:bodyPr>
          <a:lstStyle/>
          <a:p>
            <a:pPr lvl="0">
              <a:spcBef>
                <a:spcPts val="600"/>
              </a:spcBef>
              <a:spcAft>
                <a:spcPts val="600"/>
              </a:spcAft>
            </a:pPr>
            <a:r>
              <a:rPr lang="en-US" sz="2000" dirty="0">
                <a:effectLst/>
                <a:latin typeface="Calibri"/>
                <a:ea typeface="Calibri"/>
                <a:cs typeface="Arial"/>
              </a:rPr>
              <a:t/>
            </a:r>
            <a:br>
              <a:rPr lang="en-US" sz="2000" dirty="0">
                <a:effectLst/>
                <a:latin typeface="Calibri"/>
                <a:ea typeface="Calibri"/>
                <a:cs typeface="Arial"/>
              </a:rPr>
            </a:br>
            <a:r>
              <a:rPr lang="en-US" dirty="0">
                <a:effectLst/>
              </a:rPr>
              <a:t/>
            </a:r>
            <a:br>
              <a:rPr lang="en-US" dirty="0">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4" name="مستطيل 3"/>
          <p:cNvSpPr/>
          <p:nvPr/>
        </p:nvSpPr>
        <p:spPr>
          <a:xfrm>
            <a:off x="179512" y="603762"/>
            <a:ext cx="8352927" cy="4154984"/>
          </a:xfrm>
          <a:prstGeom prst="rect">
            <a:avLst/>
          </a:prstGeom>
        </p:spPr>
        <p:txBody>
          <a:bodyPr wrap="square">
            <a:spAutoFit/>
          </a:bodyPr>
          <a:lstStyle/>
          <a:p>
            <a:r>
              <a:rPr lang="ar-IQ" sz="2400" b="1" dirty="0" smtClean="0">
                <a:solidFill>
                  <a:schemeClr val="bg1"/>
                </a:solidFill>
              </a:rPr>
              <a:t>2-الذاكرة القصيرة الامد:- </a:t>
            </a:r>
          </a:p>
          <a:p>
            <a:r>
              <a:rPr lang="ar-IQ" sz="2400" dirty="0" smtClean="0">
                <a:solidFill>
                  <a:srgbClr val="FF0000"/>
                </a:solidFill>
              </a:rPr>
              <a:t>ان قابلية الاحتفاظ في هذه الذاكرة يصل من بضع ثواني الى دقيقة واحدة بعدها تبدأ المعلومات بالاضمحلال, و للذاكرة القصير قابلية محدودة وتحمل قصير وهذا ما اكدته بحوث التعلم أذ اكدت على ان هذه الذاكرة تتحمل فقط سبعة مواد لغرض الاحتفاظ وقد تكون هذه المعلومات حرفا واحدا او جملة واحدة كذلك اكدت دراسات ان الانسان يحتفظ بمادة واحدة فقط واذا اتت مادة اخرى تشبهها فأنه يضعها مع المادة السابقة المخزونة ليكون بالنتيجة حزمة معلوماتية وليس مادة جديدة معزولة عن سابقتها ويوصلنا هذا الى ان اعطاء المعلومات المرتبطة مع بعضها يسهل من عملية حفظها </a:t>
            </a:r>
            <a:r>
              <a:rPr lang="ar-IQ" sz="2400" dirty="0" err="1" smtClean="0">
                <a:solidFill>
                  <a:srgbClr val="FF0000"/>
                </a:solidFill>
              </a:rPr>
              <a:t>لانها</a:t>
            </a:r>
            <a:r>
              <a:rPr lang="ar-IQ" sz="2400" dirty="0" smtClean="0">
                <a:solidFill>
                  <a:srgbClr val="FF0000"/>
                </a:solidFill>
              </a:rPr>
              <a:t> تبوب مع ما موجود في الذاكرة .</a:t>
            </a:r>
            <a:endParaRPr lang="ar-IQ" sz="2400" dirty="0">
              <a:solidFill>
                <a:srgbClr val="FF0000"/>
              </a:solidFill>
            </a:endParaRPr>
          </a:p>
        </p:txBody>
      </p:sp>
    </p:spTree>
    <p:extLst>
      <p:ext uri="{BB962C8B-B14F-4D97-AF65-F5344CB8AC3E}">
        <p14:creationId xmlns:p14="http://schemas.microsoft.com/office/powerpoint/2010/main" val="2135177399"/>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87624" y="1085983"/>
            <a:ext cx="5868144" cy="3069943"/>
          </a:xfrm>
          <a:prstGeom prst="ellipse">
            <a:avLst/>
          </a:prstGeom>
          <a:ln>
            <a:noFill/>
          </a:ln>
          <a:effectLst>
            <a:softEdge rad="112500"/>
          </a:effectLst>
        </p:spPr>
      </p:pic>
      <p:sp>
        <p:nvSpPr>
          <p:cNvPr id="2" name="عنوان 1"/>
          <p:cNvSpPr>
            <a:spLocks noGrp="1"/>
          </p:cNvSpPr>
          <p:nvPr>
            <p:ph type="ctrTitle"/>
          </p:nvPr>
        </p:nvSpPr>
        <p:spPr>
          <a:xfrm>
            <a:off x="539552" y="699542"/>
            <a:ext cx="6480048" cy="288032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indent="-180340">
              <a:lnSpc>
                <a:spcPct val="115000"/>
              </a:lnSpc>
              <a:spcBef>
                <a:spcPts val="600"/>
              </a:spcBef>
              <a:spcAft>
                <a:spcPts val="600"/>
              </a:spcAft>
            </a:pPr>
            <a:r>
              <a:rPr lang="ar-IQ" sz="2400" cap="none" dirty="0">
                <a:ln w="50800"/>
                <a:solidFill>
                  <a:schemeClr val="bg1">
                    <a:shade val="50000"/>
                  </a:schemeClr>
                </a:solidFill>
                <a:effectLst/>
                <a:latin typeface="Calibri"/>
                <a:ea typeface="Calibri"/>
                <a:cs typeface="Simplified Arabic"/>
              </a:rPr>
              <a:t> </a:t>
            </a:r>
            <a:r>
              <a:rPr lang="en-US" sz="1400" cap="none" dirty="0">
                <a:ln w="50800"/>
                <a:solidFill>
                  <a:schemeClr val="bg1">
                    <a:shade val="50000"/>
                  </a:schemeClr>
                </a:solidFill>
                <a:effectLst/>
                <a:latin typeface="Calibri"/>
                <a:ea typeface="Calibri"/>
                <a:cs typeface="Arial"/>
              </a:rPr>
              <a:t/>
            </a:r>
            <a:br>
              <a:rPr lang="en-US" sz="1400" cap="none" dirty="0">
                <a:ln w="50800"/>
                <a:solidFill>
                  <a:schemeClr val="bg1">
                    <a:shade val="50000"/>
                  </a:schemeClr>
                </a:solidFill>
                <a:effectLst/>
                <a:latin typeface="Calibri"/>
                <a:ea typeface="Calibri"/>
                <a:cs typeface="Arial"/>
              </a:rPr>
            </a:br>
            <a:endParaRPr lang="ar-IQ" sz="3200" cap="none" dirty="0">
              <a:ln w="50800"/>
              <a:solidFill>
                <a:schemeClr val="bg1">
                  <a:shade val="50000"/>
                </a:schemeClr>
              </a:solidFill>
              <a:effectLst/>
            </a:endParaRPr>
          </a:p>
        </p:txBody>
      </p:sp>
      <p:sp>
        <p:nvSpPr>
          <p:cNvPr id="4" name="مستطيل 3"/>
          <p:cNvSpPr/>
          <p:nvPr/>
        </p:nvSpPr>
        <p:spPr>
          <a:xfrm>
            <a:off x="395536" y="627534"/>
            <a:ext cx="8208912" cy="3416320"/>
          </a:xfrm>
          <a:prstGeom prst="rect">
            <a:avLst/>
          </a:prstGeom>
        </p:spPr>
        <p:txBody>
          <a:bodyPr wrap="square">
            <a:spAutoFit/>
          </a:bodyPr>
          <a:lstStyle/>
          <a:p>
            <a:pPr lvl="0"/>
            <a:r>
              <a:rPr lang="ar-IQ" sz="2400" dirty="0" smtClean="0">
                <a:solidFill>
                  <a:schemeClr val="bg1">
                    <a:lumMod val="95000"/>
                    <a:lumOff val="5000"/>
                  </a:schemeClr>
                </a:solidFill>
              </a:rPr>
              <a:t>وفي المجال الرياضي يستخدم الرياضي الذاكرة القصيرة أذ يقوم الرياضي بتجميع كل خبراته في المهارة المطلوب التعامل معها,</a:t>
            </a:r>
          </a:p>
          <a:p>
            <a:pPr lvl="0"/>
            <a:r>
              <a:rPr lang="ar-IQ" sz="2400" dirty="0" smtClean="0">
                <a:solidFill>
                  <a:schemeClr val="bg1">
                    <a:lumMod val="95000"/>
                    <a:lumOff val="5000"/>
                  </a:schemeClr>
                </a:solidFill>
              </a:rPr>
              <a:t>وان هذا التجميع للخبرات وسحبها الى سطح الذاكرة يسما التهيؤ وبذلك يطفو على سطح الذاكرة كل ما له علاقة بالمهارة ويدفع للأسفل كل ما ليس له علاقة بتلك المهارة وهذه العملية تعطي فرصة للرياضي على معالجة المعلومات وبالتالي القدرة على استرجاعها يكون سهلا وسريعا. ومثال على ذلك يقوم الرياضي بأداء المهارة بدون رمي الكرة مثل الرمية الحرة بكرة السلة لكي يسترجع معلومات عن المهارة .</a:t>
            </a:r>
            <a:endParaRPr lang="ar-IQ" sz="2400" dirty="0">
              <a:solidFill>
                <a:schemeClr val="bg1">
                  <a:lumMod val="95000"/>
                  <a:lumOff val="5000"/>
                </a:schemeClr>
              </a:solidFill>
            </a:endParaRPr>
          </a:p>
        </p:txBody>
      </p:sp>
    </p:spTree>
    <p:extLst>
      <p:ext uri="{BB962C8B-B14F-4D97-AF65-F5344CB8AC3E}">
        <p14:creationId xmlns:p14="http://schemas.microsoft.com/office/powerpoint/2010/main" val="2310066984"/>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131590"/>
            <a:ext cx="6282466" cy="3125984"/>
          </a:xfrm>
          <a:prstGeom prst="ellipse">
            <a:avLst/>
          </a:prstGeom>
          <a:ln>
            <a:noFill/>
          </a:ln>
          <a:effectLst>
            <a:softEdge rad="112500"/>
          </a:effectLst>
        </p:spPr>
      </p:pic>
      <p:sp>
        <p:nvSpPr>
          <p:cNvPr id="2" name="عنوان 1"/>
          <p:cNvSpPr>
            <a:spLocks noGrp="1"/>
          </p:cNvSpPr>
          <p:nvPr>
            <p:ph type="ctrTitle"/>
          </p:nvPr>
        </p:nvSpPr>
        <p:spPr>
          <a:xfrm>
            <a:off x="539552" y="627534"/>
            <a:ext cx="6480048" cy="474416"/>
          </a:xfrm>
        </p:spPr>
        <p:txBody>
          <a:bodyPr>
            <a:normAutofit fontScale="90000"/>
          </a:bodyPr>
          <a:lstStyle/>
          <a:p>
            <a:pPr lvl="0">
              <a:spcBef>
                <a:spcPts val="0"/>
              </a:spcBef>
            </a:pPr>
            <a:r>
              <a:rPr lang="ar-IQ" sz="1800" cap="none" dirty="0">
                <a:ln w="17780" cmpd="sng">
                  <a:solidFill>
                    <a:srgbClr val="FFFFFF"/>
                  </a:solidFill>
                  <a:prstDash val="solid"/>
                  <a:miter lim="800000"/>
                </a:ln>
                <a:solidFill>
                  <a:srgbClr val="FF0000"/>
                </a:solidFill>
                <a:effectLst>
                  <a:outerShdw blurRad="50800" algn="tl" rotWithShape="0">
                    <a:srgbClr val="000000"/>
                  </a:outerShdw>
                </a:effectLst>
                <a:latin typeface="Arial"/>
                <a:ea typeface="+mn-ea"/>
              </a:rPr>
              <a:t/>
            </a:r>
            <a:br>
              <a:rPr lang="ar-IQ" sz="1800" cap="none" dirty="0">
                <a:ln w="17780" cmpd="sng">
                  <a:solidFill>
                    <a:srgbClr val="FFFFFF"/>
                  </a:solidFill>
                  <a:prstDash val="solid"/>
                  <a:miter lim="800000"/>
                </a:ln>
                <a:solidFill>
                  <a:srgbClr val="FF0000"/>
                </a:solidFill>
                <a:effectLst>
                  <a:outerShdw blurRad="50800" algn="tl" rotWithShape="0">
                    <a:srgbClr val="000000"/>
                  </a:outerShdw>
                </a:effectLst>
                <a:latin typeface="Arial"/>
                <a:ea typeface="+mn-ea"/>
              </a:rPr>
            </a:br>
            <a:endParaRPr lang="ar-IQ" cap="none"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مستطيل 2"/>
          <p:cNvSpPr/>
          <p:nvPr/>
        </p:nvSpPr>
        <p:spPr>
          <a:xfrm>
            <a:off x="251520" y="1971586"/>
            <a:ext cx="8280920" cy="1569660"/>
          </a:xfrm>
          <a:prstGeom prst="rect">
            <a:avLst/>
          </a:prstGeom>
        </p:spPr>
        <p:txBody>
          <a:bodyPr wrap="square">
            <a:spAutoFit/>
          </a:bodyPr>
          <a:lstStyle/>
          <a:p>
            <a:pPr lvl="0"/>
            <a:r>
              <a:rPr lang="ar-IQ" sz="2400" dirty="0" smtClean="0">
                <a:solidFill>
                  <a:srgbClr val="FF0000"/>
                </a:solidFill>
              </a:rPr>
              <a:t> </a:t>
            </a:r>
          </a:p>
          <a:p>
            <a:pPr lvl="0"/>
            <a:endParaRPr lang="ar-IQ" sz="2400" dirty="0" smtClean="0">
              <a:solidFill>
                <a:srgbClr val="FF0000"/>
              </a:solidFill>
            </a:endParaRPr>
          </a:p>
          <a:p>
            <a:pPr lvl="0"/>
            <a:endParaRPr lang="ar-IQ" sz="2400" dirty="0" smtClean="0">
              <a:solidFill>
                <a:srgbClr val="FF0000"/>
              </a:solidFill>
            </a:endParaRPr>
          </a:p>
          <a:p>
            <a:pPr lvl="0"/>
            <a:endParaRPr lang="ar-IQ" sz="2400" dirty="0">
              <a:solidFill>
                <a:srgbClr val="FF0000"/>
              </a:solidFill>
            </a:endParaRPr>
          </a:p>
        </p:txBody>
      </p:sp>
      <p:sp>
        <p:nvSpPr>
          <p:cNvPr id="5" name="مستطيل 4"/>
          <p:cNvSpPr/>
          <p:nvPr/>
        </p:nvSpPr>
        <p:spPr>
          <a:xfrm>
            <a:off x="251520" y="339502"/>
            <a:ext cx="8640960" cy="3785652"/>
          </a:xfrm>
          <a:prstGeom prst="rect">
            <a:avLst/>
          </a:prstGeom>
        </p:spPr>
        <p:txBody>
          <a:bodyPr wrap="square">
            <a:spAutoFit/>
          </a:bodyPr>
          <a:lstStyle/>
          <a:p>
            <a:r>
              <a:rPr lang="ar-IQ" sz="2400" b="1" dirty="0" smtClean="0">
                <a:solidFill>
                  <a:schemeClr val="bg1"/>
                </a:solidFill>
              </a:rPr>
              <a:t>3-الذاكرة الطويلة:-</a:t>
            </a:r>
          </a:p>
          <a:p>
            <a:r>
              <a:rPr lang="ar-IQ" sz="2400" dirty="0" smtClean="0">
                <a:solidFill>
                  <a:srgbClr val="FF0000"/>
                </a:solidFill>
              </a:rPr>
              <a:t>يصل التذكر في هذا النوع من الذاكرة الى ساعات وايام وسنين وهذا واضح عندما تتوفر لدى الفرد القدرة على استرجاع معلومات قديمة وبدون التهيئة لها , وهناك علاقة ارتباط بين الذاكرة القصيرة والطويلة اذ ان قابلية الخزن في الذاكرة الطويلة عالية جدا وعندما تصل المعلومات ألى الخزن الطويل يكون من الصعب نسيانها والتمكن من استرجاعها , وتتطلب نقل المعلومات من الذاكرة القصيرة الى الذاكرة الطويلة ساعات وايام من التكرار و التدريب, ولنعود الى لاعب التنس فكلما زاد التدريب على الارسال أنتقلت المعلومات الى الذاكرة الطويلة ويكون من الصعب نسيانها.</a:t>
            </a:r>
            <a:endParaRPr lang="ar-IQ" sz="2400" dirty="0">
              <a:solidFill>
                <a:srgbClr val="FF0000"/>
              </a:solidFill>
            </a:endParaRPr>
          </a:p>
        </p:txBody>
      </p:sp>
    </p:spTree>
    <p:extLst>
      <p:ext uri="{BB962C8B-B14F-4D97-AF65-F5344CB8AC3E}">
        <p14:creationId xmlns:p14="http://schemas.microsoft.com/office/powerpoint/2010/main" val="3031286381"/>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35925"/>
          <a:stretch/>
        </p:blipFill>
        <p:spPr>
          <a:xfrm rot="5400000">
            <a:off x="2439539" y="871340"/>
            <a:ext cx="3688857" cy="3456384"/>
          </a:xfrm>
          <a:prstGeom prst="ellipse">
            <a:avLst/>
          </a:prstGeom>
          <a:ln>
            <a:noFill/>
          </a:ln>
          <a:effectLst>
            <a:softEdge rad="112500"/>
          </a:effectLst>
        </p:spPr>
      </p:pic>
      <p:sp>
        <p:nvSpPr>
          <p:cNvPr id="2" name="عنوان 1"/>
          <p:cNvSpPr>
            <a:spLocks noGrp="1"/>
          </p:cNvSpPr>
          <p:nvPr>
            <p:ph type="ctrTitle"/>
          </p:nvPr>
        </p:nvSpPr>
        <p:spPr>
          <a:xfrm>
            <a:off x="539552" y="195486"/>
            <a:ext cx="7416824" cy="2157978"/>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ar-IQ" sz="2400" cap="none" dirty="0" smtClean="0">
                <a:ln w="50800"/>
                <a:solidFill>
                  <a:schemeClr val="bg1"/>
                </a:solidFill>
                <a:effectLst/>
              </a:rPr>
              <a:t>4-الذاكرة الحركية:-</a:t>
            </a:r>
            <a:r>
              <a:rPr lang="ar-IQ" sz="2400" cap="none" dirty="0" smtClean="0">
                <a:ln w="50800"/>
                <a:solidFill>
                  <a:srgbClr val="FF0000"/>
                </a:solidFill>
                <a:effectLst/>
              </a:rPr>
              <a:t/>
            </a:r>
            <a:br>
              <a:rPr lang="ar-IQ" sz="2400" cap="none" dirty="0" smtClean="0">
                <a:ln w="50800"/>
                <a:solidFill>
                  <a:srgbClr val="FF0000"/>
                </a:solidFill>
                <a:effectLst/>
              </a:rPr>
            </a:br>
            <a:r>
              <a:rPr lang="ar-IQ" sz="2400" cap="none" dirty="0" smtClean="0">
                <a:ln w="50800"/>
                <a:solidFill>
                  <a:srgbClr val="FF0000"/>
                </a:solidFill>
                <a:effectLst/>
              </a:rPr>
              <a:t>وتعني هذه الذاكرة مكان خزن البرامج الحركية والاشكال الحركية الاشكال الانسان حيث ان الانسان يخزن برنامج حركي لكل مهارة رياضية ويتمكن من تنفيذها والتكرار والتدريب يشذب البرنامج الحركي ويصححه مما يعطي دقة في الاداء وكلما زاد التدريب والتكرار على مهارة معينة زادت الذاكرة الحركية دقة في تحديد البرنامج الحركي لتلك المهارة ، وقد يكون هناك ربط اكثر من برنامج حركي في تسلسل معين .مثلا : برنامج للقفز ، برنامج حركي لرمي الكرة ، وهذا سيولد برنامج حركي جديد يتضمن القفز والرمي معنا مثل : التهديف بالقفز في كرة السلة .</a:t>
            </a:r>
            <a:r>
              <a:rPr lang="ar-IQ" sz="2000" cap="none" dirty="0" smtClean="0">
                <a:ln w="50800"/>
                <a:solidFill>
                  <a:schemeClr val="bg1">
                    <a:shade val="50000"/>
                  </a:schemeClr>
                </a:solidFill>
                <a:effectLst/>
              </a:rPr>
              <a:t/>
            </a:r>
            <a:br>
              <a:rPr lang="ar-IQ" sz="2000" cap="none" dirty="0" smtClean="0">
                <a:ln w="50800"/>
                <a:solidFill>
                  <a:schemeClr val="bg1">
                    <a:shade val="50000"/>
                  </a:schemeClr>
                </a:solidFill>
                <a:effectLst/>
              </a:rPr>
            </a:br>
            <a:endParaRPr lang="ar-IQ" sz="2000" cap="none" dirty="0">
              <a:ln w="50800"/>
              <a:solidFill>
                <a:schemeClr val="bg1">
                  <a:shade val="50000"/>
                </a:schemeClr>
              </a:solidFill>
              <a:effectLst/>
            </a:endParaRPr>
          </a:p>
        </p:txBody>
      </p:sp>
    </p:spTree>
    <p:extLst>
      <p:ext uri="{BB962C8B-B14F-4D97-AF65-F5344CB8AC3E}">
        <p14:creationId xmlns:p14="http://schemas.microsoft.com/office/powerpoint/2010/main" val="3705558074"/>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461"/>
          <a:stretch/>
        </p:blipFill>
        <p:spPr>
          <a:xfrm>
            <a:off x="1187624" y="987574"/>
            <a:ext cx="5899678" cy="3167605"/>
          </a:xfrm>
          <a:prstGeom prst="ellipse">
            <a:avLst/>
          </a:prstGeom>
          <a:ln>
            <a:noFill/>
          </a:ln>
          <a:effectLst>
            <a:softEdge rad="112500"/>
          </a:effectLst>
        </p:spPr>
      </p:pic>
      <p:sp>
        <p:nvSpPr>
          <p:cNvPr id="2" name="عنوان 1"/>
          <p:cNvSpPr>
            <a:spLocks noGrp="1"/>
          </p:cNvSpPr>
          <p:nvPr>
            <p:ph type="ctrTitle"/>
          </p:nvPr>
        </p:nvSpPr>
        <p:spPr>
          <a:xfrm>
            <a:off x="539552" y="0"/>
            <a:ext cx="7416824" cy="2353464"/>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400" cap="none" dirty="0">
                <a:ln w="50800"/>
                <a:solidFill>
                  <a:srgbClr val="FF0000"/>
                </a:solidFill>
                <a:effectLst/>
              </a:rPr>
              <a:t/>
            </a:r>
            <a:br>
              <a:rPr lang="ar-IQ" sz="2400" cap="none" dirty="0">
                <a:ln w="50800"/>
                <a:solidFill>
                  <a:srgbClr val="FF0000"/>
                </a:solidFill>
                <a:effectLst/>
              </a:rPr>
            </a:br>
            <a:endParaRPr lang="ar-IQ" sz="2400" cap="none" dirty="0">
              <a:ln w="50800"/>
              <a:solidFill>
                <a:srgbClr val="FF0000"/>
              </a:solidFill>
              <a:effectLst/>
            </a:endParaRPr>
          </a:p>
        </p:txBody>
      </p:sp>
      <p:sp>
        <p:nvSpPr>
          <p:cNvPr id="4" name="مستطيل 3"/>
          <p:cNvSpPr/>
          <p:nvPr/>
        </p:nvSpPr>
        <p:spPr>
          <a:xfrm>
            <a:off x="827584" y="-429071"/>
            <a:ext cx="7704856" cy="5047536"/>
          </a:xfrm>
          <a:prstGeom prst="rect">
            <a:avLst/>
          </a:prstGeom>
        </p:spPr>
        <p:txBody>
          <a:bodyPr wrap="square">
            <a:spAutoFit/>
          </a:bodyPr>
          <a:lstStyle/>
          <a:p>
            <a:endParaRPr lang="ar-IQ" dirty="0" smtClean="0"/>
          </a:p>
          <a:p>
            <a:endParaRPr lang="ar-IQ" sz="2400" b="1" dirty="0" smtClean="0">
              <a:solidFill>
                <a:srgbClr val="FF0000"/>
              </a:solidFill>
            </a:endParaRPr>
          </a:p>
          <a:p>
            <a:r>
              <a:rPr lang="ar-IQ" sz="2000" b="1" u="sng" dirty="0" smtClean="0">
                <a:solidFill>
                  <a:schemeClr val="bg1"/>
                </a:solidFill>
              </a:rPr>
              <a:t>مرحلة الرابعة : التفاعل بين المخزون وبين المثير (اتخاذ القرار)</a:t>
            </a:r>
          </a:p>
          <a:p>
            <a:r>
              <a:rPr lang="ar-IQ" sz="2000" dirty="0" smtClean="0">
                <a:solidFill>
                  <a:srgbClr val="FF0000"/>
                </a:solidFill>
              </a:rPr>
              <a:t>لنعود الى اللاعب المستلم </a:t>
            </a:r>
            <a:r>
              <a:rPr lang="ar-IQ" sz="2000" dirty="0" err="1" smtClean="0">
                <a:solidFill>
                  <a:srgbClr val="FF0000"/>
                </a:solidFill>
              </a:rPr>
              <a:t>للارسال</a:t>
            </a:r>
            <a:r>
              <a:rPr lang="ar-IQ" sz="2000" dirty="0" smtClean="0">
                <a:solidFill>
                  <a:srgbClr val="FF0000"/>
                </a:solidFill>
              </a:rPr>
              <a:t> للتنس فبعد ان حدد المثير بشكل دقيق فسوف يقوم بمقارن هذا المثير مع </a:t>
            </a:r>
            <a:r>
              <a:rPr lang="ar-IQ" sz="2000" dirty="0" err="1" smtClean="0">
                <a:solidFill>
                  <a:srgbClr val="FF0000"/>
                </a:solidFill>
              </a:rPr>
              <a:t>مامخزون</a:t>
            </a:r>
            <a:r>
              <a:rPr lang="ar-IQ" sz="2000" dirty="0" smtClean="0">
                <a:solidFill>
                  <a:srgbClr val="FF0000"/>
                </a:solidFill>
              </a:rPr>
              <a:t> في الذاكرة وهذه المقارنة عبارة عن بحث في الحزمة المعلوماتية الخاصة بالتنس حول </a:t>
            </a:r>
            <a:r>
              <a:rPr lang="ar-IQ" sz="2000" dirty="0" err="1" smtClean="0">
                <a:solidFill>
                  <a:srgbClr val="FF0000"/>
                </a:solidFill>
              </a:rPr>
              <a:t>ماهو</a:t>
            </a:r>
            <a:r>
              <a:rPr lang="ar-IQ" sz="2000" dirty="0" smtClean="0">
                <a:solidFill>
                  <a:srgbClr val="FF0000"/>
                </a:solidFill>
              </a:rPr>
              <a:t> مخزون في الذاكرة ويشبه المثير الجديد وبعد تحديد وتقويم شدة وسرعة وقوة المثير ( الارسال) وتحديد المعلومات الموجودة والمخزونة بالذاكرة الحركية سوف يتم اختيار برنامج حركي مخزون يعتقد الفرد ان مناسب للاستجابة على ذلك المثير وهذا </a:t>
            </a:r>
            <a:r>
              <a:rPr lang="ar-IQ" sz="2000" dirty="0" err="1" smtClean="0">
                <a:solidFill>
                  <a:srgbClr val="FF0000"/>
                </a:solidFill>
              </a:rPr>
              <a:t>مايسمى</a:t>
            </a:r>
            <a:r>
              <a:rPr lang="ar-IQ" sz="2000" dirty="0" smtClean="0">
                <a:solidFill>
                  <a:srgbClr val="FF0000"/>
                </a:solidFill>
              </a:rPr>
              <a:t> ( </a:t>
            </a:r>
            <a:r>
              <a:rPr lang="ar-IQ" sz="2000" dirty="0" err="1" smtClean="0">
                <a:solidFill>
                  <a:srgbClr val="FF0000"/>
                </a:solidFill>
              </a:rPr>
              <a:t>بااتخاذ</a:t>
            </a:r>
            <a:r>
              <a:rPr lang="ar-IQ" sz="2000" dirty="0" smtClean="0">
                <a:solidFill>
                  <a:srgbClr val="FF0000"/>
                </a:solidFill>
              </a:rPr>
              <a:t> القرار)</a:t>
            </a:r>
          </a:p>
          <a:p>
            <a:r>
              <a:rPr lang="ar-IQ" sz="2000" dirty="0" smtClean="0">
                <a:solidFill>
                  <a:srgbClr val="FF0000"/>
                </a:solidFill>
              </a:rPr>
              <a:t>ودقة اتخاذ القرار يعتمد على عاملين :</a:t>
            </a:r>
          </a:p>
          <a:p>
            <a:r>
              <a:rPr lang="ar-IQ" sz="2000" dirty="0" smtClean="0">
                <a:solidFill>
                  <a:srgbClr val="FF0000"/>
                </a:solidFill>
              </a:rPr>
              <a:t>اولا : عامل تحديد الدقيق للمثير </a:t>
            </a:r>
            <a:r>
              <a:rPr lang="ar-IQ" sz="2000" dirty="0" err="1" smtClean="0">
                <a:solidFill>
                  <a:srgbClr val="FF0000"/>
                </a:solidFill>
              </a:rPr>
              <a:t>لانة</a:t>
            </a:r>
            <a:r>
              <a:rPr lang="ar-IQ" sz="2000" dirty="0" smtClean="0">
                <a:solidFill>
                  <a:srgbClr val="FF0000"/>
                </a:solidFill>
              </a:rPr>
              <a:t> يمثل المعلومات الشخصية لغرض التفاعل .</a:t>
            </a:r>
          </a:p>
          <a:p>
            <a:r>
              <a:rPr lang="ar-IQ" sz="2000" dirty="0" smtClean="0">
                <a:solidFill>
                  <a:srgbClr val="FF0000"/>
                </a:solidFill>
              </a:rPr>
              <a:t>ثانيا : هو المعلومات المخزونة في الذاكرة والتي تمثل الخبرات السابقة ، فكلما كانت معلومات دقيقة وبرامج حركية متنوعة يساعد الفرد على اتخاذ استجابات دقيقة .</a:t>
            </a:r>
          </a:p>
        </p:txBody>
      </p:sp>
    </p:spTree>
    <p:extLst>
      <p:ext uri="{BB962C8B-B14F-4D97-AF65-F5344CB8AC3E}">
        <p14:creationId xmlns:p14="http://schemas.microsoft.com/office/powerpoint/2010/main" val="546961830"/>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2442" t="11087" r="22326" b="887"/>
          <a:stretch/>
        </p:blipFill>
        <p:spPr>
          <a:xfrm>
            <a:off x="1271431" y="771550"/>
            <a:ext cx="5316793" cy="3487665"/>
          </a:xfrm>
          <a:prstGeom prst="ellipse">
            <a:avLst/>
          </a:prstGeom>
          <a:ln>
            <a:noFill/>
          </a:ln>
          <a:effectLst>
            <a:softEdge rad="112500"/>
          </a:effectLst>
        </p:spPr>
      </p:pic>
      <p:sp>
        <p:nvSpPr>
          <p:cNvPr id="2" name="عنوان 1"/>
          <p:cNvSpPr>
            <a:spLocks noGrp="1"/>
          </p:cNvSpPr>
          <p:nvPr>
            <p:ph type="ctrTitle"/>
          </p:nvPr>
        </p:nvSpPr>
        <p:spPr>
          <a:xfrm>
            <a:off x="539552" y="267494"/>
            <a:ext cx="8352928" cy="4608512"/>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ar-IQ" sz="2400" u="sng" cap="none" dirty="0" smtClean="0">
                <a:ln w="50800"/>
                <a:solidFill>
                  <a:srgbClr val="FF0000"/>
                </a:solidFill>
                <a:effectLst/>
              </a:rPr>
              <a:t>مرحلة الخامسة : تنفيذ القرار :</a:t>
            </a:r>
            <a:r>
              <a:rPr lang="ar-IQ" sz="2400" cap="none" dirty="0" smtClean="0">
                <a:ln w="50800"/>
                <a:solidFill>
                  <a:schemeClr val="bg1">
                    <a:shade val="50000"/>
                  </a:schemeClr>
                </a:solidFill>
                <a:effectLst/>
              </a:rPr>
              <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ان نتيجة مقارنة المثير على ما مخزون بالدماغ سوف يكون هناك اختيار للاستجابة معينة مناسبة وبعد ان يتم هذا الاختيار ينتقل الى حيز التنفيذ .</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مثلا: ان لاعب التنس اتخذ القرار بتحرك الى جهة اليسار مثلا بسرعة معينة وبوضع جسم معين </a:t>
            </a:r>
            <a:r>
              <a:rPr lang="ar-IQ" sz="2400" cap="none" dirty="0" err="1" smtClean="0">
                <a:ln w="50800"/>
                <a:solidFill>
                  <a:schemeClr val="bg1">
                    <a:shade val="50000"/>
                  </a:schemeClr>
                </a:solidFill>
                <a:effectLst/>
              </a:rPr>
              <a:t>وذالك</a:t>
            </a:r>
            <a:r>
              <a:rPr lang="ar-IQ" sz="2400" cap="none" dirty="0" smtClean="0">
                <a:ln w="50800"/>
                <a:solidFill>
                  <a:schemeClr val="bg1">
                    <a:shade val="50000"/>
                  </a:schemeClr>
                </a:solidFill>
                <a:effectLst/>
              </a:rPr>
              <a:t> بالاعتماد على زاوية انطلاق الكرة وسرعتها واتجاهها ، ومتى </a:t>
            </a:r>
            <a:r>
              <a:rPr lang="ar-IQ" sz="2400" cap="none" dirty="0" err="1" smtClean="0">
                <a:ln w="50800"/>
                <a:solidFill>
                  <a:schemeClr val="bg1">
                    <a:shade val="50000"/>
                  </a:schemeClr>
                </a:solidFill>
                <a:effectLst/>
              </a:rPr>
              <a:t>مااخذ</a:t>
            </a:r>
            <a:r>
              <a:rPr lang="ar-IQ" sz="2400" cap="none" dirty="0" smtClean="0">
                <a:ln w="50800"/>
                <a:solidFill>
                  <a:schemeClr val="bg1">
                    <a:shade val="50000"/>
                  </a:schemeClr>
                </a:solidFill>
                <a:effectLst/>
              </a:rPr>
              <a:t> الفرد هذا القرار يبدأ بتنفيذ عن طريق ارسال اشارات حسية تنطلق من الجهاز العصبي المركزي مرورا بالحبل الشوكي ثم الى المجاميع العضلية المطلوب تحركها ، وكلما كانت الاشارات الحسية دقيقة كان تحرك دقيقا , وتعتمد هذه الدقة على عدد التكرارات التي تمت لهذه الاستجابة . </a:t>
            </a:r>
            <a:endParaRPr lang="ar-IQ" sz="2400" cap="none" dirty="0">
              <a:ln w="50800"/>
              <a:solidFill>
                <a:schemeClr val="bg1">
                  <a:shade val="50000"/>
                </a:schemeClr>
              </a:solidFill>
              <a:effectLst/>
            </a:endParaRPr>
          </a:p>
        </p:txBody>
      </p:sp>
    </p:spTree>
    <p:extLst>
      <p:ext uri="{BB962C8B-B14F-4D97-AF65-F5344CB8AC3E}">
        <p14:creationId xmlns:p14="http://schemas.microsoft.com/office/powerpoint/2010/main" val="2550985939"/>
      </p:ext>
    </p:extLst>
  </p:cSld>
  <p:clrMapOvr>
    <a:masterClrMapping/>
  </p:clrMapOvr>
  <mc:AlternateContent xmlns:mc="http://schemas.openxmlformats.org/markup-compatibility/2006" xmlns:p14="http://schemas.microsoft.com/office/powerpoint/2010/main">
    <mc:Choice Requires="p14">
      <p:transition spd="slow" p14:dur="2250" advTm="18000">
        <p14:switch dir="l"/>
      </p:transition>
    </mc:Choice>
    <mc:Fallback xmlns="">
      <p:transition spd="slow" advTm="18000">
        <p:fade/>
      </p:transition>
    </mc:Fallback>
  </mc:AlternateContent>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1892</TotalTime>
  <Words>468</Words>
  <Application>Microsoft Office PowerPoint</Application>
  <PresentationFormat>On-screen Show (16:9)</PresentationFormat>
  <Paragraphs>32</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تقنية</vt:lpstr>
      <vt:lpstr>أ.م.د عمر عبد الغفور </vt:lpstr>
      <vt:lpstr>العمليات العقلية ج 2</vt:lpstr>
      <vt:lpstr>أنواع الذاكرة :  1- الذاكرة الحسية القصيرة : ويحدث التذكر فيها مباشرا بعد ظهور المثير ، ويكون على شكل تصور للمثير ويبقى مدة قصيرة جدأ بعد زوال المثير . وأن قابلية الاحتفاظ في هذا النوع من الذاكرة تصل (2-3ثا) وأن الذاكرة الحسية القصيرة لها قدرة عالية على برمجته معلومات كثيرة وبالمقابل يتم فقدانها بسرعة عالية .</vt:lpstr>
      <vt:lpstr>  </vt:lpstr>
      <vt:lpstr>  </vt:lpstr>
      <vt:lpstr> </vt:lpstr>
      <vt:lpstr>4-الذاكرة الحركية:- وتعني هذه الذاكرة مكان خزن البرامج الحركية والاشكال الحركية الاشكال الانسان حيث ان الانسان يخزن برنامج حركي لكل مهارة رياضية ويتمكن من تنفيذها والتكرار والتدريب يشذب البرنامج الحركي ويصححه مما يعطي دقة في الاداء وكلما زاد التدريب والتكرار على مهارة معينة زادت الذاكرة الحركية دقة في تحديد البرنامج الحركي لتلك المهارة ، وقد يكون هناك ربط اكثر من برنامج حركي في تسلسل معين .مثلا : برنامج للقفز ، برنامج حركي لرمي الكرة ، وهذا سيولد برنامج حركي جديد يتضمن القفز والرمي معنا مثل : التهديف بالقفز في كرة السلة . </vt:lpstr>
      <vt:lpstr> </vt:lpstr>
      <vt:lpstr>مرحلة الخامسة : تنفيذ القرار : ان نتيجة مقارنة المثير على ما مخزون بالدماغ سوف يكون هناك اختيار للاستجابة معينة مناسبة وبعد ان يتم هذا الاختيار ينتقل الى حيز التنفيذ . مثلا: ان لاعب التنس اتخذ القرار بتحرك الى جهة اليسار مثلا بسرعة معينة وبوضع جسم معين وذالك بالاعتماد على زاوية انطلاق الكرة وسرعتها واتجاهها ، ومتى مااخذ الفرد هذا القرار يبدأ بتنفيذ عن طريق ارسال اشارات حسية تنطلق من الجهاز العصبي المركزي مرورا بالحبل الشوكي ثم الى المجاميع العضلية المطلوب تحركها ، وكلما كانت الاشارات الحسية دقيقة كان تحرك دقيقا , وتعتمد هذه الدقة على عدد التكرارات التي تمت لهذه الاستجابة . </vt:lpstr>
      <vt:lpstr>ومتى ما قام الفرد باتخاذ القرار ودخل حيز التنفيذ فسوف لان يكون هناك عمليات عقلية اثناء التنفيذ وانما تحكم في كيفية التنفيذ . مثل لاعب الجمناستك عندما يضع سلسلة الحركية مسبقا ويقوم بترتيب القرارات قبل البدا بالتنفيذ ، ومتى ما ابدأ التنفيذ فإنما يقوم بعملية التحكم فقط في كيفية التنفيذ ولو دخل مثير جديد اثناء التنفيذ فانه سوف يخزنه ويتعامل معه بعد الانتهاء من التنفيذ ،اما اذا دخل المثير الجديد في العملية العقلية فسوف يأثر ذلك على الاداء ومن هذا المنطلق فننا لا ننصح  بإعطاء المعلومات التصحيحية اثناء الواجب الحركي لان ذلك يؤثر سلبا على التنفيذ ، مما يحدث تداخل بين التنفيذ والخطة الجديدة .</vt:lpstr>
      <vt:lpstr>                    المثيرات</vt:lpstr>
      <vt:lpstr>شكراً  لإصغائكم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تمرينات الاطالة بأسلوب التسهيلات العصبية العضلية والوسائط المتعددة وتأثيرهما في تعلم بعض المهارات الهجومية بكرة السلة للطلبة</dc:title>
  <dc:creator>DR.Ahmed Saker 2o1O</dc:creator>
  <cp:lastModifiedBy>Aya</cp:lastModifiedBy>
  <cp:revision>94</cp:revision>
  <dcterms:created xsi:type="dcterms:W3CDTF">2019-06-30T06:46:34Z</dcterms:created>
  <dcterms:modified xsi:type="dcterms:W3CDTF">2019-11-25T20:15:02Z</dcterms:modified>
</cp:coreProperties>
</file>