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notesMasterIdLst>
    <p:notesMasterId r:id="rId11"/>
  </p:notesMasterIdLst>
  <p:sldIdLst>
    <p:sldId id="276" r:id="rId2"/>
    <p:sldId id="256" r:id="rId3"/>
    <p:sldId id="257" r:id="rId4"/>
    <p:sldId id="258" r:id="rId5"/>
    <p:sldId id="259" r:id="rId6"/>
    <p:sldId id="260" r:id="rId7"/>
    <p:sldId id="261" r:id="rId8"/>
    <p:sldId id="262" r:id="rId9"/>
    <p:sldId id="274" r:id="rId10"/>
  </p:sldIdLst>
  <p:sldSz cx="9144000" cy="5143500" type="screen16x9"/>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5441" autoAdjust="0"/>
    <p:restoredTop sz="86679" autoAdjust="0"/>
  </p:normalViewPr>
  <p:slideViewPr>
    <p:cSldViewPr>
      <p:cViewPr>
        <p:scale>
          <a:sx n="93" d="100"/>
          <a:sy n="93" d="100"/>
        </p:scale>
        <p:origin x="-492"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128830F-DCCE-42C1-A734-305A9A880006}" type="datetimeFigureOut">
              <a:rPr lang="ar-IQ" smtClean="0"/>
              <a:t>28/03/1441</a:t>
            </a:fld>
            <a:endParaRPr lang="ar-IQ"/>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C80C042-4CC7-476D-B9CF-5B247072B551}" type="slidenum">
              <a:rPr lang="ar-IQ" smtClean="0"/>
              <a:t>‹#›</a:t>
            </a:fld>
            <a:endParaRPr lang="ar-IQ"/>
          </a:p>
        </p:txBody>
      </p:sp>
    </p:spTree>
    <p:extLst>
      <p:ext uri="{BB962C8B-B14F-4D97-AF65-F5344CB8AC3E}">
        <p14:creationId xmlns:p14="http://schemas.microsoft.com/office/powerpoint/2010/main" val="355627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شكل حر 7"/>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عنوان 8"/>
          <p:cNvSpPr>
            <a:spLocks noGrp="1"/>
          </p:cNvSpPr>
          <p:nvPr>
            <p:ph type="ctrTitle"/>
          </p:nvPr>
        </p:nvSpPr>
        <p:spPr>
          <a:xfrm>
            <a:off x="429064" y="2503170"/>
            <a:ext cx="6480048" cy="172593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19" name="عنصر نائب للتذييل 18"/>
          <p:cNvSpPr>
            <a:spLocks noGrp="1"/>
          </p:cNvSpPr>
          <p:nvPr>
            <p:ph type="ftr" sz="quarter" idx="11"/>
          </p:nvPr>
        </p:nvSpPr>
        <p:spPr/>
        <p:txBody>
          <a:bodyPr/>
          <a:lstStyle/>
          <a:p>
            <a:endParaRPr lang="ar-IQ" dirty="0"/>
          </a:p>
        </p:txBody>
      </p:sp>
      <p:sp>
        <p:nvSpPr>
          <p:cNvPr id="27" name="عنصر نائب لرقم الشريحة 26"/>
          <p:cNvSpPr>
            <a:spLocks noGrp="1"/>
          </p:cNvSpPr>
          <p:nvPr>
            <p:ph type="sldNum" sz="quarter" idx="12"/>
          </p:nvPr>
        </p:nvSpPr>
        <p:spPr/>
        <p:txBody>
          <a:bodyPr/>
          <a:lstStyle/>
          <a:p>
            <a:fld id="{DB710097-EDBC-4864-BC39-1C6C0981B106}" type="slidenum">
              <a:rPr lang="ar-IQ" smtClean="0"/>
              <a:t>‹#›</a:t>
            </a:fld>
            <a:endParaRPr lang="ar-IQ"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advTm="18000">
        <p14:ripple/>
      </p:transition>
    </mc:Choice>
    <mc:Fallback xmlns="">
      <p:transition spd="slow" advTm="18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000" advTm="18000">
        <p14:ripple/>
      </p:transition>
    </mc:Choice>
    <mc:Fallback xmlns="">
      <p:transition spd="slow" advTm="18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05979"/>
            <a:ext cx="2057400" cy="4388644"/>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05979"/>
            <a:ext cx="6019800" cy="4388644"/>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000" advTm="18000">
        <p14:ripple/>
      </p:transition>
    </mc:Choice>
    <mc:Fallback xmlns="">
      <p:transition spd="slow" advTm="18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000" advTm="18000">
        <p14:ripple/>
      </p:transition>
    </mc:Choice>
    <mc:Fallback xmlns="">
      <p:transition spd="slow" advTm="18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شكل حر 8"/>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advTm="18000">
        <p14:ripple/>
      </p:transition>
    </mc:Choice>
    <mc:Fallback xmlns="">
      <p:transition spd="slow" advTm="18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5978"/>
            <a:ext cx="7467600" cy="85725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000" advTm="18000">
        <p14:ripple/>
      </p:transition>
    </mc:Choice>
    <mc:Fallback xmlns="">
      <p:transition spd="slow" advTm="18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4788"/>
            <a:ext cx="8229600" cy="85725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4114800"/>
            <a:ext cx="4040188"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4114800"/>
            <a:ext cx="4041775"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137684"/>
            <a:ext cx="4040188"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6" y="1137684"/>
            <a:ext cx="4041775"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8" name="عنصر نائب للتذييل 7"/>
          <p:cNvSpPr>
            <a:spLocks noGrp="1"/>
          </p:cNvSpPr>
          <p:nvPr>
            <p:ph type="ftr" sz="quarter" idx="11"/>
          </p:nvPr>
        </p:nvSpPr>
        <p:spPr/>
        <p:txBody>
          <a:bodyPr/>
          <a:lstStyle/>
          <a:p>
            <a:endParaRPr lang="ar-IQ" dirty="0"/>
          </a:p>
        </p:txBody>
      </p:sp>
      <p:sp>
        <p:nvSpPr>
          <p:cNvPr id="9" name="عنصر نائب لرقم الشريحة 8"/>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000" advTm="18000">
        <p14:ripple/>
      </p:transition>
    </mc:Choice>
    <mc:Fallback xmlns="">
      <p:transition spd="slow" advTm="18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5740"/>
            <a:ext cx="7470648" cy="857250"/>
          </a:xfrm>
        </p:spPr>
        <p:txBody>
          <a:bodyPr anchor="ctr"/>
          <a:lstStyle>
            <a:lvl1pPr algn="l">
              <a:defRPr sz="4600"/>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8" name="عنصر نائب لرقم الشريحة 7"/>
          <p:cNvSpPr>
            <a:spLocks noGrp="1"/>
          </p:cNvSpPr>
          <p:nvPr>
            <p:ph type="sldNum" sz="quarter" idx="11"/>
          </p:nvPr>
        </p:nvSpPr>
        <p:spPr/>
        <p:txBody>
          <a:bodyPr/>
          <a:lstStyle/>
          <a:p>
            <a:fld id="{DB710097-EDBC-4864-BC39-1C6C0981B106}" type="slidenum">
              <a:rPr lang="ar-IQ" smtClean="0"/>
              <a:t>‹#›</a:t>
            </a:fld>
            <a:endParaRPr lang="ar-IQ" dirty="0"/>
          </a:p>
        </p:txBody>
      </p:sp>
      <p:sp>
        <p:nvSpPr>
          <p:cNvPr id="9" name="عنصر نائب للتذييل 8"/>
          <p:cNvSpPr>
            <a:spLocks noGrp="1"/>
          </p:cNvSpPr>
          <p:nvPr>
            <p:ph type="ftr" sz="quarter" idx="12"/>
          </p:nvPr>
        </p:nvSpPr>
        <p:spPr/>
        <p:txBody>
          <a:bodyPr/>
          <a:lstStyle/>
          <a:p>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000" advTm="18000">
        <p14:ripple/>
      </p:transition>
    </mc:Choice>
    <mc:Fallback xmlns="">
      <p:transition spd="slow" advTm="18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3" name="عنصر نائب للتذييل 2"/>
          <p:cNvSpPr>
            <a:spLocks noGrp="1"/>
          </p:cNvSpPr>
          <p:nvPr>
            <p:ph type="ftr" sz="quarter" idx="11"/>
          </p:nvPr>
        </p:nvSpPr>
        <p:spPr/>
        <p:txBody>
          <a:bodyPr/>
          <a:lstStyle/>
          <a:p>
            <a:endParaRPr lang="ar-IQ" dirty="0"/>
          </a:p>
        </p:txBody>
      </p:sp>
      <p:sp>
        <p:nvSpPr>
          <p:cNvPr id="4" name="عنصر نائب لرقم الشريحة 3"/>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000" advTm="18000">
        <p14:ripple/>
      </p:transition>
    </mc:Choice>
    <mc:Fallback xmlns="">
      <p:transition spd="slow" advTm="18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889146"/>
            <a:ext cx="3200400" cy="547688"/>
          </a:xfrm>
        </p:spPr>
        <p:txBody>
          <a:bodyPr tIns="0" bIns="0" anchor="t"/>
          <a:lstStyle>
            <a:lvl1pPr algn="l">
              <a:buNone/>
              <a:defRPr sz="1800" b="1">
                <a:solidFill>
                  <a:schemeClr val="accent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a:xfrm>
            <a:off x="8156448" y="4816548"/>
            <a:ext cx="762000" cy="273844"/>
          </a:xfrm>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000" advTm="18000">
        <p14:ripple/>
      </p:transition>
    </mc:Choice>
    <mc:Fallback xmlns="">
      <p:transition spd="slow" advTm="18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ar-SA" dirty="0" smtClean="0"/>
              <a:t>انقر فوق الأيقونة لإضافة صورة</a:t>
            </a:r>
            <a:endParaRPr kumimoji="0" lang="en-US" dirty="0"/>
          </a:p>
        </p:txBody>
      </p:sp>
      <p:sp>
        <p:nvSpPr>
          <p:cNvPr id="4" name="عنصر نائب للنص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457200" y="4816548"/>
            <a:ext cx="2133600" cy="273844"/>
          </a:xfrm>
        </p:spPr>
        <p:txBody>
          <a:bodyPr/>
          <a:lstStyle/>
          <a:p>
            <a:fld id="{B9D077BE-DA23-4607-8F60-9A30D13DB7CF}" type="datetimeFigureOut">
              <a:rPr lang="ar-IQ" smtClean="0"/>
              <a:t>28/03/1441</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000" advTm="18000">
        <p14:ripple/>
      </p:transition>
    </mc:Choice>
    <mc:Fallback xmlns="">
      <p:transition spd="slow" advTm="18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شكل حر 11"/>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شكل حر 15"/>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عنصر نائب للعنوان 8"/>
          <p:cNvSpPr>
            <a:spLocks noGrp="1"/>
          </p:cNvSpPr>
          <p:nvPr>
            <p:ph type="title"/>
          </p:nvPr>
        </p:nvSpPr>
        <p:spPr>
          <a:xfrm>
            <a:off x="457200" y="205978"/>
            <a:ext cx="7467600" cy="857250"/>
          </a:xfrm>
          <a:prstGeom prst="rect">
            <a:avLst/>
          </a:prstGeom>
        </p:spPr>
        <p:txBody>
          <a:bodyPr vert="horz" lIns="45720" rIns="45720" anchor="ctr">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200151"/>
            <a:ext cx="7467600" cy="339447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4816548"/>
            <a:ext cx="2133600" cy="273844"/>
          </a:xfrm>
          <a:prstGeom prst="rect">
            <a:avLst/>
          </a:prstGeom>
        </p:spPr>
        <p:txBody>
          <a:bodyPr vert="horz" bIns="0" anchor="b"/>
          <a:lstStyle>
            <a:lvl1pPr algn="l" eaLnBrk="1" latinLnBrk="0" hangingPunct="1">
              <a:defRPr kumimoji="0" sz="1000">
                <a:solidFill>
                  <a:schemeClr val="tx2">
                    <a:shade val="50000"/>
                  </a:schemeClr>
                </a:solidFill>
              </a:defRPr>
            </a:lvl1pPr>
          </a:lstStyle>
          <a:p>
            <a:fld id="{B9D077BE-DA23-4607-8F60-9A30D13DB7CF}" type="datetimeFigureOut">
              <a:rPr lang="ar-IQ" smtClean="0"/>
              <a:t>28/03/1441</a:t>
            </a:fld>
            <a:endParaRPr lang="ar-IQ" dirty="0"/>
          </a:p>
        </p:txBody>
      </p:sp>
      <p:sp>
        <p:nvSpPr>
          <p:cNvPr id="22" name="عنصر نائب للتذييل 21"/>
          <p:cNvSpPr>
            <a:spLocks noGrp="1"/>
          </p:cNvSpPr>
          <p:nvPr>
            <p:ph type="ftr" sz="quarter" idx="3"/>
          </p:nvPr>
        </p:nvSpPr>
        <p:spPr>
          <a:xfrm>
            <a:off x="3124200" y="4816548"/>
            <a:ext cx="2895600" cy="273844"/>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ar-IQ" dirty="0"/>
          </a:p>
        </p:txBody>
      </p:sp>
      <p:sp>
        <p:nvSpPr>
          <p:cNvPr id="18" name="عنصر نائب لرقم الشريحة 17"/>
          <p:cNvSpPr>
            <a:spLocks noGrp="1"/>
          </p:cNvSpPr>
          <p:nvPr>
            <p:ph type="sldNum" sz="quarter" idx="4"/>
          </p:nvPr>
        </p:nvSpPr>
        <p:spPr>
          <a:xfrm>
            <a:off x="8153400" y="4816548"/>
            <a:ext cx="762000" cy="273844"/>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B710097-EDBC-4864-BC39-1C6C0981B106}" type="slidenum">
              <a:rPr lang="ar-IQ" smtClean="0"/>
              <a:t>‹#›</a:t>
            </a:fld>
            <a:endParaRPr lang="ar-IQ"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3000" advTm="18000">
        <p14:ripple/>
      </p:transition>
    </mc:Choice>
    <mc:Fallback xmlns="">
      <p:transition spd="slow" advTm="18000">
        <p:fade/>
      </p:transition>
    </mc:Fallback>
  </mc:AlternateContent>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546"/>
            <a:ext cx="9144000" cy="5143500"/>
          </a:xfrm>
          <a:prstGeom prst="rect">
            <a:avLst/>
          </a:prstGeom>
        </p:spPr>
      </p:pic>
      <p:sp>
        <p:nvSpPr>
          <p:cNvPr id="2" name="عنوان 1"/>
          <p:cNvSpPr>
            <a:spLocks noGrp="1"/>
          </p:cNvSpPr>
          <p:nvPr>
            <p:ph type="ctrTitle"/>
          </p:nvPr>
        </p:nvSpPr>
        <p:spPr>
          <a:xfrm>
            <a:off x="5796136" y="1203598"/>
            <a:ext cx="3239688" cy="3672408"/>
          </a:xfrm>
        </p:spPr>
        <p:txBody>
          <a:bodyPr>
            <a:normAutofit/>
          </a:bodyPr>
          <a:lstStyle/>
          <a:p>
            <a:pPr algn="ctr"/>
            <a:r>
              <a:rPr lang="ar-IQ" cap="none"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أ.م.د</a:t>
            </a:r>
            <a:br>
              <a:rPr lang="ar-IQ" cap="none"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br>
            <a:r>
              <a:rPr lang="ar-IQ" cap="none"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عمر عبد الغفور</a:t>
            </a:r>
            <a:r>
              <a:rPr lang="ar-IQ"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
            </a:r>
            <a:br>
              <a:rPr lang="ar-IQ"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br>
            <a:endParaRPr lang="ar-IQ"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3246223918"/>
      </p:ext>
    </p:extLst>
  </p:cSld>
  <p:clrMapOvr>
    <a:masterClrMapping/>
  </p:clrMapOvr>
  <mc:AlternateContent xmlns:mc="http://schemas.openxmlformats.org/markup-compatibility/2006" xmlns:p14="http://schemas.microsoft.com/office/powerpoint/2010/main">
    <mc:Choice Requires="p14">
      <p:transition spd="slow" p14:dur="3000" advTm="18000">
        <p14:ripple/>
      </p:transition>
    </mc:Choice>
    <mc:Fallback xmlns="">
      <p:transition spd="slow" advTm="18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2" y="1275606"/>
            <a:ext cx="7632848" cy="2304256"/>
          </a:xfrm>
        </p:spPr>
        <p:txBody>
          <a:bodyPr>
            <a:noAutofit/>
          </a:bodyPr>
          <a:lstStyle/>
          <a:p>
            <a:pPr algn="ctr"/>
            <a:r>
              <a:rPr lang="ar-IQ" sz="6600" i="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rPr>
              <a:t>العمليات العقليةج</a:t>
            </a:r>
            <a:r>
              <a:rPr lang="ar-IQ" sz="7200" i="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rPr>
              <a:t>1</a:t>
            </a:r>
            <a:endParaRPr lang="ar-IQ" sz="7200" i="1"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811113923"/>
      </p:ext>
    </p:extLst>
  </p:cSld>
  <p:clrMapOvr>
    <a:masterClrMapping/>
  </p:clrMapOvr>
  <mc:AlternateContent xmlns:mc="http://schemas.openxmlformats.org/markup-compatibility/2006" xmlns:p14="http://schemas.microsoft.com/office/powerpoint/2010/main">
    <mc:Choice Requires="p14">
      <p:transition spd="slow" p14:dur="3000" advTm="18000">
        <p14:ripple/>
      </p:transition>
    </mc:Choice>
    <mc:Fallback xmlns="">
      <p:transition spd="slow" advTm="18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99592" y="915566"/>
            <a:ext cx="6144682" cy="3456384"/>
          </a:xfrm>
          <a:prstGeom prst="ellipse">
            <a:avLst/>
          </a:prstGeom>
          <a:ln>
            <a:noFill/>
          </a:ln>
          <a:effectLst>
            <a:softEdge rad="112500"/>
          </a:effectLst>
        </p:spPr>
      </p:pic>
      <p:sp>
        <p:nvSpPr>
          <p:cNvPr id="2" name="عنوان 1"/>
          <p:cNvSpPr>
            <a:spLocks noGrp="1"/>
          </p:cNvSpPr>
          <p:nvPr>
            <p:ph type="ctrTitle"/>
          </p:nvPr>
        </p:nvSpPr>
        <p:spPr>
          <a:xfrm>
            <a:off x="539552" y="195486"/>
            <a:ext cx="7776864" cy="2157978"/>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a:lnSpc>
                <a:spcPct val="115000"/>
              </a:lnSpc>
              <a:tabLst>
                <a:tab pos="-33020" algn="l"/>
              </a:tabLst>
            </a:pPr>
            <a:r>
              <a:rPr lang="ar-IQ" sz="2400" cap="none" dirty="0" smtClean="0">
                <a:ln w="50800"/>
                <a:solidFill>
                  <a:srgbClr val="FF0000"/>
                </a:solidFill>
                <a:effectLst/>
              </a:rPr>
              <a:t>العمليات العقلية:- </a:t>
            </a:r>
            <a:r>
              <a:rPr lang="ar-IQ" sz="2400" cap="none" dirty="0" smtClean="0">
                <a:ln w="50800"/>
                <a:solidFill>
                  <a:schemeClr val="bg1">
                    <a:shade val="50000"/>
                  </a:schemeClr>
                </a:solidFill>
                <a:effectLst/>
              </a:rPr>
              <a:t>وهي الاحداث التي تدور داخل الدماغ منذ لحظة دخول المثير الي </a:t>
            </a:r>
            <a:r>
              <a:rPr lang="ar-IQ" sz="2400" cap="none" dirty="0" err="1" smtClean="0">
                <a:ln w="50800"/>
                <a:solidFill>
                  <a:schemeClr val="bg1">
                    <a:shade val="50000"/>
                  </a:schemeClr>
                </a:solidFill>
                <a:effectLst/>
              </a:rPr>
              <a:t>لحضة</a:t>
            </a:r>
            <a:r>
              <a:rPr lang="ar-IQ" sz="2400" cap="none" dirty="0" smtClean="0">
                <a:ln w="50800"/>
                <a:solidFill>
                  <a:schemeClr val="bg1">
                    <a:shade val="50000"/>
                  </a:schemeClr>
                </a:solidFill>
                <a:effectLst/>
              </a:rPr>
              <a:t> اتخاذ القرار وتنفيذ هذا القرار.</a:t>
            </a:r>
            <a:br>
              <a:rPr lang="ar-IQ" sz="2400" cap="none" dirty="0" smtClean="0">
                <a:ln w="50800"/>
                <a:solidFill>
                  <a:schemeClr val="bg1">
                    <a:shade val="50000"/>
                  </a:schemeClr>
                </a:solidFill>
                <a:effectLst/>
              </a:rPr>
            </a:br>
            <a:r>
              <a:rPr lang="ar-IQ" sz="2400" cap="none" dirty="0" smtClean="0">
                <a:ln w="50800"/>
                <a:solidFill>
                  <a:schemeClr val="bg1">
                    <a:shade val="50000"/>
                  </a:schemeClr>
                </a:solidFill>
                <a:effectLst/>
              </a:rPr>
              <a:t>هناك مراحل تمر بها المعلومات ابتداء من دخوله الى الجهاز العصبي المركزي ثم تحديدها ومن ثم البحث في الذاكرة عن معلومات لها علاقة بعا ثم التفاعل بين ما مخزون في الذاكرة وبين المثير الجديد ويكون نتيجة هذا التفاعل اتخاذ قرار وتنفيذ هذا القرار عن طريق ارسال اشارات من </a:t>
            </a:r>
            <a:r>
              <a:rPr lang="ar-IQ" sz="2400" cap="none" dirty="0" err="1" smtClean="0">
                <a:ln w="50800"/>
                <a:solidFill>
                  <a:schemeClr val="bg1">
                    <a:shade val="50000"/>
                  </a:schemeClr>
                </a:solidFill>
                <a:effectLst/>
              </a:rPr>
              <a:t>الحهز</a:t>
            </a:r>
            <a:r>
              <a:rPr lang="ar-IQ" sz="2400" cap="none" dirty="0" smtClean="0">
                <a:ln w="50800"/>
                <a:solidFill>
                  <a:schemeClr val="bg1">
                    <a:shade val="50000"/>
                  </a:schemeClr>
                </a:solidFill>
                <a:effectLst/>
              </a:rPr>
              <a:t> العصبي المركزي الى الجهاز العصبي المحيطي ثم الى العضلات لتنفيذ الواجب الحركي .</a:t>
            </a:r>
            <a:r>
              <a:rPr lang="ar-IQ" sz="1800" cap="none" dirty="0" smtClean="0">
                <a:ln w="50800"/>
                <a:solidFill>
                  <a:schemeClr val="bg1">
                    <a:shade val="50000"/>
                  </a:schemeClr>
                </a:solidFill>
                <a:effectLst/>
              </a:rPr>
              <a:t/>
            </a:r>
            <a:br>
              <a:rPr lang="ar-IQ" sz="1800" cap="none" dirty="0" smtClean="0">
                <a:ln w="50800"/>
                <a:solidFill>
                  <a:schemeClr val="bg1">
                    <a:shade val="50000"/>
                  </a:schemeClr>
                </a:solidFill>
                <a:effectLst/>
              </a:rPr>
            </a:br>
            <a:endParaRPr lang="ar-IQ" sz="1800" cap="none" dirty="0">
              <a:ln w="50800"/>
              <a:solidFill>
                <a:schemeClr val="bg1">
                  <a:shade val="50000"/>
                </a:schemeClr>
              </a:solidFill>
              <a:effectLst/>
            </a:endParaRPr>
          </a:p>
        </p:txBody>
      </p:sp>
    </p:spTree>
    <p:extLst>
      <p:ext uri="{BB962C8B-B14F-4D97-AF65-F5344CB8AC3E}">
        <p14:creationId xmlns:p14="http://schemas.microsoft.com/office/powerpoint/2010/main" val="1057846176"/>
      </p:ext>
    </p:extLst>
  </p:cSld>
  <p:clrMapOvr>
    <a:masterClrMapping/>
  </p:clrMapOvr>
  <mc:AlternateContent xmlns:mc="http://schemas.openxmlformats.org/markup-compatibility/2006" xmlns:p14="http://schemas.microsoft.com/office/powerpoint/2010/main">
    <mc:Choice Requires="p14">
      <p:transition spd="slow" p14:dur="3000" advTm="18000">
        <p14:ripple/>
      </p:transition>
    </mc:Choice>
    <mc:Fallback xmlns="">
      <p:transition spd="slow" advTm="18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71600" y="987574"/>
            <a:ext cx="5852160" cy="3291840"/>
          </a:xfrm>
          <a:prstGeom prst="ellipse">
            <a:avLst/>
          </a:prstGeom>
          <a:ln>
            <a:noFill/>
          </a:ln>
          <a:effectLst>
            <a:softEdge rad="112500"/>
          </a:effectLst>
        </p:spPr>
      </p:pic>
      <p:sp>
        <p:nvSpPr>
          <p:cNvPr id="2" name="عنوان 1"/>
          <p:cNvSpPr>
            <a:spLocks noGrp="1"/>
          </p:cNvSpPr>
          <p:nvPr>
            <p:ph type="ctrTitle"/>
          </p:nvPr>
        </p:nvSpPr>
        <p:spPr>
          <a:xfrm>
            <a:off x="323528" y="123478"/>
            <a:ext cx="8568952" cy="432048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ar-IQ" sz="2400" cap="none" dirty="0" smtClean="0">
                <a:ln w="50800"/>
                <a:solidFill>
                  <a:schemeClr val="bg1">
                    <a:shade val="50000"/>
                  </a:schemeClr>
                </a:solidFill>
                <a:effectLst/>
              </a:rPr>
              <a:t>ولابد من اخذ فكرة بسيطة عن الجهاز العصبي حيث يقسم هذ الجهاز الى جهاز عصبي مركزي يتمثل بالدماغ وجذع الدماغ والحبل الشوكي وجهاز عصبي محيطي الذي يتمثل بمجموعة من الاعصاب المرتبطة بجذع الدماغ والحبل الشوكي ويكون واجبها ارسال الاشارات الى العضلات والغدد </a:t>
            </a:r>
            <a:r>
              <a:rPr lang="ar-IQ" sz="2400" cap="none" dirty="0" err="1" smtClean="0">
                <a:ln w="50800"/>
                <a:solidFill>
                  <a:schemeClr val="bg1">
                    <a:shade val="50000"/>
                  </a:schemeClr>
                </a:solidFill>
                <a:effectLst/>
              </a:rPr>
              <a:t>بالوامر</a:t>
            </a:r>
            <a:r>
              <a:rPr lang="ar-IQ" sz="2400" cap="none" dirty="0" smtClean="0">
                <a:ln w="50800"/>
                <a:solidFill>
                  <a:schemeClr val="bg1">
                    <a:shade val="50000"/>
                  </a:schemeClr>
                </a:solidFill>
                <a:effectLst/>
              </a:rPr>
              <a:t> الحسية اما الجهاز العصبي المركزي فهو مركز السيطرة وتحديد الاوامر للكثير من الاستجابات..</a:t>
            </a:r>
            <a:br>
              <a:rPr lang="ar-IQ" sz="2400" cap="none" dirty="0" smtClean="0">
                <a:ln w="50800"/>
                <a:solidFill>
                  <a:schemeClr val="bg1">
                    <a:shade val="50000"/>
                  </a:schemeClr>
                </a:solidFill>
                <a:effectLst/>
              </a:rPr>
            </a:br>
            <a:r>
              <a:rPr lang="ar-IQ" sz="2400" cap="none" dirty="0" smtClean="0">
                <a:ln w="50800"/>
                <a:solidFill>
                  <a:schemeClr val="bg1">
                    <a:shade val="50000"/>
                  </a:schemeClr>
                </a:solidFill>
                <a:effectLst/>
              </a:rPr>
              <a:t>وينقسم الجهاز العصبي المحيطي الى:-</a:t>
            </a:r>
            <a:br>
              <a:rPr lang="ar-IQ" sz="2400" cap="none" dirty="0" smtClean="0">
                <a:ln w="50800"/>
                <a:solidFill>
                  <a:schemeClr val="bg1">
                    <a:shade val="50000"/>
                  </a:schemeClr>
                </a:solidFill>
                <a:effectLst/>
              </a:rPr>
            </a:br>
            <a:r>
              <a:rPr lang="ar-IQ" sz="2400" cap="none" dirty="0" smtClean="0">
                <a:ln w="50800"/>
                <a:solidFill>
                  <a:schemeClr val="bg1">
                    <a:shade val="50000"/>
                  </a:schemeClr>
                </a:solidFill>
                <a:effectLst/>
              </a:rPr>
              <a:t>1- جهاز عصبي ارادي الذي يتحكم ويسيطر على عمل العضلات الهيكلية .</a:t>
            </a:r>
            <a:br>
              <a:rPr lang="ar-IQ" sz="2400" cap="none" dirty="0" smtClean="0">
                <a:ln w="50800"/>
                <a:solidFill>
                  <a:schemeClr val="bg1">
                    <a:shade val="50000"/>
                  </a:schemeClr>
                </a:solidFill>
                <a:effectLst/>
              </a:rPr>
            </a:br>
            <a:r>
              <a:rPr lang="ar-IQ" sz="2400" cap="none" dirty="0" smtClean="0">
                <a:ln w="50800"/>
                <a:solidFill>
                  <a:schemeClr val="bg1">
                    <a:shade val="50000"/>
                  </a:schemeClr>
                </a:solidFill>
                <a:effectLst/>
              </a:rPr>
              <a:t>2- جهاز عصبي لا ارادي الذي يتحكم بعمل القلب والعضلات الملساء </a:t>
            </a:r>
            <a:r>
              <a:rPr lang="ar-IQ" sz="2000" cap="none" dirty="0" smtClean="0">
                <a:ln w="50800"/>
                <a:solidFill>
                  <a:schemeClr val="bg1">
                    <a:shade val="50000"/>
                  </a:schemeClr>
                </a:solidFill>
                <a:effectLst/>
              </a:rPr>
              <a:t>.</a:t>
            </a:r>
            <a:endParaRPr lang="ar-IQ" sz="2000" cap="none" dirty="0">
              <a:ln w="50800"/>
              <a:solidFill>
                <a:schemeClr val="bg1">
                  <a:shade val="50000"/>
                </a:schemeClr>
              </a:solidFill>
              <a:effectLst/>
            </a:endParaRPr>
          </a:p>
        </p:txBody>
      </p:sp>
    </p:spTree>
    <p:extLst>
      <p:ext uri="{BB962C8B-B14F-4D97-AF65-F5344CB8AC3E}">
        <p14:creationId xmlns:p14="http://schemas.microsoft.com/office/powerpoint/2010/main" val="3364287027"/>
      </p:ext>
    </p:extLst>
  </p:cSld>
  <p:clrMapOvr>
    <a:masterClrMapping/>
  </p:clrMapOvr>
  <mc:AlternateContent xmlns:mc="http://schemas.openxmlformats.org/markup-compatibility/2006" xmlns:p14="http://schemas.microsoft.com/office/powerpoint/2010/main">
    <mc:Choice Requires="p14">
      <p:transition spd="slow" p14:dur="3000" advTm="18000">
        <p14:ripple/>
      </p:transition>
    </mc:Choice>
    <mc:Fallback xmlns="">
      <p:transition spd="slow" advTm="18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43608" y="507040"/>
            <a:ext cx="6094203" cy="4006965"/>
          </a:xfrm>
          <a:prstGeom prst="ellipse">
            <a:avLst/>
          </a:prstGeom>
          <a:ln>
            <a:noFill/>
          </a:ln>
          <a:effectLst>
            <a:softEdge rad="112500"/>
          </a:effectLst>
        </p:spPr>
      </p:pic>
      <p:sp>
        <p:nvSpPr>
          <p:cNvPr id="2" name="عنوان 1"/>
          <p:cNvSpPr>
            <a:spLocks noGrp="1"/>
          </p:cNvSpPr>
          <p:nvPr>
            <p:ph type="ctrTitle"/>
          </p:nvPr>
        </p:nvSpPr>
        <p:spPr>
          <a:xfrm>
            <a:off x="550702" y="195486"/>
            <a:ext cx="8197762" cy="4608511"/>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marL="457200">
              <a:lnSpc>
                <a:spcPct val="115000"/>
              </a:lnSpc>
              <a:tabLst>
                <a:tab pos="-33020" algn="l"/>
              </a:tabLst>
            </a:pPr>
            <a:r>
              <a:rPr lang="ar-IQ" sz="2000" u="sng" cap="none" dirty="0" smtClean="0">
                <a:ln w="50800"/>
                <a:solidFill>
                  <a:srgbClr val="FF0000"/>
                </a:solidFill>
                <a:effectLst/>
                <a:latin typeface="Calibri"/>
                <a:cs typeface="Arial"/>
              </a:rPr>
              <a:t>المرحلة الاولى : مثيرات المحيط :</a:t>
            </a:r>
            <a:r>
              <a:rPr lang="ar-IQ" sz="2000" cap="none" dirty="0">
                <a:ln w="50800"/>
                <a:solidFill>
                  <a:schemeClr val="bg1">
                    <a:lumMod val="95000"/>
                    <a:lumOff val="5000"/>
                  </a:schemeClr>
                </a:solidFill>
                <a:effectLst/>
                <a:latin typeface="Calibri"/>
                <a:cs typeface="Arial"/>
              </a:rPr>
              <a:t/>
            </a:r>
            <a:br>
              <a:rPr lang="ar-IQ" sz="2000" cap="none" dirty="0">
                <a:ln w="50800"/>
                <a:solidFill>
                  <a:schemeClr val="bg1">
                    <a:lumMod val="95000"/>
                    <a:lumOff val="5000"/>
                  </a:schemeClr>
                </a:solidFill>
                <a:effectLst/>
                <a:latin typeface="Calibri"/>
                <a:cs typeface="Arial"/>
              </a:rPr>
            </a:br>
            <a:r>
              <a:rPr lang="ar-IQ" sz="2000" cap="none" dirty="0" err="1" smtClean="0">
                <a:ln w="50800"/>
                <a:solidFill>
                  <a:schemeClr val="bg1">
                    <a:lumMod val="95000"/>
                    <a:lumOff val="5000"/>
                  </a:schemeClr>
                </a:solidFill>
                <a:effectLst/>
                <a:latin typeface="Calibri"/>
                <a:cs typeface="Arial"/>
              </a:rPr>
              <a:t>ناخذ</a:t>
            </a:r>
            <a:r>
              <a:rPr lang="ar-IQ" sz="2000" cap="none" dirty="0" smtClean="0">
                <a:ln w="50800"/>
                <a:solidFill>
                  <a:schemeClr val="bg1">
                    <a:lumMod val="95000"/>
                    <a:lumOff val="5000"/>
                  </a:schemeClr>
                </a:solidFill>
                <a:effectLst/>
                <a:latin typeface="Calibri"/>
                <a:cs typeface="Arial"/>
              </a:rPr>
              <a:t> مثل عملية استقبال التنس ، في حين يقف اللاعب المستلم وقفة تهيئه فيكون قد هيئ كل الحواس وخاصة حاسة النظر لغرض الاستعداد لاستقبال الكرة وتسمى هذه الحالة ( بالانتباه) ولذلك فالانتباه : هو تهيئة الحواس لاستقبال المثيرات .</a:t>
            </a:r>
            <a:br>
              <a:rPr lang="ar-IQ" sz="2000" cap="none" dirty="0" smtClean="0">
                <a:ln w="50800"/>
                <a:solidFill>
                  <a:schemeClr val="bg1">
                    <a:lumMod val="95000"/>
                    <a:lumOff val="5000"/>
                  </a:schemeClr>
                </a:solidFill>
                <a:effectLst/>
                <a:latin typeface="Calibri"/>
                <a:cs typeface="Arial"/>
              </a:rPr>
            </a:br>
            <a:r>
              <a:rPr lang="ar-IQ" sz="2000" cap="none" dirty="0" smtClean="0">
                <a:ln w="50800"/>
                <a:solidFill>
                  <a:schemeClr val="bg1">
                    <a:lumMod val="95000"/>
                    <a:lumOff val="5000"/>
                  </a:schemeClr>
                </a:solidFill>
                <a:effectLst/>
                <a:latin typeface="Calibri"/>
                <a:cs typeface="Arial"/>
              </a:rPr>
              <a:t>فهناك الكثير من المثيرات في الملعب ، مثال : اللاعب المنافس ، ارضية الملعب ، الجمهور ، درجة الحرارة ، حالة المستلم النفسية والبدنية .</a:t>
            </a:r>
            <a:br>
              <a:rPr lang="ar-IQ" sz="2000" cap="none" dirty="0" smtClean="0">
                <a:ln w="50800"/>
                <a:solidFill>
                  <a:schemeClr val="bg1">
                    <a:lumMod val="95000"/>
                    <a:lumOff val="5000"/>
                  </a:schemeClr>
                </a:solidFill>
                <a:effectLst/>
                <a:latin typeface="Calibri"/>
                <a:cs typeface="Arial"/>
              </a:rPr>
            </a:br>
            <a:r>
              <a:rPr lang="ar-IQ" sz="2000" cap="none" dirty="0" smtClean="0">
                <a:ln w="50800"/>
                <a:solidFill>
                  <a:schemeClr val="bg1">
                    <a:lumMod val="95000"/>
                    <a:lumOff val="5000"/>
                  </a:schemeClr>
                </a:solidFill>
                <a:effectLst/>
                <a:latin typeface="Calibri"/>
                <a:cs typeface="Arial"/>
              </a:rPr>
              <a:t>وهنا يقوم المستلم بعزل كل المثيرات ويختار مثيرا واحد وهو ( اللاعب و الكرة ) ، وان عزل كل المثيرات وتوجيه الانتباه الى مثيرا واحد يسمى ( بالتركيز ) ، وان عملية الانتباه والتركيز تسمى ( بالاختيار الانتباه )وهذه العملية هي عملية ترشيح للمعلومات الداخلة بحيث تدخل المعلومات المطلوبة فقط ، اما المثيرات الخارجية لا تدخل بعد الترشيح ، فمثلا أن اللاعب لا يشاهد أصدقائه بين الجمهور على الرغم من رؤيته لهم لان التركيز موجة نحو المثيرات اخرى مرتبطة بالعب . </a:t>
            </a:r>
            <a:r>
              <a:rPr lang="ar-IQ" sz="1800" cap="none" dirty="0" smtClean="0">
                <a:ln w="50800"/>
                <a:solidFill>
                  <a:schemeClr val="bg1">
                    <a:lumMod val="95000"/>
                    <a:lumOff val="5000"/>
                  </a:schemeClr>
                </a:solidFill>
                <a:effectLst/>
                <a:latin typeface="Calibri"/>
                <a:cs typeface="Arial"/>
              </a:rPr>
              <a:t/>
            </a:r>
            <a:br>
              <a:rPr lang="ar-IQ" sz="1800" cap="none" dirty="0" smtClean="0">
                <a:ln w="50800"/>
                <a:solidFill>
                  <a:schemeClr val="bg1">
                    <a:lumMod val="95000"/>
                    <a:lumOff val="5000"/>
                  </a:schemeClr>
                </a:solidFill>
                <a:effectLst/>
                <a:latin typeface="Calibri"/>
                <a:cs typeface="Arial"/>
              </a:rPr>
            </a:br>
            <a:r>
              <a:rPr lang="ar-IQ" sz="1800" cap="none" dirty="0" smtClean="0">
                <a:ln w="50800"/>
                <a:solidFill>
                  <a:srgbClr val="FF0000"/>
                </a:solidFill>
                <a:effectLst/>
                <a:latin typeface="Calibri"/>
                <a:cs typeface="Arial"/>
              </a:rPr>
              <a:t/>
            </a:r>
            <a:br>
              <a:rPr lang="ar-IQ" sz="1800" cap="none" dirty="0" smtClean="0">
                <a:ln w="50800"/>
                <a:solidFill>
                  <a:srgbClr val="FF0000"/>
                </a:solidFill>
                <a:effectLst/>
                <a:latin typeface="Calibri"/>
                <a:cs typeface="Arial"/>
              </a:rPr>
            </a:br>
            <a:endParaRPr lang="ar-IQ" sz="1800" u="sng" cap="none" dirty="0">
              <a:ln w="50800"/>
              <a:solidFill>
                <a:srgbClr val="FF0000"/>
              </a:solidFill>
              <a:effectLst/>
            </a:endParaRPr>
          </a:p>
        </p:txBody>
      </p:sp>
    </p:spTree>
    <p:extLst>
      <p:ext uri="{BB962C8B-B14F-4D97-AF65-F5344CB8AC3E}">
        <p14:creationId xmlns:p14="http://schemas.microsoft.com/office/powerpoint/2010/main" val="3890182985"/>
      </p:ext>
    </p:extLst>
  </p:cSld>
  <p:clrMapOvr>
    <a:masterClrMapping/>
  </p:clrMapOvr>
  <mc:AlternateContent xmlns:mc="http://schemas.openxmlformats.org/markup-compatibility/2006" xmlns:p14="http://schemas.microsoft.com/office/powerpoint/2010/main">
    <mc:Choice Requires="p14">
      <p:transition spd="slow" p14:dur="3000" advTm="18000">
        <p14:ripple/>
      </p:transition>
    </mc:Choice>
    <mc:Fallback xmlns="">
      <p:transition spd="slow" advTm="18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27584" y="1114187"/>
            <a:ext cx="6047604" cy="3401777"/>
          </a:xfrm>
          <a:prstGeom prst="ellipse">
            <a:avLst/>
          </a:prstGeom>
          <a:ln>
            <a:noFill/>
          </a:ln>
          <a:effectLst>
            <a:softEdge rad="112500"/>
          </a:effectLst>
        </p:spPr>
      </p:pic>
      <p:sp>
        <p:nvSpPr>
          <p:cNvPr id="2" name="عنوان 1"/>
          <p:cNvSpPr>
            <a:spLocks noGrp="1"/>
          </p:cNvSpPr>
          <p:nvPr>
            <p:ph type="ctrTitle"/>
          </p:nvPr>
        </p:nvSpPr>
        <p:spPr>
          <a:xfrm>
            <a:off x="516974" y="119534"/>
            <a:ext cx="6480048" cy="1725930"/>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marL="362585">
              <a:lnSpc>
                <a:spcPct val="150000"/>
              </a:lnSpc>
            </a:pPr>
            <a:r>
              <a:rPr lang="en-US" sz="2200" cap="none" dirty="0">
                <a:ln w="50800"/>
                <a:solidFill>
                  <a:srgbClr val="FF0000"/>
                </a:solidFill>
                <a:effectLst/>
              </a:rPr>
              <a:t/>
            </a:r>
            <a:br>
              <a:rPr lang="en-US" sz="2200" cap="none" dirty="0">
                <a:ln w="50800"/>
                <a:solidFill>
                  <a:srgbClr val="FF0000"/>
                </a:solidFill>
                <a:effectLst/>
              </a:rPr>
            </a:br>
            <a:endParaRPr lang="ar-IQ" sz="1800" cap="none" dirty="0">
              <a:ln w="50800"/>
              <a:solidFill>
                <a:srgbClr val="FF0000"/>
              </a:solidFill>
              <a:effectLst/>
            </a:endParaRPr>
          </a:p>
        </p:txBody>
      </p:sp>
      <p:sp>
        <p:nvSpPr>
          <p:cNvPr id="4" name="مستطيل 3"/>
          <p:cNvSpPr/>
          <p:nvPr/>
        </p:nvSpPr>
        <p:spPr>
          <a:xfrm>
            <a:off x="323528" y="267494"/>
            <a:ext cx="8352928" cy="4678204"/>
          </a:xfrm>
          <a:prstGeom prst="rect">
            <a:avLst/>
          </a:prstGeom>
        </p:spPr>
        <p:txBody>
          <a:bodyPr wrap="square">
            <a:spAutoFit/>
          </a:bodyPr>
          <a:lstStyle/>
          <a:p>
            <a:r>
              <a:rPr lang="ar-IQ" sz="4000" b="1" u="sng" dirty="0" smtClean="0">
                <a:ln w="50800"/>
                <a:solidFill>
                  <a:schemeClr val="bg1"/>
                </a:solidFill>
                <a:latin typeface="Calibri"/>
                <a:ea typeface="+mj-ea"/>
                <a:cs typeface="Arial"/>
              </a:rPr>
              <a:t>المرحلة الثانية : مرحلة تحديد المثيرات :</a:t>
            </a:r>
          </a:p>
          <a:p>
            <a:r>
              <a:rPr lang="ar-IQ" sz="4000" b="1" dirty="0" smtClean="0">
                <a:ln w="50800"/>
                <a:solidFill>
                  <a:srgbClr val="FF0000"/>
                </a:solidFill>
                <a:latin typeface="Calibri"/>
                <a:ea typeface="+mj-ea"/>
                <a:cs typeface="Arial"/>
              </a:rPr>
              <a:t>عند دخول المثير الى الدماغ يتم تحديد هذا المثير من كل الجوانب ولنفس المثال السابق فعند لحظة الارسال يقوم المستلم بتحديد زاوية انطلاق الكرة ومسارها وسرعتها وقوتها .</a:t>
            </a:r>
          </a:p>
          <a:p>
            <a:r>
              <a:rPr lang="ar-IQ" sz="4000" b="1" dirty="0" smtClean="0">
                <a:ln w="50800"/>
                <a:solidFill>
                  <a:srgbClr val="FF0000"/>
                </a:solidFill>
                <a:latin typeface="Calibri"/>
                <a:ea typeface="+mj-ea"/>
                <a:cs typeface="Arial"/>
              </a:rPr>
              <a:t>وتعتمد هذه التعديلات على خبرات واسعة في مجال التنس .</a:t>
            </a:r>
          </a:p>
          <a:p>
            <a:endParaRPr lang="ar-IQ" dirty="0"/>
          </a:p>
        </p:txBody>
      </p:sp>
    </p:spTree>
    <p:extLst>
      <p:ext uri="{BB962C8B-B14F-4D97-AF65-F5344CB8AC3E}">
        <p14:creationId xmlns:p14="http://schemas.microsoft.com/office/powerpoint/2010/main" val="250201169"/>
      </p:ext>
    </p:extLst>
  </p:cSld>
  <p:clrMapOvr>
    <a:masterClrMapping/>
  </p:clrMapOvr>
  <mc:AlternateContent xmlns:mc="http://schemas.openxmlformats.org/markup-compatibility/2006" xmlns:p14="http://schemas.microsoft.com/office/powerpoint/2010/main">
    <mc:Choice Requires="p14">
      <p:transition spd="slow" p14:dur="3000" advTm="18000">
        <p14:ripple/>
      </p:transition>
    </mc:Choice>
    <mc:Fallback xmlns="">
      <p:transition spd="slow" advTm="18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435" y="771550"/>
            <a:ext cx="6516216" cy="3654597"/>
          </a:xfrm>
          <a:prstGeom prst="ellipse">
            <a:avLst/>
          </a:prstGeom>
          <a:ln>
            <a:noFill/>
          </a:ln>
          <a:effectLst>
            <a:softEdge rad="112500"/>
          </a:effectLst>
        </p:spPr>
      </p:pic>
      <p:sp>
        <p:nvSpPr>
          <p:cNvPr id="2" name="عنوان 1"/>
          <p:cNvSpPr>
            <a:spLocks noGrp="1"/>
          </p:cNvSpPr>
          <p:nvPr>
            <p:ph type="ctrTitle"/>
          </p:nvPr>
        </p:nvSpPr>
        <p:spPr>
          <a:xfrm>
            <a:off x="323528" y="195486"/>
            <a:ext cx="8496944" cy="4824535"/>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marL="362585">
              <a:lnSpc>
                <a:spcPct val="150000"/>
              </a:lnSpc>
              <a:tabLst>
                <a:tab pos="-153670" algn="l"/>
                <a:tab pos="92710" algn="l"/>
              </a:tabLst>
            </a:pPr>
            <a:r>
              <a:rPr lang="ar-IQ" sz="2000" u="sng" cap="none" dirty="0" smtClean="0">
                <a:ln w="50800"/>
                <a:solidFill>
                  <a:schemeClr val="bg1"/>
                </a:solidFill>
                <a:effectLst/>
              </a:rPr>
              <a:t> المرحلة الثالثة :</a:t>
            </a:r>
            <a:r>
              <a:rPr lang="ar-IQ" sz="2000" u="sng" cap="none" dirty="0">
                <a:ln w="50800"/>
                <a:solidFill>
                  <a:schemeClr val="bg1"/>
                </a:solidFill>
                <a:effectLst/>
              </a:rPr>
              <a:t> </a:t>
            </a:r>
            <a:r>
              <a:rPr lang="ar-IQ" sz="2000" u="sng" cap="none" dirty="0" smtClean="0">
                <a:ln w="50800"/>
                <a:solidFill>
                  <a:schemeClr val="bg1"/>
                </a:solidFill>
                <a:effectLst/>
              </a:rPr>
              <a:t>البحث في الذاكرة :</a:t>
            </a:r>
            <a:r>
              <a:rPr lang="ar-IQ" sz="2000" cap="none" dirty="0" smtClean="0">
                <a:ln w="50800"/>
                <a:solidFill>
                  <a:srgbClr val="FF0000"/>
                </a:solidFill>
                <a:effectLst/>
              </a:rPr>
              <a:t/>
            </a:r>
            <a:br>
              <a:rPr lang="ar-IQ" sz="2000" cap="none" dirty="0" smtClean="0">
                <a:ln w="50800"/>
                <a:solidFill>
                  <a:srgbClr val="FF0000"/>
                </a:solidFill>
                <a:effectLst/>
              </a:rPr>
            </a:br>
            <a:r>
              <a:rPr lang="ar-IQ" sz="2000" cap="none" dirty="0" smtClean="0">
                <a:ln w="50800"/>
                <a:solidFill>
                  <a:srgbClr val="FF0000"/>
                </a:solidFill>
                <a:effectLst/>
              </a:rPr>
              <a:t>ترتبط الذاكرة ارتباطا وثيقا بالتعلم فبدون ذاكرة لا يحدث تعلم .</a:t>
            </a:r>
            <a:br>
              <a:rPr lang="ar-IQ" sz="2000" cap="none" dirty="0" smtClean="0">
                <a:ln w="50800"/>
                <a:solidFill>
                  <a:srgbClr val="FF0000"/>
                </a:solidFill>
                <a:effectLst/>
              </a:rPr>
            </a:br>
            <a:r>
              <a:rPr lang="ar-IQ" sz="2000" cap="none" dirty="0" smtClean="0">
                <a:ln w="50800"/>
                <a:solidFill>
                  <a:srgbClr val="FF0000"/>
                </a:solidFill>
                <a:effectLst/>
              </a:rPr>
              <a:t>وتعني الذاكرة : هي </a:t>
            </a:r>
            <a:r>
              <a:rPr lang="ar-IQ" sz="2000" cap="none" dirty="0" err="1" smtClean="0">
                <a:ln w="50800"/>
                <a:solidFill>
                  <a:srgbClr val="FF0000"/>
                </a:solidFill>
                <a:effectLst/>
              </a:rPr>
              <a:t>الاحتفاط</a:t>
            </a:r>
            <a:r>
              <a:rPr lang="ar-IQ" sz="2000" cap="none" dirty="0" smtClean="0">
                <a:ln w="50800"/>
                <a:solidFill>
                  <a:srgbClr val="FF0000"/>
                </a:solidFill>
                <a:effectLst/>
              </a:rPr>
              <a:t> بالمعلومات واسترجاع تلك المعلومات عند الحاجة لها .</a:t>
            </a:r>
            <a:br>
              <a:rPr lang="ar-IQ" sz="2000" cap="none" dirty="0" smtClean="0">
                <a:ln w="50800"/>
                <a:solidFill>
                  <a:srgbClr val="FF0000"/>
                </a:solidFill>
                <a:effectLst/>
              </a:rPr>
            </a:br>
            <a:r>
              <a:rPr lang="ar-IQ" sz="2000" cap="none" dirty="0" smtClean="0">
                <a:ln w="50800"/>
                <a:solidFill>
                  <a:srgbClr val="FF0000"/>
                </a:solidFill>
                <a:effectLst/>
              </a:rPr>
              <a:t/>
            </a:r>
            <a:br>
              <a:rPr lang="ar-IQ" sz="2000" cap="none" dirty="0" smtClean="0">
                <a:ln w="50800"/>
                <a:solidFill>
                  <a:srgbClr val="FF0000"/>
                </a:solidFill>
                <a:effectLst/>
              </a:rPr>
            </a:br>
            <a:r>
              <a:rPr lang="ar-IQ" sz="2000" cap="none" dirty="0" smtClean="0">
                <a:ln w="50800"/>
                <a:solidFill>
                  <a:srgbClr val="FF0000"/>
                </a:solidFill>
                <a:effectLst/>
              </a:rPr>
              <a:t>- </a:t>
            </a:r>
            <a:r>
              <a:rPr lang="ar-IQ" sz="2000" cap="none" dirty="0" err="1" smtClean="0">
                <a:ln w="50800"/>
                <a:solidFill>
                  <a:schemeClr val="bg1"/>
                </a:solidFill>
                <a:effectLst/>
              </a:rPr>
              <a:t>الاحتفاط</a:t>
            </a:r>
            <a:r>
              <a:rPr lang="ar-IQ" sz="2000" cap="none" dirty="0" smtClean="0">
                <a:ln w="50800"/>
                <a:solidFill>
                  <a:schemeClr val="bg1"/>
                </a:solidFill>
                <a:effectLst/>
              </a:rPr>
              <a:t> والنسيان: </a:t>
            </a:r>
            <a:r>
              <a:rPr lang="ar-IQ" sz="2000" cap="none" dirty="0" smtClean="0">
                <a:ln w="50800"/>
                <a:solidFill>
                  <a:srgbClr val="FF0000"/>
                </a:solidFill>
                <a:effectLst/>
              </a:rPr>
              <a:t>كما اوضحنا سابقا ان الذاكرة هي القدرة على خزن واستيعاب المعلومات وأن المهارات الحركية سواء كانت بالرياضة او الصناعة يتم تعلمها عن طريق </a:t>
            </a:r>
            <a:r>
              <a:rPr lang="ar-IQ" sz="2000" cap="none" dirty="0" err="1" smtClean="0">
                <a:ln w="50800"/>
                <a:solidFill>
                  <a:srgbClr val="FF0000"/>
                </a:solidFill>
                <a:effectLst/>
              </a:rPr>
              <a:t>الانتباة</a:t>
            </a:r>
            <a:r>
              <a:rPr lang="ar-IQ" sz="2000" cap="none" dirty="0" smtClean="0">
                <a:ln w="50800"/>
                <a:solidFill>
                  <a:srgbClr val="FF0000"/>
                </a:solidFill>
                <a:effectLst/>
              </a:rPr>
              <a:t> </a:t>
            </a:r>
            <a:r>
              <a:rPr lang="ar-IQ" sz="2000" cap="none" dirty="0" err="1" smtClean="0">
                <a:ln w="50800"/>
                <a:solidFill>
                  <a:srgbClr val="FF0000"/>
                </a:solidFill>
                <a:effectLst/>
              </a:rPr>
              <a:t>واتكرار</a:t>
            </a:r>
            <a:r>
              <a:rPr lang="ar-IQ" sz="2000" cap="none" dirty="0" smtClean="0">
                <a:ln w="50800"/>
                <a:solidFill>
                  <a:srgbClr val="FF0000"/>
                </a:solidFill>
                <a:effectLst/>
              </a:rPr>
              <a:t> لزمن طويل ، وكلما زاد زمن التدريب زادت القدرة على </a:t>
            </a:r>
            <a:r>
              <a:rPr lang="ar-IQ" sz="2000" cap="none" dirty="0" err="1" smtClean="0">
                <a:ln w="50800"/>
                <a:solidFill>
                  <a:srgbClr val="FF0000"/>
                </a:solidFill>
                <a:effectLst/>
              </a:rPr>
              <a:t>الاحتفاط</a:t>
            </a:r>
            <a:r>
              <a:rPr lang="ar-IQ" sz="2000" cap="none" dirty="0" smtClean="0">
                <a:ln w="50800"/>
                <a:solidFill>
                  <a:srgbClr val="FF0000"/>
                </a:solidFill>
                <a:effectLst/>
              </a:rPr>
              <a:t> وقلة النسيان .</a:t>
            </a:r>
            <a:br>
              <a:rPr lang="ar-IQ" sz="2000" cap="none" dirty="0" smtClean="0">
                <a:ln w="50800"/>
                <a:solidFill>
                  <a:srgbClr val="FF0000"/>
                </a:solidFill>
                <a:effectLst/>
              </a:rPr>
            </a:br>
            <a:endParaRPr lang="ar-IQ" sz="2000" cap="none" dirty="0">
              <a:ln w="50800"/>
              <a:solidFill>
                <a:srgbClr val="FF0000"/>
              </a:solidFill>
              <a:effectLst/>
            </a:endParaRPr>
          </a:p>
        </p:txBody>
      </p:sp>
    </p:spTree>
    <p:extLst>
      <p:ext uri="{BB962C8B-B14F-4D97-AF65-F5344CB8AC3E}">
        <p14:creationId xmlns:p14="http://schemas.microsoft.com/office/powerpoint/2010/main" val="4063705164"/>
      </p:ext>
    </p:extLst>
  </p:cSld>
  <p:clrMapOvr>
    <a:masterClrMapping/>
  </p:clrMapOvr>
  <mc:AlternateContent xmlns:mc="http://schemas.openxmlformats.org/markup-compatibility/2006" xmlns:p14="http://schemas.microsoft.com/office/powerpoint/2010/main">
    <mc:Choice Requires="p14">
      <p:transition spd="slow" p14:dur="3000" advTm="18000">
        <p14:ripple/>
      </p:transition>
    </mc:Choice>
    <mc:Fallback xmlns="">
      <p:transition spd="slow" advTm="18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2" y="267494"/>
            <a:ext cx="7560840" cy="2088232"/>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a:spcBef>
                <a:spcPts val="600"/>
              </a:spcBef>
              <a:spcAft>
                <a:spcPts val="600"/>
              </a:spcAft>
              <a:tabLst>
                <a:tab pos="-33020" algn="l"/>
              </a:tabLst>
            </a:pPr>
            <a:r>
              <a:rPr lang="ar-SA" sz="3600" cap="none" dirty="0" smtClean="0">
                <a:ln w="50800"/>
                <a:solidFill>
                  <a:schemeClr val="bg1">
                    <a:shade val="50000"/>
                  </a:schemeClr>
                </a:solidFill>
                <a:effectLst/>
                <a:latin typeface="+mn-lt"/>
                <a:ea typeface="Calibri"/>
                <a:cs typeface="Simplified Arabic"/>
              </a:rPr>
              <a:t>.</a:t>
            </a:r>
            <a:r>
              <a:rPr lang="ar-IQ" sz="3600" cap="none" dirty="0" smtClean="0">
                <a:ln w="50800"/>
                <a:solidFill>
                  <a:schemeClr val="bg1">
                    <a:shade val="50000"/>
                  </a:schemeClr>
                </a:solidFill>
                <a:effectLst/>
                <a:latin typeface="+mn-lt"/>
                <a:ea typeface="Calibri"/>
                <a:cs typeface="Simplified Arabic"/>
              </a:rPr>
              <a:t>وهناك نظريتان تفسران النسيان :</a:t>
            </a:r>
            <a:br>
              <a:rPr lang="ar-IQ" sz="3600" cap="none" dirty="0" smtClean="0">
                <a:ln w="50800"/>
                <a:solidFill>
                  <a:schemeClr val="bg1">
                    <a:shade val="50000"/>
                  </a:schemeClr>
                </a:solidFill>
                <a:effectLst/>
                <a:latin typeface="+mn-lt"/>
                <a:ea typeface="Calibri"/>
                <a:cs typeface="Simplified Arabic"/>
              </a:rPr>
            </a:br>
            <a:r>
              <a:rPr lang="ar-IQ" sz="3600" cap="none" dirty="0" smtClean="0">
                <a:ln w="50800"/>
                <a:solidFill>
                  <a:srgbClr val="FF0000"/>
                </a:solidFill>
                <a:effectLst/>
                <a:latin typeface="+mn-lt"/>
                <a:ea typeface="Calibri"/>
                <a:cs typeface="Simplified Arabic"/>
              </a:rPr>
              <a:t>اولا : نظرية الاندثار والاضمحلال الاثر </a:t>
            </a:r>
            <a:r>
              <a:rPr lang="ar-IQ" sz="3600" cap="none" dirty="0" smtClean="0">
                <a:ln w="50800"/>
                <a:solidFill>
                  <a:schemeClr val="bg1">
                    <a:shade val="50000"/>
                  </a:schemeClr>
                </a:solidFill>
                <a:effectLst/>
                <a:latin typeface="+mn-lt"/>
                <a:ea typeface="Calibri"/>
                <a:cs typeface="Simplified Arabic"/>
              </a:rPr>
              <a:t>: والتي تفترض ان عامل الزمن يسبب ضعف الذاكرة .</a:t>
            </a:r>
            <a:br>
              <a:rPr lang="ar-IQ" sz="3600" cap="none" dirty="0" smtClean="0">
                <a:ln w="50800"/>
                <a:solidFill>
                  <a:schemeClr val="bg1">
                    <a:shade val="50000"/>
                  </a:schemeClr>
                </a:solidFill>
                <a:effectLst/>
                <a:latin typeface="+mn-lt"/>
                <a:ea typeface="Calibri"/>
                <a:cs typeface="Simplified Arabic"/>
              </a:rPr>
            </a:br>
            <a:r>
              <a:rPr lang="ar-IQ" sz="3600" cap="none" dirty="0" smtClean="0">
                <a:ln w="50800"/>
                <a:solidFill>
                  <a:srgbClr val="FF0000"/>
                </a:solidFill>
                <a:effectLst/>
                <a:latin typeface="+mn-lt"/>
                <a:ea typeface="Calibri"/>
                <a:cs typeface="Simplified Arabic"/>
              </a:rPr>
              <a:t>ثانيا : نظرية التداخل: </a:t>
            </a:r>
            <a:r>
              <a:rPr lang="ar-IQ" sz="3600" cap="none" dirty="0" smtClean="0">
                <a:ln w="50800"/>
                <a:solidFill>
                  <a:schemeClr val="bg1">
                    <a:shade val="50000"/>
                  </a:schemeClr>
                </a:solidFill>
                <a:effectLst/>
                <a:latin typeface="+mn-lt"/>
                <a:ea typeface="Calibri"/>
                <a:cs typeface="Simplified Arabic"/>
              </a:rPr>
              <a:t>تفترض هذه النظرية بان النسيان يكون نتيجة تنافس معلومات واستجابات قبل وبعد تعلم المهارة .</a:t>
            </a:r>
            <a:br>
              <a:rPr lang="ar-IQ" sz="3600" cap="none" dirty="0" smtClean="0">
                <a:ln w="50800"/>
                <a:solidFill>
                  <a:schemeClr val="bg1">
                    <a:shade val="50000"/>
                  </a:schemeClr>
                </a:solidFill>
                <a:effectLst/>
                <a:latin typeface="+mn-lt"/>
                <a:ea typeface="Calibri"/>
                <a:cs typeface="Simplified Arabic"/>
              </a:rPr>
            </a:br>
            <a:r>
              <a:rPr lang="ar-IQ" sz="3600" cap="none" dirty="0" smtClean="0">
                <a:ln w="50800"/>
                <a:solidFill>
                  <a:schemeClr val="bg1">
                    <a:shade val="50000"/>
                  </a:schemeClr>
                </a:solidFill>
                <a:effectLst/>
                <a:latin typeface="+mn-lt"/>
                <a:ea typeface="Calibri"/>
                <a:cs typeface="Simplified Arabic"/>
              </a:rPr>
              <a:t>فقد يكون تعلم </a:t>
            </a:r>
            <a:r>
              <a:rPr lang="ar-IQ" sz="3600" cap="none" dirty="0" err="1" smtClean="0">
                <a:ln w="50800"/>
                <a:solidFill>
                  <a:schemeClr val="bg1">
                    <a:shade val="50000"/>
                  </a:schemeClr>
                </a:solidFill>
                <a:effectLst/>
                <a:latin typeface="+mn-lt"/>
                <a:ea typeface="Calibri"/>
                <a:cs typeface="Simplified Arabic"/>
              </a:rPr>
              <a:t>شي</a:t>
            </a:r>
            <a:r>
              <a:rPr lang="ar-IQ" sz="3600" cap="none" dirty="0" smtClean="0">
                <a:ln w="50800"/>
                <a:solidFill>
                  <a:schemeClr val="bg1">
                    <a:shade val="50000"/>
                  </a:schemeClr>
                </a:solidFill>
                <a:effectLst/>
                <a:latin typeface="+mn-lt"/>
                <a:ea typeface="Calibri"/>
                <a:cs typeface="Simplified Arabic"/>
              </a:rPr>
              <a:t> معين يتعارض على </a:t>
            </a:r>
            <a:r>
              <a:rPr lang="ar-IQ" sz="3600" cap="none" dirty="0" err="1" smtClean="0">
                <a:ln w="50800"/>
                <a:solidFill>
                  <a:schemeClr val="bg1">
                    <a:shade val="50000"/>
                  </a:schemeClr>
                </a:solidFill>
                <a:effectLst/>
                <a:latin typeface="+mn-lt"/>
                <a:ea typeface="Calibri"/>
                <a:cs typeface="Simplified Arabic"/>
              </a:rPr>
              <a:t>مامخزون</a:t>
            </a:r>
            <a:r>
              <a:rPr lang="ar-IQ" sz="3600" cap="none" dirty="0" smtClean="0">
                <a:ln w="50800"/>
                <a:solidFill>
                  <a:schemeClr val="bg1">
                    <a:shade val="50000"/>
                  </a:schemeClr>
                </a:solidFill>
                <a:effectLst/>
                <a:latin typeface="+mn-lt"/>
                <a:ea typeface="Calibri"/>
                <a:cs typeface="Simplified Arabic"/>
              </a:rPr>
              <a:t> بالذاكرة. مثل :تعارض نماذج حركية في التنس مع ما مخزون لدى المتعلم من مهارات كرة المنضدة .</a:t>
            </a:r>
            <a:r>
              <a:rPr lang="ar-IQ" sz="2700" cap="none" dirty="0" smtClean="0">
                <a:ln w="50800"/>
                <a:solidFill>
                  <a:schemeClr val="bg1">
                    <a:shade val="50000"/>
                  </a:schemeClr>
                </a:solidFill>
                <a:effectLst/>
                <a:latin typeface="+mn-lt"/>
                <a:ea typeface="Calibri"/>
                <a:cs typeface="Simplified Arabic"/>
              </a:rPr>
              <a:t/>
            </a:r>
            <a:br>
              <a:rPr lang="ar-IQ" sz="2700" cap="none" dirty="0" smtClean="0">
                <a:ln w="50800"/>
                <a:solidFill>
                  <a:schemeClr val="bg1">
                    <a:shade val="50000"/>
                  </a:schemeClr>
                </a:solidFill>
                <a:effectLst/>
                <a:latin typeface="+mn-lt"/>
                <a:ea typeface="Calibri"/>
                <a:cs typeface="Simplified Arabic"/>
              </a:rPr>
            </a:br>
            <a:r>
              <a:rPr lang="ar-IQ" sz="2700" cap="none" dirty="0" smtClean="0">
                <a:ln w="50800"/>
                <a:solidFill>
                  <a:schemeClr val="bg1">
                    <a:shade val="50000"/>
                  </a:schemeClr>
                </a:solidFill>
                <a:effectLst/>
                <a:latin typeface="+mn-lt"/>
                <a:ea typeface="Calibri"/>
                <a:cs typeface="Simplified Arabic"/>
              </a:rPr>
              <a:t/>
            </a:r>
            <a:br>
              <a:rPr lang="ar-IQ" sz="2700" cap="none" dirty="0" smtClean="0">
                <a:ln w="50800"/>
                <a:solidFill>
                  <a:schemeClr val="bg1">
                    <a:shade val="50000"/>
                  </a:schemeClr>
                </a:solidFill>
                <a:effectLst/>
                <a:latin typeface="+mn-lt"/>
                <a:ea typeface="Calibri"/>
                <a:cs typeface="Simplified Arabic"/>
              </a:rPr>
            </a:br>
            <a:r>
              <a:rPr lang="ar-IQ" sz="2200" cap="none" dirty="0" smtClean="0">
                <a:ln w="50800"/>
                <a:solidFill>
                  <a:schemeClr val="bg1">
                    <a:shade val="50000"/>
                  </a:schemeClr>
                </a:solidFill>
                <a:effectLst/>
                <a:latin typeface="+mn-lt"/>
                <a:ea typeface="Calibri"/>
                <a:cs typeface="Simplified Arabic"/>
              </a:rPr>
              <a:t/>
            </a:r>
            <a:br>
              <a:rPr lang="ar-IQ" sz="2200" cap="none" dirty="0" smtClean="0">
                <a:ln w="50800"/>
                <a:solidFill>
                  <a:schemeClr val="bg1">
                    <a:shade val="50000"/>
                  </a:schemeClr>
                </a:solidFill>
                <a:effectLst/>
                <a:latin typeface="+mn-lt"/>
                <a:ea typeface="Calibri"/>
                <a:cs typeface="Simplified Arabic"/>
              </a:rPr>
            </a:br>
            <a:r>
              <a:rPr lang="en-US" sz="2200" cap="none" dirty="0" smtClean="0">
                <a:ln w="50800"/>
                <a:solidFill>
                  <a:schemeClr val="bg1">
                    <a:shade val="50000"/>
                  </a:schemeClr>
                </a:solidFill>
                <a:effectLst/>
                <a:latin typeface="+mn-lt"/>
                <a:ea typeface="Calibri"/>
                <a:cs typeface="Simplified Arabic"/>
              </a:rPr>
              <a:t/>
            </a:r>
            <a:br>
              <a:rPr lang="en-US" sz="2200" cap="none" dirty="0" smtClean="0">
                <a:ln w="50800"/>
                <a:solidFill>
                  <a:schemeClr val="bg1">
                    <a:shade val="50000"/>
                  </a:schemeClr>
                </a:solidFill>
                <a:effectLst/>
                <a:latin typeface="+mn-lt"/>
                <a:ea typeface="Calibri"/>
                <a:cs typeface="Simplified Arabic"/>
              </a:rPr>
            </a:br>
            <a:r>
              <a:rPr lang="en-US" sz="3600" cap="none" dirty="0">
                <a:ln w="50800"/>
                <a:solidFill>
                  <a:schemeClr val="bg1">
                    <a:shade val="50000"/>
                  </a:schemeClr>
                </a:solidFill>
                <a:effectLst/>
                <a:latin typeface="Calibri"/>
                <a:ea typeface="Calibri"/>
                <a:cs typeface="Arial"/>
              </a:rPr>
              <a:t/>
            </a:r>
            <a:br>
              <a:rPr lang="en-US" sz="3600" cap="none" dirty="0">
                <a:ln w="50800"/>
                <a:solidFill>
                  <a:schemeClr val="bg1">
                    <a:shade val="50000"/>
                  </a:schemeClr>
                </a:solidFill>
                <a:effectLst/>
                <a:latin typeface="Calibri"/>
                <a:ea typeface="Calibri"/>
                <a:cs typeface="Arial"/>
              </a:rPr>
            </a:br>
            <a:endParaRPr lang="ar-IQ" cap="none" dirty="0">
              <a:ln w="50800"/>
              <a:solidFill>
                <a:schemeClr val="bg1">
                  <a:shade val="50000"/>
                </a:schemeClr>
              </a:solidFill>
              <a:effectLst/>
            </a:endParaRPr>
          </a:p>
        </p:txBody>
      </p:sp>
    </p:spTree>
    <p:extLst>
      <p:ext uri="{BB962C8B-B14F-4D97-AF65-F5344CB8AC3E}">
        <p14:creationId xmlns:p14="http://schemas.microsoft.com/office/powerpoint/2010/main" val="4286657746"/>
      </p:ext>
    </p:extLst>
  </p:cSld>
  <p:clrMapOvr>
    <a:masterClrMapping/>
  </p:clrMapOvr>
  <mc:AlternateContent xmlns:mc="http://schemas.openxmlformats.org/markup-compatibility/2006" xmlns:p14="http://schemas.microsoft.com/office/powerpoint/2010/main">
    <mc:Choice Requires="p14">
      <p:transition spd="slow" p14:dur="3000" advTm="18000">
        <p14:ripple/>
      </p:transition>
    </mc:Choice>
    <mc:Fallback xmlns="">
      <p:transition spd="slow" advTm="18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30594" b="18760"/>
          <a:stretch/>
        </p:blipFill>
        <p:spPr>
          <a:xfrm>
            <a:off x="1475656" y="1035282"/>
            <a:ext cx="5504838" cy="3264660"/>
          </a:xfrm>
          <a:prstGeom prst="ellipse">
            <a:avLst/>
          </a:prstGeom>
          <a:ln>
            <a:noFill/>
          </a:ln>
          <a:effectLst>
            <a:softEdge rad="112500"/>
          </a:effectLst>
        </p:spPr>
      </p:pic>
      <p:sp>
        <p:nvSpPr>
          <p:cNvPr id="2" name="عنوان 1"/>
          <p:cNvSpPr>
            <a:spLocks noGrp="1"/>
          </p:cNvSpPr>
          <p:nvPr>
            <p:ph type="ctrTitle"/>
          </p:nvPr>
        </p:nvSpPr>
        <p:spPr>
          <a:xfrm>
            <a:off x="539552" y="627534"/>
            <a:ext cx="6480048" cy="1725930"/>
          </a:xfrm>
        </p:spPr>
        <p:txBody>
          <a:bodyPr>
            <a:normAutofit fontScale="90000"/>
          </a:bodyPr>
          <a:lstStyle/>
          <a:p>
            <a:pPr algn="ctr"/>
            <a:r>
              <a:rPr lang="ar-IQ" sz="8600" cap="none" dirty="0">
                <a:ln w="31550" cmpd="sng">
                  <a:gradFill>
                    <a:gsLst>
                      <a:gs pos="70000">
                        <a:srgbClr val="7E848D">
                          <a:shade val="50000"/>
                          <a:satMod val="190000"/>
                        </a:srgbClr>
                      </a:gs>
                      <a:gs pos="0">
                        <a:srgbClr val="7E848D">
                          <a:tint val="77000"/>
                          <a:satMod val="180000"/>
                        </a:srgbClr>
                      </a:gs>
                    </a:gsLst>
                    <a:lin ang="5400000"/>
                  </a:gradFill>
                  <a:prstDash val="solid"/>
                </a:ln>
                <a:solidFill>
                  <a:srgbClr val="FF0000"/>
                </a:solidFill>
                <a:effectLst>
                  <a:glow rad="228600">
                    <a:srgbClr val="8D89A4">
                      <a:satMod val="175000"/>
                      <a:alpha val="40000"/>
                    </a:srgbClr>
                  </a:glow>
                  <a:outerShdw blurRad="50800" dist="40000" dir="5400000" algn="tl" rotWithShape="0">
                    <a:srgbClr val="000000">
                      <a:shade val="5000"/>
                      <a:satMod val="120000"/>
                      <a:alpha val="33000"/>
                    </a:srgbClr>
                  </a:outerShdw>
                </a:effectLst>
              </a:rPr>
              <a:t>شكراً</a:t>
            </a:r>
            <a:br>
              <a:rPr lang="ar-IQ" sz="8600" cap="none" dirty="0">
                <a:ln w="31550" cmpd="sng">
                  <a:gradFill>
                    <a:gsLst>
                      <a:gs pos="70000">
                        <a:srgbClr val="7E848D">
                          <a:shade val="50000"/>
                          <a:satMod val="190000"/>
                        </a:srgbClr>
                      </a:gs>
                      <a:gs pos="0">
                        <a:srgbClr val="7E848D">
                          <a:tint val="77000"/>
                          <a:satMod val="180000"/>
                        </a:srgbClr>
                      </a:gs>
                    </a:gsLst>
                    <a:lin ang="5400000"/>
                  </a:gradFill>
                  <a:prstDash val="solid"/>
                </a:ln>
                <a:solidFill>
                  <a:srgbClr val="FF0000"/>
                </a:solidFill>
                <a:effectLst>
                  <a:glow rad="228600">
                    <a:srgbClr val="8D89A4">
                      <a:satMod val="175000"/>
                      <a:alpha val="40000"/>
                    </a:srgbClr>
                  </a:glow>
                  <a:outerShdw blurRad="50800" dist="40000" dir="5400000" algn="tl" rotWithShape="0">
                    <a:srgbClr val="000000">
                      <a:shade val="5000"/>
                      <a:satMod val="120000"/>
                      <a:alpha val="33000"/>
                    </a:srgbClr>
                  </a:outerShdw>
                </a:effectLst>
              </a:rPr>
            </a:br>
            <a:r>
              <a:rPr lang="ar-IQ" sz="8600" cap="none" dirty="0">
                <a:ln w="31550" cmpd="sng">
                  <a:gradFill>
                    <a:gsLst>
                      <a:gs pos="70000">
                        <a:srgbClr val="7E848D">
                          <a:shade val="50000"/>
                          <a:satMod val="190000"/>
                        </a:srgbClr>
                      </a:gs>
                      <a:gs pos="0">
                        <a:srgbClr val="7E848D">
                          <a:tint val="77000"/>
                          <a:satMod val="180000"/>
                        </a:srgbClr>
                      </a:gs>
                    </a:gsLst>
                    <a:lin ang="5400000"/>
                  </a:gradFill>
                  <a:prstDash val="solid"/>
                </a:ln>
                <a:solidFill>
                  <a:srgbClr val="FF0000"/>
                </a:solidFill>
                <a:effectLst>
                  <a:glow rad="228600">
                    <a:srgbClr val="8D89A4">
                      <a:satMod val="175000"/>
                      <a:alpha val="40000"/>
                    </a:srgbClr>
                  </a:glow>
                  <a:outerShdw blurRad="50800" dist="40000" dir="5400000" algn="tl" rotWithShape="0">
                    <a:srgbClr val="000000">
                      <a:shade val="5000"/>
                      <a:satMod val="120000"/>
                      <a:alpha val="33000"/>
                    </a:srgbClr>
                  </a:outerShdw>
                </a:effectLst>
              </a:rPr>
              <a:t> لإصغائكم</a:t>
            </a:r>
            <a:endParaRPr lang="ar-IQ"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1093202346"/>
      </p:ext>
    </p:extLst>
  </p:cSld>
  <p:clrMapOvr>
    <a:masterClrMapping/>
  </p:clrMapOvr>
  <mc:AlternateContent xmlns:mc="http://schemas.openxmlformats.org/markup-compatibility/2006" xmlns:p14="http://schemas.microsoft.com/office/powerpoint/2010/main">
    <mc:Choice Requires="p14">
      <p:transition spd="slow" p14:dur="3000" advTm="18000">
        <p14:ripple/>
      </p:transition>
    </mc:Choice>
    <mc:Fallback xmlns="">
      <p:transition spd="slow" advTm="18000">
        <p:fade/>
      </p:transition>
    </mc:Fallback>
  </mc:AlternateContent>
  <p:timing>
    <p:tnLst>
      <p:par>
        <p:cTn id="1" dur="indefinite" restart="never" nodeType="tmRoot"/>
      </p:par>
    </p:tnLst>
  </p:timing>
</p:sld>
</file>

<file path=ppt/theme/theme1.xml><?xml version="1.0" encoding="utf-8"?>
<a:theme xmlns:a="http://schemas.openxmlformats.org/drawingml/2006/main" name="تقنية">
  <a:themeElements>
    <a:clrScheme name="تقنية">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تقنية">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1904</TotalTime>
  <Words>147</Words>
  <Application>Microsoft Office PowerPoint</Application>
  <PresentationFormat>On-screen Show (16:9)</PresentationFormat>
  <Paragraphs>12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تقنية</vt:lpstr>
      <vt:lpstr>أ.م.د عمر عبد الغفور </vt:lpstr>
      <vt:lpstr>العمليات العقليةج1</vt:lpstr>
      <vt:lpstr>العمليات العقلية:- وهي الاحداث التي تدور داخل الدماغ منذ لحظة دخول المثير الي لحضة اتخاذ القرار وتنفيذ هذا القرار. هناك مراحل تمر بها المعلومات ابتداء من دخوله الى الجهاز العصبي المركزي ثم تحديدها ومن ثم البحث في الذاكرة عن معلومات لها علاقة بعا ثم التفاعل بين ما مخزون في الذاكرة وبين المثير الجديد ويكون نتيجة هذا التفاعل اتخاذ قرار وتنفيذ هذا القرار عن طريق ارسال اشارات من الحهز العصبي المركزي الى الجهاز العصبي المحيطي ثم الى العضلات لتنفيذ الواجب الحركي . </vt:lpstr>
      <vt:lpstr>ولابد من اخذ فكرة بسيطة عن الجهاز العصبي حيث يقسم هذ الجهاز الى جهاز عصبي مركزي يتمثل بالدماغ وجذع الدماغ والحبل الشوكي وجهاز عصبي محيطي الذي يتمثل بمجموعة من الاعصاب المرتبطة بجذع الدماغ والحبل الشوكي ويكون واجبها ارسال الاشارات الى العضلات والغدد بالوامر الحسية اما الجهاز العصبي المركزي فهو مركز السيطرة وتحديد الاوامر للكثير من الاستجابات.. وينقسم الجهاز العصبي المحيطي الى:- 1- جهاز عصبي ارادي الذي يتحكم ويسيطر على عمل العضلات الهيكلية . 2- جهاز عصبي لا ارادي الذي يتحكم بعمل القلب والعضلات الملساء .</vt:lpstr>
      <vt:lpstr>المرحلة الاولى : مثيرات المحيط : ناخذ مثل عملية استقبال التنس ، في حين يقف اللاعب المستلم وقفة تهيئه فيكون قد هيئ كل الحواس وخاصة حاسة النظر لغرض الاستعداد لاستقبال الكرة وتسمى هذه الحالة ( بالانتباه) ولذلك فالانتباه : هو تهيئة الحواس لاستقبال المثيرات . فهناك الكثير من المثيرات في الملعب ، مثال : اللاعب المنافس ، ارضية الملعب ، الجمهور ، درجة الحرارة ، حالة المستلم النفسية والبدنية . وهنا يقوم المستلم بعزل كل المثيرات ويختار مثيرا واحد وهو ( اللاعب و الكرة ) ، وان عزل كل المثيرات وتوجيه الانتباه الى مثيرا واحد يسمى ( بالتركيز ) ، وان عملية الانتباه والتركيز تسمى ( بالاختيار الانتباه )وهذه العملية هي عملية ترشيح للمعلومات الداخلة بحيث تدخل المعلومات المطلوبة فقط ، اما المثيرات الخارجية لا تدخل بعد الترشيح ، فمثلا أن اللاعب لا يشاهد أصدقائه بين الجمهور على الرغم من رؤيته لهم لان التركيز موجة نحو المثيرات اخرى مرتبطة بالعب .   </vt:lpstr>
      <vt:lpstr> </vt:lpstr>
      <vt:lpstr> المرحلة الثالثة : البحث في الذاكرة : ترتبط الذاكرة ارتباطا وثيقا بالتعلم فبدون ذاكرة لا يحدث تعلم . وتعني الذاكرة : هي الاحتفاط بالمعلومات واسترجاع تلك المعلومات عند الحاجة لها .  - الاحتفاط والنسيان: كما اوضحنا سابقا ان الذاكرة هي القدرة على خزن واستيعاب المعلومات وأن المهارات الحركية سواء كانت بالرياضة او الصناعة يتم تعلمها عن طريق الانتباة واتكرار لزمن طويل ، وكلما زاد زمن التدريب زادت القدرة على الاحتفاط وقلة النسيان . </vt:lpstr>
      <vt:lpstr>.وهناك نظريتان تفسران النسيان : اولا : نظرية الاندثار والاضمحلال الاثر : والتي تفترض ان عامل الزمن يسبب ضعف الذاكرة . ثانيا : نظرية التداخل: تفترض هذه النظرية بان النسيان يكون نتيجة تنافس معلومات واستجابات قبل وبعد تعلم المهارة . فقد يكون تعلم شي معين يتعارض على مامخزون بالذاكرة. مثل :تعارض نماذج حركية في التنس مع ما مخزون لدى المتعلم من مهارات كرة المنضدة .     </vt:lpstr>
      <vt:lpstr>شكراً  لإصغائكم</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تمرينات الاطالة بأسلوب التسهيلات العصبية العضلية والوسائط المتعددة وتأثيرهما في تعلم بعض المهارات الهجومية بكرة السلة للطلبة</dc:title>
  <dc:creator>DR.Ahmed Saker 2o1O</dc:creator>
  <cp:lastModifiedBy>Aya</cp:lastModifiedBy>
  <cp:revision>94</cp:revision>
  <dcterms:created xsi:type="dcterms:W3CDTF">2019-06-30T06:46:34Z</dcterms:created>
  <dcterms:modified xsi:type="dcterms:W3CDTF">2019-11-25T20:12:46Z</dcterms:modified>
</cp:coreProperties>
</file>