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notesMasterIdLst>
    <p:notesMasterId r:id="rId15"/>
  </p:notesMasterIdLst>
  <p:sldIdLst>
    <p:sldId id="276" r:id="rId2"/>
    <p:sldId id="256" r:id="rId3"/>
    <p:sldId id="264" r:id="rId4"/>
    <p:sldId id="265" r:id="rId5"/>
    <p:sldId id="266" r:id="rId6"/>
    <p:sldId id="267" r:id="rId7"/>
    <p:sldId id="268" r:id="rId8"/>
    <p:sldId id="269" r:id="rId9"/>
    <p:sldId id="270" r:id="rId10"/>
    <p:sldId id="271" r:id="rId11"/>
    <p:sldId id="272" r:id="rId12"/>
    <p:sldId id="273" r:id="rId13"/>
    <p:sldId id="274" r:id="rId14"/>
  </p:sldIdLst>
  <p:sldSz cx="9144000" cy="5143500" type="screen16x9"/>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5441" autoAdjust="0"/>
    <p:restoredTop sz="86679" autoAdjust="0"/>
  </p:normalViewPr>
  <p:slideViewPr>
    <p:cSldViewPr>
      <p:cViewPr>
        <p:scale>
          <a:sx n="93" d="100"/>
          <a:sy n="93" d="100"/>
        </p:scale>
        <p:origin x="-492" y="15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128830F-DCCE-42C1-A734-305A9A880006}" type="datetimeFigureOut">
              <a:rPr lang="ar-IQ" smtClean="0"/>
              <a:t>19/03/1441</a:t>
            </a:fld>
            <a:endParaRPr lang="ar-IQ"/>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C80C042-4CC7-476D-B9CF-5B247072B551}" type="slidenum">
              <a:rPr lang="ar-IQ" smtClean="0"/>
              <a:t>‹#›</a:t>
            </a:fld>
            <a:endParaRPr lang="ar-IQ"/>
          </a:p>
        </p:txBody>
      </p:sp>
    </p:spTree>
    <p:extLst>
      <p:ext uri="{BB962C8B-B14F-4D97-AF65-F5344CB8AC3E}">
        <p14:creationId xmlns:p14="http://schemas.microsoft.com/office/powerpoint/2010/main" val="355627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4C80C042-4CC7-476D-B9CF-5B247072B551}" type="slidenum">
              <a:rPr lang="ar-IQ" smtClean="0"/>
              <a:t>3</a:t>
            </a:fld>
            <a:endParaRPr lang="ar-IQ"/>
          </a:p>
        </p:txBody>
      </p:sp>
    </p:spTree>
    <p:extLst>
      <p:ext uri="{BB962C8B-B14F-4D97-AF65-F5344CB8AC3E}">
        <p14:creationId xmlns:p14="http://schemas.microsoft.com/office/powerpoint/2010/main" val="2247771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4C80C042-4CC7-476D-B9CF-5B247072B551}" type="slidenum">
              <a:rPr lang="ar-IQ" smtClean="0"/>
              <a:t>4</a:t>
            </a:fld>
            <a:endParaRPr lang="ar-IQ"/>
          </a:p>
        </p:txBody>
      </p:sp>
    </p:spTree>
    <p:extLst>
      <p:ext uri="{BB962C8B-B14F-4D97-AF65-F5344CB8AC3E}">
        <p14:creationId xmlns:p14="http://schemas.microsoft.com/office/powerpoint/2010/main" val="3838319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4C80C042-4CC7-476D-B9CF-5B247072B551}" type="slidenum">
              <a:rPr lang="ar-IQ" smtClean="0"/>
              <a:t>8</a:t>
            </a:fld>
            <a:endParaRPr lang="ar-IQ"/>
          </a:p>
        </p:txBody>
      </p:sp>
    </p:spTree>
    <p:extLst>
      <p:ext uri="{BB962C8B-B14F-4D97-AF65-F5344CB8AC3E}">
        <p14:creationId xmlns:p14="http://schemas.microsoft.com/office/powerpoint/2010/main" val="1272936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4C80C042-4CC7-476D-B9CF-5B247072B551}" type="slidenum">
              <a:rPr lang="ar-IQ" smtClean="0"/>
              <a:t>9</a:t>
            </a:fld>
            <a:endParaRPr lang="ar-IQ"/>
          </a:p>
        </p:txBody>
      </p:sp>
    </p:spTree>
    <p:extLst>
      <p:ext uri="{BB962C8B-B14F-4D97-AF65-F5344CB8AC3E}">
        <p14:creationId xmlns:p14="http://schemas.microsoft.com/office/powerpoint/2010/main" val="1496315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شكل حر 7"/>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عنوان 8"/>
          <p:cNvSpPr>
            <a:spLocks noGrp="1"/>
          </p:cNvSpPr>
          <p:nvPr>
            <p:ph type="ctrTitle"/>
          </p:nvPr>
        </p:nvSpPr>
        <p:spPr>
          <a:xfrm>
            <a:off x="429064" y="2503170"/>
            <a:ext cx="6480048" cy="172593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B9D077BE-DA23-4607-8F60-9A30D13DB7CF}" type="datetimeFigureOut">
              <a:rPr lang="ar-IQ" smtClean="0"/>
              <a:t>19/03/1441</a:t>
            </a:fld>
            <a:endParaRPr lang="ar-IQ" dirty="0"/>
          </a:p>
        </p:txBody>
      </p:sp>
      <p:sp>
        <p:nvSpPr>
          <p:cNvPr id="19" name="عنصر نائب للتذييل 18"/>
          <p:cNvSpPr>
            <a:spLocks noGrp="1"/>
          </p:cNvSpPr>
          <p:nvPr>
            <p:ph type="ftr" sz="quarter" idx="11"/>
          </p:nvPr>
        </p:nvSpPr>
        <p:spPr/>
        <p:txBody>
          <a:bodyPr/>
          <a:lstStyle/>
          <a:p>
            <a:endParaRPr lang="ar-IQ" dirty="0"/>
          </a:p>
        </p:txBody>
      </p:sp>
      <p:sp>
        <p:nvSpPr>
          <p:cNvPr id="27" name="عنصر نائب لرقم الشريحة 26"/>
          <p:cNvSpPr>
            <a:spLocks noGrp="1"/>
          </p:cNvSpPr>
          <p:nvPr>
            <p:ph type="sldNum" sz="quarter" idx="12"/>
          </p:nvPr>
        </p:nvSpPr>
        <p:spPr/>
        <p:txBody>
          <a:bodyPr/>
          <a:lstStyle/>
          <a:p>
            <a:fld id="{DB710097-EDBC-4864-BC39-1C6C0981B106}" type="slidenum">
              <a:rPr lang="ar-IQ" smtClean="0"/>
              <a:t>‹#›</a:t>
            </a:fld>
            <a:endParaRPr lang="ar-IQ"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9D077BE-DA23-4607-8F60-9A30D13DB7CF}" type="datetimeFigureOut">
              <a:rPr lang="ar-IQ" smtClean="0"/>
              <a:t>19/03/1441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05979"/>
            <a:ext cx="2057400" cy="4388644"/>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05979"/>
            <a:ext cx="6019800" cy="4388644"/>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9D077BE-DA23-4607-8F60-9A30D13DB7CF}" type="datetimeFigureOut">
              <a:rPr lang="ar-IQ" smtClean="0"/>
              <a:t>19/03/1441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9D077BE-DA23-4607-8F60-9A30D13DB7CF}" type="datetimeFigureOut">
              <a:rPr lang="ar-IQ" smtClean="0"/>
              <a:t>19/03/1441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شكل حر 8"/>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9D077BE-DA23-4607-8F60-9A30D13DB7CF}" type="datetimeFigureOut">
              <a:rPr lang="ar-IQ" smtClean="0"/>
              <a:t>19/03/1441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5978"/>
            <a:ext cx="7467600" cy="85725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B9D077BE-DA23-4607-8F60-9A30D13DB7CF}" type="datetimeFigureOut">
              <a:rPr lang="ar-IQ" smtClean="0"/>
              <a:t>19/03/1441</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4788"/>
            <a:ext cx="8229600" cy="85725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4114800"/>
            <a:ext cx="4040188"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4114800"/>
            <a:ext cx="4041775"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137684"/>
            <a:ext cx="4040188"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6" y="1137684"/>
            <a:ext cx="4041775"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B9D077BE-DA23-4607-8F60-9A30D13DB7CF}" type="datetimeFigureOut">
              <a:rPr lang="ar-IQ" smtClean="0"/>
              <a:t>19/03/1441</a:t>
            </a:fld>
            <a:endParaRPr lang="ar-IQ" dirty="0"/>
          </a:p>
        </p:txBody>
      </p:sp>
      <p:sp>
        <p:nvSpPr>
          <p:cNvPr id="8" name="عنصر نائب للتذييل 7"/>
          <p:cNvSpPr>
            <a:spLocks noGrp="1"/>
          </p:cNvSpPr>
          <p:nvPr>
            <p:ph type="ftr" sz="quarter" idx="11"/>
          </p:nvPr>
        </p:nvSpPr>
        <p:spPr/>
        <p:txBody>
          <a:bodyPr/>
          <a:lstStyle/>
          <a:p>
            <a:endParaRPr lang="ar-IQ" dirty="0"/>
          </a:p>
        </p:txBody>
      </p:sp>
      <p:sp>
        <p:nvSpPr>
          <p:cNvPr id="9" name="عنصر نائب لرقم الشريحة 8"/>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5740"/>
            <a:ext cx="7470648" cy="857250"/>
          </a:xfrm>
        </p:spPr>
        <p:txBody>
          <a:bodyPr anchor="ctr"/>
          <a:lstStyle>
            <a:lvl1pPr algn="l">
              <a:defRPr sz="4600"/>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B9D077BE-DA23-4607-8F60-9A30D13DB7CF}" type="datetimeFigureOut">
              <a:rPr lang="ar-IQ" smtClean="0"/>
              <a:t>19/03/1441</a:t>
            </a:fld>
            <a:endParaRPr lang="ar-IQ" dirty="0"/>
          </a:p>
        </p:txBody>
      </p:sp>
      <p:sp>
        <p:nvSpPr>
          <p:cNvPr id="8" name="عنصر نائب لرقم الشريحة 7"/>
          <p:cNvSpPr>
            <a:spLocks noGrp="1"/>
          </p:cNvSpPr>
          <p:nvPr>
            <p:ph type="sldNum" sz="quarter" idx="11"/>
          </p:nvPr>
        </p:nvSpPr>
        <p:spPr/>
        <p:txBody>
          <a:bodyPr/>
          <a:lstStyle/>
          <a:p>
            <a:fld id="{DB710097-EDBC-4864-BC39-1C6C0981B106}" type="slidenum">
              <a:rPr lang="ar-IQ" smtClean="0"/>
              <a:t>‹#›</a:t>
            </a:fld>
            <a:endParaRPr lang="ar-IQ" dirty="0"/>
          </a:p>
        </p:txBody>
      </p:sp>
      <p:sp>
        <p:nvSpPr>
          <p:cNvPr id="9" name="عنصر نائب للتذييل 8"/>
          <p:cNvSpPr>
            <a:spLocks noGrp="1"/>
          </p:cNvSpPr>
          <p:nvPr>
            <p:ph type="ftr" sz="quarter" idx="12"/>
          </p:nvPr>
        </p:nvSpPr>
        <p:spPr/>
        <p:txBody>
          <a:bodyPr/>
          <a:lstStyle/>
          <a:p>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9D077BE-DA23-4607-8F60-9A30D13DB7CF}" type="datetimeFigureOut">
              <a:rPr lang="ar-IQ" smtClean="0"/>
              <a:t>19/03/1441</a:t>
            </a:fld>
            <a:endParaRPr lang="ar-IQ" dirty="0"/>
          </a:p>
        </p:txBody>
      </p:sp>
      <p:sp>
        <p:nvSpPr>
          <p:cNvPr id="3" name="عنصر نائب للتذييل 2"/>
          <p:cNvSpPr>
            <a:spLocks noGrp="1"/>
          </p:cNvSpPr>
          <p:nvPr>
            <p:ph type="ftr" sz="quarter" idx="11"/>
          </p:nvPr>
        </p:nvSpPr>
        <p:spPr/>
        <p:txBody>
          <a:bodyPr/>
          <a:lstStyle/>
          <a:p>
            <a:endParaRPr lang="ar-IQ" dirty="0"/>
          </a:p>
        </p:txBody>
      </p:sp>
      <p:sp>
        <p:nvSpPr>
          <p:cNvPr id="4" name="عنصر نائب لرقم الشريحة 3"/>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889146"/>
            <a:ext cx="3200400" cy="547688"/>
          </a:xfrm>
        </p:spPr>
        <p:txBody>
          <a:bodyPr tIns="0" bIns="0" anchor="t"/>
          <a:lstStyle>
            <a:lvl1pPr algn="l">
              <a:buNone/>
              <a:defRPr sz="1800" b="1">
                <a:solidFill>
                  <a:schemeClr val="accent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B9D077BE-DA23-4607-8F60-9A30D13DB7CF}" type="datetimeFigureOut">
              <a:rPr lang="ar-IQ" smtClean="0"/>
              <a:t>19/03/1441</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a:xfrm>
            <a:off x="8156448" y="4816548"/>
            <a:ext cx="762000" cy="273844"/>
          </a:xfrm>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ar-SA" dirty="0" smtClean="0"/>
              <a:t>انقر فوق الأيقونة لإضافة صورة</a:t>
            </a:r>
            <a:endParaRPr kumimoji="0" lang="en-US" dirty="0"/>
          </a:p>
        </p:txBody>
      </p:sp>
      <p:sp>
        <p:nvSpPr>
          <p:cNvPr id="4" name="عنصر نائب للنص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457200" y="4816548"/>
            <a:ext cx="2133600" cy="273844"/>
          </a:xfrm>
        </p:spPr>
        <p:txBody>
          <a:bodyPr/>
          <a:lstStyle/>
          <a:p>
            <a:fld id="{B9D077BE-DA23-4607-8F60-9A30D13DB7CF}" type="datetimeFigureOut">
              <a:rPr lang="ar-IQ" smtClean="0"/>
              <a:t>19/03/1441</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شكل حر 11"/>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شكل حر 15"/>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عنصر نائب للعنوان 8"/>
          <p:cNvSpPr>
            <a:spLocks noGrp="1"/>
          </p:cNvSpPr>
          <p:nvPr>
            <p:ph type="title"/>
          </p:nvPr>
        </p:nvSpPr>
        <p:spPr>
          <a:xfrm>
            <a:off x="457200" y="205978"/>
            <a:ext cx="7467600" cy="857250"/>
          </a:xfrm>
          <a:prstGeom prst="rect">
            <a:avLst/>
          </a:prstGeom>
        </p:spPr>
        <p:txBody>
          <a:bodyPr vert="horz" lIns="45720" rIns="45720" anchor="ctr">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200151"/>
            <a:ext cx="7467600" cy="339447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4816548"/>
            <a:ext cx="2133600" cy="273844"/>
          </a:xfrm>
          <a:prstGeom prst="rect">
            <a:avLst/>
          </a:prstGeom>
        </p:spPr>
        <p:txBody>
          <a:bodyPr vert="horz" bIns="0" anchor="b"/>
          <a:lstStyle>
            <a:lvl1pPr algn="l" eaLnBrk="1" latinLnBrk="0" hangingPunct="1">
              <a:defRPr kumimoji="0" sz="1000">
                <a:solidFill>
                  <a:schemeClr val="tx2">
                    <a:shade val="50000"/>
                  </a:schemeClr>
                </a:solidFill>
              </a:defRPr>
            </a:lvl1pPr>
          </a:lstStyle>
          <a:p>
            <a:fld id="{B9D077BE-DA23-4607-8F60-9A30D13DB7CF}" type="datetimeFigureOut">
              <a:rPr lang="ar-IQ" smtClean="0"/>
              <a:t>19/03/1441</a:t>
            </a:fld>
            <a:endParaRPr lang="ar-IQ" dirty="0"/>
          </a:p>
        </p:txBody>
      </p:sp>
      <p:sp>
        <p:nvSpPr>
          <p:cNvPr id="22" name="عنصر نائب للتذييل 21"/>
          <p:cNvSpPr>
            <a:spLocks noGrp="1"/>
          </p:cNvSpPr>
          <p:nvPr>
            <p:ph type="ftr" sz="quarter" idx="3"/>
          </p:nvPr>
        </p:nvSpPr>
        <p:spPr>
          <a:xfrm>
            <a:off x="3124200" y="4816548"/>
            <a:ext cx="2895600" cy="273844"/>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ar-IQ" dirty="0"/>
          </a:p>
        </p:txBody>
      </p:sp>
      <p:sp>
        <p:nvSpPr>
          <p:cNvPr id="18" name="عنصر نائب لرقم الشريحة 17"/>
          <p:cNvSpPr>
            <a:spLocks noGrp="1"/>
          </p:cNvSpPr>
          <p:nvPr>
            <p:ph type="sldNum" sz="quarter" idx="4"/>
          </p:nvPr>
        </p:nvSpPr>
        <p:spPr>
          <a:xfrm>
            <a:off x="8153400" y="4816548"/>
            <a:ext cx="762000" cy="273844"/>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B710097-EDBC-4864-BC39-1C6C0981B106}" type="slidenum">
              <a:rPr lang="ar-IQ" smtClean="0"/>
              <a:t>‹#›</a:t>
            </a:fld>
            <a:endParaRPr lang="ar-IQ"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8.wdp"/></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9.wdp"/></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0.wdp"/></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microsoft.com/office/2007/relationships/hdphoto" Target="../media/hdphoto6.wdp"/><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38"/>
            <a:ext cx="9144000" cy="5143500"/>
          </a:xfrm>
          <a:prstGeom prst="rect">
            <a:avLst/>
          </a:prstGeom>
        </p:spPr>
      </p:pic>
      <p:sp>
        <p:nvSpPr>
          <p:cNvPr id="2" name="عنوان 1"/>
          <p:cNvSpPr>
            <a:spLocks noGrp="1"/>
          </p:cNvSpPr>
          <p:nvPr>
            <p:ph type="ctrTitle"/>
          </p:nvPr>
        </p:nvSpPr>
        <p:spPr>
          <a:xfrm>
            <a:off x="5796136" y="1203598"/>
            <a:ext cx="3239688" cy="3672408"/>
          </a:xfrm>
        </p:spPr>
        <p:txBody>
          <a:bodyPr>
            <a:normAutofit/>
          </a:bodyPr>
          <a:lstStyle/>
          <a:p>
            <a:pPr algn="ctr"/>
            <a:r>
              <a:rPr lang="ar-IQ" cap="none"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أ.م.د</a:t>
            </a:r>
            <a:br>
              <a:rPr lang="ar-IQ" cap="none"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br>
            <a:r>
              <a:rPr lang="ar-IQ" cap="none"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عمر عبد الغفور</a:t>
            </a:r>
            <a:r>
              <a:rPr lang="ar-IQ" cap="none"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 </a:t>
            </a:r>
            <a:r>
              <a:rPr lang="ar-IQ"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
            </a:r>
            <a:br>
              <a:rPr lang="ar-IQ"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br>
            <a:endParaRPr lang="ar-IQ"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3246223918"/>
      </p:ext>
    </p:extLst>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6977" r="21744" b="13133"/>
          <a:stretch/>
        </p:blipFill>
        <p:spPr>
          <a:xfrm>
            <a:off x="827584" y="555526"/>
            <a:ext cx="6517759" cy="3861243"/>
          </a:xfrm>
          <a:prstGeom prst="ellipse">
            <a:avLst/>
          </a:prstGeom>
          <a:ln>
            <a:noFill/>
          </a:ln>
          <a:effectLst>
            <a:softEdge rad="112500"/>
          </a:effectLst>
        </p:spPr>
      </p:pic>
      <p:sp>
        <p:nvSpPr>
          <p:cNvPr id="2" name="عنوان 1"/>
          <p:cNvSpPr>
            <a:spLocks noGrp="1"/>
          </p:cNvSpPr>
          <p:nvPr>
            <p:ph type="ctrTitle"/>
          </p:nvPr>
        </p:nvSpPr>
        <p:spPr>
          <a:xfrm>
            <a:off x="539552" y="339502"/>
            <a:ext cx="8208912" cy="432048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ar-IQ" sz="2800" cap="none" dirty="0" smtClean="0">
                <a:ln w="50800"/>
                <a:solidFill>
                  <a:srgbClr val="FFFF00"/>
                </a:solidFill>
                <a:effectLst/>
              </a:rPr>
              <a:t>ل- قياس نقل اثر التعلم:-</a:t>
            </a:r>
            <a:r>
              <a:rPr lang="ar-IQ" sz="2800" cap="none" dirty="0" smtClean="0">
                <a:ln w="50800"/>
                <a:solidFill>
                  <a:srgbClr val="FF0000"/>
                </a:solidFill>
                <a:effectLst/>
              </a:rPr>
              <a:t/>
            </a:r>
            <a:br>
              <a:rPr lang="ar-IQ" sz="2800" cap="none" dirty="0" smtClean="0">
                <a:ln w="50800"/>
                <a:solidFill>
                  <a:srgbClr val="FF0000"/>
                </a:solidFill>
                <a:effectLst/>
              </a:rPr>
            </a:br>
            <a:r>
              <a:rPr lang="ar-IQ" sz="2800" cap="none" dirty="0" smtClean="0">
                <a:ln w="50800"/>
                <a:solidFill>
                  <a:srgbClr val="FF0000"/>
                </a:solidFill>
                <a:effectLst/>
              </a:rPr>
              <a:t>تستخدم تصاميم بحوث نقل اثر التعلم كمقياس للتعلم والتي يستخدم فيها المتغير المستقل لمجموعة واحدة ولا يعطى للمجموعة الاخرى في بداية مرحلة التعلم, تم يعطى لكلا المجموعتين مدة راحة ثم يعقب ذلك اعطاء كلا المجموعتين لمستوى معين من متغير مستقل اخر وبالظروف نفسها وان اي تغيير في المستوى في الاختبار البعد يكون سببه الفترة الاولى في التدريب.</a:t>
            </a:r>
            <a:endParaRPr lang="ar-IQ" sz="2800" cap="none" dirty="0">
              <a:ln w="50800"/>
              <a:solidFill>
                <a:srgbClr val="FF0000"/>
              </a:solidFill>
              <a:effectLst/>
            </a:endParaRPr>
          </a:p>
        </p:txBody>
      </p:sp>
    </p:spTree>
    <p:extLst>
      <p:ext uri="{BB962C8B-B14F-4D97-AF65-F5344CB8AC3E}">
        <p14:creationId xmlns:p14="http://schemas.microsoft.com/office/powerpoint/2010/main" val="604499458"/>
      </p:ext>
    </p:extLst>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صورة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115616" y="1086063"/>
            <a:ext cx="6167016" cy="2997855"/>
          </a:xfrm>
          <a:prstGeom prst="ellipse">
            <a:avLst/>
          </a:prstGeom>
          <a:ln>
            <a:noFill/>
          </a:ln>
          <a:effectLst>
            <a:softEdge rad="112500"/>
          </a:effectLst>
        </p:spPr>
      </p:pic>
      <p:sp>
        <p:nvSpPr>
          <p:cNvPr id="2" name="عنوان 1"/>
          <p:cNvSpPr>
            <a:spLocks noGrp="1"/>
          </p:cNvSpPr>
          <p:nvPr>
            <p:ph type="ctrTitle"/>
          </p:nvPr>
        </p:nvSpPr>
        <p:spPr>
          <a:xfrm>
            <a:off x="539552" y="123478"/>
            <a:ext cx="8280920" cy="4536504"/>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r>
              <a:rPr lang="ar-IQ" sz="1800" cap="none" dirty="0" smtClean="0">
                <a:ln w="50800"/>
                <a:solidFill>
                  <a:srgbClr val="FFFF00"/>
                </a:solidFill>
                <a:effectLst/>
              </a:rPr>
              <a:t>م- قياس الاحتفاظ:-</a:t>
            </a:r>
            <a:r>
              <a:rPr lang="ar-IQ" sz="1800" cap="none" dirty="0" smtClean="0">
                <a:ln w="50800"/>
                <a:solidFill>
                  <a:srgbClr val="FF0000"/>
                </a:solidFill>
                <a:effectLst/>
              </a:rPr>
              <a:t/>
            </a:r>
            <a:br>
              <a:rPr lang="ar-IQ" sz="1800" cap="none" dirty="0" smtClean="0">
                <a:ln w="50800"/>
                <a:solidFill>
                  <a:srgbClr val="FF0000"/>
                </a:solidFill>
                <a:effectLst/>
              </a:rPr>
            </a:br>
            <a:r>
              <a:rPr lang="ar-IQ" sz="1800" cap="none" dirty="0" smtClean="0">
                <a:ln w="50800"/>
                <a:solidFill>
                  <a:srgbClr val="FF0000"/>
                </a:solidFill>
                <a:effectLst/>
              </a:rPr>
              <a:t>الاحتفاظ هو القدرة على التذكر واسترجاع المعلومات , والاحتفاظ يعكس التعلم , أن اضمن قياس للتعلم الحركي هو بعد اعطاء المتعلم عدة ايام راحة وبعد ذلك يعود ويتم اداء القياس فكلما كان القياس بعد مدة الاحتفاظ قريبة من القياس لأخر اداء بعد مدة التدريب كان الاحتفاظ كبيرا والتعلم فعال. وهناك ثلاث انواع من الاحتفاظ :-</a:t>
            </a:r>
            <a:br>
              <a:rPr lang="ar-IQ" sz="1800" cap="none" dirty="0" smtClean="0">
                <a:ln w="50800"/>
                <a:solidFill>
                  <a:srgbClr val="FF0000"/>
                </a:solidFill>
                <a:effectLst/>
              </a:rPr>
            </a:br>
            <a:r>
              <a:rPr lang="ar-IQ" sz="1800" cap="none" dirty="0" smtClean="0">
                <a:ln w="50800"/>
                <a:solidFill>
                  <a:srgbClr val="FFFF00"/>
                </a:solidFill>
                <a:effectLst/>
              </a:rPr>
              <a:t>1- قياس الاحتفاظ المطلق: -</a:t>
            </a:r>
            <a:r>
              <a:rPr lang="ar-IQ" sz="1800" cap="none" dirty="0" smtClean="0">
                <a:ln w="50800"/>
                <a:solidFill>
                  <a:srgbClr val="FF0000"/>
                </a:solidFill>
                <a:effectLst/>
              </a:rPr>
              <a:t/>
            </a:r>
            <a:br>
              <a:rPr lang="ar-IQ" sz="1800" cap="none" dirty="0" smtClean="0">
                <a:ln w="50800"/>
                <a:solidFill>
                  <a:srgbClr val="FF0000"/>
                </a:solidFill>
                <a:effectLst/>
              </a:rPr>
            </a:br>
            <a:r>
              <a:rPr lang="ar-IQ" sz="1800" cap="none" dirty="0" smtClean="0">
                <a:ln w="50800"/>
                <a:solidFill>
                  <a:srgbClr val="FF0000"/>
                </a:solidFill>
                <a:effectLst/>
              </a:rPr>
              <a:t>اذ يقاس معدل الاداء بعد مدة الاحتفاظ ونحتاج الى معادلة لتحديد هذا القياس والفرق بين </a:t>
            </a:r>
            <a:r>
              <a:rPr lang="ar-IQ" sz="1800" cap="none" dirty="0" err="1" smtClean="0">
                <a:ln w="50800"/>
                <a:solidFill>
                  <a:srgbClr val="FF0000"/>
                </a:solidFill>
                <a:effectLst/>
              </a:rPr>
              <a:t>الاخاتبارين</a:t>
            </a:r>
            <a:r>
              <a:rPr lang="ar-IQ" sz="1800" cap="none" dirty="0" smtClean="0">
                <a:ln w="50800"/>
                <a:solidFill>
                  <a:srgbClr val="FF0000"/>
                </a:solidFill>
                <a:effectLst/>
              </a:rPr>
              <a:t> يمثل نسبة النسيان .</a:t>
            </a:r>
            <a:r>
              <a:rPr lang="ar-IQ" sz="1800" cap="none" dirty="0">
                <a:ln w="50800"/>
                <a:solidFill>
                  <a:srgbClr val="FF0000"/>
                </a:solidFill>
                <a:effectLst/>
              </a:rPr>
              <a:t/>
            </a:r>
            <a:br>
              <a:rPr lang="ar-IQ" sz="1800" cap="none" dirty="0">
                <a:ln w="50800"/>
                <a:solidFill>
                  <a:srgbClr val="FF0000"/>
                </a:solidFill>
                <a:effectLst/>
              </a:rPr>
            </a:br>
            <a:r>
              <a:rPr lang="ar-IQ" sz="1800" cap="none" dirty="0" smtClean="0">
                <a:ln w="50800"/>
                <a:solidFill>
                  <a:srgbClr val="FF0000"/>
                </a:solidFill>
                <a:effectLst/>
              </a:rPr>
              <a:t>معادلة اختبار الاحتفاظ :</a:t>
            </a:r>
            <a:br>
              <a:rPr lang="ar-IQ" sz="1800" cap="none" dirty="0" smtClean="0">
                <a:ln w="50800"/>
                <a:solidFill>
                  <a:srgbClr val="FF0000"/>
                </a:solidFill>
                <a:effectLst/>
              </a:rPr>
            </a:br>
            <a:r>
              <a:rPr lang="ar-IQ" sz="1800" cap="none" dirty="0">
                <a:ln w="50800"/>
                <a:solidFill>
                  <a:srgbClr val="FF0000"/>
                </a:solidFill>
                <a:effectLst/>
              </a:rPr>
              <a:t/>
            </a:r>
            <a:br>
              <a:rPr lang="ar-IQ" sz="1800" cap="none" dirty="0">
                <a:ln w="50800"/>
                <a:solidFill>
                  <a:srgbClr val="FF0000"/>
                </a:solidFill>
                <a:effectLst/>
              </a:rPr>
            </a:br>
            <a:r>
              <a:rPr lang="ar-IQ" sz="1800" cap="none" dirty="0" smtClean="0">
                <a:ln w="50800"/>
                <a:solidFill>
                  <a:srgbClr val="FF0000"/>
                </a:solidFill>
                <a:effectLst/>
              </a:rPr>
              <a:t>نسبة النسيان = الاختبار البعدي _ الاختبار القبلي</a:t>
            </a:r>
            <a:br>
              <a:rPr lang="ar-IQ" sz="1800" cap="none" dirty="0" smtClean="0">
                <a:ln w="50800"/>
                <a:solidFill>
                  <a:srgbClr val="FF0000"/>
                </a:solidFill>
                <a:effectLst/>
              </a:rPr>
            </a:br>
            <a:r>
              <a:rPr lang="ar-IQ" sz="1800" cap="none" dirty="0">
                <a:ln w="50800"/>
                <a:solidFill>
                  <a:srgbClr val="FF0000"/>
                </a:solidFill>
                <a:effectLst/>
              </a:rPr>
              <a:t/>
            </a:r>
            <a:br>
              <a:rPr lang="ar-IQ" sz="1800" cap="none" dirty="0">
                <a:ln w="50800"/>
                <a:solidFill>
                  <a:srgbClr val="FF0000"/>
                </a:solidFill>
                <a:effectLst/>
              </a:rPr>
            </a:br>
            <a:r>
              <a:rPr lang="ar-IQ" sz="1800" cap="none" dirty="0" smtClean="0">
                <a:ln w="50800"/>
                <a:solidFill>
                  <a:srgbClr val="FFFF00"/>
                </a:solidFill>
                <a:effectLst/>
              </a:rPr>
              <a:t>2- نسبة الاحتفاظ :- </a:t>
            </a:r>
            <a:r>
              <a:rPr lang="ar-IQ" sz="1800" cap="none" dirty="0" smtClean="0">
                <a:ln w="50800"/>
                <a:solidFill>
                  <a:srgbClr val="FF0000"/>
                </a:solidFill>
                <a:effectLst/>
              </a:rPr>
              <a:t>ويتم ذلك عن طريق النسبة المئوية فمثلا كانت النتيجة لاختبار في كرة السلة هي (10) محاولات وبعد مدة الاحتفاظ كانت النتيجة (8) اذا ان نسبة الاحتفاظ تكون (80%)</a:t>
            </a:r>
            <a:br>
              <a:rPr lang="ar-IQ" sz="1800" cap="none" dirty="0" smtClean="0">
                <a:ln w="50800"/>
                <a:solidFill>
                  <a:srgbClr val="FF0000"/>
                </a:solidFill>
                <a:effectLst/>
              </a:rPr>
            </a:br>
            <a:r>
              <a:rPr lang="ar-IQ" sz="1800" cap="none" dirty="0" smtClean="0">
                <a:ln w="50800"/>
                <a:solidFill>
                  <a:srgbClr val="FF0000"/>
                </a:solidFill>
                <a:effectLst/>
              </a:rPr>
              <a:t>                   الاختبار البعدي × 100</a:t>
            </a:r>
            <a:r>
              <a:rPr lang="ar-IQ" sz="1800" cap="none" dirty="0">
                <a:ln w="50800"/>
                <a:solidFill>
                  <a:srgbClr val="FF0000"/>
                </a:solidFill>
                <a:effectLst/>
              </a:rPr>
              <a:t/>
            </a:r>
            <a:br>
              <a:rPr lang="ar-IQ" sz="1800" cap="none" dirty="0">
                <a:ln w="50800"/>
                <a:solidFill>
                  <a:srgbClr val="FF0000"/>
                </a:solidFill>
                <a:effectLst/>
              </a:rPr>
            </a:br>
            <a:r>
              <a:rPr lang="ar-IQ" sz="1800" cap="none" dirty="0" smtClean="0">
                <a:ln w="50800"/>
                <a:solidFill>
                  <a:srgbClr val="FF0000"/>
                </a:solidFill>
                <a:effectLst/>
              </a:rPr>
              <a:t>المعادلة= ــــــــــــــــــــــــــــــــــــــ</a:t>
            </a:r>
            <a:br>
              <a:rPr lang="ar-IQ" sz="1800" cap="none" dirty="0" smtClean="0">
                <a:ln w="50800"/>
                <a:solidFill>
                  <a:srgbClr val="FF0000"/>
                </a:solidFill>
                <a:effectLst/>
              </a:rPr>
            </a:br>
            <a:r>
              <a:rPr lang="ar-IQ" sz="1800" cap="none" dirty="0" smtClean="0">
                <a:ln w="50800"/>
                <a:solidFill>
                  <a:srgbClr val="FF0000"/>
                </a:solidFill>
                <a:effectLst/>
              </a:rPr>
              <a:t>                      الاختبار القبلي </a:t>
            </a:r>
            <a:endParaRPr lang="ar-IQ" sz="1800" cap="none" dirty="0">
              <a:ln w="50800"/>
              <a:solidFill>
                <a:srgbClr val="FF0000"/>
              </a:solidFill>
              <a:effectLst/>
            </a:endParaRPr>
          </a:p>
        </p:txBody>
      </p:sp>
    </p:spTree>
    <p:extLst>
      <p:ext uri="{BB962C8B-B14F-4D97-AF65-F5344CB8AC3E}">
        <p14:creationId xmlns:p14="http://schemas.microsoft.com/office/powerpoint/2010/main" val="716775122"/>
      </p:ext>
    </p:extLst>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 r="6860" b="10023"/>
          <a:stretch/>
        </p:blipFill>
        <p:spPr>
          <a:xfrm>
            <a:off x="251521" y="896820"/>
            <a:ext cx="7200800" cy="3839407"/>
          </a:xfrm>
          <a:prstGeom prst="ellipse">
            <a:avLst/>
          </a:prstGeom>
          <a:ln>
            <a:noFill/>
          </a:ln>
          <a:effectLst>
            <a:softEdge rad="112500"/>
          </a:effectLst>
        </p:spPr>
      </p:pic>
      <p:sp>
        <p:nvSpPr>
          <p:cNvPr id="2" name="عنوان 1"/>
          <p:cNvSpPr>
            <a:spLocks noGrp="1"/>
          </p:cNvSpPr>
          <p:nvPr>
            <p:ph type="ctrTitle"/>
          </p:nvPr>
        </p:nvSpPr>
        <p:spPr>
          <a:xfrm>
            <a:off x="539552" y="411510"/>
            <a:ext cx="8136904" cy="4608512"/>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r>
              <a:rPr lang="ar-IQ" sz="2200" cap="none" dirty="0" smtClean="0">
                <a:ln w="50800"/>
                <a:solidFill>
                  <a:srgbClr val="FFFF00"/>
                </a:solidFill>
                <a:effectLst/>
              </a:rPr>
              <a:t>3- التوفير:- </a:t>
            </a:r>
            <a:r>
              <a:rPr lang="ar-IQ" sz="2200" cap="none" dirty="0" smtClean="0">
                <a:ln w="50800"/>
                <a:solidFill>
                  <a:srgbClr val="FF0000"/>
                </a:solidFill>
                <a:effectLst/>
              </a:rPr>
              <a:t>تتحدد هذه الطريقة عن طريق تحديد التكرارات للوصول الى هضبة الاداء او المستو المهاري المطلوب ومن الطبيعي ان الاختبار بعد فترة الاحتفاظ تكون اقل من اخر اختبار في المدة التعليمية لذلك يمكن حساب عدد التكرارات  بعد مدة الاحتفاظ لحين الوصول الى الاداء المطلوب .</a:t>
            </a:r>
            <a:br>
              <a:rPr lang="ar-IQ" sz="2200" cap="none" dirty="0" smtClean="0">
                <a:ln w="50800"/>
                <a:solidFill>
                  <a:srgbClr val="FF0000"/>
                </a:solidFill>
                <a:effectLst/>
              </a:rPr>
            </a:br>
            <a:r>
              <a:rPr lang="ar-IQ" sz="2200" cap="none" dirty="0" smtClean="0">
                <a:ln w="50800"/>
                <a:solidFill>
                  <a:srgbClr val="FFFF00"/>
                </a:solidFill>
                <a:effectLst/>
              </a:rPr>
              <a:t>فمثلا </a:t>
            </a:r>
            <a:r>
              <a:rPr lang="ar-IQ" sz="2200" cap="none" dirty="0" smtClean="0">
                <a:ln w="50800"/>
                <a:solidFill>
                  <a:srgbClr val="FF0000"/>
                </a:solidFill>
                <a:effectLst/>
              </a:rPr>
              <a:t>نعود الى مثال كرة السلة اذ يحصل لاعب على عشر نقاط من عشر رميات وبعد مدة الاحتفاظ نحدد كم نحتاج من تكرارات لكي يصل اللاعب الى نفس النتيجة فمثلا يحتاج اللاعب الى (100)تكرار ليصل الى نفس النتيجة (عشر نقاط) وبعد مدة الراحة احتاج اللاعب ال (40) تكرار للرجوع الى المستوى الاول فأن نسبة التوفير تكون(80%) </a:t>
            </a:r>
            <a:br>
              <a:rPr lang="ar-IQ" sz="2200" cap="none" dirty="0" smtClean="0">
                <a:ln w="50800"/>
                <a:solidFill>
                  <a:srgbClr val="FF0000"/>
                </a:solidFill>
                <a:effectLst/>
              </a:rPr>
            </a:br>
            <a:r>
              <a:rPr lang="ar-IQ" sz="2200" cap="none" dirty="0" smtClean="0">
                <a:ln w="50800"/>
                <a:solidFill>
                  <a:srgbClr val="FF0000"/>
                </a:solidFill>
                <a:effectLst/>
              </a:rPr>
              <a:t>- عدد المحاولات من البداية لحين الاختبار البعدي – من 100 تكرار</a:t>
            </a:r>
            <a:br>
              <a:rPr lang="ar-IQ" sz="2200" cap="none" dirty="0" smtClean="0">
                <a:ln w="50800"/>
                <a:solidFill>
                  <a:srgbClr val="FF0000"/>
                </a:solidFill>
                <a:effectLst/>
              </a:rPr>
            </a:br>
            <a:r>
              <a:rPr lang="ar-IQ" sz="2200" cap="none" dirty="0" smtClean="0">
                <a:ln w="50800"/>
                <a:solidFill>
                  <a:srgbClr val="FF0000"/>
                </a:solidFill>
                <a:effectLst/>
              </a:rPr>
              <a:t>- تحديد قيمة اختبار الاحتفاظ بعد فترة الراحة – 80%</a:t>
            </a:r>
            <a:br>
              <a:rPr lang="ar-IQ" sz="2200" cap="none" dirty="0" smtClean="0">
                <a:ln w="50800"/>
                <a:solidFill>
                  <a:srgbClr val="FF0000"/>
                </a:solidFill>
                <a:effectLst/>
              </a:rPr>
            </a:br>
            <a:r>
              <a:rPr lang="ar-IQ" sz="2200" cap="none" dirty="0" smtClean="0">
                <a:ln w="50800"/>
                <a:solidFill>
                  <a:srgbClr val="FF0000"/>
                </a:solidFill>
                <a:effectLst/>
              </a:rPr>
              <a:t>- تحديد عدد التكرارات التي تتضمن رجوع المتعلم ال مستوى الاختبار البعدي = 40 تكرار </a:t>
            </a:r>
            <a:r>
              <a:rPr lang="ar-IQ" sz="1800" cap="none" dirty="0" smtClean="0">
                <a:ln w="50800"/>
                <a:solidFill>
                  <a:schemeClr val="bg1">
                    <a:shade val="50000"/>
                  </a:schemeClr>
                </a:solidFill>
                <a:effectLst/>
              </a:rPr>
              <a:t/>
            </a:r>
            <a:br>
              <a:rPr lang="ar-IQ" sz="1800" cap="none" dirty="0" smtClean="0">
                <a:ln w="50800"/>
                <a:solidFill>
                  <a:schemeClr val="bg1">
                    <a:shade val="50000"/>
                  </a:schemeClr>
                </a:solidFill>
                <a:effectLst/>
              </a:rPr>
            </a:br>
            <a:endParaRPr lang="ar-IQ" sz="1800" cap="none" dirty="0">
              <a:ln w="50800"/>
              <a:solidFill>
                <a:schemeClr val="bg1">
                  <a:shade val="50000"/>
                </a:schemeClr>
              </a:solidFill>
              <a:effectLst/>
            </a:endParaRPr>
          </a:p>
        </p:txBody>
      </p:sp>
    </p:spTree>
    <p:extLst>
      <p:ext uri="{BB962C8B-B14F-4D97-AF65-F5344CB8AC3E}">
        <p14:creationId xmlns:p14="http://schemas.microsoft.com/office/powerpoint/2010/main" val="1475672606"/>
      </p:ext>
    </p:extLst>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30594" b="18760"/>
          <a:stretch/>
        </p:blipFill>
        <p:spPr>
          <a:xfrm>
            <a:off x="1475656" y="1035282"/>
            <a:ext cx="5504838" cy="3264660"/>
          </a:xfrm>
          <a:prstGeom prst="ellipse">
            <a:avLst/>
          </a:prstGeom>
          <a:ln>
            <a:noFill/>
          </a:ln>
          <a:effectLst>
            <a:softEdge rad="112500"/>
          </a:effectLst>
        </p:spPr>
      </p:pic>
      <p:sp>
        <p:nvSpPr>
          <p:cNvPr id="2" name="عنوان 1"/>
          <p:cNvSpPr>
            <a:spLocks noGrp="1"/>
          </p:cNvSpPr>
          <p:nvPr>
            <p:ph type="ctrTitle"/>
          </p:nvPr>
        </p:nvSpPr>
        <p:spPr>
          <a:xfrm>
            <a:off x="899592" y="1563638"/>
            <a:ext cx="6480048" cy="2592288"/>
          </a:xfrm>
        </p:spPr>
        <p:txBody>
          <a:bodyPr>
            <a:normAutofit fontScale="90000"/>
          </a:bodyPr>
          <a:lstStyle/>
          <a:p>
            <a:pPr algn="ctr"/>
            <a:r>
              <a:rPr lang="ar-IQ" sz="8600" i="1" cap="none" dirty="0">
                <a:ln w="31550" cmpd="sng">
                  <a:gradFill>
                    <a:gsLst>
                      <a:gs pos="70000">
                        <a:srgbClr val="7E848D">
                          <a:shade val="50000"/>
                          <a:satMod val="190000"/>
                        </a:srgbClr>
                      </a:gs>
                      <a:gs pos="0">
                        <a:srgbClr val="7E848D">
                          <a:tint val="77000"/>
                          <a:satMod val="180000"/>
                        </a:srgbClr>
                      </a:gs>
                    </a:gsLst>
                    <a:lin ang="5400000"/>
                  </a:gradFill>
                  <a:prstDash val="solid"/>
                </a:ln>
                <a:solidFill>
                  <a:srgbClr val="FF0000"/>
                </a:solidFill>
                <a:effectLst>
                  <a:glow rad="228600">
                    <a:srgbClr val="8D89A4">
                      <a:satMod val="175000"/>
                      <a:alpha val="40000"/>
                    </a:srgbClr>
                  </a:glow>
                  <a:outerShdw blurRad="50800" dist="40000" dir="5400000" algn="tl" rotWithShape="0">
                    <a:srgbClr val="000000">
                      <a:shade val="5000"/>
                      <a:satMod val="120000"/>
                      <a:alpha val="33000"/>
                    </a:srgbClr>
                  </a:outerShdw>
                </a:effectLst>
              </a:rPr>
              <a:t>شكراً</a:t>
            </a:r>
            <a:br>
              <a:rPr lang="ar-IQ" sz="8600" i="1" cap="none" dirty="0">
                <a:ln w="31550" cmpd="sng">
                  <a:gradFill>
                    <a:gsLst>
                      <a:gs pos="70000">
                        <a:srgbClr val="7E848D">
                          <a:shade val="50000"/>
                          <a:satMod val="190000"/>
                        </a:srgbClr>
                      </a:gs>
                      <a:gs pos="0">
                        <a:srgbClr val="7E848D">
                          <a:tint val="77000"/>
                          <a:satMod val="180000"/>
                        </a:srgbClr>
                      </a:gs>
                    </a:gsLst>
                    <a:lin ang="5400000"/>
                  </a:gradFill>
                  <a:prstDash val="solid"/>
                </a:ln>
                <a:solidFill>
                  <a:srgbClr val="FF0000"/>
                </a:solidFill>
                <a:effectLst>
                  <a:glow rad="228600">
                    <a:srgbClr val="8D89A4">
                      <a:satMod val="175000"/>
                      <a:alpha val="40000"/>
                    </a:srgbClr>
                  </a:glow>
                  <a:outerShdw blurRad="50800" dist="40000" dir="5400000" algn="tl" rotWithShape="0">
                    <a:srgbClr val="000000">
                      <a:shade val="5000"/>
                      <a:satMod val="120000"/>
                      <a:alpha val="33000"/>
                    </a:srgbClr>
                  </a:outerShdw>
                </a:effectLst>
              </a:rPr>
            </a:br>
            <a:r>
              <a:rPr lang="ar-IQ" sz="8600" i="1" cap="none" dirty="0">
                <a:ln w="31550" cmpd="sng">
                  <a:gradFill>
                    <a:gsLst>
                      <a:gs pos="70000">
                        <a:srgbClr val="7E848D">
                          <a:shade val="50000"/>
                          <a:satMod val="190000"/>
                        </a:srgbClr>
                      </a:gs>
                      <a:gs pos="0">
                        <a:srgbClr val="7E848D">
                          <a:tint val="77000"/>
                          <a:satMod val="180000"/>
                        </a:srgbClr>
                      </a:gs>
                    </a:gsLst>
                    <a:lin ang="5400000"/>
                  </a:gradFill>
                  <a:prstDash val="solid"/>
                </a:ln>
                <a:solidFill>
                  <a:srgbClr val="FF0000"/>
                </a:solidFill>
                <a:effectLst>
                  <a:glow rad="228600">
                    <a:srgbClr val="8D89A4">
                      <a:satMod val="175000"/>
                      <a:alpha val="40000"/>
                    </a:srgbClr>
                  </a:glow>
                  <a:outerShdw blurRad="50800" dist="40000" dir="5400000" algn="tl" rotWithShape="0">
                    <a:srgbClr val="000000">
                      <a:shade val="5000"/>
                      <a:satMod val="120000"/>
                      <a:alpha val="33000"/>
                    </a:srgbClr>
                  </a:outerShdw>
                </a:effectLst>
              </a:rPr>
              <a:t> لإصغائكم</a:t>
            </a:r>
            <a:endParaRPr lang="ar-IQ" i="1"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1093202346"/>
      </p:ext>
    </p:extLst>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2" y="1275606"/>
            <a:ext cx="6480048" cy="2304256"/>
          </a:xfrm>
        </p:spPr>
        <p:txBody>
          <a:bodyPr>
            <a:noAutofit/>
          </a:bodyPr>
          <a:lstStyle/>
          <a:p>
            <a:pPr algn="ctr"/>
            <a:r>
              <a:rPr lang="ar-IQ" sz="4400" i="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البحث العلمي في التعلم الحركي والسلوك الحركي ج 2</a:t>
            </a:r>
            <a:endParaRPr lang="ar-IQ" sz="4400" i="1"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811113923"/>
      </p:ext>
    </p:extLst>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11560" y="603761"/>
            <a:ext cx="5482060" cy="3697536"/>
          </a:xfrm>
          <a:prstGeom prst="ellipse">
            <a:avLst/>
          </a:prstGeom>
          <a:ln>
            <a:noFill/>
          </a:ln>
          <a:effectLst>
            <a:softEdge rad="112500"/>
          </a:effectLst>
        </p:spPr>
      </p:pic>
      <p:sp>
        <p:nvSpPr>
          <p:cNvPr id="2" name="عنوان 1"/>
          <p:cNvSpPr>
            <a:spLocks noGrp="1"/>
          </p:cNvSpPr>
          <p:nvPr>
            <p:ph type="ctrTitle"/>
          </p:nvPr>
        </p:nvSpPr>
        <p:spPr>
          <a:xfrm>
            <a:off x="539552" y="0"/>
            <a:ext cx="5832648" cy="1851670"/>
          </a:xfrm>
        </p:spPr>
        <p:txBody>
          <a:bodyPr>
            <a:normAutofit/>
          </a:bodyPr>
          <a:lstStyle/>
          <a:p>
            <a:pPr lvl="0">
              <a:spcBef>
                <a:spcPts val="600"/>
              </a:spcBef>
              <a:spcAft>
                <a:spcPts val="600"/>
              </a:spcAft>
            </a:pPr>
            <a:r>
              <a:rPr lang="en-US" sz="2000" dirty="0">
                <a:effectLst/>
                <a:latin typeface="Calibri"/>
                <a:ea typeface="Calibri"/>
                <a:cs typeface="Arial"/>
              </a:rPr>
              <a:t/>
            </a:r>
            <a:br>
              <a:rPr lang="en-US" sz="2000" dirty="0">
                <a:effectLst/>
                <a:latin typeface="Calibri"/>
                <a:ea typeface="Calibri"/>
                <a:cs typeface="Arial"/>
              </a:rPr>
            </a:br>
            <a:r>
              <a:rPr lang="en-US" dirty="0">
                <a:effectLst/>
              </a:rPr>
              <a:t/>
            </a:r>
            <a:br>
              <a:rPr lang="en-US" dirty="0">
                <a:effectLst/>
              </a:rPr>
            </a:br>
            <a:endParaRPr lang="ar-IQ"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
        <p:nvSpPr>
          <p:cNvPr id="4" name="مستطيل 3"/>
          <p:cNvSpPr/>
          <p:nvPr/>
        </p:nvSpPr>
        <p:spPr>
          <a:xfrm>
            <a:off x="179512" y="603762"/>
            <a:ext cx="8352927" cy="4524315"/>
          </a:xfrm>
          <a:prstGeom prst="rect">
            <a:avLst/>
          </a:prstGeom>
        </p:spPr>
        <p:txBody>
          <a:bodyPr wrap="square">
            <a:spAutoFit/>
          </a:bodyPr>
          <a:lstStyle/>
          <a:p>
            <a:r>
              <a:rPr lang="ar-IQ" sz="2400" dirty="0" smtClean="0">
                <a:solidFill>
                  <a:srgbClr val="FF0000"/>
                </a:solidFill>
              </a:rPr>
              <a:t>ويجب اشارة الى ان تطبيق </a:t>
            </a:r>
            <a:r>
              <a:rPr lang="ar-IQ" sz="2400" dirty="0" err="1" smtClean="0">
                <a:solidFill>
                  <a:srgbClr val="FF0000"/>
                </a:solidFill>
              </a:rPr>
              <a:t>هذة</a:t>
            </a:r>
            <a:r>
              <a:rPr lang="ar-IQ" sz="2400" dirty="0" smtClean="0">
                <a:solidFill>
                  <a:srgbClr val="FF0000"/>
                </a:solidFill>
              </a:rPr>
              <a:t> القانون في الميدان العملي يلاقي </a:t>
            </a:r>
          </a:p>
          <a:p>
            <a:r>
              <a:rPr lang="ar-IQ" sz="2400" dirty="0" smtClean="0">
                <a:solidFill>
                  <a:srgbClr val="FF0000"/>
                </a:solidFill>
              </a:rPr>
              <a:t>صعوبة حيث ان اغلب القياسات في الاختبارات الخاصة </a:t>
            </a:r>
            <a:r>
              <a:rPr lang="ar-IQ" sz="2400" dirty="0" err="1" smtClean="0">
                <a:solidFill>
                  <a:srgbClr val="FF0000"/>
                </a:solidFill>
              </a:rPr>
              <a:t>بالاداء</a:t>
            </a:r>
            <a:r>
              <a:rPr lang="ar-IQ" sz="2400" dirty="0" smtClean="0">
                <a:solidFill>
                  <a:srgbClr val="FF0000"/>
                </a:solidFill>
              </a:rPr>
              <a:t> المهاري </a:t>
            </a:r>
          </a:p>
          <a:p>
            <a:r>
              <a:rPr lang="ar-IQ" sz="2400" dirty="0" smtClean="0">
                <a:solidFill>
                  <a:srgbClr val="FF0000"/>
                </a:solidFill>
              </a:rPr>
              <a:t>كلها تقيس متغير واحد  وهو الدقة بعد تثبيت سرعة الاداء ، مثل </a:t>
            </a:r>
          </a:p>
          <a:p>
            <a:r>
              <a:rPr lang="ar-IQ" sz="2400" dirty="0" smtClean="0">
                <a:solidFill>
                  <a:srgbClr val="FF0000"/>
                </a:solidFill>
              </a:rPr>
              <a:t>دقة الارسال في التنس الارضي ودقة الارسال في الكرة الطائرة والريشة ، ومنا يمكن الاستفادة من قانون (فت) للعلاقة بين سرعة والدقة وذلك باحتساب زمن الاستجابة ( سرعة التنفيذ) ودقة الاداء.</a:t>
            </a:r>
          </a:p>
          <a:p>
            <a:r>
              <a:rPr lang="ar-IQ" sz="2400" dirty="0" smtClean="0">
                <a:solidFill>
                  <a:srgbClr val="FF0000"/>
                </a:solidFill>
              </a:rPr>
              <a:t>عن طريق القانون التالي :</a:t>
            </a:r>
          </a:p>
          <a:p>
            <a:r>
              <a:rPr lang="ar-IQ" sz="2400" dirty="0" smtClean="0">
                <a:solidFill>
                  <a:srgbClr val="FF0000"/>
                </a:solidFill>
              </a:rPr>
              <a:t>                             مجموع نقاط الدقة</a:t>
            </a:r>
            <a:endParaRPr lang="ar-IQ" sz="2400" dirty="0">
              <a:solidFill>
                <a:srgbClr val="FF0000"/>
              </a:solidFill>
            </a:endParaRPr>
          </a:p>
          <a:p>
            <a:r>
              <a:rPr lang="ar-IQ" sz="2400" dirty="0" smtClean="0">
                <a:solidFill>
                  <a:srgbClr val="FF0000"/>
                </a:solidFill>
              </a:rPr>
              <a:t>المستوى المهاري = ـــــــــــــــــــــــــــــ</a:t>
            </a:r>
          </a:p>
          <a:p>
            <a:r>
              <a:rPr lang="ar-IQ" sz="2400" dirty="0">
                <a:solidFill>
                  <a:srgbClr val="FF0000"/>
                </a:solidFill>
              </a:rPr>
              <a:t> </a:t>
            </a:r>
            <a:r>
              <a:rPr lang="ar-IQ" sz="2400" dirty="0" smtClean="0">
                <a:solidFill>
                  <a:srgbClr val="FF0000"/>
                </a:solidFill>
              </a:rPr>
              <a:t>                                  زمن الاداء </a:t>
            </a:r>
            <a:endParaRPr lang="ar-IQ" sz="2400" dirty="0">
              <a:solidFill>
                <a:srgbClr val="FF0000"/>
              </a:solidFill>
            </a:endParaRPr>
          </a:p>
        </p:txBody>
      </p:sp>
    </p:spTree>
    <p:extLst>
      <p:ext uri="{BB962C8B-B14F-4D97-AF65-F5344CB8AC3E}">
        <p14:creationId xmlns:p14="http://schemas.microsoft.com/office/powerpoint/2010/main" val="2135177399"/>
      </p:ext>
    </p:extLst>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187624" y="1085983"/>
            <a:ext cx="5868144" cy="3069943"/>
          </a:xfrm>
          <a:prstGeom prst="ellipse">
            <a:avLst/>
          </a:prstGeom>
          <a:ln>
            <a:noFill/>
          </a:ln>
          <a:effectLst>
            <a:softEdge rad="112500"/>
          </a:effectLst>
        </p:spPr>
      </p:pic>
      <p:sp>
        <p:nvSpPr>
          <p:cNvPr id="2" name="عنوان 1"/>
          <p:cNvSpPr>
            <a:spLocks noGrp="1"/>
          </p:cNvSpPr>
          <p:nvPr>
            <p:ph type="ctrTitle"/>
          </p:nvPr>
        </p:nvSpPr>
        <p:spPr>
          <a:xfrm>
            <a:off x="539552" y="699542"/>
            <a:ext cx="6480048" cy="2880320"/>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indent="-180340">
              <a:lnSpc>
                <a:spcPct val="115000"/>
              </a:lnSpc>
              <a:spcBef>
                <a:spcPts val="600"/>
              </a:spcBef>
              <a:spcAft>
                <a:spcPts val="600"/>
              </a:spcAft>
            </a:pPr>
            <a:r>
              <a:rPr lang="ar-IQ" sz="2400" cap="none" dirty="0">
                <a:ln w="50800"/>
                <a:solidFill>
                  <a:schemeClr val="bg1">
                    <a:shade val="50000"/>
                  </a:schemeClr>
                </a:solidFill>
                <a:effectLst/>
                <a:latin typeface="Calibri"/>
                <a:ea typeface="Calibri"/>
                <a:cs typeface="Simplified Arabic"/>
              </a:rPr>
              <a:t> </a:t>
            </a:r>
            <a:r>
              <a:rPr lang="en-US" sz="1400" cap="none" dirty="0">
                <a:ln w="50800"/>
                <a:solidFill>
                  <a:schemeClr val="bg1">
                    <a:shade val="50000"/>
                  </a:schemeClr>
                </a:solidFill>
                <a:effectLst/>
                <a:latin typeface="Calibri"/>
                <a:ea typeface="Calibri"/>
                <a:cs typeface="Arial"/>
              </a:rPr>
              <a:t/>
            </a:r>
            <a:br>
              <a:rPr lang="en-US" sz="1400" cap="none" dirty="0">
                <a:ln w="50800"/>
                <a:solidFill>
                  <a:schemeClr val="bg1">
                    <a:shade val="50000"/>
                  </a:schemeClr>
                </a:solidFill>
                <a:effectLst/>
                <a:latin typeface="Calibri"/>
                <a:ea typeface="Calibri"/>
                <a:cs typeface="Arial"/>
              </a:rPr>
            </a:br>
            <a:endParaRPr lang="ar-IQ" sz="3200" cap="none" dirty="0">
              <a:ln w="50800"/>
              <a:solidFill>
                <a:schemeClr val="bg1">
                  <a:shade val="50000"/>
                </a:schemeClr>
              </a:solidFill>
              <a:effectLst/>
            </a:endParaRPr>
          </a:p>
        </p:txBody>
      </p:sp>
      <p:sp>
        <p:nvSpPr>
          <p:cNvPr id="4" name="مستطيل 3"/>
          <p:cNvSpPr/>
          <p:nvPr/>
        </p:nvSpPr>
        <p:spPr>
          <a:xfrm>
            <a:off x="395536" y="627534"/>
            <a:ext cx="8208912" cy="4893647"/>
          </a:xfrm>
          <a:prstGeom prst="rect">
            <a:avLst/>
          </a:prstGeom>
        </p:spPr>
        <p:txBody>
          <a:bodyPr wrap="square">
            <a:spAutoFit/>
          </a:bodyPr>
          <a:lstStyle/>
          <a:p>
            <a:pPr lvl="0"/>
            <a:r>
              <a:rPr lang="ar-IQ" sz="2400" dirty="0" smtClean="0">
                <a:solidFill>
                  <a:srgbClr val="FFFF00"/>
                </a:solidFill>
              </a:rPr>
              <a:t>مثال : </a:t>
            </a:r>
            <a:r>
              <a:rPr lang="ar-IQ" sz="2400" dirty="0" smtClean="0">
                <a:solidFill>
                  <a:srgbClr val="FF0000"/>
                </a:solidFill>
              </a:rPr>
              <a:t>في كرة السلة : رمي عشر كرات سلة من منطقة الرمية الحرة واحتساب دقة التهديف مع حساب الزمن الكلي للاداء .</a:t>
            </a:r>
          </a:p>
          <a:p>
            <a:pPr lvl="0"/>
            <a:r>
              <a:rPr lang="ar-IQ" sz="2400" dirty="0" smtClean="0">
                <a:solidFill>
                  <a:srgbClr val="FF0000"/>
                </a:solidFill>
              </a:rPr>
              <a:t>كرة القدم : حساب المستوى المهاري بخمس ركلات جزاء واحساب دقة التهديف وزمن الاداء .</a:t>
            </a:r>
          </a:p>
          <a:p>
            <a:pPr lvl="0"/>
            <a:r>
              <a:rPr lang="ar-IQ" sz="2400" dirty="0" smtClean="0">
                <a:solidFill>
                  <a:srgbClr val="FF0000"/>
                </a:solidFill>
              </a:rPr>
              <a:t>التنس الارضي : اداء ارسالات متعددة في زمن قصير .</a:t>
            </a:r>
          </a:p>
          <a:p>
            <a:pPr lvl="0"/>
            <a:r>
              <a:rPr lang="ar-IQ" sz="2400" dirty="0" smtClean="0">
                <a:solidFill>
                  <a:srgbClr val="FFFF00"/>
                </a:solidFill>
              </a:rPr>
              <a:t>هـ - قياس تحمل الاداء : </a:t>
            </a:r>
            <a:r>
              <a:rPr lang="ar-IQ" sz="2400" dirty="0" smtClean="0">
                <a:solidFill>
                  <a:srgbClr val="FF0000"/>
                </a:solidFill>
              </a:rPr>
              <a:t>في </a:t>
            </a:r>
            <a:r>
              <a:rPr lang="ar-IQ" sz="2400" dirty="0" err="1" smtClean="0">
                <a:solidFill>
                  <a:srgbClr val="FF0000"/>
                </a:solidFill>
              </a:rPr>
              <a:t>في</a:t>
            </a:r>
            <a:r>
              <a:rPr lang="ar-IQ" sz="2400" dirty="0" smtClean="0">
                <a:solidFill>
                  <a:srgbClr val="FF0000"/>
                </a:solidFill>
              </a:rPr>
              <a:t> كثير من الاحيان يتم قياس المهارات عن طريق زمن اداءها وان اكثر </a:t>
            </a:r>
            <a:r>
              <a:rPr lang="ar-IQ" sz="2400" dirty="0" err="1" smtClean="0">
                <a:solidFill>
                  <a:srgbClr val="FF0000"/>
                </a:solidFill>
              </a:rPr>
              <a:t>الاجهزه</a:t>
            </a:r>
            <a:r>
              <a:rPr lang="ar-IQ" sz="2400" dirty="0" smtClean="0">
                <a:solidFill>
                  <a:srgbClr val="FF0000"/>
                </a:solidFill>
              </a:rPr>
              <a:t> المختبرية استخداما هو سلم باكمان ويكون ذو ارتكاز </a:t>
            </a:r>
            <a:r>
              <a:rPr lang="ar-IQ" sz="2400" dirty="0" err="1" smtClean="0">
                <a:solidFill>
                  <a:srgbClr val="FF0000"/>
                </a:solidFill>
              </a:rPr>
              <a:t>حراذ</a:t>
            </a:r>
            <a:r>
              <a:rPr lang="ar-IQ" sz="2400" dirty="0" smtClean="0">
                <a:solidFill>
                  <a:srgbClr val="FF0000"/>
                </a:solidFill>
              </a:rPr>
              <a:t> يكون مثبت من القاعدة وحرا من الحافة العلوية ويتم الاختبار </a:t>
            </a:r>
            <a:r>
              <a:rPr lang="ar-IQ" sz="2400" dirty="0" err="1" smtClean="0">
                <a:solidFill>
                  <a:srgbClr val="FF0000"/>
                </a:solidFill>
              </a:rPr>
              <a:t>بتسل</a:t>
            </a:r>
            <a:r>
              <a:rPr lang="ar-IQ" sz="2400" dirty="0" smtClean="0">
                <a:solidFill>
                  <a:srgbClr val="FF0000"/>
                </a:solidFill>
              </a:rPr>
              <a:t> اكثر عدد ممكن من عوارض السلم خلال 30 ثانية وعند السقوط يحاول المختبر الرجوع وتكملة الاداء اما القياس فيكون عن طريق جمع عدد العوارض التي تسلقها المختبر لمدة 30 ثانية </a:t>
            </a:r>
          </a:p>
          <a:p>
            <a:pPr lvl="0"/>
            <a:endParaRPr lang="ar-IQ" sz="2400" dirty="0">
              <a:solidFill>
                <a:srgbClr val="FF0000"/>
              </a:solidFill>
            </a:endParaRPr>
          </a:p>
        </p:txBody>
      </p:sp>
    </p:spTree>
    <p:extLst>
      <p:ext uri="{BB962C8B-B14F-4D97-AF65-F5344CB8AC3E}">
        <p14:creationId xmlns:p14="http://schemas.microsoft.com/office/powerpoint/2010/main" val="2310066984"/>
      </p:ext>
    </p:extLst>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1131590"/>
            <a:ext cx="6282466" cy="3125984"/>
          </a:xfrm>
          <a:prstGeom prst="ellipse">
            <a:avLst/>
          </a:prstGeom>
          <a:ln>
            <a:noFill/>
          </a:ln>
          <a:effectLst>
            <a:softEdge rad="112500"/>
          </a:effectLst>
        </p:spPr>
      </p:pic>
      <p:sp>
        <p:nvSpPr>
          <p:cNvPr id="2" name="عنوان 1"/>
          <p:cNvSpPr>
            <a:spLocks noGrp="1"/>
          </p:cNvSpPr>
          <p:nvPr>
            <p:ph type="ctrTitle"/>
          </p:nvPr>
        </p:nvSpPr>
        <p:spPr>
          <a:xfrm>
            <a:off x="539552" y="627534"/>
            <a:ext cx="6480048" cy="474416"/>
          </a:xfrm>
        </p:spPr>
        <p:txBody>
          <a:bodyPr>
            <a:normAutofit fontScale="90000"/>
          </a:bodyPr>
          <a:lstStyle/>
          <a:p>
            <a:pPr lvl="0">
              <a:spcBef>
                <a:spcPts val="0"/>
              </a:spcBef>
            </a:pPr>
            <a:r>
              <a:rPr lang="ar-IQ" sz="1800" cap="none" dirty="0">
                <a:ln w="17780" cmpd="sng">
                  <a:solidFill>
                    <a:srgbClr val="FFFFFF"/>
                  </a:solidFill>
                  <a:prstDash val="solid"/>
                  <a:miter lim="800000"/>
                </a:ln>
                <a:solidFill>
                  <a:srgbClr val="FF0000"/>
                </a:solidFill>
                <a:effectLst>
                  <a:outerShdw blurRad="50800" algn="tl" rotWithShape="0">
                    <a:srgbClr val="000000"/>
                  </a:outerShdw>
                </a:effectLst>
                <a:latin typeface="Arial"/>
                <a:ea typeface="+mn-ea"/>
              </a:rPr>
              <a:t/>
            </a:r>
            <a:br>
              <a:rPr lang="ar-IQ" sz="1800" cap="none" dirty="0">
                <a:ln w="17780" cmpd="sng">
                  <a:solidFill>
                    <a:srgbClr val="FFFFFF"/>
                  </a:solidFill>
                  <a:prstDash val="solid"/>
                  <a:miter lim="800000"/>
                </a:ln>
                <a:solidFill>
                  <a:srgbClr val="FF0000"/>
                </a:solidFill>
                <a:effectLst>
                  <a:outerShdw blurRad="50800" algn="tl" rotWithShape="0">
                    <a:srgbClr val="000000"/>
                  </a:outerShdw>
                </a:effectLst>
                <a:latin typeface="Arial"/>
                <a:ea typeface="+mn-ea"/>
              </a:rPr>
            </a:br>
            <a:endParaRPr lang="ar-IQ" cap="none"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3" name="مستطيل 2"/>
          <p:cNvSpPr/>
          <p:nvPr/>
        </p:nvSpPr>
        <p:spPr>
          <a:xfrm>
            <a:off x="251520" y="1971586"/>
            <a:ext cx="8280920" cy="1569660"/>
          </a:xfrm>
          <a:prstGeom prst="rect">
            <a:avLst/>
          </a:prstGeom>
        </p:spPr>
        <p:txBody>
          <a:bodyPr wrap="square">
            <a:spAutoFit/>
          </a:bodyPr>
          <a:lstStyle/>
          <a:p>
            <a:pPr lvl="0"/>
            <a:r>
              <a:rPr lang="ar-IQ" sz="2400" dirty="0" smtClean="0">
                <a:solidFill>
                  <a:srgbClr val="FF0000"/>
                </a:solidFill>
              </a:rPr>
              <a:t> </a:t>
            </a:r>
          </a:p>
          <a:p>
            <a:pPr lvl="0"/>
            <a:endParaRPr lang="ar-IQ" sz="2400" dirty="0" smtClean="0">
              <a:solidFill>
                <a:srgbClr val="FF0000"/>
              </a:solidFill>
            </a:endParaRPr>
          </a:p>
          <a:p>
            <a:pPr lvl="0"/>
            <a:endParaRPr lang="ar-IQ" sz="2400" dirty="0" smtClean="0">
              <a:solidFill>
                <a:srgbClr val="FF0000"/>
              </a:solidFill>
            </a:endParaRPr>
          </a:p>
          <a:p>
            <a:pPr lvl="0"/>
            <a:endParaRPr lang="ar-IQ" sz="2400" dirty="0">
              <a:solidFill>
                <a:srgbClr val="FF0000"/>
              </a:solidFill>
            </a:endParaRPr>
          </a:p>
        </p:txBody>
      </p:sp>
      <p:sp>
        <p:nvSpPr>
          <p:cNvPr id="5" name="مستطيل 4"/>
          <p:cNvSpPr/>
          <p:nvPr/>
        </p:nvSpPr>
        <p:spPr>
          <a:xfrm>
            <a:off x="251520" y="1002090"/>
            <a:ext cx="8568952" cy="3046988"/>
          </a:xfrm>
          <a:prstGeom prst="rect">
            <a:avLst/>
          </a:prstGeom>
        </p:spPr>
        <p:txBody>
          <a:bodyPr wrap="square">
            <a:spAutoFit/>
          </a:bodyPr>
          <a:lstStyle/>
          <a:p>
            <a:r>
              <a:rPr lang="ar-IQ" sz="2400" dirty="0">
                <a:ln w="50800"/>
                <a:solidFill>
                  <a:srgbClr val="FFFF00"/>
                </a:solidFill>
              </a:rPr>
              <a:t>و- قياس المهارة الثانوية:- </a:t>
            </a:r>
            <a:r>
              <a:rPr lang="ar-IQ" sz="2400" dirty="0">
                <a:ln w="50800"/>
                <a:solidFill>
                  <a:srgbClr val="FF0000"/>
                </a:solidFill>
              </a:rPr>
              <a:t>يطبق الباحث هذا الاختبار في بعض الاحيان كوسيلة لتحديد فاعلية مهارة الفرد, ونتيجة للتدريب والتكرار والتصحيح يصل المتعلم الى مرحلة الالية </a:t>
            </a:r>
            <a:r>
              <a:rPr lang="ar-IQ" sz="2400" dirty="0" err="1">
                <a:ln w="50800"/>
                <a:solidFill>
                  <a:srgbClr val="FF0000"/>
                </a:solidFill>
              </a:rPr>
              <a:t>بالاداء</a:t>
            </a:r>
            <a:r>
              <a:rPr lang="ar-IQ" sz="2400" dirty="0">
                <a:ln w="50800"/>
                <a:solidFill>
                  <a:srgbClr val="FF0000"/>
                </a:solidFill>
              </a:rPr>
              <a:t> (الاوتوماتيكية) ومن خلال تكرار اداء المهارة الهدف منها تثبيت المهارة في كل الظروف .</a:t>
            </a:r>
            <a:br>
              <a:rPr lang="ar-IQ" sz="2400" dirty="0">
                <a:ln w="50800"/>
                <a:solidFill>
                  <a:srgbClr val="FF0000"/>
                </a:solidFill>
              </a:rPr>
            </a:br>
            <a:r>
              <a:rPr lang="ar-IQ" sz="2400" dirty="0">
                <a:ln w="50800"/>
                <a:solidFill>
                  <a:srgbClr val="FF0000"/>
                </a:solidFill>
              </a:rPr>
              <a:t>ولأجل أن يعرف الباحث او المدرب أن المتعلم وصل الى مرحلة الاوتوماتيكية بالأداء يتم اختباره بمهرة ثانية تتزامن مع اداء المهارة الاولى فإذا تأثرت المهارة الاولى هذا يعني ان المهارة لم تصل الى مرحلة الالية او الاوتوماتيكية بالأداء</a:t>
            </a:r>
            <a:endParaRPr lang="ar-IQ" sz="2400" dirty="0"/>
          </a:p>
        </p:txBody>
      </p:sp>
    </p:spTree>
    <p:extLst>
      <p:ext uri="{BB962C8B-B14F-4D97-AF65-F5344CB8AC3E}">
        <p14:creationId xmlns:p14="http://schemas.microsoft.com/office/powerpoint/2010/main" val="3031286381"/>
      </p:ext>
    </p:extLst>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r="35925"/>
          <a:stretch/>
        </p:blipFill>
        <p:spPr>
          <a:xfrm rot="5400000">
            <a:off x="2439539" y="871340"/>
            <a:ext cx="3688857" cy="3456384"/>
          </a:xfrm>
          <a:prstGeom prst="ellipse">
            <a:avLst/>
          </a:prstGeom>
          <a:ln>
            <a:noFill/>
          </a:ln>
          <a:effectLst>
            <a:softEdge rad="112500"/>
          </a:effectLst>
        </p:spPr>
      </p:pic>
      <p:sp>
        <p:nvSpPr>
          <p:cNvPr id="2" name="عنوان 1"/>
          <p:cNvSpPr>
            <a:spLocks noGrp="1"/>
          </p:cNvSpPr>
          <p:nvPr>
            <p:ph type="ctrTitle"/>
          </p:nvPr>
        </p:nvSpPr>
        <p:spPr>
          <a:xfrm>
            <a:off x="539552" y="195485"/>
            <a:ext cx="8208912" cy="4248475"/>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ar-IQ" sz="2700" cap="none" dirty="0" smtClean="0">
                <a:ln w="50800"/>
                <a:solidFill>
                  <a:srgbClr val="FFFF00"/>
                </a:solidFill>
                <a:effectLst/>
              </a:rPr>
              <a:t>ي- قياس الاداء:- </a:t>
            </a:r>
            <a:r>
              <a:rPr lang="ar-IQ" sz="2700" cap="none" dirty="0" smtClean="0">
                <a:ln w="50800"/>
                <a:solidFill>
                  <a:srgbClr val="FF0000"/>
                </a:solidFill>
                <a:effectLst/>
              </a:rPr>
              <a:t>هناك ثلاثة انواع من القياسات خاصة </a:t>
            </a:r>
            <a:r>
              <a:rPr lang="ar-IQ" sz="2700" cap="none" dirty="0" err="1" smtClean="0">
                <a:ln w="50800"/>
                <a:solidFill>
                  <a:srgbClr val="FF0000"/>
                </a:solidFill>
                <a:effectLst/>
              </a:rPr>
              <a:t>بلاداء</a:t>
            </a:r>
            <a:r>
              <a:rPr lang="ar-IQ" sz="2700" cap="none" dirty="0" smtClean="0">
                <a:ln w="50800"/>
                <a:solidFill>
                  <a:srgbClr val="FF0000"/>
                </a:solidFill>
                <a:effectLst/>
              </a:rPr>
              <a:t> الحركي :</a:t>
            </a:r>
            <a:br>
              <a:rPr lang="ar-IQ" sz="2700" cap="none" dirty="0" smtClean="0">
                <a:ln w="50800"/>
                <a:solidFill>
                  <a:srgbClr val="FF0000"/>
                </a:solidFill>
                <a:effectLst/>
              </a:rPr>
            </a:br>
            <a:r>
              <a:rPr lang="ar-IQ" sz="2700" cap="none" dirty="0" smtClean="0">
                <a:ln w="50800"/>
                <a:solidFill>
                  <a:srgbClr val="FFFF00"/>
                </a:solidFill>
                <a:effectLst/>
              </a:rPr>
              <a:t>1-</a:t>
            </a:r>
            <a:r>
              <a:rPr lang="ar-IQ" sz="2700" cap="none" dirty="0" smtClean="0">
                <a:ln w="50800"/>
                <a:solidFill>
                  <a:srgbClr val="FF0000"/>
                </a:solidFill>
                <a:effectLst/>
              </a:rPr>
              <a:t> عندما تتطلب المهارة قياس السرعة او ردة فعل فان القياس يكون بالثانية واجزاءها و دقائق .</a:t>
            </a:r>
            <a:br>
              <a:rPr lang="ar-IQ" sz="2700" cap="none" dirty="0" smtClean="0">
                <a:ln w="50800"/>
                <a:solidFill>
                  <a:srgbClr val="FF0000"/>
                </a:solidFill>
                <a:effectLst/>
              </a:rPr>
            </a:br>
            <a:r>
              <a:rPr lang="ar-IQ" sz="2700" cap="none" dirty="0" smtClean="0">
                <a:ln w="50800"/>
                <a:solidFill>
                  <a:srgbClr val="FFFF00"/>
                </a:solidFill>
                <a:effectLst/>
              </a:rPr>
              <a:t>2-</a:t>
            </a:r>
            <a:r>
              <a:rPr lang="ar-IQ" sz="2700" cap="none" dirty="0" smtClean="0">
                <a:ln w="50800"/>
                <a:solidFill>
                  <a:srgbClr val="FF0000"/>
                </a:solidFill>
                <a:effectLst/>
              </a:rPr>
              <a:t>عندما تتطلب المهارة قياس الدقة فيكون هناك قياس حجم الخطأ او مسافة </a:t>
            </a:r>
            <a:r>
              <a:rPr lang="ar-IQ" sz="2700" cap="none" dirty="0" err="1" smtClean="0">
                <a:ln w="50800"/>
                <a:solidFill>
                  <a:srgbClr val="FF0000"/>
                </a:solidFill>
                <a:effectLst/>
              </a:rPr>
              <a:t>الخطا</a:t>
            </a:r>
            <a:r>
              <a:rPr lang="ar-IQ" sz="2700" cap="none" dirty="0" smtClean="0">
                <a:ln w="50800"/>
                <a:solidFill>
                  <a:srgbClr val="FF0000"/>
                </a:solidFill>
                <a:effectLst/>
              </a:rPr>
              <a:t> عن الهدف .</a:t>
            </a:r>
            <a:br>
              <a:rPr lang="ar-IQ" sz="2700" cap="none" dirty="0" smtClean="0">
                <a:ln w="50800"/>
                <a:solidFill>
                  <a:srgbClr val="FF0000"/>
                </a:solidFill>
                <a:effectLst/>
              </a:rPr>
            </a:br>
            <a:r>
              <a:rPr lang="ar-IQ" sz="2700" cap="none" dirty="0" smtClean="0">
                <a:ln w="50800"/>
                <a:solidFill>
                  <a:srgbClr val="FFFF00"/>
                </a:solidFill>
                <a:effectLst/>
              </a:rPr>
              <a:t>3-</a:t>
            </a:r>
            <a:r>
              <a:rPr lang="ar-IQ" sz="2700" cap="none" dirty="0" smtClean="0">
                <a:ln w="50800"/>
                <a:solidFill>
                  <a:srgbClr val="FF0000"/>
                </a:solidFill>
                <a:effectLst/>
              </a:rPr>
              <a:t>عندما تتطلب المهارة قياس تحمل ادائها </a:t>
            </a:r>
            <a:r>
              <a:rPr lang="ar-IQ" sz="2700" cap="none" dirty="0" err="1" smtClean="0">
                <a:ln w="50800"/>
                <a:solidFill>
                  <a:srgbClr val="FF0000"/>
                </a:solidFill>
                <a:effectLst/>
              </a:rPr>
              <a:t>فتسخدم</a:t>
            </a:r>
            <a:r>
              <a:rPr lang="ar-IQ" sz="2700" cap="none" dirty="0" smtClean="0">
                <a:ln w="50800"/>
                <a:solidFill>
                  <a:srgbClr val="FF0000"/>
                </a:solidFill>
                <a:effectLst/>
              </a:rPr>
              <a:t> المسافات مثل : سم , متر  ، او كمية الثقل او القوة الحاصلة اثناء الاداء .</a:t>
            </a:r>
            <a:r>
              <a:rPr lang="ar-IQ" sz="2400" cap="none" dirty="0" smtClean="0">
                <a:ln w="50800"/>
                <a:solidFill>
                  <a:schemeClr val="bg1">
                    <a:shade val="50000"/>
                  </a:schemeClr>
                </a:solidFill>
                <a:effectLst/>
              </a:rPr>
              <a:t/>
            </a:r>
            <a:br>
              <a:rPr lang="ar-IQ" sz="2400" cap="none" dirty="0" smtClean="0">
                <a:ln w="50800"/>
                <a:solidFill>
                  <a:schemeClr val="bg1">
                    <a:shade val="50000"/>
                  </a:schemeClr>
                </a:solidFill>
                <a:effectLst/>
              </a:rPr>
            </a:br>
            <a:endParaRPr lang="ar-IQ" sz="2400" cap="none" dirty="0">
              <a:ln w="50800"/>
              <a:solidFill>
                <a:schemeClr val="bg1">
                  <a:shade val="50000"/>
                </a:schemeClr>
              </a:solidFill>
              <a:effectLst/>
            </a:endParaRPr>
          </a:p>
        </p:txBody>
      </p:sp>
    </p:spTree>
    <p:extLst>
      <p:ext uri="{BB962C8B-B14F-4D97-AF65-F5344CB8AC3E}">
        <p14:creationId xmlns:p14="http://schemas.microsoft.com/office/powerpoint/2010/main" val="3705558074"/>
      </p:ext>
    </p:extLst>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9461"/>
          <a:stretch/>
        </p:blipFill>
        <p:spPr>
          <a:xfrm>
            <a:off x="1187624" y="987574"/>
            <a:ext cx="5899678" cy="3167605"/>
          </a:xfrm>
          <a:prstGeom prst="ellipse">
            <a:avLst/>
          </a:prstGeom>
          <a:ln>
            <a:noFill/>
          </a:ln>
          <a:effectLst>
            <a:softEdge rad="112500"/>
          </a:effectLst>
        </p:spPr>
      </p:pic>
      <p:sp>
        <p:nvSpPr>
          <p:cNvPr id="2" name="عنوان 1"/>
          <p:cNvSpPr>
            <a:spLocks noGrp="1"/>
          </p:cNvSpPr>
          <p:nvPr>
            <p:ph type="ctrTitle"/>
          </p:nvPr>
        </p:nvSpPr>
        <p:spPr>
          <a:xfrm>
            <a:off x="539552" y="0"/>
            <a:ext cx="7416824" cy="2353464"/>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ar-IQ" sz="2400" cap="none" dirty="0">
                <a:ln w="50800"/>
                <a:solidFill>
                  <a:srgbClr val="FF0000"/>
                </a:solidFill>
                <a:effectLst/>
              </a:rPr>
              <a:t/>
            </a:r>
            <a:br>
              <a:rPr lang="ar-IQ" sz="2400" cap="none" dirty="0">
                <a:ln w="50800"/>
                <a:solidFill>
                  <a:srgbClr val="FF0000"/>
                </a:solidFill>
                <a:effectLst/>
              </a:rPr>
            </a:br>
            <a:endParaRPr lang="ar-IQ" sz="2400" cap="none" dirty="0">
              <a:ln w="50800"/>
              <a:solidFill>
                <a:srgbClr val="FF0000"/>
              </a:solidFill>
              <a:effectLst/>
            </a:endParaRPr>
          </a:p>
        </p:txBody>
      </p:sp>
      <p:sp>
        <p:nvSpPr>
          <p:cNvPr id="4" name="مستطيل 3"/>
          <p:cNvSpPr/>
          <p:nvPr/>
        </p:nvSpPr>
        <p:spPr>
          <a:xfrm>
            <a:off x="827584" y="-429071"/>
            <a:ext cx="7704856" cy="4985980"/>
          </a:xfrm>
          <a:prstGeom prst="rect">
            <a:avLst/>
          </a:prstGeom>
        </p:spPr>
        <p:txBody>
          <a:bodyPr wrap="square">
            <a:spAutoFit/>
          </a:bodyPr>
          <a:lstStyle/>
          <a:p>
            <a:endParaRPr lang="ar-IQ" dirty="0" smtClean="0"/>
          </a:p>
          <a:p>
            <a:endParaRPr lang="ar-IQ" dirty="0"/>
          </a:p>
          <a:p>
            <a:r>
              <a:rPr lang="ar-IQ" sz="2400" b="1" dirty="0" smtClean="0">
                <a:solidFill>
                  <a:srgbClr val="FFFF00"/>
                </a:solidFill>
              </a:rPr>
              <a:t>ك- قياس التعلم الحركي:-</a:t>
            </a:r>
          </a:p>
          <a:p>
            <a:r>
              <a:rPr lang="ar-IQ" sz="2400" b="1" dirty="0" smtClean="0">
                <a:solidFill>
                  <a:srgbClr val="FF0000"/>
                </a:solidFill>
              </a:rPr>
              <a:t>هناك عدة طرق لقياس التعلم الحركي ومنها :</a:t>
            </a:r>
          </a:p>
          <a:p>
            <a:r>
              <a:rPr lang="ar-IQ" sz="2400" b="1" dirty="0" smtClean="0">
                <a:solidFill>
                  <a:srgbClr val="FFFF00"/>
                </a:solidFill>
              </a:rPr>
              <a:t>1-</a:t>
            </a:r>
            <a:r>
              <a:rPr lang="ar-IQ" sz="2400" b="1" dirty="0" smtClean="0">
                <a:solidFill>
                  <a:srgbClr val="FF0000"/>
                </a:solidFill>
              </a:rPr>
              <a:t>منحنيات الاداء كمقياس للتعلم : في بحوث التعلم الحركي  تثبت عدة بيانات للاداء لكل فرد  </a:t>
            </a:r>
            <a:r>
              <a:rPr lang="ar-IQ" sz="2400" b="1" dirty="0" err="1" smtClean="0">
                <a:solidFill>
                  <a:srgbClr val="FF0000"/>
                </a:solidFill>
              </a:rPr>
              <a:t>هذة</a:t>
            </a:r>
            <a:r>
              <a:rPr lang="ar-IQ" sz="2400" b="1" dirty="0" smtClean="0">
                <a:solidFill>
                  <a:srgbClr val="FF0000"/>
                </a:solidFill>
              </a:rPr>
              <a:t> </a:t>
            </a:r>
            <a:r>
              <a:rPr lang="ar-IQ" sz="2400" b="1" dirty="0" err="1" smtClean="0">
                <a:solidFill>
                  <a:srgbClr val="FF0000"/>
                </a:solidFill>
              </a:rPr>
              <a:t>البياتات</a:t>
            </a:r>
            <a:r>
              <a:rPr lang="ar-IQ" sz="2400" b="1" dirty="0" smtClean="0">
                <a:solidFill>
                  <a:srgbClr val="FF0000"/>
                </a:solidFill>
              </a:rPr>
              <a:t> تكون على شكل منحنى والذي يوضح مسار الاداء اثناء مدة التعلم ، وينصف الاداء الى ثلاثة انواع اعتماد ماهية القياس :</a:t>
            </a:r>
          </a:p>
          <a:p>
            <a:r>
              <a:rPr lang="ar-IQ" sz="2400" b="1" dirty="0" smtClean="0">
                <a:solidFill>
                  <a:srgbClr val="FF0000"/>
                </a:solidFill>
              </a:rPr>
              <a:t>1- قياس نسبة الخطأ : اذا يتم تسجيل عدد الاخطاء او حجمها اثنا الاداء .</a:t>
            </a:r>
          </a:p>
          <a:p>
            <a:r>
              <a:rPr lang="ar-IQ" sz="2400" b="1" dirty="0" smtClean="0">
                <a:solidFill>
                  <a:srgbClr val="FF0000"/>
                </a:solidFill>
              </a:rPr>
              <a:t>2- قياس الزمن .</a:t>
            </a:r>
          </a:p>
          <a:p>
            <a:r>
              <a:rPr lang="ar-IQ" sz="2400" b="1" dirty="0" smtClean="0">
                <a:solidFill>
                  <a:srgbClr val="FF0000"/>
                </a:solidFill>
              </a:rPr>
              <a:t>3- قياس الدقة .</a:t>
            </a:r>
          </a:p>
          <a:p>
            <a:endParaRPr lang="ar-IQ" dirty="0"/>
          </a:p>
        </p:txBody>
      </p:sp>
    </p:spTree>
    <p:extLst>
      <p:ext uri="{BB962C8B-B14F-4D97-AF65-F5344CB8AC3E}">
        <p14:creationId xmlns:p14="http://schemas.microsoft.com/office/powerpoint/2010/main" val="546961830"/>
      </p:ext>
    </p:extLst>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l="12442" t="11087" r="22326" b="887"/>
          <a:stretch/>
        </p:blipFill>
        <p:spPr>
          <a:xfrm>
            <a:off x="1271431" y="771550"/>
            <a:ext cx="5316793" cy="3487665"/>
          </a:xfrm>
          <a:prstGeom prst="ellipse">
            <a:avLst/>
          </a:prstGeom>
          <a:ln>
            <a:noFill/>
          </a:ln>
          <a:effectLst>
            <a:softEdge rad="112500"/>
          </a:effectLst>
        </p:spPr>
      </p:pic>
      <p:sp>
        <p:nvSpPr>
          <p:cNvPr id="2" name="عنوان 1"/>
          <p:cNvSpPr>
            <a:spLocks noGrp="1"/>
          </p:cNvSpPr>
          <p:nvPr>
            <p:ph type="ctrTitle"/>
          </p:nvPr>
        </p:nvSpPr>
        <p:spPr>
          <a:xfrm>
            <a:off x="539552" y="267494"/>
            <a:ext cx="8352928" cy="4608512"/>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ar-IQ" sz="2400" u="sng" cap="none" dirty="0" smtClean="0">
                <a:ln w="50800"/>
                <a:solidFill>
                  <a:srgbClr val="FFFF00"/>
                </a:solidFill>
                <a:effectLst/>
              </a:rPr>
              <a:t>اشكال منحنيات التعلم:</a:t>
            </a:r>
            <a:r>
              <a:rPr lang="ar-IQ" sz="2400" cap="none" dirty="0" smtClean="0">
                <a:ln w="50800"/>
                <a:solidFill>
                  <a:schemeClr val="bg1">
                    <a:shade val="50000"/>
                  </a:schemeClr>
                </a:solidFill>
                <a:effectLst/>
              </a:rPr>
              <a:t/>
            </a:r>
            <a:br>
              <a:rPr lang="ar-IQ" sz="2400" cap="none" dirty="0" smtClean="0">
                <a:ln w="50800"/>
                <a:solidFill>
                  <a:schemeClr val="bg1">
                    <a:shade val="50000"/>
                  </a:schemeClr>
                </a:solidFill>
                <a:effectLst/>
              </a:rPr>
            </a:br>
            <a:r>
              <a:rPr lang="ar-IQ" sz="2400" cap="none" dirty="0" smtClean="0">
                <a:ln w="50800"/>
                <a:solidFill>
                  <a:srgbClr val="FFFF00"/>
                </a:solidFill>
                <a:effectLst/>
              </a:rPr>
              <a:t>1- المنحنى السلبي : </a:t>
            </a:r>
            <a:r>
              <a:rPr lang="ar-IQ" sz="2400" cap="none" dirty="0" smtClean="0">
                <a:ln w="50800"/>
                <a:solidFill>
                  <a:schemeClr val="bg1">
                    <a:shade val="50000"/>
                  </a:schemeClr>
                </a:solidFill>
                <a:effectLst/>
              </a:rPr>
              <a:t>اذا يكون التحسن سريع في البداية ويعقبه تحسن بطئ في النهاية ، ويظهر هذا المنحنى في المهارة السهلة.</a:t>
            </a:r>
            <a:br>
              <a:rPr lang="ar-IQ" sz="2400" cap="none" dirty="0" smtClean="0">
                <a:ln w="50800"/>
                <a:solidFill>
                  <a:schemeClr val="bg1">
                    <a:shade val="50000"/>
                  </a:schemeClr>
                </a:solidFill>
                <a:effectLst/>
              </a:rPr>
            </a:br>
            <a:r>
              <a:rPr lang="ar-IQ" sz="2400" cap="none" dirty="0" smtClean="0">
                <a:ln w="50800"/>
                <a:solidFill>
                  <a:srgbClr val="FFFF00"/>
                </a:solidFill>
                <a:effectLst/>
              </a:rPr>
              <a:t>2-المنحنى الايجابي: </a:t>
            </a:r>
            <a:r>
              <a:rPr lang="ar-IQ" sz="2400" cap="none" dirty="0" smtClean="0">
                <a:ln w="50800"/>
                <a:solidFill>
                  <a:schemeClr val="bg1">
                    <a:shade val="50000"/>
                  </a:schemeClr>
                </a:solidFill>
                <a:effectLst/>
              </a:rPr>
              <a:t>اذا يكون التحسن بطئ في البداية ويعقبه تحسن سريع في النهاية، ويظهر هذا المنحنى في المهارة الصعبة .</a:t>
            </a:r>
            <a:br>
              <a:rPr lang="ar-IQ" sz="2400" cap="none" dirty="0" smtClean="0">
                <a:ln w="50800"/>
                <a:solidFill>
                  <a:schemeClr val="bg1">
                    <a:shade val="50000"/>
                  </a:schemeClr>
                </a:solidFill>
                <a:effectLst/>
              </a:rPr>
            </a:br>
            <a:r>
              <a:rPr lang="ar-IQ" sz="2400" cap="none" dirty="0" smtClean="0">
                <a:ln w="50800"/>
                <a:solidFill>
                  <a:srgbClr val="FFFF00"/>
                </a:solidFill>
                <a:effectLst/>
              </a:rPr>
              <a:t>3-المنحنى على شكل حرف (</a:t>
            </a:r>
            <a:r>
              <a:rPr lang="en-US" sz="2400" cap="none" dirty="0" smtClean="0">
                <a:ln w="50800"/>
                <a:solidFill>
                  <a:srgbClr val="FFFF00"/>
                </a:solidFill>
                <a:effectLst/>
              </a:rPr>
              <a:t>S</a:t>
            </a:r>
            <a:r>
              <a:rPr lang="ar-IQ" sz="2400" cap="none" dirty="0" smtClean="0">
                <a:ln w="50800"/>
                <a:solidFill>
                  <a:srgbClr val="FFFF00"/>
                </a:solidFill>
                <a:effectLst/>
              </a:rPr>
              <a:t>): </a:t>
            </a:r>
            <a:r>
              <a:rPr lang="ar-IQ" sz="2400" cap="none" dirty="0" smtClean="0">
                <a:ln w="50800"/>
                <a:solidFill>
                  <a:schemeClr val="bg1">
                    <a:shade val="50000"/>
                  </a:schemeClr>
                </a:solidFill>
                <a:effectLst/>
              </a:rPr>
              <a:t>ويكون التحسن طفيف في البداية يعقبه تحسن سريع ، ثم مدة بطيئة بالتعلم .</a:t>
            </a:r>
            <a:br>
              <a:rPr lang="ar-IQ" sz="2400" cap="none" dirty="0" smtClean="0">
                <a:ln w="50800"/>
                <a:solidFill>
                  <a:schemeClr val="bg1">
                    <a:shade val="50000"/>
                  </a:schemeClr>
                </a:solidFill>
                <a:effectLst/>
              </a:rPr>
            </a:br>
            <a:r>
              <a:rPr lang="ar-IQ" sz="2400" cap="none" dirty="0" smtClean="0">
                <a:ln w="50800"/>
                <a:solidFill>
                  <a:srgbClr val="FFFF00"/>
                </a:solidFill>
                <a:effectLst/>
              </a:rPr>
              <a:t>4-المنحى المستقيم: </a:t>
            </a:r>
            <a:r>
              <a:rPr lang="ar-IQ" sz="2400" cap="none" dirty="0" smtClean="0">
                <a:ln w="50800"/>
                <a:solidFill>
                  <a:schemeClr val="bg1">
                    <a:shade val="50000"/>
                  </a:schemeClr>
                </a:solidFill>
                <a:effectLst/>
              </a:rPr>
              <a:t>يكون فيه شكل الخط مستقيم يعني تحسن متدرج في التعلم .</a:t>
            </a:r>
            <a:endParaRPr lang="ar-IQ" sz="2400" cap="none" dirty="0">
              <a:ln w="50800"/>
              <a:solidFill>
                <a:schemeClr val="bg1">
                  <a:shade val="50000"/>
                </a:schemeClr>
              </a:solidFill>
              <a:effectLst/>
            </a:endParaRPr>
          </a:p>
        </p:txBody>
      </p:sp>
    </p:spTree>
    <p:extLst>
      <p:ext uri="{BB962C8B-B14F-4D97-AF65-F5344CB8AC3E}">
        <p14:creationId xmlns:p14="http://schemas.microsoft.com/office/powerpoint/2010/main" val="2550985939"/>
      </p:ext>
    </p:extLst>
  </p:cSld>
  <p:clrMapOvr>
    <a:masterClrMapping/>
  </p:clrMapOvr>
  <mc:AlternateContent xmlns:mc="http://schemas.openxmlformats.org/markup-compatibility/2006" xmlns:p14="http://schemas.microsoft.com/office/powerpoint/2010/main">
    <mc:Choice Requires="p14">
      <p:transition spd="slow" p14:dur="3000" advTm="18000">
        <p14:shred/>
      </p:transition>
    </mc:Choice>
    <mc:Fallback xmlns="">
      <p:transition spd="slow" advTm="18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18720" t="139" r="-6976" b="-139"/>
          <a:stretch/>
        </p:blipFill>
        <p:spPr>
          <a:xfrm>
            <a:off x="755576" y="1131590"/>
            <a:ext cx="5837864" cy="3215483"/>
          </a:xfrm>
          <a:prstGeom prst="ellipse">
            <a:avLst/>
          </a:prstGeom>
          <a:ln>
            <a:noFill/>
          </a:ln>
          <a:effectLst>
            <a:softEdge rad="112500"/>
          </a:effectLst>
        </p:spPr>
      </p:pic>
      <p:sp>
        <p:nvSpPr>
          <p:cNvPr id="2" name="عنوان 1"/>
          <p:cNvSpPr>
            <a:spLocks noGrp="1"/>
          </p:cNvSpPr>
          <p:nvPr>
            <p:ph type="ctrTitle"/>
          </p:nvPr>
        </p:nvSpPr>
        <p:spPr>
          <a:xfrm>
            <a:off x="539552" y="339502"/>
            <a:ext cx="7848872" cy="201396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ar-IQ" sz="2000" cap="none" dirty="0" smtClean="0">
                <a:ln w="50800"/>
                <a:solidFill>
                  <a:schemeClr val="bg1">
                    <a:shade val="50000"/>
                  </a:schemeClr>
                </a:solidFill>
                <a:effectLst/>
              </a:rPr>
              <a:t>معادلات قياس التعلم الحركي:-</a:t>
            </a:r>
            <a:br>
              <a:rPr lang="ar-IQ" sz="2000" cap="none" dirty="0" smtClean="0">
                <a:ln w="50800"/>
                <a:solidFill>
                  <a:schemeClr val="bg1">
                    <a:shade val="50000"/>
                  </a:schemeClr>
                </a:solidFill>
                <a:effectLst/>
              </a:rPr>
            </a:br>
            <a:r>
              <a:rPr lang="ar-IQ" sz="2000" cap="none" dirty="0" smtClean="0">
                <a:ln w="50800"/>
                <a:solidFill>
                  <a:schemeClr val="bg1">
                    <a:shade val="50000"/>
                  </a:schemeClr>
                </a:solidFill>
                <a:effectLst/>
              </a:rPr>
              <a:t>يتم قياس الاداء في بحوث التعلم الحركي قبل الشروع بتطبيق التجربة لغرض تحديد درجة الشروع متسمى بالاختبارات القبلية ومن ثم تطبيق المتغير المستقل وبعد فترة التدريب يتم اعادة نفس الاختبار وبنفس الظروف التي تمت في الاختبار القبلي والفرق بين القياسين يعود ال تطبيق المتغير المستقل على افراد العينة لذلك فأن معد التحسن يكون باستخراج الفرق بين الاختبارين القبلي والبعدي كذلك يمكن ان يحول الفرق الى النسبة المئوية عن طريق المعادلة التالية:</a:t>
            </a:r>
            <a:br>
              <a:rPr lang="ar-IQ" sz="2000" cap="none" dirty="0" smtClean="0">
                <a:ln w="50800"/>
                <a:solidFill>
                  <a:schemeClr val="bg1">
                    <a:shade val="50000"/>
                  </a:schemeClr>
                </a:solidFill>
                <a:effectLst/>
              </a:rPr>
            </a:br>
            <a:r>
              <a:rPr lang="ar-IQ" sz="2000" cap="none" dirty="0">
                <a:ln w="50800"/>
                <a:solidFill>
                  <a:schemeClr val="bg1">
                    <a:shade val="50000"/>
                  </a:schemeClr>
                </a:solidFill>
                <a:effectLst/>
              </a:rPr>
              <a:t/>
            </a:r>
            <a:br>
              <a:rPr lang="ar-IQ" sz="2000" cap="none" dirty="0">
                <a:ln w="50800"/>
                <a:solidFill>
                  <a:schemeClr val="bg1">
                    <a:shade val="50000"/>
                  </a:schemeClr>
                </a:solidFill>
                <a:effectLst/>
              </a:rPr>
            </a:br>
            <a:r>
              <a:rPr lang="ar-IQ" sz="2000" cap="none" dirty="0" smtClean="0">
                <a:ln w="50800"/>
                <a:solidFill>
                  <a:schemeClr val="bg1">
                    <a:shade val="50000"/>
                  </a:schemeClr>
                </a:solidFill>
                <a:effectLst/>
              </a:rPr>
              <a:t>                             الاختبار البعدي _ الاختبار البعدي</a:t>
            </a:r>
            <a:br>
              <a:rPr lang="ar-IQ" sz="2000" cap="none" dirty="0" smtClean="0">
                <a:ln w="50800"/>
                <a:solidFill>
                  <a:schemeClr val="bg1">
                    <a:shade val="50000"/>
                  </a:schemeClr>
                </a:solidFill>
                <a:effectLst/>
              </a:rPr>
            </a:br>
            <a:r>
              <a:rPr lang="ar-IQ" sz="2000" cap="none" dirty="0" smtClean="0">
                <a:ln w="50800"/>
                <a:solidFill>
                  <a:schemeClr val="bg1">
                    <a:shade val="50000"/>
                  </a:schemeClr>
                </a:solidFill>
                <a:effectLst/>
              </a:rPr>
              <a:t>مقدار التعلم =ــــــــــــــــــــــــــــــــــــــــــــــــــــــــــــــــــــ   × 100</a:t>
            </a:r>
            <a:br>
              <a:rPr lang="ar-IQ" sz="2000" cap="none" dirty="0" smtClean="0">
                <a:ln w="50800"/>
                <a:solidFill>
                  <a:schemeClr val="bg1">
                    <a:shade val="50000"/>
                  </a:schemeClr>
                </a:solidFill>
                <a:effectLst/>
              </a:rPr>
            </a:br>
            <a:r>
              <a:rPr lang="ar-IQ" sz="2000" cap="none" dirty="0">
                <a:ln w="50800"/>
                <a:solidFill>
                  <a:schemeClr val="bg1">
                    <a:shade val="50000"/>
                  </a:schemeClr>
                </a:solidFill>
                <a:effectLst/>
              </a:rPr>
              <a:t> </a:t>
            </a:r>
            <a:r>
              <a:rPr lang="ar-IQ" sz="2000" cap="none" dirty="0" smtClean="0">
                <a:ln w="50800"/>
                <a:solidFill>
                  <a:schemeClr val="bg1">
                    <a:shade val="50000"/>
                  </a:schemeClr>
                </a:solidFill>
                <a:effectLst/>
              </a:rPr>
              <a:t>                      اعلى رقم ممكن للاختبار _ الاختبار القبلي</a:t>
            </a:r>
            <a:endParaRPr lang="ar-IQ" sz="2000" cap="none" dirty="0">
              <a:ln w="50800"/>
              <a:solidFill>
                <a:schemeClr val="bg1">
                  <a:shade val="50000"/>
                </a:schemeClr>
              </a:solidFill>
              <a:effectLst/>
            </a:endParaRPr>
          </a:p>
        </p:txBody>
      </p:sp>
    </p:spTree>
    <p:extLst>
      <p:ext uri="{BB962C8B-B14F-4D97-AF65-F5344CB8AC3E}">
        <p14:creationId xmlns:p14="http://schemas.microsoft.com/office/powerpoint/2010/main" val="3746968661"/>
      </p:ext>
    </p:extLst>
  </p:cSld>
  <p:clrMapOvr>
    <a:masterClrMapping/>
  </p:clrMapOvr>
  <mc:AlternateContent xmlns:mc="http://schemas.openxmlformats.org/markup-compatibility/2006" xmlns:p14="http://schemas.microsoft.com/office/powerpoint/2010/main">
    <mc:Choice Requires="p14">
      <p:transition spd="slow" p14:dur="4400" advTm="18000">
        <p14:honeycomb/>
      </p:transition>
    </mc:Choice>
    <mc:Fallback xmlns="">
      <p:transition spd="slow" advTm="18000">
        <p:fade/>
      </p:transition>
    </mc:Fallback>
  </mc:AlternateContent>
  <p:timing>
    <p:tnLst>
      <p:par>
        <p:cTn id="1" dur="indefinite" restart="never" nodeType="tmRoot"/>
      </p:par>
    </p:tnLst>
  </p:timing>
</p:sld>
</file>

<file path=ppt/theme/theme1.xml><?xml version="1.0" encoding="utf-8"?>
<a:theme xmlns:a="http://schemas.openxmlformats.org/drawingml/2006/main" name="تقنية">
  <a:themeElements>
    <a:clrScheme name="تقنية">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تقنية">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511</TotalTime>
  <Words>417</Words>
  <Application>Microsoft Office PowerPoint</Application>
  <PresentationFormat>On-screen Show (16:9)</PresentationFormat>
  <Paragraphs>40</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تقنية</vt:lpstr>
      <vt:lpstr>أ.م.د عمر عبد الغفور  </vt:lpstr>
      <vt:lpstr>البحث العلمي في التعلم الحركي والسلوك الحركي ج 2</vt:lpstr>
      <vt:lpstr>  </vt:lpstr>
      <vt:lpstr>  </vt:lpstr>
      <vt:lpstr> </vt:lpstr>
      <vt:lpstr>ي- قياس الاداء:- هناك ثلاثة انواع من القياسات خاصة بلاداء الحركي : 1- عندما تتطلب المهارة قياس السرعة او ردة فعل فان القياس يكون بالثانية واجزاءها و دقائق . 2-عندما تتطلب المهارة قياس الدقة فيكون هناك قياس حجم الخطأ او مسافة الخطا عن الهدف . 3-عندما تتطلب المهارة قياس تحمل ادائها فتسخدم المسافات مثل : سم , متر  ، او كمية الثقل او القوة الحاصلة اثناء الاداء . </vt:lpstr>
      <vt:lpstr> </vt:lpstr>
      <vt:lpstr>اشكال منحنيات التعلم: 1- المنحنى السلبي : اذا يكون التحسن سريع في البداية ويعقبه تحسن بطئ في النهاية ، ويظهر هذا المنحنى في المهارة السهلة. 2-المنحنى الايجابي: اذا يكون التحسن بطئ في البداية ويعقبه تحسن سريع في النهاية، ويظهر هذا المنحنى في المهارة الصعبة . 3-المنحنى على شكل حرف (S): ويكون التحسن طفيف في البداية يعقبه تحسن سريع ، ثم مدة بطيئة بالتعلم . 4-المنحى المستقيم: يكون فيه شكل الخط مستقيم يعني تحسن متدرج في التعلم .</vt:lpstr>
      <vt:lpstr>معادلات قياس التعلم الحركي:- يتم قياس الاداء في بحوث التعلم الحركي قبل الشروع بتطبيق التجربة لغرض تحديد درجة الشروع متسمى بالاختبارات القبلية ومن ثم تطبيق المتغير المستقل وبعد فترة التدريب يتم اعادة نفس الاختبار وبنفس الظروف التي تمت في الاختبار القبلي والفرق بين القياسين يعود ال تطبيق المتغير المستقل على افراد العينة لذلك فأن معد التحسن يكون باستخراج الفرق بين الاختبارين القبلي والبعدي كذلك يمكن ان يحول الفرق الى النسبة المئوية عن طريق المعادلة التالية:                               الاختبار البعدي _ الاختبار البعدي مقدار التعلم =ــــــــــــــــــــــــــــــــــــــــــــــــــــــــــــــــــــ   × 100                        اعلى رقم ممكن للاختبار _ الاختبار القبلي</vt:lpstr>
      <vt:lpstr>ل- قياس نقل اثر التعلم:- تستخدم تصاميم بحوث نقل اثر التعلم كمقياس للتعلم والتي يستخدم فيها المتغير المستقل لمجموعة واحدة ولا يعطى للمجموعة الاخرى في بداية مرحلة التعلم, تم يعطى لكلا المجموعتين مدة راحة ثم يعقب ذلك اعطاء كلا المجموعتين لمستوى معين من متغير مستقل اخر وبالظروف نفسها وان اي تغيير في المستوى في الاختبار البعد يكون سببه الفترة الاولى في التدريب.</vt:lpstr>
      <vt:lpstr>م- قياس الاحتفاظ:- الاحتفاظ هو القدرة على التذكر واسترجاع المعلومات , والاحتفاظ يعكس التعلم , أن اضمن قياس للتعلم الحركي هو بعد اعطاء المتعلم عدة ايام راحة وبعد ذلك يعود ويتم اداء القياس فكلما كان القياس بعد مدة الاحتفاظ قريبة من القياس لأخر اداء بعد مدة التدريب كان الاحتفاظ كبيرا والتعلم فعال. وهناك ثلاث انواع من الاحتفاظ :- 1- قياس الاحتفاظ المطلق: - اذ يقاس معدل الاداء بعد مدة الاحتفاظ ونحتاج الى معادلة لتحديد هذا القياس والفرق بين الاخاتبارين يمثل نسبة النسيان . معادلة اختبار الاحتفاظ :  نسبة النسيان = الاختبار البعدي _ الاختبار القبلي  2- نسبة الاحتفاظ :- ويتم ذلك عن طريق النسبة المئوية فمثلا كانت النتيجة لاختبار في كرة السلة هي (10) محاولات وبعد مدة الاحتفاظ كانت النتيجة (8) اذا ان نسبة الاحتفاظ تكون (80%)                    الاختبار البعدي × 100 المعادلة= ــــــــــــــــــــــــــــــــــــــ                       الاختبار القبلي </vt:lpstr>
      <vt:lpstr>3- التوفير:- تتحدد هذه الطريقة عن طريق تحديد التكرارات للوصول الى هضبة الاداء او المستو المهاري المطلوب ومن الطبيعي ان الاختبار بعد فترة الاحتفاظ تكون اقل من اخر اختبار في المدة التعليمية لذلك يمكن حساب عدد التكرارات  بعد مدة الاحتفاظ لحين الوصول الى الاداء المطلوب . فمثلا نعود الى مثال كرة السلة اذ يحصل لاعب على عشر نقاط من عشر رميات وبعد مدة الاحتفاظ نحدد كم نحتاج من تكرارات لكي يصل اللاعب الى نفس النتيجة فمثلا يحتاج اللاعب الى (100)تكرار ليصل الى نفس النتيجة (عشر نقاط) وبعد مدة الراحة احتاج اللاعب ال (40) تكرار للرجوع الى المستوى الاول فأن نسبة التوفير تكون(80%)  - عدد المحاولات من البداية لحين الاختبار البعدي – من 100 تكرار - تحديد قيمة اختبار الاحتفاظ بعد فترة الراحة – 80% - تحديد عدد التكرارات التي تتضمن رجوع المتعلم ال مستوى الاختبار البعدي = 40 تكرار  </vt:lpstr>
      <vt:lpstr>شكراً  لإصغائكم</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تمرينات الاطالة بأسلوب التسهيلات العصبية العضلية والوسائط المتعددة وتأثيرهما في تعلم بعض المهارات الهجومية بكرة السلة للطلبة</dc:title>
  <dc:creator>DR.Ahmed Saker 2o1O</dc:creator>
  <cp:lastModifiedBy>Aya</cp:lastModifiedBy>
  <cp:revision>70</cp:revision>
  <dcterms:created xsi:type="dcterms:W3CDTF">2019-06-30T06:46:34Z</dcterms:created>
  <dcterms:modified xsi:type="dcterms:W3CDTF">2019-11-16T11:32:56Z</dcterms:modified>
</cp:coreProperties>
</file>