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679" autoAdjust="0"/>
  </p:normalViewPr>
  <p:slideViewPr>
    <p:cSldViewPr>
      <p:cViewPr varScale="1">
        <p:scale>
          <a:sx n="85" d="100"/>
          <a:sy n="85" d="100"/>
        </p:scale>
        <p:origin x="-702"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01/03/1441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8</a:t>
            </a:fld>
            <a:endParaRPr lang="ar-IQ"/>
          </a:p>
        </p:txBody>
      </p:sp>
    </p:spTree>
    <p:extLst>
      <p:ext uri="{BB962C8B-B14F-4D97-AF65-F5344CB8AC3E}">
        <p14:creationId xmlns:p14="http://schemas.microsoft.com/office/powerpoint/2010/main" val="48905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9</a:t>
            </a:fld>
            <a:endParaRPr lang="ar-IQ"/>
          </a:p>
        </p:txBody>
      </p:sp>
    </p:spTree>
    <p:extLst>
      <p:ext uri="{BB962C8B-B14F-4D97-AF65-F5344CB8AC3E}">
        <p14:creationId xmlns:p14="http://schemas.microsoft.com/office/powerpoint/2010/main" val="224777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14</a:t>
            </a:fld>
            <a:endParaRPr lang="ar-IQ"/>
          </a:p>
        </p:txBody>
      </p:sp>
    </p:spTree>
    <p:extLst>
      <p:ext uri="{BB962C8B-B14F-4D97-AF65-F5344CB8AC3E}">
        <p14:creationId xmlns:p14="http://schemas.microsoft.com/office/powerpoint/2010/main" val="1272936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C80C042-4CC7-476D-B9CF-5B247072B551}" type="slidenum">
              <a:rPr lang="ar-IQ" smtClean="0"/>
              <a:t>15</a:t>
            </a:fld>
            <a:endParaRPr lang="ar-IQ"/>
          </a:p>
        </p:txBody>
      </p:sp>
    </p:spTree>
    <p:extLst>
      <p:ext uri="{BB962C8B-B14F-4D97-AF65-F5344CB8AC3E}">
        <p14:creationId xmlns:p14="http://schemas.microsoft.com/office/powerpoint/2010/main" val="1496315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01/03/1441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01/03/1441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1" name="camera.wav"/>
          </p:stSnd>
        </p:sndAc>
      </p:transition>
    </mc:Choice>
    <mc:Fallback>
      <p:transition spd="slow" advTm="23000">
        <p:fade/>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01/03/1441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4250" advTm="23000">
        <p14:vortex/>
        <p:sndAc>
          <p:stSnd>
            <p:snd r:embed="rId13" name="camera.wav"/>
          </p:stSnd>
        </p:sndAc>
      </p:transition>
    </mc:Choice>
    <mc:Fallback>
      <p:transition spd="slow" advTm="23000">
        <p:fade/>
        <p:sndAc>
          <p:stSnd>
            <p:snd r:embed="rId13" name="camera.wav"/>
          </p:stSnd>
        </p:sndAc>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0.wdp"/><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4.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2.wdp"/><Relationship Id="rId5" Type="http://schemas.openxmlformats.org/officeDocument/2006/relationships/image" Target="../media/image15.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8.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9.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67494"/>
            <a:ext cx="6480048" cy="2085970"/>
          </a:xfrm>
        </p:spPr>
        <p:txBody>
          <a:bodyPr>
            <a:noAutofit/>
          </a:bodyPr>
          <a:lstStyle/>
          <a:p>
            <a:pPr algn="ctr"/>
            <a:r>
              <a:rPr lang="ar-IQ" sz="48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الفصل الاول </a:t>
            </a:r>
            <a:br>
              <a:rPr lang="ar-IQ" sz="48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br>
            <a:r>
              <a:rPr lang="ar-IQ" sz="48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
            </a:r>
            <a:br>
              <a:rPr lang="ar-IQ" sz="48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br>
            <a:r>
              <a:rPr lang="ar-IQ" sz="48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مفاهيم التعلم الحركي ومصطلحاته</a:t>
            </a:r>
            <a:r>
              <a:rPr lang="ar-IQ" sz="4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sz="4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sz="40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187624" y="1085983"/>
            <a:ext cx="5868144" cy="3069943"/>
          </a:xfrm>
          <a:prstGeom prst="ellipse">
            <a:avLst/>
          </a:prstGeom>
          <a:ln>
            <a:noFill/>
          </a:ln>
          <a:effectLst>
            <a:softEdge rad="112500"/>
          </a:effectLst>
        </p:spPr>
      </p:pic>
      <p:sp>
        <p:nvSpPr>
          <p:cNvPr id="2" name="عنوان 1"/>
          <p:cNvSpPr>
            <a:spLocks noGrp="1"/>
          </p:cNvSpPr>
          <p:nvPr>
            <p:ph type="ctrTitle"/>
          </p:nvPr>
        </p:nvSpPr>
        <p:spPr>
          <a:xfrm>
            <a:off x="539552" y="699542"/>
            <a:ext cx="6480048" cy="28803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indent="-180340">
              <a:lnSpc>
                <a:spcPct val="115000"/>
              </a:lnSpc>
              <a:spcBef>
                <a:spcPts val="600"/>
              </a:spcBef>
              <a:spcAft>
                <a:spcPts val="600"/>
              </a:spcAft>
            </a:pPr>
            <a:r>
              <a:rPr lang="ar-IQ" sz="2400" cap="none" dirty="0">
                <a:ln w="50800"/>
                <a:solidFill>
                  <a:schemeClr val="bg1">
                    <a:shade val="50000"/>
                  </a:schemeClr>
                </a:solidFill>
                <a:effectLst/>
                <a:latin typeface="Calibri"/>
                <a:ea typeface="Calibri"/>
                <a:cs typeface="Simplified Arabic"/>
              </a:rPr>
              <a:t> </a:t>
            </a:r>
            <a:r>
              <a:rPr lang="en-US" sz="1400" cap="none" dirty="0">
                <a:ln w="50800"/>
                <a:solidFill>
                  <a:schemeClr val="bg1">
                    <a:shade val="50000"/>
                  </a:schemeClr>
                </a:solidFill>
                <a:effectLst/>
                <a:latin typeface="Calibri"/>
                <a:ea typeface="Calibri"/>
                <a:cs typeface="Arial"/>
              </a:rPr>
              <a:t/>
            </a:r>
            <a:br>
              <a:rPr lang="en-US" sz="1400" cap="none" dirty="0">
                <a:ln w="50800"/>
                <a:solidFill>
                  <a:schemeClr val="bg1">
                    <a:shade val="50000"/>
                  </a:schemeClr>
                </a:solidFill>
                <a:effectLst/>
                <a:latin typeface="Calibri"/>
                <a:ea typeface="Calibri"/>
                <a:cs typeface="Arial"/>
              </a:rPr>
            </a:br>
            <a:endParaRPr lang="ar-IQ" sz="3200" cap="none" dirty="0">
              <a:ln w="50800"/>
              <a:solidFill>
                <a:schemeClr val="bg1">
                  <a:shade val="50000"/>
                </a:schemeClr>
              </a:solidFill>
              <a:effectLst/>
            </a:endParaRPr>
          </a:p>
        </p:txBody>
      </p:sp>
      <p:sp>
        <p:nvSpPr>
          <p:cNvPr id="9" name="مربع نص 8"/>
          <p:cNvSpPr txBox="1"/>
          <p:nvPr/>
        </p:nvSpPr>
        <p:spPr>
          <a:xfrm>
            <a:off x="539552" y="123478"/>
            <a:ext cx="8604448" cy="5016758"/>
          </a:xfrm>
          <a:prstGeom prst="rect">
            <a:avLst/>
          </a:prstGeom>
          <a:noFill/>
        </p:spPr>
        <p:txBody>
          <a:bodyPr wrap="square" rtlCol="1">
            <a:spAutoFit/>
            <a:scene3d>
              <a:camera prst="orthographicFront"/>
              <a:lightRig rig="balanced" dir="t">
                <a:rot lat="0" lon="0" rev="2100000"/>
              </a:lightRig>
            </a:scene3d>
            <a:sp3d extrusionH="57150" prstMaterial="metal">
              <a:bevelT w="38100" h="25400"/>
              <a:contourClr>
                <a:schemeClr val="bg2"/>
              </a:contourClr>
            </a:sp3d>
          </a:bodyPr>
          <a:lstStyle/>
          <a:p>
            <a:pPr marL="1270" indent="-2540" algn="just" fontAlgn="t"/>
            <a:r>
              <a:rPr lang="ar-IQ" sz="2000" b="1" dirty="0" smtClean="0">
                <a:ln w="50800"/>
                <a:solidFill>
                  <a:schemeClr val="bg1">
                    <a:shade val="50000"/>
                  </a:schemeClr>
                </a:solidFill>
                <a:latin typeface="Calibri"/>
                <a:ea typeface="Arial"/>
                <a:cs typeface="Arial"/>
              </a:rPr>
              <a:t>اما </a:t>
            </a:r>
            <a:r>
              <a:rPr lang="ar-IQ" sz="2000" b="1" dirty="0" smtClean="0">
                <a:ln w="50800"/>
                <a:solidFill>
                  <a:srgbClr val="FFFF00"/>
                </a:solidFill>
                <a:latin typeface="Calibri"/>
                <a:ea typeface="Arial"/>
                <a:cs typeface="Arial"/>
              </a:rPr>
              <a:t>القدرات الحركية </a:t>
            </a:r>
            <a:r>
              <a:rPr lang="ar-IQ" sz="2000" b="1" dirty="0" smtClean="0">
                <a:ln w="50800"/>
                <a:solidFill>
                  <a:schemeClr val="bg1">
                    <a:shade val="50000"/>
                  </a:schemeClr>
                </a:solidFill>
                <a:latin typeface="Calibri"/>
                <a:ea typeface="Arial"/>
                <a:cs typeface="Arial"/>
              </a:rPr>
              <a:t>التي تعتمد على </a:t>
            </a:r>
            <a:r>
              <a:rPr lang="ar-IQ" sz="2000" b="1" dirty="0" err="1" smtClean="0">
                <a:ln w="50800"/>
                <a:solidFill>
                  <a:schemeClr val="bg1">
                    <a:shade val="50000"/>
                  </a:schemeClr>
                </a:solidFill>
                <a:latin typeface="Calibri"/>
                <a:ea typeface="Arial"/>
                <a:cs typeface="Arial"/>
              </a:rPr>
              <a:t>أستثمار</a:t>
            </a:r>
            <a:r>
              <a:rPr lang="ar-IQ" sz="2000" b="1" dirty="0" smtClean="0">
                <a:ln w="50800"/>
                <a:solidFill>
                  <a:schemeClr val="bg1">
                    <a:shade val="50000"/>
                  </a:schemeClr>
                </a:solidFill>
                <a:latin typeface="Calibri"/>
                <a:ea typeface="Arial"/>
                <a:cs typeface="Arial"/>
              </a:rPr>
              <a:t> الاحساس الحركي واستعمال الجهاز العصبي المركزي المحيطي من أجل التحكم </a:t>
            </a:r>
            <a:r>
              <a:rPr lang="ar-IQ" sz="2000" b="1" dirty="0" smtClean="0">
                <a:ln w="50800"/>
                <a:solidFill>
                  <a:schemeClr val="bg1">
                    <a:shade val="50000"/>
                  </a:schemeClr>
                </a:solidFill>
              </a:rPr>
              <a:t>وهي :</a:t>
            </a:r>
          </a:p>
          <a:p>
            <a:pPr marL="1270" indent="-2540" algn="just" fontAlgn="t"/>
            <a:r>
              <a:rPr lang="ar-IQ" sz="2000" b="1" dirty="0" smtClean="0">
                <a:ln w="50800"/>
                <a:solidFill>
                  <a:schemeClr val="bg1">
                    <a:shade val="50000"/>
                  </a:schemeClr>
                </a:solidFill>
              </a:rPr>
              <a:t>1</a:t>
            </a:r>
            <a:r>
              <a:rPr lang="ar-IQ" sz="2000" b="1" dirty="0" smtClean="0">
                <a:ln w="50800"/>
                <a:solidFill>
                  <a:srgbClr val="FFFF00"/>
                </a:solidFill>
              </a:rPr>
              <a:t>- التوازن : </a:t>
            </a:r>
            <a:r>
              <a:rPr lang="ar-IQ" sz="2000" b="1" dirty="0" smtClean="0">
                <a:ln w="50800"/>
                <a:solidFill>
                  <a:schemeClr val="bg1">
                    <a:shade val="50000"/>
                  </a:schemeClr>
                </a:solidFill>
              </a:rPr>
              <a:t>هو قدرة تعتمد على العلاقة بين مركز الثقل وقاعدة الاستناد عند الثبات والحركة ، وهناك نوعين من التوازن وهما التوازن الثابت والذي يعني ايقاف جزء من اجزاء الجسم او كل الجسم في حالة ثبات في وضع معين . أما التوازن المتحرك فهي قدرة الفرد على الاحتفاظ بالعلاقة بين مركز الثقل وقاعدة الارتكاز أثناء الحركة مثل : الركض .</a:t>
            </a:r>
          </a:p>
          <a:p>
            <a:pPr marL="1270" indent="-2540" algn="just" fontAlgn="t"/>
            <a:r>
              <a:rPr lang="ar-IQ" sz="2000" b="1" dirty="0" smtClean="0">
                <a:ln w="50800"/>
                <a:solidFill>
                  <a:srgbClr val="FFFF00"/>
                </a:solidFill>
              </a:rPr>
              <a:t>2- الرشاقة : </a:t>
            </a:r>
            <a:r>
              <a:rPr lang="ar-IQ" sz="2000" b="1" dirty="0" smtClean="0">
                <a:ln w="50800"/>
                <a:solidFill>
                  <a:schemeClr val="bg1">
                    <a:shade val="50000"/>
                  </a:schemeClr>
                </a:solidFill>
              </a:rPr>
              <a:t>هي القدرة على التغير والتحكم في حركة الجسم ، وان </a:t>
            </a:r>
            <a:r>
              <a:rPr lang="ar-IQ" sz="2000" b="1" dirty="0" err="1" smtClean="0">
                <a:ln w="50800"/>
                <a:solidFill>
                  <a:schemeClr val="bg1">
                    <a:shade val="50000"/>
                  </a:schemeClr>
                </a:solidFill>
              </a:rPr>
              <a:t>هذة</a:t>
            </a:r>
            <a:r>
              <a:rPr lang="ar-IQ" sz="2000" b="1" dirty="0" smtClean="0">
                <a:ln w="50800"/>
                <a:solidFill>
                  <a:schemeClr val="bg1">
                    <a:shade val="50000"/>
                  </a:schemeClr>
                </a:solidFill>
              </a:rPr>
              <a:t> التغير يعني ان </a:t>
            </a:r>
            <a:r>
              <a:rPr lang="ar-IQ" sz="2000" b="1" dirty="0" err="1" smtClean="0">
                <a:ln w="50800"/>
                <a:solidFill>
                  <a:schemeClr val="bg1">
                    <a:shade val="50000"/>
                  </a:schemeClr>
                </a:solidFill>
              </a:rPr>
              <a:t>الجهاو</a:t>
            </a:r>
            <a:r>
              <a:rPr lang="ar-IQ" sz="2000" b="1" dirty="0" smtClean="0">
                <a:ln w="50800"/>
                <a:solidFill>
                  <a:schemeClr val="bg1">
                    <a:shade val="50000"/>
                  </a:schemeClr>
                </a:solidFill>
              </a:rPr>
              <a:t> العصبي المركزي والمحيطي يعملان سويا في استثارة بعض المجاميع العضلية وكبح عمل مجاميع اخرى من اجل تغير اتجاه الحركة .</a:t>
            </a:r>
          </a:p>
          <a:p>
            <a:pPr marL="1270" indent="-2540" algn="just" fontAlgn="t"/>
            <a:r>
              <a:rPr lang="ar-IQ" sz="2000" b="1" dirty="0" smtClean="0">
                <a:ln w="50800"/>
                <a:solidFill>
                  <a:schemeClr val="bg1">
                    <a:shade val="50000"/>
                  </a:schemeClr>
                </a:solidFill>
              </a:rPr>
              <a:t>3- </a:t>
            </a:r>
            <a:r>
              <a:rPr lang="ar-IQ" sz="2000" b="1" dirty="0" smtClean="0">
                <a:ln w="50800"/>
                <a:solidFill>
                  <a:srgbClr val="FFFF00"/>
                </a:solidFill>
              </a:rPr>
              <a:t>الدقة الحركية : </a:t>
            </a:r>
            <a:r>
              <a:rPr lang="ar-IQ" sz="2000" b="1" dirty="0" smtClean="0">
                <a:ln w="50800"/>
                <a:solidFill>
                  <a:schemeClr val="bg1">
                    <a:shade val="50000"/>
                  </a:schemeClr>
                </a:solidFill>
              </a:rPr>
              <a:t>وهي المسارات الحركية المطلوبة في الاداء الحركي ، والتي تعتمد على ثلاثة عوامل :</a:t>
            </a:r>
          </a:p>
          <a:p>
            <a:pPr marL="1270" indent="-2540" algn="just" fontAlgn="t"/>
            <a:r>
              <a:rPr lang="ar-IQ" sz="2000" b="1" dirty="0" smtClean="0">
                <a:ln w="50800"/>
                <a:solidFill>
                  <a:schemeClr val="bg1">
                    <a:shade val="50000"/>
                  </a:schemeClr>
                </a:solidFill>
              </a:rPr>
              <a:t>1- الوحدات الحركية </a:t>
            </a:r>
            <a:r>
              <a:rPr lang="ar-IQ" sz="2000" b="1" dirty="0" err="1" smtClean="0">
                <a:ln w="50800"/>
                <a:solidFill>
                  <a:schemeClr val="bg1">
                    <a:shade val="50000"/>
                  </a:schemeClr>
                </a:solidFill>
              </a:rPr>
              <a:t>المستثارة</a:t>
            </a:r>
            <a:r>
              <a:rPr lang="ar-IQ" sz="2000" b="1" dirty="0" smtClean="0">
                <a:ln w="50800"/>
                <a:solidFill>
                  <a:schemeClr val="bg1">
                    <a:shade val="50000"/>
                  </a:schemeClr>
                </a:solidFill>
              </a:rPr>
              <a:t> </a:t>
            </a:r>
          </a:p>
          <a:p>
            <a:pPr marL="1270" indent="-2540" algn="just" fontAlgn="t"/>
            <a:r>
              <a:rPr lang="ar-IQ" sz="2000" b="1" dirty="0" smtClean="0">
                <a:ln w="50800"/>
                <a:solidFill>
                  <a:schemeClr val="bg1">
                    <a:shade val="50000"/>
                  </a:schemeClr>
                </a:solidFill>
              </a:rPr>
              <a:t>2- درجة الاستثارة ( عالية اما واطئة)</a:t>
            </a:r>
          </a:p>
          <a:p>
            <a:pPr marL="1270" indent="-2540" algn="just" fontAlgn="t"/>
            <a:r>
              <a:rPr lang="ar-IQ" sz="2000" b="1" dirty="0" smtClean="0">
                <a:ln w="50800"/>
                <a:solidFill>
                  <a:schemeClr val="bg1">
                    <a:shade val="50000"/>
                  </a:schemeClr>
                </a:solidFill>
              </a:rPr>
              <a:t>3- زمن </a:t>
            </a:r>
            <a:r>
              <a:rPr lang="ar-IQ" sz="2000" b="1" dirty="0" err="1" smtClean="0">
                <a:ln w="50800"/>
                <a:solidFill>
                  <a:schemeClr val="bg1">
                    <a:shade val="50000"/>
                  </a:schemeClr>
                </a:solidFill>
              </a:rPr>
              <a:t>هذة</a:t>
            </a:r>
            <a:r>
              <a:rPr lang="ar-IQ" sz="2000" b="1" dirty="0" smtClean="0">
                <a:ln w="50800"/>
                <a:solidFill>
                  <a:schemeClr val="bg1">
                    <a:shade val="50000"/>
                  </a:schemeClr>
                </a:solidFill>
              </a:rPr>
              <a:t> الاستثارة . </a:t>
            </a:r>
          </a:p>
        </p:txBody>
      </p:sp>
    </p:spTree>
    <p:extLst>
      <p:ext uri="{BB962C8B-B14F-4D97-AF65-F5344CB8AC3E}">
        <p14:creationId xmlns:p14="http://schemas.microsoft.com/office/powerpoint/2010/main" val="2310066984"/>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101950"/>
            <a:ext cx="6282466" cy="3125984"/>
          </a:xfrm>
          <a:prstGeom prst="ellipse">
            <a:avLst/>
          </a:prstGeom>
          <a:ln>
            <a:noFill/>
          </a:ln>
          <a:effectLst>
            <a:softEdge rad="112500"/>
          </a:effectLst>
        </p:spPr>
      </p:pic>
      <p:sp>
        <p:nvSpPr>
          <p:cNvPr id="2" name="عنوان 1"/>
          <p:cNvSpPr>
            <a:spLocks noGrp="1"/>
          </p:cNvSpPr>
          <p:nvPr>
            <p:ph type="ctrTitle"/>
          </p:nvPr>
        </p:nvSpPr>
        <p:spPr>
          <a:xfrm>
            <a:off x="539552" y="123478"/>
            <a:ext cx="8424936" cy="4752528"/>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lvl="0">
              <a:spcBef>
                <a:spcPts val="0"/>
              </a:spcBef>
            </a:pPr>
            <a:r>
              <a:rPr lang="ar-IQ" sz="2000" u="sng" cap="none" dirty="0" smtClean="0">
                <a:ln w="50800"/>
                <a:solidFill>
                  <a:srgbClr val="FFFF00"/>
                </a:solidFill>
                <a:effectLst/>
                <a:latin typeface="Arial"/>
                <a:ea typeface="+mn-ea"/>
              </a:rPr>
              <a:t>تصنيف المهارات الحركية :</a:t>
            </a:r>
            <a:r>
              <a:rPr lang="ar-IQ" sz="2000" cap="none" dirty="0" smtClean="0">
                <a:ln w="50800"/>
                <a:solidFill>
                  <a:srgbClr val="FF0000"/>
                </a:solidFill>
                <a:effectLst/>
                <a:latin typeface="Arial"/>
                <a:ea typeface="+mn-ea"/>
              </a:rPr>
              <a:t/>
            </a:r>
            <a:br>
              <a:rPr lang="ar-IQ" sz="2000" cap="none" dirty="0" smtClean="0">
                <a:ln w="50800"/>
                <a:solidFill>
                  <a:srgbClr val="FF0000"/>
                </a:solidFill>
                <a:effectLst/>
                <a:latin typeface="Arial"/>
                <a:ea typeface="+mn-ea"/>
              </a:rPr>
            </a:br>
            <a:r>
              <a:rPr lang="ar-IQ" sz="2000" cap="none" dirty="0" smtClean="0">
                <a:ln w="50800"/>
                <a:solidFill>
                  <a:srgbClr val="FF0000"/>
                </a:solidFill>
                <a:effectLst/>
                <a:latin typeface="Arial"/>
                <a:ea typeface="+mn-ea"/>
              </a:rPr>
              <a:t>وتصنف هذه المهارات الحركية الى عدة أصناف وهي :</a:t>
            </a:r>
            <a:br>
              <a:rPr lang="ar-IQ" sz="2000" cap="none" dirty="0" smtClean="0">
                <a:ln w="50800"/>
                <a:solidFill>
                  <a:srgbClr val="FF0000"/>
                </a:solidFill>
                <a:effectLst/>
                <a:latin typeface="Arial"/>
                <a:ea typeface="+mn-ea"/>
              </a:rPr>
            </a:br>
            <a:r>
              <a:rPr lang="ar-IQ" sz="2000" cap="none" dirty="0" smtClean="0">
                <a:ln w="50800"/>
                <a:solidFill>
                  <a:srgbClr val="FFFF00"/>
                </a:solidFill>
                <a:effectLst/>
                <a:latin typeface="Arial"/>
                <a:ea typeface="+mn-ea"/>
              </a:rPr>
              <a:t>1- المهارات الحركية العامة والدقيقة : </a:t>
            </a:r>
            <a:r>
              <a:rPr lang="ar-IQ" sz="2000" cap="none" dirty="0" smtClean="0">
                <a:ln w="50800"/>
                <a:solidFill>
                  <a:srgbClr val="FF0000"/>
                </a:solidFill>
                <a:effectLst/>
                <a:latin typeface="Arial"/>
                <a:ea typeface="+mn-ea"/>
              </a:rPr>
              <a:t>ويعتمد هذا النوع من التصنيف على عدد اجزاء الجسم المشتركة في الاداء ، فهناك مهارات تعمل بها الجسم كاملا مثل التهديف السلمي في كرة السلة والمشي والقفز والسباحة والارسال في التنس  ، ومهارات  الدقيقة تعمل فيها مجموعة عضلية قليلة و عضلات صغيرة مثل اصابع اليد او الكف او الساعد مثل الرماية .</a:t>
            </a:r>
            <a:br>
              <a:rPr lang="ar-IQ" sz="2000" cap="none" dirty="0" smtClean="0">
                <a:ln w="50800"/>
                <a:solidFill>
                  <a:srgbClr val="FF0000"/>
                </a:solidFill>
                <a:effectLst/>
                <a:latin typeface="Arial"/>
                <a:ea typeface="+mn-ea"/>
              </a:rPr>
            </a:br>
            <a:r>
              <a:rPr lang="ar-IQ" sz="2000" cap="none" dirty="0" smtClean="0">
                <a:ln w="50800"/>
                <a:solidFill>
                  <a:srgbClr val="FFFF00"/>
                </a:solidFill>
                <a:effectLst/>
                <a:latin typeface="Arial"/>
                <a:ea typeface="+mn-ea"/>
              </a:rPr>
              <a:t>2- المهارات الوحيدة والمتسلسلة والمستمرة :</a:t>
            </a:r>
            <a:r>
              <a:rPr lang="ar-IQ" sz="2000" cap="none" dirty="0" smtClean="0">
                <a:ln w="50800"/>
                <a:solidFill>
                  <a:srgbClr val="FF0000"/>
                </a:solidFill>
                <a:effectLst/>
                <a:latin typeface="Arial"/>
                <a:ea typeface="+mn-ea"/>
              </a:rPr>
              <a:t/>
            </a:r>
            <a:br>
              <a:rPr lang="ar-IQ" sz="2000" cap="none" dirty="0" smtClean="0">
                <a:ln w="50800"/>
                <a:solidFill>
                  <a:srgbClr val="FF0000"/>
                </a:solidFill>
                <a:effectLst/>
                <a:latin typeface="Arial"/>
                <a:ea typeface="+mn-ea"/>
              </a:rPr>
            </a:br>
            <a:r>
              <a:rPr lang="ar-IQ" sz="2000" cap="none" dirty="0" smtClean="0">
                <a:ln w="50800"/>
                <a:solidFill>
                  <a:srgbClr val="FFFF00"/>
                </a:solidFill>
                <a:effectLst/>
                <a:latin typeface="Arial"/>
                <a:ea typeface="+mn-ea"/>
              </a:rPr>
              <a:t>أ- المهارات الوحيدة : </a:t>
            </a:r>
            <a:r>
              <a:rPr lang="ar-IQ" sz="2000" cap="none" dirty="0" smtClean="0">
                <a:ln w="50800"/>
                <a:solidFill>
                  <a:srgbClr val="FF0000"/>
                </a:solidFill>
                <a:effectLst/>
                <a:latin typeface="Arial"/>
                <a:ea typeface="+mn-ea"/>
              </a:rPr>
              <a:t>وتتكون </a:t>
            </a:r>
            <a:r>
              <a:rPr lang="ar-IQ" sz="2000" cap="none" dirty="0" err="1" smtClean="0">
                <a:ln w="50800"/>
                <a:solidFill>
                  <a:srgbClr val="FF0000"/>
                </a:solidFill>
                <a:effectLst/>
                <a:latin typeface="Arial"/>
                <a:ea typeface="+mn-ea"/>
              </a:rPr>
              <a:t>هذة</a:t>
            </a:r>
            <a:r>
              <a:rPr lang="ar-IQ" sz="2000" cap="none" dirty="0" smtClean="0">
                <a:ln w="50800"/>
                <a:solidFill>
                  <a:srgbClr val="FF0000"/>
                </a:solidFill>
                <a:effectLst/>
                <a:latin typeface="Arial"/>
                <a:ea typeface="+mn-ea"/>
              </a:rPr>
              <a:t> المهارات من ثلاثة اقسام :</a:t>
            </a:r>
            <a:br>
              <a:rPr lang="ar-IQ" sz="2000" cap="none" dirty="0" smtClean="0">
                <a:ln w="50800"/>
                <a:solidFill>
                  <a:srgbClr val="FF0000"/>
                </a:solidFill>
                <a:effectLst/>
                <a:latin typeface="Arial"/>
                <a:ea typeface="+mn-ea"/>
              </a:rPr>
            </a:br>
            <a:r>
              <a:rPr lang="ar-IQ" sz="2000" cap="none" dirty="0" smtClean="0">
                <a:ln w="50800"/>
                <a:solidFill>
                  <a:srgbClr val="FF0000"/>
                </a:solidFill>
                <a:effectLst/>
                <a:latin typeface="Arial"/>
                <a:ea typeface="+mn-ea"/>
              </a:rPr>
              <a:t>1- القسم التحضيري : وهو القسم الذي ينضم القوة المناسبة وشكل الجسم المناسب لتمثل الجسم الاخر .</a:t>
            </a:r>
            <a:br>
              <a:rPr lang="ar-IQ" sz="2000" cap="none" dirty="0" smtClean="0">
                <a:ln w="50800"/>
                <a:solidFill>
                  <a:srgbClr val="FF0000"/>
                </a:solidFill>
                <a:effectLst/>
                <a:latin typeface="Arial"/>
                <a:ea typeface="+mn-ea"/>
              </a:rPr>
            </a:br>
            <a:r>
              <a:rPr lang="ar-IQ" sz="2000" cap="none" dirty="0" smtClean="0">
                <a:ln w="50800"/>
                <a:solidFill>
                  <a:srgbClr val="FF0000"/>
                </a:solidFill>
                <a:effectLst/>
                <a:latin typeface="Arial"/>
                <a:ea typeface="+mn-ea"/>
              </a:rPr>
              <a:t>2- القسم الرئيسي : وهو هدف الحركة الاساسي ، وعادة </a:t>
            </a:r>
            <a:r>
              <a:rPr lang="ar-IQ" sz="2000" cap="none" dirty="0" err="1" smtClean="0">
                <a:ln w="50800"/>
                <a:solidFill>
                  <a:srgbClr val="FF0000"/>
                </a:solidFill>
                <a:effectLst/>
                <a:latin typeface="Arial"/>
                <a:ea typeface="+mn-ea"/>
              </a:rPr>
              <a:t>مايسمى</a:t>
            </a:r>
            <a:r>
              <a:rPr lang="ar-IQ" sz="2000" cap="none" dirty="0" smtClean="0">
                <a:ln w="50800"/>
                <a:solidFill>
                  <a:srgbClr val="FF0000"/>
                </a:solidFill>
                <a:effectLst/>
                <a:latin typeface="Arial"/>
                <a:ea typeface="+mn-ea"/>
              </a:rPr>
              <a:t> الحركة </a:t>
            </a:r>
            <a:r>
              <a:rPr lang="ar-IQ" sz="2000" cap="none" dirty="0" err="1" smtClean="0">
                <a:ln w="50800"/>
                <a:solidFill>
                  <a:srgbClr val="FF0000"/>
                </a:solidFill>
                <a:effectLst/>
                <a:latin typeface="Arial"/>
                <a:ea typeface="+mn-ea"/>
              </a:rPr>
              <a:t>بالقسمها</a:t>
            </a:r>
            <a:r>
              <a:rPr lang="ar-IQ" sz="2000" cap="none" dirty="0" smtClean="0">
                <a:ln w="50800"/>
                <a:solidFill>
                  <a:srgbClr val="FF0000"/>
                </a:solidFill>
                <a:effectLst/>
                <a:latin typeface="Arial"/>
                <a:ea typeface="+mn-ea"/>
              </a:rPr>
              <a:t> الرئيسي .</a:t>
            </a:r>
            <a:br>
              <a:rPr lang="ar-IQ" sz="2000" cap="none" dirty="0" smtClean="0">
                <a:ln w="50800"/>
                <a:solidFill>
                  <a:srgbClr val="FF0000"/>
                </a:solidFill>
                <a:effectLst/>
                <a:latin typeface="Arial"/>
                <a:ea typeface="+mn-ea"/>
              </a:rPr>
            </a:br>
            <a:r>
              <a:rPr lang="ar-IQ" sz="2000" cap="none" dirty="0" smtClean="0">
                <a:ln w="50800"/>
                <a:solidFill>
                  <a:srgbClr val="FF0000"/>
                </a:solidFill>
                <a:effectLst/>
                <a:latin typeface="Arial"/>
                <a:ea typeface="+mn-ea"/>
              </a:rPr>
              <a:t>3-القسم النهائي : وهو القسم الذي يقع عليه واجب ارجاع الجسم الى وضعه الطبيعي .</a:t>
            </a:r>
            <a:br>
              <a:rPr lang="ar-IQ" sz="2000" cap="none" dirty="0" smtClean="0">
                <a:ln w="50800"/>
                <a:solidFill>
                  <a:srgbClr val="FF0000"/>
                </a:solidFill>
                <a:effectLst/>
                <a:latin typeface="Arial"/>
                <a:ea typeface="+mn-ea"/>
              </a:rPr>
            </a:br>
            <a:r>
              <a:rPr lang="ar-IQ" sz="2000" cap="none" dirty="0" smtClean="0">
                <a:ln w="50800"/>
                <a:solidFill>
                  <a:srgbClr val="FF0000"/>
                </a:solidFill>
                <a:effectLst/>
                <a:latin typeface="Arial"/>
                <a:ea typeface="+mn-ea"/>
              </a:rPr>
              <a:t>ومن امثلة المهارات الوحيدة : الرمية الحرة بكرة السلة ، ضربة الجزاء في كرة القدم .</a:t>
            </a:r>
            <a:r>
              <a:rPr lang="ar-IQ" sz="1800" cap="none" dirty="0">
                <a:ln w="50800"/>
                <a:solidFill>
                  <a:schemeClr val="bg1">
                    <a:shade val="50000"/>
                  </a:schemeClr>
                </a:solidFill>
                <a:effectLst/>
                <a:latin typeface="Arial"/>
                <a:ea typeface="+mn-ea"/>
              </a:rPr>
              <a:t/>
            </a:r>
            <a:br>
              <a:rPr lang="ar-IQ" sz="1800" cap="none" dirty="0">
                <a:ln w="50800"/>
                <a:solidFill>
                  <a:schemeClr val="bg1">
                    <a:shade val="50000"/>
                  </a:schemeClr>
                </a:solidFill>
                <a:effectLst/>
                <a:latin typeface="Arial"/>
                <a:ea typeface="+mn-ea"/>
              </a:rPr>
            </a:br>
            <a:endParaRPr lang="ar-IQ" cap="none" dirty="0">
              <a:ln w="50800"/>
              <a:solidFill>
                <a:schemeClr val="bg1">
                  <a:shade val="50000"/>
                </a:schemeClr>
              </a:solidFill>
              <a:effectLst/>
            </a:endParaRPr>
          </a:p>
        </p:txBody>
      </p:sp>
    </p:spTree>
    <p:extLst>
      <p:ext uri="{BB962C8B-B14F-4D97-AF65-F5344CB8AC3E}">
        <p14:creationId xmlns:p14="http://schemas.microsoft.com/office/powerpoint/2010/main" val="3031286381"/>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r="35925"/>
          <a:stretch/>
        </p:blipFill>
        <p:spPr>
          <a:xfrm rot="5400000">
            <a:off x="2439539" y="871340"/>
            <a:ext cx="3688857" cy="3456384"/>
          </a:xfrm>
          <a:prstGeom prst="ellipse">
            <a:avLst/>
          </a:prstGeom>
          <a:ln>
            <a:noFill/>
          </a:ln>
          <a:effectLst>
            <a:softEdge rad="112500"/>
          </a:effectLst>
        </p:spPr>
      </p:pic>
      <p:sp>
        <p:nvSpPr>
          <p:cNvPr id="2" name="عنوان 1"/>
          <p:cNvSpPr>
            <a:spLocks noGrp="1"/>
          </p:cNvSpPr>
          <p:nvPr>
            <p:ph type="ctrTitle"/>
          </p:nvPr>
        </p:nvSpPr>
        <p:spPr>
          <a:xfrm>
            <a:off x="395536" y="195486"/>
            <a:ext cx="8424936" cy="482453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000" cap="none" dirty="0" smtClean="0">
                <a:ln w="50800"/>
                <a:solidFill>
                  <a:srgbClr val="FFFF00"/>
                </a:solidFill>
                <a:effectLst/>
              </a:rPr>
              <a:t>ب- المهارات المتسلسلة ( الثنائية ): </a:t>
            </a:r>
            <a:r>
              <a:rPr lang="ar-IQ" sz="2000" cap="none" dirty="0" smtClean="0">
                <a:ln w="50800"/>
                <a:solidFill>
                  <a:schemeClr val="bg1">
                    <a:shade val="50000"/>
                  </a:schemeClr>
                </a:solidFill>
                <a:effectLst/>
              </a:rPr>
              <a:t>وهي المهارات التي يتكرر فيها الجزء الرئيسي مثل : ركوب الدراجة والسباحة والركض . وعادة </a:t>
            </a:r>
            <a:r>
              <a:rPr lang="ar-IQ" sz="2000" cap="none" dirty="0" err="1" smtClean="0">
                <a:ln w="50800"/>
                <a:solidFill>
                  <a:schemeClr val="bg1">
                    <a:shade val="50000"/>
                  </a:schemeClr>
                </a:solidFill>
                <a:effectLst/>
              </a:rPr>
              <a:t>مايكون</a:t>
            </a:r>
            <a:r>
              <a:rPr lang="ar-IQ" sz="2000" cap="none" dirty="0" smtClean="0">
                <a:ln w="50800"/>
                <a:solidFill>
                  <a:schemeClr val="bg1">
                    <a:shade val="50000"/>
                  </a:schemeClr>
                </a:solidFill>
                <a:effectLst/>
              </a:rPr>
              <a:t> القسم النهائي للحركة هو قسم تحضيري لجزء الرئيسي الثاني .</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ج</a:t>
            </a:r>
            <a:r>
              <a:rPr lang="ar-IQ" sz="2000" cap="none" dirty="0">
                <a:ln w="50800"/>
                <a:solidFill>
                  <a:schemeClr val="bg1">
                    <a:shade val="50000"/>
                  </a:schemeClr>
                </a:solidFill>
                <a:effectLst/>
              </a:rPr>
              <a:t> </a:t>
            </a:r>
            <a:r>
              <a:rPr lang="ar-IQ" sz="2000" cap="none" dirty="0" smtClean="0">
                <a:ln w="50800"/>
                <a:solidFill>
                  <a:schemeClr val="bg1">
                    <a:shade val="50000"/>
                  </a:schemeClr>
                </a:solidFill>
                <a:effectLst/>
              </a:rPr>
              <a:t>- المهارات المستمرة او المركبة : وتختلف عن المهارات الثنائية بان الجزء الرئيسي يختلف عن كل حركة مثل : السلسلة الارضية في الجمناستك </a:t>
            </a:r>
            <a:br>
              <a:rPr lang="ar-IQ" sz="2000" cap="none" dirty="0" smtClean="0">
                <a:ln w="50800"/>
                <a:solidFill>
                  <a:schemeClr val="bg1">
                    <a:shade val="50000"/>
                  </a:schemeClr>
                </a:solidFill>
                <a:effectLst/>
              </a:rPr>
            </a:br>
            <a:r>
              <a:rPr lang="ar-IQ" sz="2000" cap="none" dirty="0" smtClean="0">
                <a:ln w="50800"/>
                <a:solidFill>
                  <a:srgbClr val="FFFF00"/>
                </a:solidFill>
                <a:effectLst/>
              </a:rPr>
              <a:t>3- </a:t>
            </a:r>
            <a:r>
              <a:rPr lang="ar-IQ" sz="2000" cap="none" dirty="0" err="1" smtClean="0">
                <a:ln w="50800"/>
                <a:solidFill>
                  <a:srgbClr val="FFFF00"/>
                </a:solidFill>
                <a:effectLst/>
              </a:rPr>
              <a:t>المهارت</a:t>
            </a:r>
            <a:r>
              <a:rPr lang="ar-IQ" sz="2000" cap="none" dirty="0" smtClean="0">
                <a:ln w="50800"/>
                <a:solidFill>
                  <a:srgbClr val="FFFF00"/>
                </a:solidFill>
                <a:effectLst/>
              </a:rPr>
              <a:t> المغلقة والمفتوحة : </a:t>
            </a:r>
            <a:r>
              <a:rPr lang="ar-IQ" sz="2000" cap="none" dirty="0" smtClean="0">
                <a:ln w="50800"/>
                <a:solidFill>
                  <a:schemeClr val="bg1">
                    <a:shade val="50000"/>
                  </a:schemeClr>
                </a:solidFill>
                <a:effectLst/>
              </a:rPr>
              <a:t>حيث تعتمد على درجة ثبات المحيط أثناء التنفيذ </a:t>
            </a:r>
            <a:r>
              <a:rPr lang="ar-IQ" sz="2000" cap="none" dirty="0">
                <a:ln w="50800"/>
                <a:solidFill>
                  <a:schemeClr val="bg1">
                    <a:shade val="50000"/>
                  </a:schemeClr>
                </a:solidFill>
                <a:effectLst/>
              </a:rPr>
              <a:t>.</a:t>
            </a:r>
            <a:r>
              <a:rPr lang="ar-IQ" sz="2000" cap="none" dirty="0" smtClean="0">
                <a:ln w="50800"/>
                <a:solidFill>
                  <a:schemeClr val="bg1">
                    <a:shade val="50000"/>
                  </a:schemeClr>
                </a:solidFill>
                <a:effectLst/>
              </a:rPr>
              <a:t> </a:t>
            </a:r>
            <a:r>
              <a:rPr lang="ar-IQ" sz="2000" cap="none" dirty="0">
                <a:ln w="50800"/>
                <a:solidFill>
                  <a:schemeClr val="bg1">
                    <a:shade val="50000"/>
                  </a:schemeClr>
                </a:solidFill>
                <a:effectLst/>
              </a:rPr>
              <a:t/>
            </a:r>
            <a:br>
              <a:rPr lang="ar-IQ" sz="2000" cap="none" dirty="0">
                <a:ln w="50800"/>
                <a:solidFill>
                  <a:schemeClr val="bg1">
                    <a:shade val="50000"/>
                  </a:schemeClr>
                </a:solidFill>
                <a:effectLst/>
              </a:rPr>
            </a:br>
            <a:r>
              <a:rPr lang="ar-IQ" sz="2000" cap="none" dirty="0" smtClean="0">
                <a:ln w="50800"/>
                <a:solidFill>
                  <a:srgbClr val="FF0000"/>
                </a:solidFill>
                <a:effectLst/>
              </a:rPr>
              <a:t>المهارات المغلقة : </a:t>
            </a:r>
            <a:r>
              <a:rPr lang="ar-IQ" sz="2000" cap="none" dirty="0" smtClean="0">
                <a:ln w="50800"/>
                <a:solidFill>
                  <a:schemeClr val="bg1">
                    <a:shade val="50000"/>
                  </a:schemeClr>
                </a:solidFill>
                <a:effectLst/>
              </a:rPr>
              <a:t>هي أداء محدد تحت ظروف محيطية ثابتة.</a:t>
            </a:r>
            <a:br>
              <a:rPr lang="ar-IQ" sz="2000" cap="none" dirty="0" smtClean="0">
                <a:ln w="50800"/>
                <a:solidFill>
                  <a:schemeClr val="bg1">
                    <a:shade val="50000"/>
                  </a:schemeClr>
                </a:solidFill>
                <a:effectLst/>
              </a:rPr>
            </a:br>
            <a:r>
              <a:rPr lang="ar-IQ" sz="2000" cap="none" dirty="0" smtClean="0">
                <a:ln w="50800"/>
                <a:solidFill>
                  <a:srgbClr val="FF0000"/>
                </a:solidFill>
                <a:effectLst/>
              </a:rPr>
              <a:t>المهارات المفتوحة : </a:t>
            </a:r>
            <a:r>
              <a:rPr lang="ar-IQ" sz="2000" cap="none" dirty="0" smtClean="0">
                <a:ln w="50800"/>
                <a:solidFill>
                  <a:schemeClr val="bg1">
                    <a:shade val="50000"/>
                  </a:schemeClr>
                </a:solidFill>
                <a:effectLst/>
              </a:rPr>
              <a:t>هي اداء مهاري تحت ظروف محيطية غير ثابتة .</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وقد أثبت احد العلماء اربع نماذج للحركات التي يقوم بها الرياضي وهي :</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1- الجسم ثابت ومحيط ثابت :مثل الرمي على هدف ثابت .</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2- الجسم ثابت والمحيط متحرك :مثل الرمي على أقراص طائرة .</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3- الجسم متحرك والهدف ثابت : مثل الثلاثية في كرة السلة.</a:t>
            </a:r>
            <a:br>
              <a:rPr lang="ar-IQ" sz="2000" cap="none" dirty="0" smtClean="0">
                <a:ln w="50800"/>
                <a:solidFill>
                  <a:schemeClr val="bg1">
                    <a:shade val="50000"/>
                  </a:schemeClr>
                </a:solidFill>
                <a:effectLst/>
              </a:rPr>
            </a:br>
            <a:r>
              <a:rPr lang="ar-IQ" sz="2000" cap="none" dirty="0" smtClean="0">
                <a:ln w="50800"/>
                <a:solidFill>
                  <a:schemeClr val="bg1">
                    <a:shade val="50000"/>
                  </a:schemeClr>
                </a:solidFill>
                <a:effectLst/>
              </a:rPr>
              <a:t>4- الجسم متحرك والهدف متحرك: مثل المصارعة والملاكمة . </a:t>
            </a: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3705558074"/>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9461"/>
          <a:stretch/>
        </p:blipFill>
        <p:spPr>
          <a:xfrm>
            <a:off x="1187624" y="987574"/>
            <a:ext cx="5899678" cy="3167605"/>
          </a:xfrm>
          <a:prstGeom prst="ellipse">
            <a:avLst/>
          </a:prstGeom>
          <a:ln>
            <a:noFill/>
          </a:ln>
          <a:effectLst>
            <a:softEdge rad="112500"/>
          </a:effectLst>
        </p:spPr>
      </p:pic>
      <p:sp>
        <p:nvSpPr>
          <p:cNvPr id="2" name="عنوان 1"/>
          <p:cNvSpPr>
            <a:spLocks noGrp="1"/>
          </p:cNvSpPr>
          <p:nvPr>
            <p:ph type="ctrTitle"/>
          </p:nvPr>
        </p:nvSpPr>
        <p:spPr>
          <a:xfrm>
            <a:off x="539552" y="0"/>
            <a:ext cx="6480048" cy="2353464"/>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just"/>
            <a:endParaRPr lang="ar-IQ" sz="2400" cap="none" dirty="0">
              <a:ln w="50800"/>
              <a:solidFill>
                <a:schemeClr val="bg1">
                  <a:shade val="50000"/>
                </a:schemeClr>
              </a:solidFill>
              <a:effectLst/>
            </a:endParaRPr>
          </a:p>
        </p:txBody>
      </p:sp>
      <p:graphicFrame>
        <p:nvGraphicFramePr>
          <p:cNvPr id="4" name="جدول 3"/>
          <p:cNvGraphicFramePr>
            <a:graphicFrameLocks noGrp="1"/>
          </p:cNvGraphicFramePr>
          <p:nvPr>
            <p:extLst>
              <p:ext uri="{D42A27DB-BD31-4B8C-83A1-F6EECF244321}">
                <p14:modId xmlns:p14="http://schemas.microsoft.com/office/powerpoint/2010/main" val="2392191175"/>
              </p:ext>
            </p:extLst>
          </p:nvPr>
        </p:nvGraphicFramePr>
        <p:xfrm>
          <a:off x="968712" y="339502"/>
          <a:ext cx="7059672" cy="4588447"/>
        </p:xfrm>
        <a:graphic>
          <a:graphicData uri="http://schemas.openxmlformats.org/drawingml/2006/table">
            <a:tbl>
              <a:tblPr rtl="1" firstRow="1" bandRow="1">
                <a:tableStyleId>{5C22544A-7EE6-4342-B048-85BDC9FD1C3A}</a:tableStyleId>
              </a:tblPr>
              <a:tblGrid>
                <a:gridCol w="3418101"/>
                <a:gridCol w="3641571"/>
              </a:tblGrid>
              <a:tr h="448874">
                <a:tc>
                  <a:txBody>
                    <a:bodyPr/>
                    <a:lstStyle/>
                    <a:p>
                      <a:pPr algn="ctr" rtl="1"/>
                      <a:r>
                        <a:rPr lang="ar-IQ" b="1" dirty="0" smtClean="0">
                          <a:solidFill>
                            <a:srgbClr val="002060"/>
                          </a:solidFill>
                        </a:rPr>
                        <a:t>المهارات المغلقة</a:t>
                      </a:r>
                      <a:endParaRPr lang="ar-IQ" b="1" dirty="0">
                        <a:solidFill>
                          <a:srgbClr val="002060"/>
                        </a:solidFill>
                      </a:endParaRPr>
                    </a:p>
                  </a:txBody>
                  <a:tcPr/>
                </a:tc>
                <a:tc>
                  <a:txBody>
                    <a:bodyPr/>
                    <a:lstStyle/>
                    <a:p>
                      <a:pPr algn="ctr" rtl="1"/>
                      <a:r>
                        <a:rPr lang="ar-IQ" b="1" dirty="0" smtClean="0">
                          <a:solidFill>
                            <a:srgbClr val="002060"/>
                          </a:solidFill>
                        </a:rPr>
                        <a:t>المهارات المفتوحة</a:t>
                      </a:r>
                      <a:r>
                        <a:rPr lang="ar-IQ" b="1" baseline="0" dirty="0" smtClean="0">
                          <a:solidFill>
                            <a:srgbClr val="002060"/>
                          </a:solidFill>
                        </a:rPr>
                        <a:t> </a:t>
                      </a:r>
                      <a:endParaRPr lang="ar-IQ" b="1" dirty="0">
                        <a:solidFill>
                          <a:srgbClr val="002060"/>
                        </a:solidFill>
                      </a:endParaRPr>
                    </a:p>
                  </a:txBody>
                  <a:tcPr/>
                </a:tc>
              </a:tr>
              <a:tr h="448874">
                <a:tc>
                  <a:txBody>
                    <a:bodyPr/>
                    <a:lstStyle/>
                    <a:p>
                      <a:pPr rtl="1"/>
                      <a:r>
                        <a:rPr lang="ar-IQ" dirty="0" smtClean="0"/>
                        <a:t>يتعامل اللاعب مع الادوات</a:t>
                      </a:r>
                      <a:endParaRPr lang="ar-IQ" dirty="0"/>
                    </a:p>
                  </a:txBody>
                  <a:tcPr/>
                </a:tc>
                <a:tc>
                  <a:txBody>
                    <a:bodyPr/>
                    <a:lstStyle/>
                    <a:p>
                      <a:pPr rtl="1"/>
                      <a:r>
                        <a:rPr lang="ar-IQ" dirty="0" smtClean="0"/>
                        <a:t>يتعامل اللاعب مع منافس</a:t>
                      </a:r>
                      <a:endParaRPr lang="ar-IQ" dirty="0"/>
                    </a:p>
                  </a:txBody>
                  <a:tcPr/>
                </a:tc>
              </a:tr>
              <a:tr h="779702">
                <a:tc>
                  <a:txBody>
                    <a:bodyPr/>
                    <a:lstStyle/>
                    <a:p>
                      <a:pPr rtl="1"/>
                      <a:r>
                        <a:rPr lang="ar-IQ" dirty="0" smtClean="0"/>
                        <a:t>هناك وقت كافي </a:t>
                      </a:r>
                      <a:r>
                        <a:rPr lang="ar-IQ" dirty="0" err="1" smtClean="0"/>
                        <a:t>للاداء</a:t>
                      </a:r>
                      <a:endParaRPr lang="ar-IQ" dirty="0"/>
                    </a:p>
                  </a:txBody>
                  <a:tcPr/>
                </a:tc>
                <a:tc>
                  <a:txBody>
                    <a:bodyPr/>
                    <a:lstStyle/>
                    <a:p>
                      <a:pPr algn="r" rtl="1"/>
                      <a:r>
                        <a:rPr lang="ar-IQ" dirty="0" smtClean="0"/>
                        <a:t>الوقت والاداء يعتمدان على اداء المنافس</a:t>
                      </a:r>
                      <a:endParaRPr lang="ar-IQ" dirty="0"/>
                    </a:p>
                  </a:txBody>
                  <a:tcPr/>
                </a:tc>
              </a:tr>
              <a:tr h="671083">
                <a:tc>
                  <a:txBody>
                    <a:bodyPr/>
                    <a:lstStyle/>
                    <a:p>
                      <a:pPr rtl="1"/>
                      <a:r>
                        <a:rPr lang="ar-IQ" dirty="0" smtClean="0"/>
                        <a:t>يعتمد على السيطرة والضبط</a:t>
                      </a:r>
                      <a:r>
                        <a:rPr lang="ar-IQ" baseline="0" dirty="0" smtClean="0"/>
                        <a:t> الحركي </a:t>
                      </a:r>
                      <a:r>
                        <a:rPr lang="ar-IQ" baseline="0" dirty="0" err="1" smtClean="0"/>
                        <a:t>ولايستخدم</a:t>
                      </a:r>
                      <a:r>
                        <a:rPr lang="ar-IQ" baseline="0" dirty="0" smtClean="0"/>
                        <a:t> التوقع</a:t>
                      </a:r>
                      <a:endParaRPr lang="ar-IQ" dirty="0"/>
                    </a:p>
                  </a:txBody>
                  <a:tcPr/>
                </a:tc>
                <a:tc>
                  <a:txBody>
                    <a:bodyPr/>
                    <a:lstStyle/>
                    <a:p>
                      <a:pPr rtl="1"/>
                      <a:r>
                        <a:rPr lang="ar-IQ" dirty="0" smtClean="0"/>
                        <a:t>يعتمد على التوقع</a:t>
                      </a:r>
                      <a:r>
                        <a:rPr lang="ar-IQ" baseline="0" dirty="0" smtClean="0"/>
                        <a:t> وحركة المنافس </a:t>
                      </a:r>
                      <a:endParaRPr lang="ar-IQ" dirty="0"/>
                    </a:p>
                  </a:txBody>
                  <a:tcPr/>
                </a:tc>
              </a:tr>
              <a:tr h="448874">
                <a:tc>
                  <a:txBody>
                    <a:bodyPr/>
                    <a:lstStyle/>
                    <a:p>
                      <a:pPr rtl="1"/>
                      <a:endParaRPr lang="ar-IQ" dirty="0"/>
                    </a:p>
                  </a:txBody>
                  <a:tcPr/>
                </a:tc>
                <a:tc>
                  <a:txBody>
                    <a:bodyPr/>
                    <a:lstStyle/>
                    <a:p>
                      <a:pPr rtl="1"/>
                      <a:endParaRPr lang="ar-IQ"/>
                    </a:p>
                  </a:txBody>
                  <a:tcPr/>
                </a:tc>
              </a:tr>
              <a:tr h="671083">
                <a:tc>
                  <a:txBody>
                    <a:bodyPr/>
                    <a:lstStyle/>
                    <a:p>
                      <a:pPr rtl="1"/>
                      <a:r>
                        <a:rPr lang="ar-IQ" dirty="0" err="1" smtClean="0"/>
                        <a:t>لايحتاج</a:t>
                      </a:r>
                      <a:r>
                        <a:rPr lang="ar-IQ" dirty="0" smtClean="0"/>
                        <a:t> الى رد فعل سريع او استجابة سريعة </a:t>
                      </a:r>
                      <a:endParaRPr lang="ar-IQ" dirty="0"/>
                    </a:p>
                  </a:txBody>
                  <a:tcPr/>
                </a:tc>
                <a:tc>
                  <a:txBody>
                    <a:bodyPr/>
                    <a:lstStyle/>
                    <a:p>
                      <a:pPr rtl="1"/>
                      <a:r>
                        <a:rPr lang="ar-IQ" dirty="0" smtClean="0"/>
                        <a:t>يحتاج</a:t>
                      </a:r>
                      <a:r>
                        <a:rPr lang="ar-IQ" baseline="0" dirty="0" smtClean="0"/>
                        <a:t> الى رد فعل سريع او استجابة سريعة</a:t>
                      </a:r>
                      <a:endParaRPr lang="ar-IQ" dirty="0"/>
                    </a:p>
                  </a:txBody>
                  <a:tcPr/>
                </a:tc>
              </a:tr>
              <a:tr h="448874">
                <a:tc>
                  <a:txBody>
                    <a:bodyPr/>
                    <a:lstStyle/>
                    <a:p>
                      <a:pPr rtl="1"/>
                      <a:endParaRPr lang="ar-IQ" dirty="0"/>
                    </a:p>
                  </a:txBody>
                  <a:tcPr/>
                </a:tc>
                <a:tc>
                  <a:txBody>
                    <a:bodyPr/>
                    <a:lstStyle/>
                    <a:p>
                      <a:pPr rtl="1"/>
                      <a:endParaRPr lang="ar-IQ" dirty="0"/>
                    </a:p>
                  </a:txBody>
                  <a:tcPr/>
                </a:tc>
              </a:tr>
              <a:tr h="671083">
                <a:tc>
                  <a:txBody>
                    <a:bodyPr/>
                    <a:lstStyle/>
                    <a:p>
                      <a:pPr rtl="1"/>
                      <a:r>
                        <a:rPr lang="ar-IQ" dirty="0" smtClean="0"/>
                        <a:t>ان الذكاء ليس عاملا اساسا </a:t>
                      </a:r>
                    </a:p>
                    <a:p>
                      <a:pPr rtl="1"/>
                      <a:r>
                        <a:rPr lang="ar-IQ" dirty="0" smtClean="0"/>
                        <a:t>في الاداء</a:t>
                      </a:r>
                      <a:endParaRPr lang="ar-IQ" dirty="0"/>
                    </a:p>
                  </a:txBody>
                  <a:tcPr/>
                </a:tc>
                <a:tc>
                  <a:txBody>
                    <a:bodyPr/>
                    <a:lstStyle/>
                    <a:p>
                      <a:pPr rtl="1"/>
                      <a:r>
                        <a:rPr lang="ar-IQ" dirty="0" smtClean="0"/>
                        <a:t>الذكاء عامل اساسي في الاداء</a:t>
                      </a:r>
                      <a:endParaRPr lang="ar-IQ" dirty="0"/>
                    </a:p>
                  </a:txBody>
                  <a:tcPr/>
                </a:tc>
              </a:tr>
            </a:tbl>
          </a:graphicData>
        </a:graphic>
      </p:graphicFrame>
    </p:spTree>
    <p:extLst>
      <p:ext uri="{BB962C8B-B14F-4D97-AF65-F5344CB8AC3E}">
        <p14:creationId xmlns:p14="http://schemas.microsoft.com/office/powerpoint/2010/main" val="546961830"/>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12442" t="11087" r="22326" b="887"/>
          <a:stretch/>
        </p:blipFill>
        <p:spPr>
          <a:xfrm>
            <a:off x="1271431" y="771550"/>
            <a:ext cx="5316793" cy="3487665"/>
          </a:xfrm>
          <a:prstGeom prst="ellipse">
            <a:avLst/>
          </a:prstGeom>
          <a:ln>
            <a:noFill/>
          </a:ln>
          <a:effectLst>
            <a:softEdge rad="112500"/>
          </a:effectLst>
        </p:spPr>
      </p:pic>
      <p:sp>
        <p:nvSpPr>
          <p:cNvPr id="2" name="عنوان 1"/>
          <p:cNvSpPr>
            <a:spLocks noGrp="1"/>
          </p:cNvSpPr>
          <p:nvPr>
            <p:ph type="ctrTitle"/>
          </p:nvPr>
        </p:nvSpPr>
        <p:spPr>
          <a:xfrm>
            <a:off x="539552" y="267494"/>
            <a:ext cx="8208912" cy="468052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800" cap="none" dirty="0" smtClean="0">
                <a:ln w="50800"/>
                <a:solidFill>
                  <a:srgbClr val="FFFF00"/>
                </a:solidFill>
                <a:effectLst/>
              </a:rPr>
              <a:t>4- مهارات التحكم الداخلي والخارجي :</a:t>
            </a:r>
            <a:r>
              <a:rPr lang="ar-IQ" sz="2800" cap="none" dirty="0" smtClean="0">
                <a:ln w="50800"/>
                <a:solidFill>
                  <a:schemeClr val="bg1">
                    <a:shade val="50000"/>
                  </a:schemeClr>
                </a:solidFill>
                <a:effectLst/>
              </a:rPr>
              <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في بعض المهارات الحركية يكون التحكم تحت سيطرة المنفذ وتسمى </a:t>
            </a:r>
            <a:r>
              <a:rPr lang="ar-IQ" sz="2800" cap="none" dirty="0" err="1" smtClean="0">
                <a:ln w="50800"/>
                <a:solidFill>
                  <a:schemeClr val="bg1">
                    <a:shade val="50000"/>
                  </a:schemeClr>
                </a:solidFill>
                <a:effectLst/>
              </a:rPr>
              <a:t>هذة</a:t>
            </a:r>
            <a:r>
              <a:rPr lang="ar-IQ" sz="2800" cap="none" dirty="0" smtClean="0">
                <a:ln w="50800"/>
                <a:solidFill>
                  <a:schemeClr val="bg1">
                    <a:shade val="50000"/>
                  </a:schemeClr>
                </a:solidFill>
                <a:effectLst/>
              </a:rPr>
              <a:t> المهارات بمهارات التحكم الداخلي مثل السباحة ورمي الرمح والمطرقة .</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وهناك مهارات تتطلب من المنفذ ان يستجيب للظروف الخارجية مثل الاخماد بكرة القدم ، واستلام الارسال في التنس ، واستلام المناولة الطويلة من الزميل بكرة السلة .</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ويسمى مثل هذا التنفيذ بالتحكم الخارجي .</a:t>
            </a:r>
            <a:endParaRPr lang="ar-IQ" sz="2800" cap="none" dirty="0">
              <a:ln w="50800"/>
              <a:solidFill>
                <a:schemeClr val="bg1">
                  <a:shade val="50000"/>
                </a:schemeClr>
              </a:solidFill>
              <a:effectLst/>
            </a:endParaRPr>
          </a:p>
        </p:txBody>
      </p:sp>
    </p:spTree>
    <p:extLst>
      <p:ext uri="{BB962C8B-B14F-4D97-AF65-F5344CB8AC3E}">
        <p14:creationId xmlns:p14="http://schemas.microsoft.com/office/powerpoint/2010/main" val="2550985939"/>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3" name="camera.wav"/>
          </p:stSnd>
        </p:sndAc>
      </p:transition>
    </mc:Choice>
    <mc:Fallback>
      <p:transition spd="slow" advTm="23000">
        <p:fade/>
        <p:sndAc>
          <p:stSnd>
            <p:snd r:embed="rId3" name="camera.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18720" t="139" r="-6976" b="-139"/>
          <a:stretch/>
        </p:blipFill>
        <p:spPr>
          <a:xfrm>
            <a:off x="755576" y="1131590"/>
            <a:ext cx="5837864" cy="3215483"/>
          </a:xfrm>
          <a:prstGeom prst="ellipse">
            <a:avLst/>
          </a:prstGeom>
          <a:ln>
            <a:noFill/>
          </a:ln>
          <a:effectLst>
            <a:softEdge rad="112500"/>
          </a:effectLst>
        </p:spPr>
      </p:pic>
      <p:sp>
        <p:nvSpPr>
          <p:cNvPr id="2" name="عنوان 1"/>
          <p:cNvSpPr>
            <a:spLocks noGrp="1"/>
          </p:cNvSpPr>
          <p:nvPr>
            <p:ph type="ctrTitle"/>
          </p:nvPr>
        </p:nvSpPr>
        <p:spPr>
          <a:xfrm>
            <a:off x="539552" y="1131590"/>
            <a:ext cx="7056784" cy="2736304"/>
          </a:xfrm>
        </p:spPr>
        <p:txBody>
          <a:bodyPr>
            <a:normAutofit/>
          </a:bodyPr>
          <a:lstStyle/>
          <a:p>
            <a:pPr algn="ctr"/>
            <a: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C0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C0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i="1"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C0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a:t>
            </a:r>
            <a:r>
              <a:rPr lang="ar-IQ" sz="8600" i="1" cap="none" dirty="0" smtClean="0">
                <a:ln w="31550" cmpd="sng">
                  <a:gradFill>
                    <a:gsLst>
                      <a:gs pos="70000">
                        <a:srgbClr val="7E848D">
                          <a:shade val="50000"/>
                          <a:satMod val="190000"/>
                        </a:srgbClr>
                      </a:gs>
                      <a:gs pos="0">
                        <a:srgbClr val="7E848D">
                          <a:tint val="77000"/>
                          <a:satMod val="180000"/>
                        </a:srgbClr>
                      </a:gs>
                    </a:gsLst>
                    <a:lin ang="5400000"/>
                  </a:gradFill>
                  <a:prstDash val="solid"/>
                </a:ln>
                <a:solidFill>
                  <a:srgbClr val="C0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لأصغائكم</a:t>
            </a:r>
            <a:endParaRPr lang="ar-IQ"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746968661"/>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3" name="camera.wav"/>
          </p:stSnd>
        </p:sndAc>
      </p:transition>
    </mc:Choice>
    <mc:Fallback>
      <p:transition spd="slow" advTm="23000">
        <p:fade/>
        <p:sndAc>
          <p:stSnd>
            <p:snd r:embed="rId3"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9592" y="915566"/>
            <a:ext cx="6144682" cy="3456384"/>
          </a:xfrm>
          <a:prstGeom prst="ellipse">
            <a:avLst/>
          </a:prstGeom>
          <a:ln>
            <a:noFill/>
          </a:ln>
          <a:effectLst>
            <a:softEdge rad="112500"/>
          </a:effectLst>
        </p:spPr>
      </p:pic>
      <p:sp>
        <p:nvSpPr>
          <p:cNvPr id="2" name="عنوان 1"/>
          <p:cNvSpPr>
            <a:spLocks noGrp="1"/>
          </p:cNvSpPr>
          <p:nvPr>
            <p:ph type="ctrTitle"/>
          </p:nvPr>
        </p:nvSpPr>
        <p:spPr>
          <a:xfrm>
            <a:off x="251520" y="195486"/>
            <a:ext cx="8712968" cy="5184576"/>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tabLst>
                <a:tab pos="-33020" algn="l"/>
              </a:tabLst>
            </a:pPr>
            <a:r>
              <a:rPr lang="ar-IQ" sz="1800" u="sng" cap="none" dirty="0" smtClean="0">
                <a:ln w="50800"/>
                <a:solidFill>
                  <a:srgbClr val="FFFF00"/>
                </a:solidFill>
                <a:effectLst/>
              </a:rPr>
              <a:t>الفرق بين التعلم والتعلم الحركي</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u="sng" cap="none" dirty="0" smtClean="0">
                <a:ln w="50800"/>
                <a:solidFill>
                  <a:srgbClr val="FFFF00"/>
                </a:solidFill>
                <a:effectLst/>
              </a:rPr>
              <a:t>أمثلة توضيحية :-</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r>
              <a:rPr lang="ar-IQ" sz="1800" cap="none" dirty="0" smtClean="0">
                <a:ln w="50800"/>
                <a:solidFill>
                  <a:schemeClr val="bg1"/>
                </a:solidFill>
                <a:effectLst/>
              </a:rPr>
              <a:t>1- لماذا ننسى ما تعلمناه من في الابتدائية مثل القصائد الشعرية ولا ننسى ركوب الدراجة</a:t>
            </a:r>
            <a:br>
              <a:rPr lang="ar-IQ" sz="1800" cap="none" dirty="0" smtClean="0">
                <a:ln w="50800"/>
                <a:solidFill>
                  <a:schemeClr val="bg1"/>
                </a:solidFill>
                <a:effectLst/>
              </a:rPr>
            </a:br>
            <a:r>
              <a:rPr lang="ar-IQ" sz="1800" cap="none" dirty="0" smtClean="0">
                <a:ln w="50800"/>
                <a:solidFill>
                  <a:schemeClr val="bg1"/>
                </a:solidFill>
                <a:effectLst/>
              </a:rPr>
              <a:t>2- لماذا ننسى رموز الكيمياء ولا ننسى السباحة</a:t>
            </a:r>
            <a:br>
              <a:rPr lang="ar-IQ" sz="1800" cap="none" dirty="0" smtClean="0">
                <a:ln w="50800"/>
                <a:solidFill>
                  <a:schemeClr val="bg1"/>
                </a:solidFill>
                <a:effectLst/>
              </a:rPr>
            </a:br>
            <a:r>
              <a:rPr lang="ar-IQ" sz="1800" cap="none" dirty="0" smtClean="0">
                <a:ln w="50800"/>
                <a:solidFill>
                  <a:schemeClr val="bg1"/>
                </a:solidFill>
                <a:effectLst/>
              </a:rPr>
              <a:t>3-ما هو الاصعب حفظ موضوع معين في مادة التشريح ام تعلم التهديف السلمي بكرة السلة </a:t>
            </a:r>
            <a:br>
              <a:rPr lang="ar-IQ" sz="1800" cap="none" dirty="0" smtClean="0">
                <a:ln w="50800"/>
                <a:solidFill>
                  <a:schemeClr val="bg1"/>
                </a:solidFill>
                <a:effectLst/>
              </a:rPr>
            </a:br>
            <a:r>
              <a:rPr lang="ar-IQ" sz="1800" cap="none" dirty="0" smtClean="0">
                <a:ln w="50800"/>
                <a:solidFill>
                  <a:schemeClr val="bg1"/>
                </a:solidFill>
                <a:effectLst/>
              </a:rPr>
              <a:t>أن تعلم موضوع مادة التشريح قد يتطلب منا نصف ساعة او ساعة لحفظ هذا الموضوع في حين ان التهديف السلمي يتطلب اسابيع لكي نصل بالمهارة  الى مرحلة الاتقان ويعود السبب في </a:t>
            </a:r>
            <a:r>
              <a:rPr lang="ar-IQ" sz="1800" cap="none" dirty="0" err="1" smtClean="0">
                <a:ln w="50800"/>
                <a:solidFill>
                  <a:schemeClr val="bg1"/>
                </a:solidFill>
                <a:effectLst/>
              </a:rPr>
              <a:t>ذالك</a:t>
            </a:r>
            <a:r>
              <a:rPr lang="ar-IQ" sz="1800" cap="none" dirty="0" smtClean="0">
                <a:ln w="50800"/>
                <a:solidFill>
                  <a:schemeClr val="bg1"/>
                </a:solidFill>
                <a:effectLst/>
              </a:rPr>
              <a:t> ان تعلم موضوع التشريح يعتمد على الجهاز العصبي المركزي وقدرته على خزن المعلومات اما مهارة التهديف السلمي فتعتمد على الجهاز العصبي المركزي والمحيطي فضلا عن عضلات الجسم ككل.</a:t>
            </a:r>
            <a:br>
              <a:rPr lang="ar-IQ" sz="1800" cap="none" dirty="0" smtClean="0">
                <a:ln w="50800"/>
                <a:solidFill>
                  <a:schemeClr val="bg1"/>
                </a:solidFill>
                <a:effectLst/>
              </a:rPr>
            </a:br>
            <a:r>
              <a:rPr lang="ar-IQ" sz="1800" cap="none" dirty="0" smtClean="0">
                <a:ln w="50800"/>
                <a:solidFill>
                  <a:schemeClr val="bg1"/>
                </a:solidFill>
                <a:effectLst/>
              </a:rPr>
              <a:t>لذلك فأن تعلم مهارة معينة يتطلب عدة اجهزة وعلى هذا الاساس فأن تعلم  موضوع حركي اصعب من تعلم موضوع ذهني. </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1057846176"/>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1600" y="987574"/>
            <a:ext cx="5852160" cy="3291840"/>
          </a:xfrm>
          <a:prstGeom prst="ellipse">
            <a:avLst/>
          </a:prstGeom>
          <a:ln>
            <a:noFill/>
          </a:ln>
          <a:effectLst>
            <a:softEdge rad="112500"/>
          </a:effectLst>
        </p:spPr>
      </p:pic>
      <p:sp>
        <p:nvSpPr>
          <p:cNvPr id="2" name="عنوان 1"/>
          <p:cNvSpPr>
            <a:spLocks noGrp="1"/>
          </p:cNvSpPr>
          <p:nvPr>
            <p:ph type="ctrTitle"/>
          </p:nvPr>
        </p:nvSpPr>
        <p:spPr>
          <a:xfrm>
            <a:off x="611560" y="123478"/>
            <a:ext cx="7920880" cy="502002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800" cap="none" dirty="0" smtClean="0">
                <a:ln w="50800"/>
                <a:solidFill>
                  <a:schemeClr val="bg1">
                    <a:shade val="50000"/>
                  </a:schemeClr>
                </a:solidFill>
                <a:effectLst/>
              </a:rPr>
              <a:t>لذا نستنتج من ذلك ان الذاكرة الحركية هي </a:t>
            </a:r>
            <a:r>
              <a:rPr lang="ar-IQ" sz="2800" cap="none" dirty="0" err="1" smtClean="0">
                <a:ln w="50800"/>
                <a:solidFill>
                  <a:schemeClr val="bg1">
                    <a:shade val="50000"/>
                  </a:schemeClr>
                </a:solidFill>
                <a:effectLst/>
              </a:rPr>
              <a:t>هي</a:t>
            </a:r>
            <a:r>
              <a:rPr lang="ar-IQ" sz="2800" cap="none" dirty="0" smtClean="0">
                <a:ln w="50800"/>
                <a:solidFill>
                  <a:schemeClr val="bg1">
                    <a:shade val="50000"/>
                  </a:schemeClr>
                </a:solidFill>
                <a:effectLst/>
              </a:rPr>
              <a:t> اقوى ذاكرة     وهناك مثل غربي في هذا المجال: - </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              أسمع ------- انسى</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               أرى ---------- اتذكر</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                 أعمل --------اتعلم </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
            </a:r>
            <a:br>
              <a:rPr lang="ar-IQ" sz="2800" cap="none" dirty="0" smtClean="0">
                <a:ln w="50800"/>
                <a:solidFill>
                  <a:schemeClr val="bg1">
                    <a:shade val="50000"/>
                  </a:schemeClr>
                </a:solidFill>
                <a:effectLst/>
              </a:rPr>
            </a:br>
            <a:r>
              <a:rPr lang="ar-IQ" sz="2800" cap="none" dirty="0" smtClean="0">
                <a:ln w="50800"/>
                <a:solidFill>
                  <a:schemeClr val="bg1">
                    <a:shade val="50000"/>
                  </a:schemeClr>
                </a:solidFill>
                <a:effectLst/>
              </a:rPr>
              <a:t>ومن هذا المثل نستنبط ان اقوى ذاكرة هي الذاكرة الحركية تليها الذاكرة عن طريق النظر ثم الذاكرة عن طريق السمع.</a:t>
            </a:r>
            <a:endParaRPr lang="ar-IQ" sz="2800" cap="none" dirty="0">
              <a:ln w="50800"/>
              <a:solidFill>
                <a:schemeClr val="bg1">
                  <a:shade val="50000"/>
                </a:schemeClr>
              </a:solidFill>
              <a:effectLst/>
            </a:endParaRPr>
          </a:p>
        </p:txBody>
      </p:sp>
    </p:spTree>
    <p:extLst>
      <p:ext uri="{BB962C8B-B14F-4D97-AF65-F5344CB8AC3E}">
        <p14:creationId xmlns:p14="http://schemas.microsoft.com/office/powerpoint/2010/main" val="3364287027"/>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3568" y="509001"/>
            <a:ext cx="7992888" cy="4135352"/>
          </a:xfrm>
          <a:prstGeom prst="ellipse">
            <a:avLst/>
          </a:prstGeom>
          <a:ln>
            <a:noFill/>
          </a:ln>
          <a:effectLst>
            <a:softEdge rad="112500"/>
          </a:effectLst>
        </p:spPr>
      </p:pic>
      <p:sp>
        <p:nvSpPr>
          <p:cNvPr id="2" name="عنوان 1"/>
          <p:cNvSpPr>
            <a:spLocks noGrp="1"/>
          </p:cNvSpPr>
          <p:nvPr>
            <p:ph type="ctrTitle"/>
          </p:nvPr>
        </p:nvSpPr>
        <p:spPr>
          <a:xfrm>
            <a:off x="539552" y="267494"/>
            <a:ext cx="7848872" cy="4752528"/>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marL="457200">
              <a:lnSpc>
                <a:spcPct val="115000"/>
              </a:lnSpc>
              <a:tabLst>
                <a:tab pos="-33020" algn="l"/>
              </a:tabLst>
            </a:pPr>
            <a:r>
              <a:rPr lang="ar-IQ" sz="4000" u="sng" cap="none" dirty="0" smtClean="0">
                <a:ln w="50800"/>
                <a:solidFill>
                  <a:srgbClr val="FF0000"/>
                </a:solidFill>
                <a:effectLst/>
                <a:latin typeface="Calibri"/>
                <a:ea typeface="Calibri"/>
                <a:cs typeface="Arial"/>
              </a:rPr>
              <a:t>مفهوم التعلم الحركي :- </a:t>
            </a:r>
            <a:r>
              <a:rPr lang="ar-IQ" sz="4000" cap="none" dirty="0" smtClean="0">
                <a:ln w="50800"/>
                <a:solidFill>
                  <a:schemeClr val="bg1">
                    <a:lumMod val="95000"/>
                    <a:lumOff val="5000"/>
                  </a:schemeClr>
                </a:solidFill>
                <a:effectLst/>
                <a:latin typeface="Calibri"/>
                <a:ea typeface="Calibri"/>
                <a:cs typeface="Arial"/>
              </a:rPr>
              <a:t/>
            </a:r>
            <a:br>
              <a:rPr lang="ar-IQ" sz="4000" cap="none" dirty="0" smtClean="0">
                <a:ln w="50800"/>
                <a:solidFill>
                  <a:schemeClr val="bg1">
                    <a:lumMod val="95000"/>
                    <a:lumOff val="5000"/>
                  </a:schemeClr>
                </a:solidFill>
                <a:effectLst/>
                <a:latin typeface="Calibri"/>
                <a:ea typeface="Calibri"/>
                <a:cs typeface="Arial"/>
              </a:rPr>
            </a:br>
            <a:r>
              <a:rPr lang="ar-IQ" sz="4000" cap="none" dirty="0" smtClean="0">
                <a:ln w="50800"/>
                <a:solidFill>
                  <a:schemeClr val="bg1">
                    <a:lumMod val="95000"/>
                    <a:lumOff val="5000"/>
                  </a:schemeClr>
                </a:solidFill>
                <a:effectLst/>
                <a:latin typeface="Calibri"/>
                <a:ea typeface="Calibri"/>
                <a:cs typeface="Arial"/>
              </a:rPr>
              <a:t>هناك مفاهيم كثيرة للتعلم الحركي ومن ابسطها: هو تغيير دائم في السلوك الحركي نتيجة التكرار والتصحيح.</a:t>
            </a:r>
            <a:br>
              <a:rPr lang="ar-IQ" sz="4000" cap="none" dirty="0" smtClean="0">
                <a:ln w="50800"/>
                <a:solidFill>
                  <a:schemeClr val="bg1">
                    <a:lumMod val="95000"/>
                    <a:lumOff val="5000"/>
                  </a:schemeClr>
                </a:solidFill>
                <a:effectLst/>
                <a:latin typeface="Calibri"/>
                <a:ea typeface="Calibri"/>
                <a:cs typeface="Arial"/>
              </a:rPr>
            </a:br>
            <a:r>
              <a:rPr lang="ar-IQ" sz="4000" cap="none" dirty="0" smtClean="0">
                <a:ln w="50800"/>
                <a:solidFill>
                  <a:schemeClr val="bg1">
                    <a:lumMod val="95000"/>
                    <a:lumOff val="5000"/>
                  </a:schemeClr>
                </a:solidFill>
                <a:effectLst/>
                <a:latin typeface="Calibri"/>
                <a:ea typeface="Calibri"/>
                <a:cs typeface="Arial"/>
              </a:rPr>
              <a:t>اذا ان التعلم لا </a:t>
            </a:r>
            <a:r>
              <a:rPr lang="ar-IQ" sz="4000" cap="none" dirty="0" err="1" smtClean="0">
                <a:ln w="50800"/>
                <a:solidFill>
                  <a:schemeClr val="bg1">
                    <a:lumMod val="95000"/>
                    <a:lumOff val="5000"/>
                  </a:schemeClr>
                </a:solidFill>
                <a:effectLst/>
                <a:latin typeface="Calibri"/>
                <a:ea typeface="Calibri"/>
                <a:cs typeface="Arial"/>
              </a:rPr>
              <a:t>ياتي</a:t>
            </a:r>
            <a:r>
              <a:rPr lang="ar-IQ" sz="4000" cap="none" dirty="0" smtClean="0">
                <a:ln w="50800"/>
                <a:solidFill>
                  <a:schemeClr val="bg1">
                    <a:lumMod val="95000"/>
                    <a:lumOff val="5000"/>
                  </a:schemeClr>
                </a:solidFill>
                <a:effectLst/>
                <a:latin typeface="Calibri"/>
                <a:ea typeface="Calibri"/>
                <a:cs typeface="Arial"/>
              </a:rPr>
              <a:t> عن طريق النضج والدوافع بل </a:t>
            </a:r>
            <a:r>
              <a:rPr lang="ar-IQ" sz="4000" cap="none" dirty="0" err="1" smtClean="0">
                <a:ln w="50800"/>
                <a:solidFill>
                  <a:schemeClr val="bg1">
                    <a:lumMod val="95000"/>
                    <a:lumOff val="5000"/>
                  </a:schemeClr>
                </a:solidFill>
                <a:effectLst/>
                <a:latin typeface="Calibri"/>
                <a:ea typeface="Calibri"/>
                <a:cs typeface="Arial"/>
              </a:rPr>
              <a:t>ياتي</a:t>
            </a:r>
            <a:r>
              <a:rPr lang="ar-IQ" sz="4000" cap="none" dirty="0" smtClean="0">
                <a:ln w="50800"/>
                <a:solidFill>
                  <a:schemeClr val="bg1">
                    <a:lumMod val="95000"/>
                    <a:lumOff val="5000"/>
                  </a:schemeClr>
                </a:solidFill>
                <a:effectLst/>
                <a:latin typeface="Calibri"/>
                <a:ea typeface="Calibri"/>
                <a:cs typeface="Arial"/>
              </a:rPr>
              <a:t> عن طريق </a:t>
            </a:r>
            <a:r>
              <a:rPr lang="ar-IQ" sz="4000" cap="none" dirty="0" err="1" smtClean="0">
                <a:ln w="50800"/>
                <a:solidFill>
                  <a:schemeClr val="bg1">
                    <a:lumMod val="95000"/>
                    <a:lumOff val="5000"/>
                  </a:schemeClr>
                </a:solidFill>
                <a:effectLst/>
                <a:latin typeface="Calibri"/>
                <a:ea typeface="Calibri"/>
                <a:cs typeface="Arial"/>
              </a:rPr>
              <a:t>الالتدريب</a:t>
            </a:r>
            <a:r>
              <a:rPr lang="ar-IQ" sz="4000" cap="none" dirty="0" smtClean="0">
                <a:ln w="50800"/>
                <a:solidFill>
                  <a:schemeClr val="bg1">
                    <a:lumMod val="95000"/>
                    <a:lumOff val="5000"/>
                  </a:schemeClr>
                </a:solidFill>
                <a:effectLst/>
                <a:latin typeface="Calibri"/>
                <a:ea typeface="Calibri"/>
                <a:cs typeface="Arial"/>
              </a:rPr>
              <a:t> والتصحيح المتواصل </a:t>
            </a:r>
            <a:r>
              <a:rPr lang="ar-IQ" sz="4000" cap="none" dirty="0" smtClean="0">
                <a:ln w="50800"/>
                <a:solidFill>
                  <a:schemeClr val="bg1">
                    <a:shade val="50000"/>
                  </a:schemeClr>
                </a:solidFill>
                <a:effectLst/>
                <a:latin typeface="Calibri"/>
                <a:ea typeface="Calibri"/>
                <a:cs typeface="Arial"/>
              </a:rPr>
              <a:t>.</a:t>
            </a:r>
            <a:r>
              <a:rPr lang="en-US" sz="3600" cap="none" dirty="0">
                <a:ln w="50800"/>
                <a:solidFill>
                  <a:schemeClr val="bg1">
                    <a:shade val="50000"/>
                  </a:schemeClr>
                </a:solidFill>
                <a:effectLst/>
                <a:latin typeface="Calibri"/>
                <a:ea typeface="Calibri"/>
                <a:cs typeface="Arial"/>
              </a:rPr>
              <a:t/>
            </a:r>
            <a:br>
              <a:rPr lang="en-US" sz="3600" cap="none" dirty="0">
                <a:ln w="50800"/>
                <a:solidFill>
                  <a:schemeClr val="bg1">
                    <a:shade val="50000"/>
                  </a:schemeClr>
                </a:solidFill>
                <a:effectLst/>
                <a:latin typeface="Calibri"/>
                <a:ea typeface="Calibri"/>
                <a:cs typeface="Arial"/>
              </a:rPr>
            </a:br>
            <a:endParaRPr lang="ar-IQ" cap="none" dirty="0">
              <a:ln w="50800"/>
              <a:solidFill>
                <a:schemeClr val="bg1">
                  <a:shade val="50000"/>
                </a:schemeClr>
              </a:solidFill>
              <a:effectLst/>
            </a:endParaRPr>
          </a:p>
        </p:txBody>
      </p:sp>
    </p:spTree>
    <p:extLst>
      <p:ext uri="{BB962C8B-B14F-4D97-AF65-F5344CB8AC3E}">
        <p14:creationId xmlns:p14="http://schemas.microsoft.com/office/powerpoint/2010/main" val="3890182985"/>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7584" y="1114187"/>
            <a:ext cx="6047604" cy="3401777"/>
          </a:xfrm>
          <a:prstGeom prst="ellipse">
            <a:avLst/>
          </a:prstGeom>
          <a:ln>
            <a:noFill/>
          </a:ln>
          <a:effectLst>
            <a:softEdge rad="112500"/>
          </a:effectLst>
        </p:spPr>
      </p:pic>
      <p:sp>
        <p:nvSpPr>
          <p:cNvPr id="2" name="عنوان 1"/>
          <p:cNvSpPr>
            <a:spLocks noGrp="1"/>
          </p:cNvSpPr>
          <p:nvPr>
            <p:ph type="ctrTitle"/>
          </p:nvPr>
        </p:nvSpPr>
        <p:spPr>
          <a:xfrm>
            <a:off x="107504" y="119534"/>
            <a:ext cx="8496944" cy="5116512"/>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pPr>
            <a:r>
              <a:rPr lang="ar-IQ" sz="2400" u="sng" cap="none" dirty="0" smtClean="0">
                <a:ln w="50800"/>
                <a:solidFill>
                  <a:srgbClr val="FF0000"/>
                </a:solidFill>
                <a:effectLst/>
              </a:rPr>
              <a:t>مصطلحات </a:t>
            </a:r>
            <a:r>
              <a:rPr lang="ar-IQ" sz="2400" u="sng" cap="none" dirty="0" smtClean="0">
                <a:ln w="50800"/>
                <a:solidFill>
                  <a:srgbClr val="FF0000"/>
                </a:solidFill>
                <a:effectLst/>
              </a:rPr>
              <a:t>التعلم الحركي:</a:t>
            </a:r>
            <a:r>
              <a:rPr lang="ar-IQ" sz="2400" cap="none" dirty="0" smtClean="0">
                <a:ln w="50800"/>
                <a:solidFill>
                  <a:srgbClr val="002060"/>
                </a:solidFill>
                <a:effectLst/>
              </a:rPr>
              <a:t/>
            </a:r>
            <a:br>
              <a:rPr lang="ar-IQ" sz="2400" cap="none" dirty="0" smtClean="0">
                <a:ln w="50800"/>
                <a:solidFill>
                  <a:srgbClr val="002060"/>
                </a:solidFill>
                <a:effectLst/>
              </a:rPr>
            </a:br>
            <a:r>
              <a:rPr lang="ar-IQ" sz="2400" cap="none" dirty="0" smtClean="0">
                <a:ln w="50800"/>
                <a:solidFill>
                  <a:srgbClr val="002060"/>
                </a:solidFill>
                <a:effectLst/>
              </a:rPr>
              <a:t>1- الاداء الحركي:- هو الشكل الظاهري من التعلم الحركي فأن التعلم الحركي هو عملية داخلية وغير ملموسة اما الاداء الحركي هو الشكل الظاهري للتعلم </a:t>
            </a:r>
            <a:r>
              <a:rPr lang="en-US" sz="2400" cap="none" dirty="0" smtClean="0">
                <a:ln w="50800"/>
                <a:solidFill>
                  <a:srgbClr val="002060"/>
                </a:solidFill>
                <a:effectLst/>
              </a:rPr>
              <a:t> </a:t>
            </a:r>
            <a:r>
              <a:rPr lang="en-US" sz="2400" cap="none" dirty="0">
                <a:ln w="50800"/>
                <a:solidFill>
                  <a:srgbClr val="002060"/>
                </a:solidFill>
                <a:effectLst/>
              </a:rPr>
              <a:t/>
            </a:r>
            <a:br>
              <a:rPr lang="en-US" sz="2400" cap="none" dirty="0">
                <a:ln w="50800"/>
                <a:solidFill>
                  <a:srgbClr val="002060"/>
                </a:solidFill>
                <a:effectLst/>
              </a:rPr>
            </a:br>
            <a:r>
              <a:rPr lang="ar-IQ" sz="2400" cap="none" dirty="0" smtClean="0">
                <a:ln w="50800"/>
                <a:solidFill>
                  <a:srgbClr val="002060"/>
                </a:solidFill>
                <a:effectLst/>
              </a:rPr>
              <a:t>السلوك الحركي</a:t>
            </a:r>
            <a:r>
              <a:rPr lang="en-US" sz="2400" cap="none" dirty="0" smtClean="0">
                <a:ln w="50800"/>
                <a:solidFill>
                  <a:srgbClr val="002060"/>
                </a:solidFill>
                <a:effectLst/>
              </a:rPr>
              <a:t>:</a:t>
            </a:r>
            <a:r>
              <a:rPr lang="ar-IQ" sz="2400" cap="none" dirty="0" smtClean="0">
                <a:ln w="50800"/>
                <a:solidFill>
                  <a:srgbClr val="002060"/>
                </a:solidFill>
                <a:effectLst/>
              </a:rPr>
              <a:t>- وهو تصرف الفرد للوصول الى هده معين.</a:t>
            </a:r>
            <a:br>
              <a:rPr lang="ar-IQ" sz="2400" cap="none" dirty="0" smtClean="0">
                <a:ln w="50800"/>
                <a:solidFill>
                  <a:srgbClr val="002060"/>
                </a:solidFill>
                <a:effectLst/>
              </a:rPr>
            </a:br>
            <a:r>
              <a:rPr lang="ar-IQ" sz="2400" cap="none" dirty="0" smtClean="0">
                <a:ln w="50800"/>
                <a:solidFill>
                  <a:srgbClr val="002060"/>
                </a:solidFill>
                <a:effectLst/>
              </a:rPr>
              <a:t>التحكم ولسيطرة الحركية:- وهو ميكانيكية السيطرة في السلوك المهاري .</a:t>
            </a:r>
            <a:br>
              <a:rPr lang="ar-IQ" sz="2400" cap="none" dirty="0" smtClean="0">
                <a:ln w="50800"/>
                <a:solidFill>
                  <a:srgbClr val="002060"/>
                </a:solidFill>
                <a:effectLst/>
              </a:rPr>
            </a:br>
            <a:r>
              <a:rPr lang="ar-IQ" sz="2400" cap="none" dirty="0" smtClean="0">
                <a:ln w="50800"/>
                <a:solidFill>
                  <a:srgbClr val="002060"/>
                </a:solidFill>
                <a:effectLst/>
              </a:rPr>
              <a:t>المهارة:- هو مهمة او</a:t>
            </a:r>
            <a:r>
              <a:rPr lang="en-US" sz="2400" cap="none" dirty="0" smtClean="0">
                <a:ln w="50800"/>
                <a:solidFill>
                  <a:srgbClr val="002060"/>
                </a:solidFill>
                <a:effectLst/>
              </a:rPr>
              <a:t> </a:t>
            </a:r>
            <a:r>
              <a:rPr lang="ar-IQ" sz="2400" cap="none" dirty="0" smtClean="0">
                <a:ln w="50800"/>
                <a:solidFill>
                  <a:srgbClr val="002060"/>
                </a:solidFill>
                <a:effectLst/>
              </a:rPr>
              <a:t>عمل معين يعكس فاعلية عالية بالداء</a:t>
            </a:r>
            <a:r>
              <a:rPr lang="ar-IQ" sz="2200" cap="none" dirty="0" smtClean="0">
                <a:ln w="50800"/>
                <a:solidFill>
                  <a:srgbClr val="FF0000"/>
                </a:solidFill>
                <a:effectLst/>
              </a:rPr>
              <a:t>.</a:t>
            </a:r>
            <a:r>
              <a:rPr lang="en-US" sz="2200" cap="none" dirty="0">
                <a:ln w="50800"/>
                <a:solidFill>
                  <a:srgbClr val="FF0000"/>
                </a:solidFill>
                <a:effectLst/>
              </a:rPr>
              <a:t/>
            </a:r>
            <a:br>
              <a:rPr lang="en-US" sz="2200" cap="none" dirty="0">
                <a:ln w="50800"/>
                <a:solidFill>
                  <a:srgbClr val="FF0000"/>
                </a:solidFill>
                <a:effectLst/>
              </a:rPr>
            </a:br>
            <a:endParaRPr lang="ar-IQ" sz="1800" cap="none" dirty="0">
              <a:ln w="50800"/>
              <a:solidFill>
                <a:srgbClr val="FF0000"/>
              </a:solidFill>
              <a:effectLst/>
            </a:endParaRPr>
          </a:p>
        </p:txBody>
      </p:sp>
    </p:spTree>
    <p:extLst>
      <p:ext uri="{BB962C8B-B14F-4D97-AF65-F5344CB8AC3E}">
        <p14:creationId xmlns:p14="http://schemas.microsoft.com/office/powerpoint/2010/main" val="250201169"/>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23478"/>
            <a:ext cx="7848872" cy="4608512"/>
          </a:xfrm>
          <a:prstGeom prst="ellipse">
            <a:avLst/>
          </a:prstGeom>
          <a:ln>
            <a:noFill/>
          </a:ln>
          <a:effectLst>
            <a:softEdge rad="112500"/>
          </a:effectLst>
        </p:spPr>
      </p:pic>
      <p:sp>
        <p:nvSpPr>
          <p:cNvPr id="2" name="عنوان 1"/>
          <p:cNvSpPr>
            <a:spLocks noGrp="1"/>
          </p:cNvSpPr>
          <p:nvPr>
            <p:ph type="ctrTitle"/>
          </p:nvPr>
        </p:nvSpPr>
        <p:spPr>
          <a:xfrm>
            <a:off x="539552" y="123478"/>
            <a:ext cx="8136904" cy="4392488"/>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marL="362585">
              <a:tabLst>
                <a:tab pos="-153670" algn="l"/>
                <a:tab pos="92710" algn="l"/>
              </a:tabLst>
            </a:pPr>
            <a:r>
              <a:rPr lang="ar-IQ" sz="2700" u="sng" cap="none" dirty="0" smtClean="0">
                <a:ln w="50800"/>
                <a:solidFill>
                  <a:srgbClr val="FF0000"/>
                </a:solidFill>
                <a:effectLst/>
              </a:rPr>
              <a:t>مميزات الاداء الحركي الماهر</a:t>
            </a:r>
            <a:r>
              <a:rPr lang="en-US" sz="2700" u="sng" cap="none" dirty="0" smtClean="0">
                <a:ln w="50800"/>
                <a:solidFill>
                  <a:srgbClr val="FF0000"/>
                </a:solidFill>
                <a:effectLst/>
              </a:rPr>
              <a:t>:</a:t>
            </a:r>
            <a:r>
              <a:rPr lang="ar-IQ" sz="2700" u="sng" cap="none" dirty="0" smtClean="0">
                <a:ln w="50800"/>
                <a:solidFill>
                  <a:srgbClr val="FF0000"/>
                </a:solidFill>
                <a:effectLst/>
              </a:rPr>
              <a:t>-</a:t>
            </a:r>
            <a:r>
              <a:rPr lang="ar-IQ" sz="2700" cap="none" dirty="0" smtClean="0">
                <a:ln w="50800"/>
                <a:solidFill>
                  <a:schemeClr val="tx1"/>
                </a:solidFill>
                <a:effectLst/>
              </a:rPr>
              <a:t/>
            </a:r>
            <a:br>
              <a:rPr lang="ar-IQ" sz="2700" cap="none" dirty="0" smtClean="0">
                <a:ln w="50800"/>
                <a:solidFill>
                  <a:schemeClr val="tx1"/>
                </a:solidFill>
                <a:effectLst/>
              </a:rPr>
            </a:br>
            <a:r>
              <a:rPr lang="ar-IQ" sz="2700" cap="none" dirty="0" smtClean="0">
                <a:ln w="50800"/>
                <a:solidFill>
                  <a:schemeClr val="tx1"/>
                </a:solidFill>
                <a:effectLst/>
              </a:rPr>
              <a:t>اللاعب الماهر هو اللاعب الذي يتمكن من تنفيذ واجب معين بنوعية عالية باداء سريع ودقيق وبدون اخطاء ومن مميزات اللاعب الماهر:-</a:t>
            </a:r>
            <a:br>
              <a:rPr lang="ar-IQ" sz="2700" cap="none" dirty="0" smtClean="0">
                <a:ln w="50800"/>
                <a:solidFill>
                  <a:schemeClr val="tx1"/>
                </a:solidFill>
                <a:effectLst/>
              </a:rPr>
            </a:br>
            <a:r>
              <a:rPr lang="ar-IQ" sz="2700" cap="none" dirty="0" smtClean="0">
                <a:ln w="50800"/>
                <a:solidFill>
                  <a:schemeClr val="tx1"/>
                </a:solidFill>
                <a:effectLst/>
              </a:rPr>
              <a:t>1- يكون الاداء الحركي سهل التنفيذ  وبأنسيابيه عالية</a:t>
            </a:r>
            <a:br>
              <a:rPr lang="ar-IQ" sz="2700" cap="none" dirty="0" smtClean="0">
                <a:ln w="50800"/>
                <a:solidFill>
                  <a:schemeClr val="tx1"/>
                </a:solidFill>
                <a:effectLst/>
              </a:rPr>
            </a:br>
            <a:r>
              <a:rPr lang="ar-IQ" sz="2700" cap="none" dirty="0" smtClean="0">
                <a:ln w="50800"/>
                <a:solidFill>
                  <a:schemeClr val="tx1"/>
                </a:solidFill>
                <a:effectLst/>
              </a:rPr>
              <a:t>2- الفدرة على توقع المتغيرات الحاصلة في المحيط والقدرة على التصرف الصحيح بحيث لا يتأثر السلوك من حيث السرعة والدقة على عكس اللاعب المبتدئ</a:t>
            </a:r>
            <a:br>
              <a:rPr lang="ar-IQ" sz="2700" cap="none" dirty="0" smtClean="0">
                <a:ln w="50800"/>
                <a:solidFill>
                  <a:schemeClr val="tx1"/>
                </a:solidFill>
                <a:effectLst/>
              </a:rPr>
            </a:br>
            <a:r>
              <a:rPr lang="ar-IQ" sz="2700" cap="none" dirty="0" smtClean="0">
                <a:ln w="50800"/>
                <a:solidFill>
                  <a:schemeClr val="tx1"/>
                </a:solidFill>
                <a:effectLst/>
              </a:rPr>
              <a:t>3- عدم وجود المفاجئات والثبات على المستوى والاستعداد التام لكل الظروف</a:t>
            </a:r>
            <a:r>
              <a:rPr lang="ar-IQ" sz="2200" cap="none" dirty="0" smtClean="0">
                <a:ln w="50800"/>
                <a:solidFill>
                  <a:srgbClr val="FF0000"/>
                </a:solidFill>
                <a:effectLst/>
              </a:rPr>
              <a:t/>
            </a:r>
            <a:br>
              <a:rPr lang="ar-IQ" sz="2200" cap="none" dirty="0" smtClean="0">
                <a:ln w="50800"/>
                <a:solidFill>
                  <a:srgbClr val="FF0000"/>
                </a:solidFill>
                <a:effectLst/>
              </a:rPr>
            </a:br>
            <a:endParaRPr lang="ar-IQ" cap="none" dirty="0">
              <a:ln w="50800"/>
              <a:solidFill>
                <a:srgbClr val="FF0000"/>
              </a:solidFill>
              <a:effectLst/>
            </a:endParaRPr>
          </a:p>
        </p:txBody>
      </p:sp>
    </p:spTree>
    <p:extLst>
      <p:ext uri="{BB962C8B-B14F-4D97-AF65-F5344CB8AC3E}">
        <p14:creationId xmlns:p14="http://schemas.microsoft.com/office/powerpoint/2010/main" val="4063705164"/>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7584" y="699542"/>
            <a:ext cx="6233889" cy="3816424"/>
          </a:xfrm>
          <a:prstGeom prst="ellipse">
            <a:avLst/>
          </a:prstGeom>
          <a:ln>
            <a:noFill/>
          </a:ln>
          <a:effectLst>
            <a:softEdge rad="112500"/>
          </a:effectLst>
        </p:spPr>
      </p:pic>
      <p:sp>
        <p:nvSpPr>
          <p:cNvPr id="2" name="عنوان 1"/>
          <p:cNvSpPr>
            <a:spLocks noGrp="1"/>
          </p:cNvSpPr>
          <p:nvPr>
            <p:ph type="ctrTitle"/>
          </p:nvPr>
        </p:nvSpPr>
        <p:spPr>
          <a:xfrm>
            <a:off x="251520" y="411510"/>
            <a:ext cx="8784976" cy="4536504"/>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spcBef>
                <a:spcPts val="600"/>
              </a:spcBef>
              <a:spcAft>
                <a:spcPts val="600"/>
              </a:spcAft>
              <a:tabLst>
                <a:tab pos="-33020" algn="l"/>
              </a:tabLst>
            </a:pPr>
            <a:r>
              <a:rPr lang="ar-IQ" sz="2700" u="sng" cap="none" dirty="0" smtClean="0">
                <a:ln w="50800"/>
                <a:solidFill>
                  <a:srgbClr val="FF0000"/>
                </a:solidFill>
                <a:effectLst/>
                <a:latin typeface="+mn-lt"/>
                <a:ea typeface="Calibri"/>
                <a:cs typeface="Simplified Arabic"/>
              </a:rPr>
              <a:t>الفرق بين التعلم والتدريب:-</a:t>
            </a:r>
            <a:r>
              <a:rPr lang="ar-IQ" sz="2700" cap="none" dirty="0" smtClean="0">
                <a:ln w="50800"/>
                <a:solidFill>
                  <a:schemeClr val="bg1"/>
                </a:solidFill>
                <a:effectLst/>
                <a:latin typeface="+mn-lt"/>
                <a:ea typeface="Calibri"/>
                <a:cs typeface="Simplified Arabic"/>
              </a:rPr>
              <a:t/>
            </a:r>
            <a:br>
              <a:rPr lang="ar-IQ" sz="2700" cap="none" dirty="0" smtClean="0">
                <a:ln w="50800"/>
                <a:solidFill>
                  <a:schemeClr val="bg1"/>
                </a:solidFill>
                <a:effectLst/>
                <a:latin typeface="+mn-lt"/>
                <a:ea typeface="Calibri"/>
                <a:cs typeface="Simplified Arabic"/>
              </a:rPr>
            </a:br>
            <a:r>
              <a:rPr lang="ar-IQ" sz="2200" cap="none" dirty="0" smtClean="0">
                <a:ln w="50800"/>
                <a:solidFill>
                  <a:srgbClr val="FF0000"/>
                </a:solidFill>
                <a:effectLst/>
                <a:latin typeface="+mn-lt"/>
                <a:ea typeface="Calibri"/>
                <a:cs typeface="Simplified Arabic"/>
              </a:rPr>
              <a:t>1-</a:t>
            </a:r>
            <a:r>
              <a:rPr lang="en-US" sz="2200" cap="none" dirty="0" smtClean="0">
                <a:ln w="50800"/>
                <a:solidFill>
                  <a:srgbClr val="FF0000"/>
                </a:solidFill>
                <a:effectLst/>
                <a:latin typeface="+mn-lt"/>
                <a:ea typeface="Calibri"/>
                <a:cs typeface="Simplified Arabic"/>
              </a:rPr>
              <a:t> </a:t>
            </a:r>
            <a:r>
              <a:rPr lang="en-US" sz="2200" cap="none" dirty="0" smtClean="0">
                <a:ln w="50800"/>
                <a:solidFill>
                  <a:schemeClr val="bg1"/>
                </a:solidFill>
                <a:effectLst/>
                <a:latin typeface="+mn-lt"/>
                <a:ea typeface="Calibri"/>
                <a:cs typeface="Simplified Arabic"/>
              </a:rPr>
              <a:t>  </a:t>
            </a:r>
            <a:r>
              <a:rPr lang="ar-IQ" sz="3100" cap="none" dirty="0" smtClean="0">
                <a:ln w="50800"/>
                <a:solidFill>
                  <a:srgbClr val="FF0000"/>
                </a:solidFill>
                <a:effectLst/>
                <a:latin typeface="+mn-lt"/>
                <a:ea typeface="Calibri"/>
                <a:cs typeface="Simplified Arabic"/>
              </a:rPr>
              <a:t>التدريب : </a:t>
            </a:r>
            <a:r>
              <a:rPr lang="ar-IQ" sz="3100" cap="none" dirty="0" smtClean="0">
                <a:ln w="50800"/>
                <a:solidFill>
                  <a:schemeClr val="bg1"/>
                </a:solidFill>
                <a:effectLst/>
                <a:latin typeface="+mn-lt"/>
                <a:ea typeface="Calibri"/>
                <a:cs typeface="Simplified Arabic"/>
              </a:rPr>
              <a:t>هو تكرار الاداء بأحمال وشدد مختلفة لغرض تحسين الحالة الو</a:t>
            </a:r>
            <a:r>
              <a:rPr lang="ar-IQ" sz="3100" cap="none" dirty="0" smtClean="0">
                <a:ln w="50800"/>
                <a:solidFill>
                  <a:schemeClr val="bg1"/>
                </a:solidFill>
                <a:effectLst/>
                <a:latin typeface="Calibri"/>
                <a:ea typeface="Calibri"/>
                <a:cs typeface="Arial"/>
              </a:rPr>
              <a:t>ظيفية لأجهزة الجسم المختلفة مثل تطوير القوة يتم عن طريق زيادة الاثقال وتطوير التحمل يتم عن طريق زيادة التكرارات </a:t>
            </a:r>
            <a:br>
              <a:rPr lang="ar-IQ" sz="3100" cap="none" dirty="0" smtClean="0">
                <a:ln w="50800"/>
                <a:solidFill>
                  <a:schemeClr val="bg1"/>
                </a:solidFill>
                <a:effectLst/>
                <a:latin typeface="Calibri"/>
                <a:ea typeface="Calibri"/>
                <a:cs typeface="Arial"/>
              </a:rPr>
            </a:br>
            <a:r>
              <a:rPr lang="ar-IQ" sz="3100" cap="none" dirty="0" smtClean="0">
                <a:ln w="50800"/>
                <a:solidFill>
                  <a:srgbClr val="FF0000"/>
                </a:solidFill>
                <a:effectLst/>
                <a:latin typeface="Calibri"/>
                <a:ea typeface="Calibri"/>
                <a:cs typeface="Arial"/>
              </a:rPr>
              <a:t>2- التعلم : </a:t>
            </a:r>
            <a:r>
              <a:rPr lang="ar-IQ" sz="3100" cap="none" dirty="0" smtClean="0">
                <a:ln w="50800"/>
                <a:solidFill>
                  <a:schemeClr val="bg1"/>
                </a:solidFill>
                <a:effectLst/>
                <a:latin typeface="Calibri"/>
                <a:ea typeface="Calibri"/>
                <a:cs typeface="Arial"/>
              </a:rPr>
              <a:t>هو تكرار الاداء من اجل تحسين المسارات الحركية للفرد للوصول الى الاداء الامثل.</a:t>
            </a:r>
            <a:br>
              <a:rPr lang="ar-IQ" sz="3100" cap="none" dirty="0" smtClean="0">
                <a:ln w="50800"/>
                <a:solidFill>
                  <a:schemeClr val="bg1"/>
                </a:solidFill>
                <a:effectLst/>
                <a:latin typeface="Calibri"/>
                <a:ea typeface="Calibri"/>
                <a:cs typeface="Arial"/>
              </a:rPr>
            </a:br>
            <a:r>
              <a:rPr lang="ar-IQ" sz="3100" cap="none" dirty="0" smtClean="0">
                <a:ln w="50800"/>
                <a:solidFill>
                  <a:schemeClr val="bg1"/>
                </a:solidFill>
                <a:effectLst/>
                <a:latin typeface="Calibri"/>
                <a:ea typeface="Calibri"/>
                <a:cs typeface="Arial"/>
              </a:rPr>
              <a:t>ونجد ان التدريب والتعلم متلازمان فالتدريب واضح في فترات الاعداد العام والخاص اما التعلم فنجده واضح في فترة الاعداد </a:t>
            </a:r>
            <a:r>
              <a:rPr lang="ar-IQ" sz="3100" cap="none" dirty="0" smtClean="0">
                <a:ln w="50800"/>
                <a:solidFill>
                  <a:schemeClr val="bg1"/>
                </a:solidFill>
                <a:effectLst/>
                <a:latin typeface="Calibri"/>
                <a:ea typeface="Calibri"/>
                <a:cs typeface="Arial"/>
              </a:rPr>
              <a:t>المهاري.</a:t>
            </a:r>
            <a:r>
              <a:rPr lang="ar-IQ" sz="2000" cap="none" dirty="0" smtClean="0">
                <a:ln w="50800"/>
                <a:solidFill>
                  <a:schemeClr val="bg1">
                    <a:shade val="50000"/>
                  </a:schemeClr>
                </a:solidFill>
                <a:effectLst/>
                <a:latin typeface="Calibri"/>
                <a:ea typeface="Calibri"/>
                <a:cs typeface="Arial"/>
              </a:rPr>
              <a:t/>
            </a:r>
            <a:br>
              <a:rPr lang="ar-IQ" sz="2000" cap="none" dirty="0" smtClean="0">
                <a:ln w="50800"/>
                <a:solidFill>
                  <a:schemeClr val="bg1">
                    <a:shade val="50000"/>
                  </a:schemeClr>
                </a:solidFill>
                <a:effectLst/>
                <a:latin typeface="Calibri"/>
                <a:ea typeface="Calibri"/>
                <a:cs typeface="Arial"/>
              </a:rPr>
            </a:b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4286657746"/>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2" name="camera.wav"/>
          </p:stSnd>
        </p:sndAc>
      </p:transition>
    </mc:Choice>
    <mc:Fallback>
      <p:transition spd="slow" advTm="23000">
        <p:fade/>
        <p:sndAc>
          <p:stSnd>
            <p:snd r:embed="rId2"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11560" y="843558"/>
            <a:ext cx="6444208" cy="3588928"/>
          </a:xfrm>
          <a:prstGeom prst="ellipse">
            <a:avLst/>
          </a:prstGeom>
          <a:ln>
            <a:noFill/>
          </a:ln>
          <a:effectLst>
            <a:softEdge rad="112500"/>
          </a:effectLst>
        </p:spPr>
      </p:pic>
      <p:sp>
        <p:nvSpPr>
          <p:cNvPr id="2" name="عنوان 1"/>
          <p:cNvSpPr>
            <a:spLocks noGrp="1"/>
          </p:cNvSpPr>
          <p:nvPr>
            <p:ph type="ctrTitle"/>
          </p:nvPr>
        </p:nvSpPr>
        <p:spPr>
          <a:xfrm>
            <a:off x="539552" y="195486"/>
            <a:ext cx="8136904" cy="4608512"/>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spcBef>
                <a:spcPts val="600"/>
              </a:spcBef>
              <a:spcAft>
                <a:spcPts val="600"/>
              </a:spcAft>
              <a:tabLst>
                <a:tab pos="-33020" algn="l"/>
              </a:tabLst>
            </a:pPr>
            <a:r>
              <a:rPr lang="ar-IQ" sz="2000" u="sng" cap="none" dirty="0" smtClean="0">
                <a:ln w="50800"/>
                <a:solidFill>
                  <a:srgbClr val="FFFF00"/>
                </a:solidFill>
                <a:effectLst/>
              </a:rPr>
              <a:t>القدرات البدنية والقدرات الحركية :</a:t>
            </a:r>
            <a:r>
              <a:rPr lang="ar-IQ" sz="2000" cap="none" dirty="0" smtClean="0">
                <a:ln w="50800"/>
                <a:solidFill>
                  <a:srgbClr val="FF0000"/>
                </a:solidFill>
                <a:effectLst/>
              </a:rPr>
              <a:t/>
            </a:r>
            <a:br>
              <a:rPr lang="ar-IQ" sz="2000" cap="none" dirty="0" smtClean="0">
                <a:ln w="50800"/>
                <a:solidFill>
                  <a:srgbClr val="FF0000"/>
                </a:solidFill>
                <a:effectLst/>
              </a:rPr>
            </a:br>
            <a:r>
              <a:rPr lang="ar-IQ" sz="2000" cap="none" dirty="0" smtClean="0">
                <a:ln w="50800"/>
                <a:solidFill>
                  <a:srgbClr val="FF0000"/>
                </a:solidFill>
                <a:effectLst/>
              </a:rPr>
              <a:t>لو جمعنا كل القدرات مع بعضها نلاحظ ان البعض منها مرتبط بالحالة </a:t>
            </a:r>
            <a:r>
              <a:rPr lang="ar-IQ" sz="2000" cap="none" dirty="0" err="1" smtClean="0">
                <a:ln w="50800"/>
                <a:solidFill>
                  <a:srgbClr val="FF0000"/>
                </a:solidFill>
                <a:effectLst/>
              </a:rPr>
              <a:t>الفسلجية</a:t>
            </a:r>
            <a:r>
              <a:rPr lang="ar-IQ" sz="2000" cap="none" dirty="0" smtClean="0">
                <a:ln w="50800"/>
                <a:solidFill>
                  <a:srgbClr val="FF0000"/>
                </a:solidFill>
                <a:effectLst/>
              </a:rPr>
              <a:t> والبعض الاخر مرتبط </a:t>
            </a:r>
            <a:r>
              <a:rPr lang="ar-IQ" sz="2000" cap="none" dirty="0" err="1" smtClean="0">
                <a:ln w="50800"/>
                <a:solidFill>
                  <a:srgbClr val="FF0000"/>
                </a:solidFill>
                <a:effectLst/>
              </a:rPr>
              <a:t>بقدرت</a:t>
            </a:r>
            <a:r>
              <a:rPr lang="ar-IQ" sz="2000" cap="none" dirty="0" smtClean="0">
                <a:ln w="50800"/>
                <a:solidFill>
                  <a:srgbClr val="FF0000"/>
                </a:solidFill>
                <a:effectLst/>
              </a:rPr>
              <a:t> التحكم في الحركة التي لها علاقة مباشرة بالجهاز العصبي المركزي المحيطي ، ويكمن ان  نفرق بين القدرات الحركية والبدنية كما يلي :</a:t>
            </a:r>
            <a:r>
              <a:rPr lang="ar-IQ" sz="2800" cap="none" dirty="0" smtClean="0">
                <a:ln w="50800"/>
                <a:solidFill>
                  <a:srgbClr val="FF0000"/>
                </a:solidFill>
                <a:effectLst/>
              </a:rPr>
              <a:t/>
            </a:r>
            <a:br>
              <a:rPr lang="ar-IQ" sz="2800" cap="none" dirty="0" smtClean="0">
                <a:ln w="50800"/>
                <a:solidFill>
                  <a:srgbClr val="FF0000"/>
                </a:solidFill>
                <a:effectLst/>
              </a:rPr>
            </a:br>
            <a:r>
              <a:rPr lang="ar-IQ" sz="2000" cap="none" dirty="0" smtClean="0">
                <a:ln w="50800"/>
                <a:solidFill>
                  <a:srgbClr val="FF0000"/>
                </a:solidFill>
                <a:effectLst/>
              </a:rPr>
              <a:t>1- القدرات البدنية : هي القدرات التي لها علاقة بالحالة </a:t>
            </a:r>
            <a:r>
              <a:rPr lang="ar-IQ" sz="2000" cap="none" dirty="0" err="1" smtClean="0">
                <a:ln w="50800"/>
                <a:solidFill>
                  <a:srgbClr val="FF0000"/>
                </a:solidFill>
                <a:effectLst/>
              </a:rPr>
              <a:t>الفسلجية</a:t>
            </a:r>
            <a:r>
              <a:rPr lang="ar-IQ" sz="2000" cap="none" dirty="0" smtClean="0">
                <a:ln w="50800"/>
                <a:solidFill>
                  <a:srgbClr val="FF0000"/>
                </a:solidFill>
                <a:effectLst/>
              </a:rPr>
              <a:t> </a:t>
            </a:r>
            <a:r>
              <a:rPr lang="ar-IQ" sz="2000" cap="none" dirty="0" err="1" smtClean="0">
                <a:ln w="50800"/>
                <a:solidFill>
                  <a:srgbClr val="FF0000"/>
                </a:solidFill>
                <a:effectLst/>
              </a:rPr>
              <a:t>لمحتلف</a:t>
            </a:r>
            <a:r>
              <a:rPr lang="ar-IQ" sz="2000" cap="none" dirty="0" smtClean="0">
                <a:ln w="50800"/>
                <a:solidFill>
                  <a:srgbClr val="FF0000"/>
                </a:solidFill>
                <a:effectLst/>
              </a:rPr>
              <a:t> اجهزة الجسم مكوناتها وكما يلي :</a:t>
            </a:r>
            <a:br>
              <a:rPr lang="ar-IQ" sz="2000" cap="none" dirty="0" smtClean="0">
                <a:ln w="50800"/>
                <a:solidFill>
                  <a:srgbClr val="FF0000"/>
                </a:solidFill>
                <a:effectLst/>
              </a:rPr>
            </a:br>
            <a:r>
              <a:rPr lang="ar-IQ" sz="2000" cap="none" dirty="0" smtClean="0">
                <a:ln w="50800"/>
                <a:solidFill>
                  <a:srgbClr val="FFFF00"/>
                </a:solidFill>
                <a:effectLst/>
              </a:rPr>
              <a:t>1- المرونة : </a:t>
            </a:r>
            <a:r>
              <a:rPr lang="ar-IQ" sz="2000" cap="none" dirty="0" smtClean="0">
                <a:ln w="50800"/>
                <a:solidFill>
                  <a:srgbClr val="FF0000"/>
                </a:solidFill>
                <a:effectLst/>
              </a:rPr>
              <a:t>تعتمد المرونة اعتمادا اساسيا على درجة مطاطية الانسجة الموجودة حول المفصل ، والتي نقصد بها السعة الحركية للمفصل .</a:t>
            </a:r>
            <a:br>
              <a:rPr lang="ar-IQ" sz="2000" cap="none" dirty="0" smtClean="0">
                <a:ln w="50800"/>
                <a:solidFill>
                  <a:srgbClr val="FF0000"/>
                </a:solidFill>
                <a:effectLst/>
              </a:rPr>
            </a:br>
            <a:r>
              <a:rPr lang="ar-IQ" sz="2000" cap="none" dirty="0" smtClean="0">
                <a:ln w="50800"/>
                <a:solidFill>
                  <a:srgbClr val="FFFF00"/>
                </a:solidFill>
                <a:effectLst/>
              </a:rPr>
              <a:t>2-السرعة :</a:t>
            </a:r>
            <a:r>
              <a:rPr lang="ar-IQ" sz="2000" cap="none" dirty="0" smtClean="0">
                <a:ln w="50800"/>
                <a:solidFill>
                  <a:srgbClr val="FF0000"/>
                </a:solidFill>
                <a:effectLst/>
              </a:rPr>
              <a:t>أن السرعة في منظور علم الحركة هي درجة التردد الحاصل في المجاميع العضلية في الانقباض والانبساط .</a:t>
            </a:r>
            <a:br>
              <a:rPr lang="ar-IQ" sz="2000" cap="none" dirty="0" smtClean="0">
                <a:ln w="50800"/>
                <a:solidFill>
                  <a:srgbClr val="FF0000"/>
                </a:solidFill>
                <a:effectLst/>
              </a:rPr>
            </a:br>
            <a:r>
              <a:rPr lang="ar-IQ" sz="2000" cap="none" dirty="0" smtClean="0">
                <a:ln w="50800"/>
                <a:solidFill>
                  <a:srgbClr val="FF0000"/>
                </a:solidFill>
                <a:effectLst/>
              </a:rPr>
              <a:t>وتعتمد سرعة الانقباض على نوع اليف العضلي فهناك الالياف الحمراء والتي تسمى </a:t>
            </a:r>
            <a:r>
              <a:rPr lang="ar-IQ" sz="2000" cap="none" dirty="0" err="1" smtClean="0">
                <a:ln w="50800"/>
                <a:solidFill>
                  <a:srgbClr val="FF0000"/>
                </a:solidFill>
                <a:effectLst/>
              </a:rPr>
              <a:t>بالالياف</a:t>
            </a:r>
            <a:r>
              <a:rPr lang="ar-IQ" sz="2000" cap="none" dirty="0" smtClean="0">
                <a:ln w="50800"/>
                <a:solidFill>
                  <a:srgbClr val="FF0000"/>
                </a:solidFill>
                <a:effectLst/>
              </a:rPr>
              <a:t> البطيئة </a:t>
            </a:r>
            <a:endParaRPr lang="ar-IQ" sz="2000" cap="none" dirty="0">
              <a:ln w="50800"/>
              <a:solidFill>
                <a:srgbClr val="FF0000"/>
              </a:solidFill>
              <a:effectLst/>
            </a:endParaRPr>
          </a:p>
        </p:txBody>
      </p:sp>
    </p:spTree>
    <p:extLst>
      <p:ext uri="{BB962C8B-B14F-4D97-AF65-F5344CB8AC3E}">
        <p14:creationId xmlns:p14="http://schemas.microsoft.com/office/powerpoint/2010/main" val="656747465"/>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3" name="camera.wav"/>
          </p:stSnd>
        </p:sndAc>
      </p:transition>
    </mc:Choice>
    <mc:Fallback>
      <p:transition spd="slow" advTm="23000">
        <p:fade/>
        <p:sndAc>
          <p:stSnd>
            <p:snd r:embed="rId3" name="camera.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11560" y="603761"/>
            <a:ext cx="5482060" cy="3697536"/>
          </a:xfrm>
          <a:prstGeom prst="ellipse">
            <a:avLst/>
          </a:prstGeom>
          <a:ln>
            <a:noFill/>
          </a:ln>
          <a:effectLst>
            <a:softEdge rad="112500"/>
          </a:effectLst>
        </p:spPr>
      </p:pic>
      <p:sp>
        <p:nvSpPr>
          <p:cNvPr id="2" name="عنوان 1"/>
          <p:cNvSpPr>
            <a:spLocks noGrp="1"/>
          </p:cNvSpPr>
          <p:nvPr>
            <p:ph type="ctrTitle"/>
          </p:nvPr>
        </p:nvSpPr>
        <p:spPr>
          <a:xfrm>
            <a:off x="539552" y="0"/>
            <a:ext cx="8424936" cy="4948014"/>
          </a:xfrm>
        </p:spPr>
        <p:txBody>
          <a:bodyPr>
            <a:normAutofit fontScale="90000"/>
          </a:bodyPr>
          <a:lstStyle/>
          <a:p>
            <a:pPr lvl="0">
              <a:spcBef>
                <a:spcPts val="600"/>
              </a:spcBef>
              <a:spcAft>
                <a:spcPts val="600"/>
              </a:spcAft>
            </a:pPr>
            <a:r>
              <a:rPr lang="ar-IQ" sz="2700" cap="none" dirty="0">
                <a:ln w="50800"/>
                <a:solidFill>
                  <a:srgbClr val="FF0000"/>
                </a:solidFill>
                <a:effectLst/>
              </a:rPr>
              <a:t>وتعتمد سرعة الانقباض على نوع اليف العضلي فهناك الالياف الحمراء والتي تسمى </a:t>
            </a:r>
            <a:r>
              <a:rPr lang="ar-IQ" sz="2700" cap="none" dirty="0" err="1">
                <a:ln w="50800"/>
                <a:solidFill>
                  <a:srgbClr val="FF0000"/>
                </a:solidFill>
                <a:effectLst/>
              </a:rPr>
              <a:t>بالالياف</a:t>
            </a:r>
            <a:r>
              <a:rPr lang="ar-IQ" sz="2700" cap="none" dirty="0">
                <a:ln w="50800"/>
                <a:solidFill>
                  <a:srgbClr val="FF0000"/>
                </a:solidFill>
                <a:effectLst/>
              </a:rPr>
              <a:t> البطيئة </a:t>
            </a:r>
            <a:r>
              <a:rPr lang="ar-IQ" sz="2700" cap="none" dirty="0" smtClean="0">
                <a:ln w="50800"/>
                <a:solidFill>
                  <a:srgbClr val="FF0000"/>
                </a:solidFill>
                <a:effectLst/>
              </a:rPr>
              <a:t>والتي تمتاز </a:t>
            </a:r>
            <a:r>
              <a:rPr lang="ar-IQ" sz="2700" cap="none" dirty="0" err="1" smtClean="0">
                <a:ln w="50800"/>
                <a:solidFill>
                  <a:srgbClr val="FF0000"/>
                </a:solidFill>
                <a:effectLst/>
              </a:rPr>
              <a:t>ببطئ</a:t>
            </a:r>
            <a:r>
              <a:rPr lang="ar-IQ" sz="2700" cap="none" dirty="0" smtClean="0">
                <a:ln w="50800"/>
                <a:solidFill>
                  <a:srgbClr val="FF0000"/>
                </a:solidFill>
                <a:effectLst/>
              </a:rPr>
              <a:t> عملها ولكنها تعمل لمدة طويلة .</a:t>
            </a:r>
            <a:br>
              <a:rPr lang="ar-IQ" sz="2700" cap="none" dirty="0" smtClean="0">
                <a:ln w="50800"/>
                <a:solidFill>
                  <a:srgbClr val="FF0000"/>
                </a:solidFill>
                <a:effectLst/>
              </a:rPr>
            </a:br>
            <a:r>
              <a:rPr lang="ar-IQ" sz="2700" cap="none" dirty="0" smtClean="0">
                <a:ln w="50800"/>
                <a:solidFill>
                  <a:srgbClr val="FF0000"/>
                </a:solidFill>
                <a:effectLst/>
              </a:rPr>
              <a:t>اما النوع الاخر من الالياف فهي الالياف البيضاء وتسمى </a:t>
            </a:r>
            <a:r>
              <a:rPr lang="ar-IQ" sz="2700" cap="none" dirty="0" err="1" smtClean="0">
                <a:ln w="50800"/>
                <a:solidFill>
                  <a:srgbClr val="FF0000"/>
                </a:solidFill>
                <a:effectLst/>
              </a:rPr>
              <a:t>بالالياف</a:t>
            </a:r>
            <a:r>
              <a:rPr lang="ar-IQ" sz="2700" cap="none" dirty="0" smtClean="0">
                <a:ln w="50800"/>
                <a:solidFill>
                  <a:srgbClr val="FF0000"/>
                </a:solidFill>
                <a:effectLst/>
              </a:rPr>
              <a:t> السريعة والتي تمتاز بسرعة انقباضها وقلة تحملها .</a:t>
            </a:r>
            <a:br>
              <a:rPr lang="ar-IQ" sz="2700" cap="none" dirty="0" smtClean="0">
                <a:ln w="50800"/>
                <a:solidFill>
                  <a:srgbClr val="FF0000"/>
                </a:solidFill>
                <a:effectLst/>
              </a:rPr>
            </a:br>
            <a:r>
              <a:rPr lang="ar-IQ" sz="2700" cap="none" dirty="0" smtClean="0">
                <a:ln w="50800"/>
                <a:solidFill>
                  <a:srgbClr val="FFFF00"/>
                </a:solidFill>
                <a:effectLst/>
              </a:rPr>
              <a:t>3- التحمل : </a:t>
            </a:r>
            <a:r>
              <a:rPr lang="ar-IQ" sz="2700" cap="none" dirty="0" smtClean="0">
                <a:ln w="50800"/>
                <a:solidFill>
                  <a:srgbClr val="FF0000"/>
                </a:solidFill>
                <a:effectLst/>
              </a:rPr>
              <a:t>تعتمد </a:t>
            </a:r>
            <a:r>
              <a:rPr lang="ar-IQ" sz="2700" cap="none" dirty="0" err="1" smtClean="0">
                <a:ln w="50800"/>
                <a:solidFill>
                  <a:srgbClr val="FF0000"/>
                </a:solidFill>
                <a:effectLst/>
              </a:rPr>
              <a:t>هذة</a:t>
            </a:r>
            <a:r>
              <a:rPr lang="ar-IQ" sz="2700" cap="none" dirty="0" smtClean="0">
                <a:ln w="50800"/>
                <a:solidFill>
                  <a:srgbClr val="FF0000"/>
                </a:solidFill>
                <a:effectLst/>
              </a:rPr>
              <a:t> الصفة على كفاية القلب والجهاز الدوري التنفسي </a:t>
            </a:r>
            <a:r>
              <a:rPr lang="ar-IQ" sz="2700" cap="none" dirty="0" err="1" smtClean="0">
                <a:ln w="50800"/>
                <a:solidFill>
                  <a:srgbClr val="FF0000"/>
                </a:solidFill>
                <a:effectLst/>
              </a:rPr>
              <a:t>وقابيلة</a:t>
            </a:r>
            <a:r>
              <a:rPr lang="ar-IQ" sz="2700" cap="none" dirty="0" smtClean="0">
                <a:ln w="50800"/>
                <a:solidFill>
                  <a:srgbClr val="FF0000"/>
                </a:solidFill>
                <a:effectLst/>
              </a:rPr>
              <a:t> الالياف العضلية على استثمار الاوكسجين .</a:t>
            </a:r>
            <a:br>
              <a:rPr lang="ar-IQ" sz="2700" cap="none" dirty="0" smtClean="0">
                <a:ln w="50800"/>
                <a:solidFill>
                  <a:srgbClr val="FF0000"/>
                </a:solidFill>
                <a:effectLst/>
              </a:rPr>
            </a:br>
            <a:r>
              <a:rPr lang="ar-IQ" sz="2700" cap="none" dirty="0" smtClean="0">
                <a:ln w="50800"/>
                <a:solidFill>
                  <a:srgbClr val="FFFF00"/>
                </a:solidFill>
                <a:effectLst/>
              </a:rPr>
              <a:t>4- القوة : </a:t>
            </a:r>
            <a:r>
              <a:rPr lang="ar-IQ" sz="2700" cap="none" dirty="0" smtClean="0">
                <a:ln w="50800"/>
                <a:solidFill>
                  <a:srgbClr val="FF0000"/>
                </a:solidFill>
                <a:effectLst/>
              </a:rPr>
              <a:t>تعتمد القوة على المقطع العرضي للعضلة وعلى الوحدات العضلية الحركية العاملة عند تنفيذ مقاومة معينة ، وان التدريب يؤدي الى زيادة المقطع العرضي للعضلة من خلال انتفاخ الالياف العضلية .</a:t>
            </a:r>
            <a:r>
              <a:rPr lang="ar-IQ" sz="2000" cap="none" dirty="0" smtClean="0">
                <a:ln w="50800"/>
                <a:solidFill>
                  <a:srgbClr val="FF0000"/>
                </a:solidFill>
                <a:effectLst/>
              </a:rPr>
              <a:t/>
            </a:r>
            <a:br>
              <a:rPr lang="ar-IQ" sz="2000" cap="none" dirty="0" smtClean="0">
                <a:ln w="50800"/>
                <a:solidFill>
                  <a:srgbClr val="FF0000"/>
                </a:solidFill>
                <a:effectLst/>
              </a:rPr>
            </a:br>
            <a:r>
              <a:rPr lang="ar-IQ" sz="2000" cap="none" dirty="0" smtClean="0">
                <a:ln w="50800"/>
                <a:solidFill>
                  <a:srgbClr val="FF0000"/>
                </a:solidFill>
                <a:effectLst/>
              </a:rPr>
              <a:t/>
            </a:r>
            <a:br>
              <a:rPr lang="ar-IQ" sz="2000" cap="none" dirty="0" smtClean="0">
                <a:ln w="50800"/>
                <a:solidFill>
                  <a:srgbClr val="FF0000"/>
                </a:solidFill>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135177399"/>
      </p:ext>
    </p:extLst>
  </p:cSld>
  <p:clrMapOvr>
    <a:masterClrMapping/>
  </p:clrMapOvr>
  <mc:AlternateContent xmlns:mc="http://schemas.openxmlformats.org/markup-compatibility/2006">
    <mc:Choice xmlns:p14="http://schemas.microsoft.com/office/powerpoint/2010/main" Requires="p14">
      <p:transition spd="slow" p14:dur="4250" advTm="23000">
        <p14:vortex/>
        <p:sndAc>
          <p:stSnd>
            <p:snd r:embed="rId3" name="camera.wav"/>
          </p:stSnd>
        </p:sndAc>
      </p:transition>
    </mc:Choice>
    <mc:Fallback>
      <p:transition spd="slow" advTm="23000">
        <p:fade/>
        <p:sndAc>
          <p:stSnd>
            <p:snd r:embed="rId3" name="camera.wav"/>
          </p:stSnd>
        </p:sndAc>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366</TotalTime>
  <Words>336</Words>
  <Application>Microsoft Office PowerPoint</Application>
  <PresentationFormat>On-screen Show (16:9)</PresentationFormat>
  <Paragraphs>38</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تقنية</vt:lpstr>
      <vt:lpstr>الفصل الاول   مفاهيم التعلم الحركي ومصطلحاته </vt:lpstr>
      <vt:lpstr>الفرق بين التعلم والتعلم الحركي أمثلة توضيحية :- 1- لماذا ننسى ما تعلمناه من في الابتدائية مثل القصائد الشعرية ولا ننسى ركوب الدراجة 2- لماذا ننسى رموز الكيمياء ولا ننسى السباحة 3-ما هو الاصعب حفظ موضوع معين في مادة التشريح ام تعلم التهديف السلمي بكرة السلة  أن تعلم موضوع مادة التشريح قد يتطلب منا نصف ساعة او ساعة لحفظ هذا الموضوع في حين ان التهديف السلمي يتطلب اسابيع لكي نصل بالمهارة  الى مرحلة الاتقان ويعود السبب في ذالك ان تعلم موضوع التشريح يعتمد على الجهاز العصبي المركزي وقدرته على خزن المعلومات اما مهارة التهديف السلمي فتعتمد على الجهاز العصبي المركزي والمحيطي فضلا عن عضلات الجسم ككل. لذلك فأن تعلم مهارة معينة يتطلب عدة اجهزة وعلى هذا الاساس فأن تعلم  موضوع حركي اصعب من تعلم موضوع ذهني.  </vt:lpstr>
      <vt:lpstr>لذا نستنتج من ذلك ان الذاكرة الحركية هي هي اقوى ذاكرة     وهناك مثل غربي في هذا المجال: -                 أسمع ------- انسى                أرى ---------- اتذكر                  أعمل --------اتعلم   ومن هذا المثل نستنبط ان اقوى ذاكرة هي الذاكرة الحركية تليها الذاكرة عن طريق النظر ثم الذاكرة عن طريق السمع.</vt:lpstr>
      <vt:lpstr>مفهوم التعلم الحركي :-  هناك مفاهيم كثيرة للتعلم الحركي ومن ابسطها: هو تغيير دائم في السلوك الحركي نتيجة التكرار والتصحيح. اذا ان التعلم لا ياتي عن طريق النضج والدوافع بل ياتي عن طريق الالتدريب والتصحيح المتواصل . </vt:lpstr>
      <vt:lpstr>مصطلحات التعلم الحركي: 1- الاداء الحركي:- هو الشكل الظاهري من التعلم الحركي فأن التعلم الحركي هو عملية داخلية وغير ملموسة اما الاداء الحركي هو الشكل الظاهري للتعلم   السلوك الحركي:- وهو تصرف الفرد للوصول الى هده معين. التحكم ولسيطرة الحركية:- وهو ميكانيكية السيطرة في السلوك المهاري . المهارة:- هو مهمة او عمل معين يعكس فاعلية عالية بالداء. </vt:lpstr>
      <vt:lpstr>مميزات الاداء الحركي الماهر:- اللاعب الماهر هو اللاعب الذي يتمكن من تنفيذ واجب معين بنوعية عالية باداء سريع ودقيق وبدون اخطاء ومن مميزات اللاعب الماهر:- 1- يكون الاداء الحركي سهل التنفيذ  وبأنسيابيه عالية 2- الفدرة على توقع المتغيرات الحاصلة في المحيط والقدرة على التصرف الصحيح بحيث لا يتأثر السلوك من حيث السرعة والدقة على عكس اللاعب المبتدئ 3- عدم وجود المفاجئات والثبات على المستوى والاستعداد التام لكل الظروف </vt:lpstr>
      <vt:lpstr>الفرق بين التعلم والتدريب:- 1-   التدريب : هو تكرار الاداء بأحمال وشدد مختلفة لغرض تحسين الحالة الوظيفية لأجهزة الجسم المختلفة مثل تطوير القوة يتم عن طريق زيادة الاثقال وتطوير التحمل يتم عن طريق زيادة التكرارات  2- التعلم : هو تكرار الاداء من اجل تحسين المسارات الحركية للفرد للوصول الى الاداء الامثل. ونجد ان التدريب والتعلم متلازمان فالتدريب واضح في فترات الاعداد العام والخاص اما التعلم فنجده واضح في فترة الاعداد المهاري. </vt:lpstr>
      <vt:lpstr>القدرات البدنية والقدرات الحركية : لو جمعنا كل القدرات مع بعضها نلاحظ ان البعض منها مرتبط بالحالة الفسلجية والبعض الاخر مرتبط بقدرت التحكم في الحركة التي لها علاقة مباشرة بالجهاز العصبي المركزي المحيطي ، ويكمن ان  نفرق بين القدرات الحركية والبدنية كما يلي : 1- القدرات البدنية : هي القدرات التي لها علاقة بالحالة الفسلجية لمحتلف اجهزة الجسم مكوناتها وكما يلي : 1- المرونة : تعتمد المرونة اعتمادا اساسيا على درجة مطاطية الانسجة الموجودة حول المفصل ، والتي نقصد بها السعة الحركية للمفصل . 2-السرعة :أن السرعة في منظور علم الحركة هي درجة التردد الحاصل في المجاميع العضلية في الانقباض والانبساط . وتعتمد سرعة الانقباض على نوع اليف العضلي فهناك الالياف الحمراء والتي تسمى بالالياف البطيئة </vt:lpstr>
      <vt:lpstr>وتعتمد سرعة الانقباض على نوع اليف العضلي فهناك الالياف الحمراء والتي تسمى بالالياف البطيئة والتي تمتاز ببطئ عملها ولكنها تعمل لمدة طويلة . اما النوع الاخر من الالياف فهي الالياف البيضاء وتسمى بالالياف السريعة والتي تمتاز بسرعة انقباضها وقلة تحملها . 3- التحمل : تعتمد هذة الصفة على كفاية القلب والجهاز الدوري التنفسي وقابيلة الالياف العضلية على استثمار الاوكسجين . 4- القوة : تعتمد القوة على المقطع العرضي للعضلة وعلى الوحدات العضلية الحركية العاملة عند تنفيذ مقاومة معينة ، وان التدريب يؤدي الى زيادة المقطع العرضي للعضلة من خلال انتفاخ الالياف العضلية .  </vt:lpstr>
      <vt:lpstr>  </vt:lpstr>
      <vt:lpstr>تصنيف المهارات الحركية : وتصنف هذه المهارات الحركية الى عدة أصناف وهي : 1- المهارات الحركية العامة والدقيقة : ويعتمد هذا النوع من التصنيف على عدد اجزاء الجسم المشتركة في الاداء ، فهناك مهارات تعمل بها الجسم كاملا مثل التهديف السلمي في كرة السلة والمشي والقفز والسباحة والارسال في التنس  ، ومهارات  الدقيقة تعمل فيها مجموعة عضلية قليلة و عضلات صغيرة مثل اصابع اليد او الكف او الساعد مثل الرماية . 2- المهارات الوحيدة والمتسلسلة والمستمرة : أ- المهارات الوحيدة : وتتكون هذة المهارات من ثلاثة اقسام : 1- القسم التحضيري : وهو القسم الذي ينضم القوة المناسبة وشكل الجسم المناسب لتمثل الجسم الاخر . 2- القسم الرئيسي : وهو هدف الحركة الاساسي ، وعادة مايسمى الحركة بالقسمها الرئيسي . 3-القسم النهائي : وهو القسم الذي يقع عليه واجب ارجاع الجسم الى وضعه الطبيعي . ومن امثلة المهارات الوحيدة : الرمية الحرة بكرة السلة ، ضربة الجزاء في كرة القدم . </vt:lpstr>
      <vt:lpstr>ب- المهارات المتسلسلة ( الثنائية ): وهي المهارات التي يتكرر فيها الجزء الرئيسي مثل : ركوب الدراجة والسباحة والركض . وعادة مايكون القسم النهائي للحركة هو قسم تحضيري لجزء الرئيسي الثاني . ج - المهارات المستمرة او المركبة : وتختلف عن المهارات الثنائية بان الجزء الرئيسي يختلف عن كل حركة مثل : السلسلة الارضية في الجمناستك  3- المهارت المغلقة والمفتوحة : حيث تعتمد على درجة ثبات المحيط أثناء التنفيذ .  المهارات المغلقة : هي أداء محدد تحت ظروف محيطية ثابتة. المهارات المفتوحة : هي اداء مهاري تحت ظروف محيطية غير ثابتة . وقد أثبت احد العلماء اربع نماذج للحركات التي يقوم بها الرياضي وهي : 1- الجسم ثابت ومحيط ثابت :مثل الرمي على هدف ثابت . 2- الجسم ثابت والمحيط متحرك :مثل الرمي على أقراص طائرة . 3- الجسم متحرك والهدف ثابت : مثل الثلاثية في كرة السلة. 4- الجسم متحرك والهدف متحرك: مثل المصارعة والملاكمة . </vt:lpstr>
      <vt:lpstr>PowerPoint Presentation</vt:lpstr>
      <vt:lpstr>4- مهارات التحكم الداخلي والخارجي : في بعض المهارات الحركية يكون التحكم تحت سيطرة المنفذ وتسمى هذة المهارات بمهارات التحكم الداخلي مثل السباحة ورمي الرمح والمطرقة . وهناك مهارات تتطلب من المنفذ ان يستجيب للظروف الخارجية مثل الاخماد بكرة القدم ، واستلام الارسال في التنس ، واستلام المناولة الطويلة من الزميل بكرة السلة . ويسمى مثل هذا التنفيذ بالتحكم الخارجي .</vt:lpstr>
      <vt:lpstr>شكراً  لأصغائكم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53</cp:revision>
  <dcterms:created xsi:type="dcterms:W3CDTF">2019-06-30T06:46:34Z</dcterms:created>
  <dcterms:modified xsi:type="dcterms:W3CDTF">2019-10-29T17:08:49Z</dcterms:modified>
</cp:coreProperties>
</file>