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05/08/1440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80920" cy="4883968"/>
          </a:xfrm>
        </p:spPr>
        <p:txBody>
          <a:bodyPr>
            <a:normAutofit/>
          </a:bodyPr>
          <a:lstStyle/>
          <a:p>
            <a:pPr algn="ctr"/>
            <a:r>
              <a:rPr lang="ar-IQ" sz="9600" i="1" dirty="0" smtClean="0">
                <a:solidFill>
                  <a:srgbClr val="FFFF00"/>
                </a:solidFill>
              </a:rPr>
              <a:t>معلومات عن استمارة التسجيل في لعبة </a:t>
            </a:r>
            <a:r>
              <a:rPr lang="ar-IQ" sz="10700" i="1" dirty="0" smtClean="0">
                <a:solidFill>
                  <a:srgbClr val="FFFF00"/>
                </a:solidFill>
              </a:rPr>
              <a:t>كرة السلة</a:t>
            </a:r>
            <a:endParaRPr lang="ar-IQ" sz="107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65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3200" b="1" u="sng" dirty="0" smtClean="0"/>
              <a:t>الاخطاء تقسم الى اربعة اقسام أساسية وهي :</a:t>
            </a:r>
          </a:p>
          <a:p>
            <a:pPr marL="0" indent="0" algn="just">
              <a:buNone/>
            </a:pPr>
            <a:r>
              <a:rPr lang="ar-IQ" sz="3200" b="1" dirty="0" smtClean="0">
                <a:solidFill>
                  <a:srgbClr val="00B050"/>
                </a:solidFill>
              </a:rPr>
              <a:t>1- الخطأ الشخصي :</a:t>
            </a:r>
          </a:p>
          <a:p>
            <a:pPr marL="0" indent="0" algn="just">
              <a:buNone/>
            </a:pPr>
            <a:r>
              <a:rPr lang="ar-IQ" sz="3200" dirty="0" smtClean="0"/>
              <a:t>يكون فيه اربع حالات :</a:t>
            </a:r>
          </a:p>
          <a:p>
            <a:pPr marL="0" indent="0" algn="just">
              <a:buNone/>
            </a:pPr>
            <a:r>
              <a:rPr lang="en-US" sz="3200" b="1" dirty="0" smtClean="0"/>
              <a:t>P </a:t>
            </a:r>
            <a:r>
              <a:rPr lang="en-US" sz="3200" b="1" dirty="0" smtClean="0"/>
              <a:t>)-</a:t>
            </a:r>
            <a:r>
              <a:rPr lang="ar-IQ" sz="3200" b="1" dirty="0" smtClean="0"/>
              <a:t>  )</a:t>
            </a:r>
            <a:r>
              <a:rPr lang="ar-IQ" sz="3200" dirty="0" smtClean="0"/>
              <a:t> خطا </a:t>
            </a:r>
            <a:r>
              <a:rPr lang="ar-IQ" sz="3200" dirty="0" smtClean="0"/>
              <a:t>شخصي بسيط لا تترتب علية رميات حرة .</a:t>
            </a:r>
          </a:p>
          <a:p>
            <a:pPr algn="just">
              <a:buFontTx/>
              <a:buChar char="-"/>
            </a:pPr>
            <a:r>
              <a:rPr lang="ar-IQ" sz="3200" dirty="0" smtClean="0"/>
              <a:t>اي يكون اللاعب في حالة لعب وليس في حالة تهديف .</a:t>
            </a:r>
          </a:p>
          <a:p>
            <a:pPr algn="just">
              <a:buFontTx/>
              <a:buChar char="-"/>
            </a:pPr>
            <a:r>
              <a:rPr lang="en-US" sz="3200" b="1" dirty="0" smtClean="0"/>
              <a:t>P1) </a:t>
            </a:r>
            <a:r>
              <a:rPr lang="ar-IQ" sz="3200" b="1" dirty="0" smtClean="0"/>
              <a:t>)</a:t>
            </a:r>
            <a:r>
              <a:rPr lang="ar-IQ" sz="3200" dirty="0" smtClean="0"/>
              <a:t> </a:t>
            </a:r>
            <a:r>
              <a:rPr lang="ar-IQ" sz="3200" dirty="0" smtClean="0"/>
              <a:t>خطا شخصي تترتب عليه رمية واحدة .</a:t>
            </a:r>
          </a:p>
          <a:p>
            <a:pPr marL="0" indent="0" algn="just">
              <a:buNone/>
            </a:pPr>
            <a:r>
              <a:rPr lang="ar-IQ" sz="3200" dirty="0" smtClean="0"/>
              <a:t>- اي </a:t>
            </a:r>
            <a:r>
              <a:rPr lang="ar-IQ" sz="3200" dirty="0" smtClean="0"/>
              <a:t>يكون اللاعبداخل القوس  في حاله تهديف وتعرض لااي نوع من الاخطاء الشخصية </a:t>
            </a:r>
            <a:r>
              <a:rPr lang="ar-IQ" sz="3200" dirty="0" smtClean="0"/>
              <a:t>ودخلت </a:t>
            </a:r>
            <a:r>
              <a:rPr lang="ar-IQ" sz="3200" dirty="0" smtClean="0"/>
              <a:t>الكرة الى السلة </a:t>
            </a:r>
            <a:r>
              <a:rPr lang="ar-IQ" sz="3200" dirty="0" smtClean="0"/>
              <a:t>، فيصفر الحكم ويعطي رمية واحدة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586679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991944"/>
          </a:xfrm>
        </p:spPr>
        <p:txBody>
          <a:bodyPr/>
          <a:lstStyle/>
          <a:p>
            <a:pPr algn="ctr"/>
            <a:r>
              <a:rPr lang="en-US" b="1" dirty="0" smtClean="0"/>
              <a:t>P2</a:t>
            </a:r>
            <a:r>
              <a:rPr lang="en-US" sz="3200" b="1" dirty="0" smtClean="0"/>
              <a:t>)</a:t>
            </a:r>
            <a:r>
              <a:rPr lang="ar-IQ" sz="3200" b="1" dirty="0" smtClean="0"/>
              <a:t>) </a:t>
            </a:r>
            <a:r>
              <a:rPr lang="ar-IQ" sz="3200" dirty="0" smtClean="0"/>
              <a:t>خطأ شخصي  تترتب علية رميتان حرة .</a:t>
            </a:r>
          </a:p>
          <a:p>
            <a:pPr algn="ctr"/>
            <a:r>
              <a:rPr lang="ar-IQ" sz="3200" dirty="0" smtClean="0"/>
              <a:t>- اي يكون اللاعب اثناء التهديف  من داخل القوس وتعرض </a:t>
            </a:r>
            <a:r>
              <a:rPr lang="ar-IQ" sz="3200" dirty="0" smtClean="0"/>
              <a:t>لأي </a:t>
            </a:r>
            <a:r>
              <a:rPr lang="ar-IQ" sz="3200" dirty="0" smtClean="0"/>
              <a:t>نوع من الاخطاء الشخصية والكرة لم تدخل  السلة، فيصفر الحكم ويعطي رميتان حرة </a:t>
            </a:r>
            <a:r>
              <a:rPr lang="ar-IQ" sz="3200" dirty="0" smtClean="0"/>
              <a:t>.</a:t>
            </a:r>
          </a:p>
          <a:p>
            <a:pPr marL="0" indent="0" algn="ctr">
              <a:buNone/>
            </a:pPr>
            <a:endParaRPr lang="ar-IQ" sz="3200" dirty="0" smtClean="0"/>
          </a:p>
          <a:p>
            <a:pPr algn="ctr"/>
            <a:r>
              <a:rPr lang="ar-IQ" sz="3200" b="1" dirty="0" smtClean="0"/>
              <a:t>( </a:t>
            </a:r>
            <a:r>
              <a:rPr lang="en-US" sz="3200" b="1" dirty="0" smtClean="0"/>
              <a:t>P3</a:t>
            </a:r>
            <a:r>
              <a:rPr lang="ar-IQ" sz="3200" b="1" dirty="0" smtClean="0"/>
              <a:t>) </a:t>
            </a:r>
            <a:r>
              <a:rPr lang="ar-IQ" sz="3200" dirty="0" smtClean="0"/>
              <a:t>خطا شخصي تترتب علية ثلاث رميات حرة .</a:t>
            </a:r>
          </a:p>
          <a:p>
            <a:pPr algn="ctr" rtl="0"/>
            <a:r>
              <a:rPr lang="ar-IQ" sz="3200" dirty="0" smtClean="0"/>
              <a:t>- اي يكون اللاعب اثناء التهديف ومن خارج القوس وتعرض </a:t>
            </a:r>
            <a:r>
              <a:rPr lang="ar-IQ" sz="3200" dirty="0" smtClean="0"/>
              <a:t>لأي </a:t>
            </a:r>
            <a:r>
              <a:rPr lang="ar-IQ" sz="3200" dirty="0" smtClean="0"/>
              <a:t>نوع من انواع الاخطاء الشخصية والكرة لم تدخل السلة ، فيصير الحكم ويعطي ثلاث رميات حرة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669420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9919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600" b="1" dirty="0" smtClean="0">
                <a:solidFill>
                  <a:srgbClr val="00B050"/>
                </a:solidFill>
              </a:rPr>
              <a:t>2- الخطأ الفني :</a:t>
            </a:r>
          </a:p>
          <a:p>
            <a:pPr marL="0" indent="0" algn="just">
              <a:buNone/>
            </a:pPr>
            <a:r>
              <a:rPr lang="en-US" sz="3600" b="1" dirty="0" smtClean="0"/>
              <a:t>-</a:t>
            </a:r>
            <a:r>
              <a:rPr lang="ar-IQ" sz="3600" b="1" dirty="0" smtClean="0"/>
              <a:t>(</a:t>
            </a:r>
            <a:r>
              <a:rPr lang="en-US" sz="3600" b="1" dirty="0" smtClean="0"/>
              <a:t>T1</a:t>
            </a:r>
            <a:r>
              <a:rPr lang="ar-IQ" sz="3600" b="1" dirty="0" smtClean="0"/>
              <a:t>) </a:t>
            </a:r>
            <a:r>
              <a:rPr lang="ar-IQ" sz="3600" dirty="0" smtClean="0"/>
              <a:t>ان هذه لخطأ الذي يرتكبه اللاعب مثل التعلق بالحلقة السلة او اي تصرف لثير الجمهور ويترتب علية رمية حرة واحدة .</a:t>
            </a:r>
          </a:p>
          <a:p>
            <a:pPr marL="0" indent="0" algn="just">
              <a:buNone/>
            </a:pPr>
            <a:r>
              <a:rPr lang="en-US" sz="3600" b="1" dirty="0" smtClean="0"/>
              <a:t>C1)</a:t>
            </a:r>
            <a:r>
              <a:rPr lang="en-US" sz="3600" b="1" dirty="0" smtClean="0"/>
              <a:t>-</a:t>
            </a:r>
            <a:r>
              <a:rPr lang="en-US" sz="3600" b="1" dirty="0" smtClean="0"/>
              <a:t> </a:t>
            </a:r>
            <a:r>
              <a:rPr lang="ar-IQ" sz="3600" b="1" dirty="0" smtClean="0"/>
              <a:t>) </a:t>
            </a:r>
            <a:r>
              <a:rPr lang="ar-IQ" sz="3600" dirty="0" smtClean="0"/>
              <a:t>خطا على المدرب وترتب عليه رمية حرة </a:t>
            </a:r>
            <a:r>
              <a:rPr lang="ar-IQ" sz="3600" dirty="0" smtClean="0"/>
              <a:t>واحدة.</a:t>
            </a:r>
            <a:endParaRPr lang="ar-IQ" sz="3600" dirty="0" smtClean="0"/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-</a:t>
            </a:r>
            <a:r>
              <a:rPr lang="ar-IQ" sz="3600" b="1" dirty="0" smtClean="0"/>
              <a:t>( </a:t>
            </a:r>
            <a:r>
              <a:rPr lang="en-US" sz="3600" b="1" dirty="0" smtClean="0"/>
              <a:t>B1</a:t>
            </a:r>
            <a:r>
              <a:rPr lang="ar-IQ" sz="3600" b="1" dirty="0" smtClean="0"/>
              <a:t>) </a:t>
            </a:r>
            <a:r>
              <a:rPr lang="ar-IQ" sz="3600" dirty="0" smtClean="0"/>
              <a:t>خطا على المدرب بسبب الاخرين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B050"/>
                </a:solidFill>
              </a:rPr>
              <a:t>-</a:t>
            </a:r>
            <a:r>
              <a:rPr lang="ar-IQ" sz="3600" dirty="0" smtClean="0"/>
              <a:t>اي </a:t>
            </a:r>
            <a:r>
              <a:rPr lang="ar-IQ" sz="3600" dirty="0" smtClean="0"/>
              <a:t>يقصد به بس اللاعبين الموجودين على المقاعد الاحتياط ، اي تصرف يصدر منهم غير لائق يحتسب خطا فني على المدرب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43537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algn="just"/>
            <a:r>
              <a:rPr lang="ar-IQ" sz="4000" b="1" dirty="0" smtClean="0">
                <a:solidFill>
                  <a:srgbClr val="00B050"/>
                </a:solidFill>
              </a:rPr>
              <a:t>3- الخطأ المتعمد :</a:t>
            </a:r>
          </a:p>
          <a:p>
            <a:pPr algn="just"/>
            <a:r>
              <a:rPr lang="ar-IQ" sz="4000" dirty="0" smtClean="0"/>
              <a:t>( </a:t>
            </a:r>
            <a:r>
              <a:rPr lang="en-US" sz="4000" dirty="0" smtClean="0"/>
              <a:t>U2</a:t>
            </a:r>
            <a:r>
              <a:rPr lang="ar-IQ" sz="4000" dirty="0" smtClean="0"/>
              <a:t>) يكون اللاعب متعمد بارتكاب الخطأ ، فيعطى </a:t>
            </a:r>
            <a:r>
              <a:rPr lang="ar-IQ" sz="4000" dirty="0" smtClean="0"/>
              <a:t>رميتين حرة  </a:t>
            </a:r>
            <a:r>
              <a:rPr lang="ar-IQ" sz="4000" dirty="0" smtClean="0"/>
              <a:t>.</a:t>
            </a:r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22271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744416"/>
          </a:xfrm>
        </p:spPr>
        <p:txBody>
          <a:bodyPr>
            <a:normAutofit/>
          </a:bodyPr>
          <a:lstStyle/>
          <a:p>
            <a:pPr algn="just"/>
            <a:r>
              <a:rPr lang="ar-IQ" sz="4400" b="1" dirty="0" smtClean="0">
                <a:solidFill>
                  <a:srgbClr val="00B050"/>
                </a:solidFill>
              </a:rPr>
              <a:t>4- الخطأ عدم اهلية :</a:t>
            </a:r>
          </a:p>
          <a:p>
            <a:pPr algn="just"/>
            <a:r>
              <a:rPr lang="ar-IQ" sz="4400" dirty="0" smtClean="0"/>
              <a:t>(</a:t>
            </a:r>
            <a:r>
              <a:rPr lang="en-US" sz="4400" dirty="0" smtClean="0"/>
              <a:t>D2</a:t>
            </a:r>
            <a:r>
              <a:rPr lang="ar-IQ" sz="4400" dirty="0" smtClean="0"/>
              <a:t>) هو يصدر من اللاعب الفاظ غير لائقة  ، فيعطى رميتين حرة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279340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944216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FFFF00"/>
                </a:solidFill>
              </a:rPr>
              <a:t>شكــــــــــــــــرا لكــــــــــــــم 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5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blinds dir="vert"/>
      </p:transition>
    </mc:Choice>
    <mc:Fallback>
      <p:transition spd="slow" advTm="1800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271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Majalla UI</vt:lpstr>
      <vt:lpstr>Traditional Arabic</vt:lpstr>
      <vt:lpstr>Wingdings 2</vt:lpstr>
      <vt:lpstr>تدفق</vt:lpstr>
      <vt:lpstr>معلومات عن استمارة التسجيل في لعبة كرة السلة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شكــــــــــــــــرا لكــــــــــــــم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معلومات عن استمارة التسجيل في لعبة كرة السلة</dc:title>
  <dc:creator>hussin</dc:creator>
  <cp:lastModifiedBy>اية</cp:lastModifiedBy>
  <cp:revision>8</cp:revision>
  <dcterms:created xsi:type="dcterms:W3CDTF">2019-04-10T06:43:11Z</dcterms:created>
  <dcterms:modified xsi:type="dcterms:W3CDTF">2019-04-10T16:44:37Z</dcterms:modified>
</cp:coreProperties>
</file>