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8" r:id="rId2"/>
    <p:sldId id="259" r:id="rId3"/>
    <p:sldId id="260" r:id="rId4"/>
    <p:sldId id="261" r:id="rId5"/>
    <p:sldId id="262" r:id="rId6"/>
    <p:sldId id="263" r:id="rId7"/>
    <p:sldId id="264" r:id="rId8"/>
    <p:sldId id="266" r:id="rId9"/>
    <p:sldId id="267"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3" name="مستطيل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مستطيل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مستطيل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مستطيل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مستطيل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مستطيل مستدير الزوايا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مستطيل مستدير الزوايا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مستطيل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6705600" y="4206240"/>
            <a:ext cx="960120" cy="457200"/>
          </a:xfrm>
        </p:spPr>
        <p:txBody>
          <a:bodyPr/>
          <a:lstStyle/>
          <a:p>
            <a:fld id="{D782EF51-41FB-438C-9BD9-038288739165}" type="datetimeFigureOut">
              <a:rPr lang="ar-IQ" smtClean="0"/>
              <a:t>28/07/1440</a:t>
            </a:fld>
            <a:endParaRPr lang="ar-IQ"/>
          </a:p>
        </p:txBody>
      </p:sp>
      <p:sp>
        <p:nvSpPr>
          <p:cNvPr id="17" name="عنصر نائب للتذييل 16"/>
          <p:cNvSpPr>
            <a:spLocks noGrp="1"/>
          </p:cNvSpPr>
          <p:nvPr>
            <p:ph type="ftr" sz="quarter" idx="11"/>
          </p:nvPr>
        </p:nvSpPr>
        <p:spPr>
          <a:xfrm>
            <a:off x="5410200" y="4205288"/>
            <a:ext cx="1295400" cy="457200"/>
          </a:xfrm>
        </p:spPr>
        <p:txBody>
          <a:bodyPr/>
          <a:lstStyle/>
          <a:p>
            <a:endParaRPr lang="ar-IQ"/>
          </a:p>
        </p:txBody>
      </p:sp>
      <p:sp>
        <p:nvSpPr>
          <p:cNvPr id="29" name="عنصر نائب لرقم الشريحة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6277041A-2568-4CD4-8418-EFE21552A95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82EF51-41FB-438C-9BD9-038288739165}"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1143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1143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82EF51-41FB-438C-9BD9-038288739165}"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782EF51-41FB-438C-9BD9-038288739165}"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782EF51-41FB-438C-9BD9-038288739165}" type="datetimeFigureOut">
              <a:rPr lang="ar-IQ" smtClean="0"/>
              <a:t>28/07/1440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82EF51-41FB-438C-9BD9-038288739165}"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381000" y="1143000"/>
            <a:ext cx="8382000" cy="1069848"/>
          </a:xfrm>
        </p:spPr>
        <p:txBody>
          <a:bodyPr anchor="ctr"/>
          <a:lstStyle>
            <a:lvl1pPr>
              <a:defRPr sz="4000" b="0" i="0"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تاريخ 25"/>
          <p:cNvSpPr>
            <a:spLocks noGrp="1"/>
          </p:cNvSpPr>
          <p:nvPr>
            <p:ph type="dt" sz="half" idx="10"/>
          </p:nvPr>
        </p:nvSpPr>
        <p:spPr/>
        <p:txBody>
          <a:bodyPr rtlCol="0"/>
          <a:lstStyle/>
          <a:p>
            <a:fld id="{D782EF51-41FB-438C-9BD9-038288739165}" type="datetimeFigureOut">
              <a:rPr lang="ar-IQ" smtClean="0"/>
              <a:t>28/07/1440</a:t>
            </a:fld>
            <a:endParaRPr lang="ar-IQ"/>
          </a:p>
        </p:txBody>
      </p:sp>
      <p:sp>
        <p:nvSpPr>
          <p:cNvPr id="27" name="عنصر نائب لرقم الشريحة 26"/>
          <p:cNvSpPr>
            <a:spLocks noGrp="1"/>
          </p:cNvSpPr>
          <p:nvPr>
            <p:ph type="sldNum" sz="quarter" idx="11"/>
          </p:nvPr>
        </p:nvSpPr>
        <p:spPr/>
        <p:txBody>
          <a:bodyPr rtlCol="0"/>
          <a:lstStyle/>
          <a:p>
            <a:fld id="{6277041A-2568-4CD4-8418-EFE21552A957}" type="slidenum">
              <a:rPr lang="ar-IQ" smtClean="0"/>
              <a:t>‹#›</a:t>
            </a:fld>
            <a:endParaRPr lang="ar-IQ"/>
          </a:p>
        </p:txBody>
      </p:sp>
      <p:sp>
        <p:nvSpPr>
          <p:cNvPr id="28" name="عنصر نائب للتذييل 27"/>
          <p:cNvSpPr>
            <a:spLocks noGrp="1"/>
          </p:cNvSpPr>
          <p:nvPr>
            <p:ph type="ftr" sz="quarter" idx="12"/>
          </p:nvPr>
        </p:nvSpPr>
        <p:spPr/>
        <p:txBody>
          <a:bodyPr rtlCol="0"/>
          <a:lstStyle/>
          <a:p>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a:xfrm>
            <a:off x="6583680" y="612648"/>
            <a:ext cx="957264" cy="457200"/>
          </a:xfrm>
        </p:spPr>
        <p:txBody>
          <a:bodyPr/>
          <a:lstStyle/>
          <a:p>
            <a:fld id="{D782EF51-41FB-438C-9BD9-038288739165}" type="datetimeFigureOut">
              <a:rPr lang="ar-IQ" smtClean="0"/>
              <a:t>28/07/1440</a:t>
            </a:fld>
            <a:endParaRPr lang="ar-IQ"/>
          </a:p>
        </p:txBody>
      </p:sp>
      <p:sp>
        <p:nvSpPr>
          <p:cNvPr id="4" name="عنصر نائب للتذييل 3"/>
          <p:cNvSpPr>
            <a:spLocks noGrp="1"/>
          </p:cNvSpPr>
          <p:nvPr>
            <p:ph type="ftr" sz="quarter" idx="11"/>
          </p:nvPr>
        </p:nvSpPr>
        <p:spPr>
          <a:xfrm>
            <a:off x="5257800" y="612648"/>
            <a:ext cx="1325880" cy="457200"/>
          </a:xfrm>
        </p:spPr>
        <p:txBody>
          <a:bodyPr/>
          <a:lstStyle/>
          <a:p>
            <a:endParaRPr lang="ar-IQ"/>
          </a:p>
        </p:txBody>
      </p:sp>
      <p:sp>
        <p:nvSpPr>
          <p:cNvPr id="5" name="عنصر نائب لرقم الشريحة 4"/>
          <p:cNvSpPr>
            <a:spLocks noGrp="1"/>
          </p:cNvSpPr>
          <p:nvPr>
            <p:ph type="sldNum" sz="quarter" idx="12"/>
          </p:nvPr>
        </p:nvSpPr>
        <p:spPr>
          <a:xfrm>
            <a:off x="8174736" y="2272"/>
            <a:ext cx="762000" cy="365760"/>
          </a:xfrm>
        </p:spPr>
        <p:txBody>
          <a:bodyPr/>
          <a:lstStyle/>
          <a:p>
            <a:fld id="{6277041A-2568-4CD4-8418-EFE21552A95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782EF51-41FB-438C-9BD9-038288739165}" type="datetimeFigureOut">
              <a:rPr lang="ar-IQ" smtClean="0"/>
              <a:t>28/07/1440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353496" y="1101970"/>
            <a:ext cx="3383280" cy="877824"/>
          </a:xfrm>
        </p:spPr>
        <p:txBody>
          <a:bodyPr anchor="b"/>
          <a:lstStyle>
            <a:lvl1pPr algn="l">
              <a:buNone/>
              <a:defRPr sz="1800" b="1"/>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D782EF51-41FB-438C-9BD9-038288739165}"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782EF51-41FB-438C-9BD9-038288739165}" type="datetimeFigureOut">
              <a:rPr lang="ar-IQ" smtClean="0"/>
              <a:t>28/07/1440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277041A-2568-4CD4-8418-EFE21552A95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مستطيل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مستطيل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مستطيل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مستطيل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مستطيل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مستطيل مستدير الزوايا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مستطيل مستدير الزوايا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مستطيل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مستطيل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مستطيل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مستطيل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مستطيل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مستطيل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عنصر نائب للعنوان 21"/>
          <p:cNvSpPr>
            <a:spLocks noGrp="1"/>
          </p:cNvSpPr>
          <p:nvPr>
            <p:ph type="title"/>
          </p:nvPr>
        </p:nvSpPr>
        <p:spPr>
          <a:xfrm>
            <a:off x="457200" y="1143000"/>
            <a:ext cx="8229600" cy="10668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782EF51-41FB-438C-9BD9-038288739165}" type="datetimeFigureOut">
              <a:rPr lang="ar-IQ" smtClean="0"/>
              <a:t>28/07/1440</a:t>
            </a:fld>
            <a:endParaRPr lang="ar-IQ"/>
          </a:p>
        </p:txBody>
      </p:sp>
      <p:sp>
        <p:nvSpPr>
          <p:cNvPr id="3" name="عنصر نائب للتذييل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ar-IQ"/>
          </a:p>
        </p:txBody>
      </p:sp>
      <p:sp>
        <p:nvSpPr>
          <p:cNvPr id="23" name="عنصر نائب لرقم الشريحة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6277041A-2568-4CD4-8418-EFE21552A95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365760" indent="-256032" algn="r" rtl="1"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r" rtl="1"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r" rtl="1"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r" rtl="1"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r" rtl="1"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r" rtl="1"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r" rtl="1"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r" rtl="1"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r" rtl="1"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2290266"/>
          </a:xfrm>
        </p:spPr>
        <p:txBody>
          <a:bodyPr>
            <a:normAutofit/>
          </a:bodyPr>
          <a:lstStyle/>
          <a:p>
            <a:r>
              <a:rPr lang="en-US" dirty="0" smtClean="0"/>
              <a:t>Vo2 Max</a:t>
            </a:r>
            <a:r>
              <a:rPr lang="ar-IQ" dirty="0" smtClean="0"/>
              <a:t/>
            </a:r>
            <a:br>
              <a:rPr lang="ar-IQ" dirty="0" smtClean="0"/>
            </a:br>
            <a:r>
              <a:rPr lang="ar-IQ" dirty="0" smtClean="0"/>
              <a:t>الحد الاقصى لاستهلاك الاوكسجين</a:t>
            </a:r>
            <a:endParaRPr lang="ar-IQ" dirty="0"/>
          </a:p>
        </p:txBody>
      </p:sp>
      <p:sp>
        <p:nvSpPr>
          <p:cNvPr id="3" name="عنصر نائب للمحتوى 2"/>
          <p:cNvSpPr>
            <a:spLocks noGrp="1"/>
          </p:cNvSpPr>
          <p:nvPr>
            <p:ph idx="1"/>
          </p:nvPr>
        </p:nvSpPr>
        <p:spPr>
          <a:xfrm>
            <a:off x="457200" y="2636912"/>
            <a:ext cx="8229600" cy="3489251"/>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محاضرات الدراسات العليا / ماستر </a:t>
            </a:r>
          </a:p>
          <a:p>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أ. د غصون فاضل هادي</a:t>
            </a:r>
          </a:p>
          <a:p>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كلية التربية البدنية وعلوم الرياضة </a:t>
            </a:r>
          </a:p>
          <a:p>
            <a:r>
              <a:rPr lang="ar-IQ"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الجامعة المستنصرية</a:t>
            </a:r>
          </a:p>
          <a:p>
            <a:endParaRPr lang="ar-IQ" sz="36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758413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490066"/>
          </a:xfrm>
        </p:spPr>
        <p:txBody>
          <a:bodyPr>
            <a:normAutofit fontScale="90000"/>
          </a:bodyPr>
          <a:lstStyle/>
          <a:p>
            <a:endParaRPr lang="ar-IQ"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908720"/>
            <a:ext cx="8280920" cy="544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8691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smtClean="0"/>
              <a:t>  الحد الاقصى لاستهلاك الاوكسجين   </a:t>
            </a:r>
            <a:r>
              <a:rPr lang="en-US" dirty="0" smtClean="0"/>
              <a:t>VO2max</a:t>
            </a:r>
            <a:endParaRPr lang="ar-IQ" dirty="0"/>
          </a:p>
        </p:txBody>
      </p:sp>
      <p:sp>
        <p:nvSpPr>
          <p:cNvPr id="3" name="عنصر نائب للمحتوى 2"/>
          <p:cNvSpPr>
            <a:spLocks noGrp="1"/>
          </p:cNvSpPr>
          <p:nvPr>
            <p:ph idx="1"/>
          </p:nvPr>
        </p:nvSpPr>
        <p:spPr/>
        <p:txBody>
          <a:bodyPr>
            <a:normAutofit lnSpcReduction="10000"/>
          </a:bodyPr>
          <a:lstStyle/>
          <a:p>
            <a:pPr marL="274320" lvl="0" indent="-274320" algn="justLow">
              <a:buClr>
                <a:srgbClr val="0BD0D9"/>
              </a:buClr>
              <a:buSzPct val="95000"/>
              <a:buFont typeface="Wingdings 2"/>
              <a:buChar char=""/>
            </a:pPr>
            <a:r>
              <a:rPr lang="ar-SA" sz="2600" dirty="0">
                <a:solidFill>
                  <a:prstClr val="black"/>
                </a:solidFill>
                <a:latin typeface="Constantia"/>
              </a:rPr>
              <a:t>ان مؤشر الحد الاقصى لاستهلاك الاوكسجين (</a:t>
            </a:r>
            <a:r>
              <a:rPr lang="en-GB" sz="2600" dirty="0">
                <a:solidFill>
                  <a:prstClr val="black"/>
                </a:solidFill>
                <a:latin typeface="Constantia"/>
              </a:rPr>
              <a:t>VO</a:t>
            </a:r>
            <a:r>
              <a:rPr lang="en-GB" sz="2600" baseline="-25000" dirty="0">
                <a:solidFill>
                  <a:prstClr val="black"/>
                </a:solidFill>
                <a:latin typeface="Constantia"/>
              </a:rPr>
              <a:t>2</a:t>
            </a:r>
            <a:r>
              <a:rPr lang="en-GB" sz="2600" dirty="0">
                <a:solidFill>
                  <a:prstClr val="black"/>
                </a:solidFill>
                <a:latin typeface="Constantia"/>
              </a:rPr>
              <a:t>max</a:t>
            </a:r>
            <a:r>
              <a:rPr lang="ar-SA" sz="2600" dirty="0">
                <a:solidFill>
                  <a:prstClr val="black"/>
                </a:solidFill>
                <a:latin typeface="Constantia"/>
              </a:rPr>
              <a:t>) يعد من أهم المؤشرات الوظيفية للرياضي وبالأخص في الالعاب والمسابقات التي يحتل التمثيل الغذائي </a:t>
            </a:r>
            <a:r>
              <a:rPr lang="ar-SA" sz="2600" dirty="0" err="1">
                <a:solidFill>
                  <a:prstClr val="black"/>
                </a:solidFill>
                <a:latin typeface="Constantia"/>
              </a:rPr>
              <a:t>الاوكسجيني</a:t>
            </a:r>
            <a:r>
              <a:rPr lang="ar-SA" sz="2600" dirty="0">
                <a:solidFill>
                  <a:prstClr val="black"/>
                </a:solidFill>
                <a:latin typeface="Constantia"/>
              </a:rPr>
              <a:t> الجانب الاكبر في عملية توفير الطاقة فيه، حيث ان التمثيل الغذائي </a:t>
            </a:r>
            <a:r>
              <a:rPr lang="ar-SA" sz="2600" dirty="0" err="1">
                <a:solidFill>
                  <a:prstClr val="black"/>
                </a:solidFill>
                <a:latin typeface="Constantia"/>
              </a:rPr>
              <a:t>الاوكسجيني</a:t>
            </a:r>
            <a:r>
              <a:rPr lang="ar-SA" sz="2600" dirty="0">
                <a:solidFill>
                  <a:prstClr val="black"/>
                </a:solidFill>
                <a:latin typeface="Constantia"/>
              </a:rPr>
              <a:t> هو أكثر الوسائل كفاءة في تحويل الغذاء الى </a:t>
            </a:r>
            <a:r>
              <a:rPr lang="en-GB" sz="2600" dirty="0">
                <a:solidFill>
                  <a:prstClr val="black"/>
                </a:solidFill>
                <a:latin typeface="Constantia"/>
              </a:rPr>
              <a:t>ATP</a:t>
            </a:r>
            <a:r>
              <a:rPr lang="ar-SA" sz="2600" dirty="0">
                <a:solidFill>
                  <a:prstClr val="black"/>
                </a:solidFill>
                <a:latin typeface="Constantia"/>
              </a:rPr>
              <a:t> ونقله للعضلة لغرض استخدامه للعمل.</a:t>
            </a:r>
            <a:endParaRPr lang="en-US" sz="2600" dirty="0">
              <a:solidFill>
                <a:prstClr val="black"/>
              </a:solidFill>
              <a:latin typeface="Constantia"/>
            </a:endParaRPr>
          </a:p>
          <a:p>
            <a:pPr marL="274320" lvl="0" indent="-274320" algn="justLow">
              <a:buClr>
                <a:srgbClr val="0BD0D9"/>
              </a:buClr>
              <a:buSzPct val="95000"/>
              <a:buFont typeface="Wingdings 2"/>
              <a:buChar char=""/>
            </a:pPr>
            <a:r>
              <a:rPr lang="ar-SA" sz="2600" dirty="0">
                <a:solidFill>
                  <a:prstClr val="black"/>
                </a:solidFill>
                <a:latin typeface="Constantia"/>
              </a:rPr>
              <a:t>      يمكن تعريف هذا المؤشر بأنه اكبر كمية من الأوكسجين التي يمكن أن تستهلك خلال دقيقة واحدة فقد عد مرادفا للقابلية </a:t>
            </a:r>
            <a:r>
              <a:rPr lang="ar-SA" sz="2600" dirty="0" err="1">
                <a:solidFill>
                  <a:prstClr val="black"/>
                </a:solidFill>
                <a:latin typeface="Constantia"/>
              </a:rPr>
              <a:t>الاوكسجينية</a:t>
            </a:r>
            <a:r>
              <a:rPr lang="ar-SA" sz="2600" dirty="0">
                <a:solidFill>
                  <a:prstClr val="black"/>
                </a:solidFill>
                <a:latin typeface="Constantia"/>
              </a:rPr>
              <a:t> القصوى </a:t>
            </a:r>
            <a:r>
              <a:rPr lang="en-US" sz="2600" dirty="0">
                <a:solidFill>
                  <a:prstClr val="black"/>
                </a:solidFill>
                <a:latin typeface="Constantia"/>
              </a:rPr>
              <a:t>Maximal Aerobic Power</a:t>
            </a:r>
          </a:p>
          <a:p>
            <a:pPr marL="274320" lvl="0" indent="-274320" algn="justLow">
              <a:buClr>
                <a:srgbClr val="0BD0D9"/>
              </a:buClr>
              <a:buSzPct val="95000"/>
              <a:buFont typeface="Wingdings 2"/>
              <a:buChar char=""/>
            </a:pPr>
            <a:r>
              <a:rPr lang="ar-SA" sz="2600" dirty="0">
                <a:solidFill>
                  <a:prstClr val="black"/>
                </a:solidFill>
                <a:latin typeface="Constantia"/>
              </a:rPr>
              <a:t>     و</a:t>
            </a:r>
            <a:r>
              <a:rPr lang="ar-IQ" sz="2600" dirty="0">
                <a:solidFill>
                  <a:prstClr val="black"/>
                </a:solidFill>
                <a:latin typeface="Constantia"/>
              </a:rPr>
              <a:t>يعرف ايضا بانه (اكبر كمية من الاوكسجين يستهلكها الرياضي (جسم الرياضي) خلال الجهد البدني </a:t>
            </a:r>
            <a:r>
              <a:rPr lang="ar-IQ" sz="2600" dirty="0" err="1">
                <a:solidFill>
                  <a:prstClr val="black"/>
                </a:solidFill>
                <a:latin typeface="Constantia"/>
              </a:rPr>
              <a:t>القصوي</a:t>
            </a:r>
            <a:r>
              <a:rPr lang="ar-IQ" sz="2600" dirty="0">
                <a:solidFill>
                  <a:prstClr val="black"/>
                </a:solidFill>
                <a:latin typeface="Constantia"/>
              </a:rPr>
              <a:t> في الدقيقة الواحدة، ويقاس( لتر/ د او </a:t>
            </a:r>
            <a:r>
              <a:rPr lang="ar-IQ" sz="2600" dirty="0" err="1">
                <a:solidFill>
                  <a:prstClr val="black"/>
                </a:solidFill>
                <a:latin typeface="Constantia"/>
              </a:rPr>
              <a:t>مللتر</a:t>
            </a:r>
            <a:r>
              <a:rPr lang="ar-IQ" sz="2600" dirty="0">
                <a:solidFill>
                  <a:prstClr val="black"/>
                </a:solidFill>
                <a:latin typeface="Constantia"/>
              </a:rPr>
              <a:t> / د)</a:t>
            </a:r>
          </a:p>
          <a:p>
            <a:endParaRPr lang="ar-IQ" dirty="0"/>
          </a:p>
        </p:txBody>
      </p:sp>
    </p:spTree>
    <p:extLst>
      <p:ext uri="{BB962C8B-B14F-4D97-AF65-F5344CB8AC3E}">
        <p14:creationId xmlns:p14="http://schemas.microsoft.com/office/powerpoint/2010/main" val="3414371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634082"/>
          </a:xfrm>
        </p:spPr>
        <p:txBody>
          <a:bodyPr>
            <a:normAutofit fontScale="90000"/>
          </a:bodyPr>
          <a:lstStyle/>
          <a:p>
            <a:endParaRPr lang="ar-IQ" dirty="0"/>
          </a:p>
        </p:txBody>
      </p:sp>
      <p:sp>
        <p:nvSpPr>
          <p:cNvPr id="3" name="عنصر نائب للمحتوى 2"/>
          <p:cNvSpPr>
            <a:spLocks noGrp="1"/>
          </p:cNvSpPr>
          <p:nvPr>
            <p:ph idx="1"/>
          </p:nvPr>
        </p:nvSpPr>
        <p:spPr>
          <a:xfrm>
            <a:off x="179512" y="980728"/>
            <a:ext cx="8568952" cy="5145435"/>
          </a:xfrm>
        </p:spPr>
        <p:txBody>
          <a:bodyPr>
            <a:noAutofit/>
          </a:bodyPr>
          <a:lstStyle/>
          <a:p>
            <a:r>
              <a:rPr lang="ar-IQ" sz="2400" dirty="0" smtClean="0"/>
              <a:t> كما يمكن ان يعرف بانه (اكبر سرعه في استهلاك الاوكسجين اثناء العمل العضلي باستخدام اكثر من (50%) من عضلات الجسم.</a:t>
            </a:r>
          </a:p>
          <a:p>
            <a:r>
              <a:rPr lang="ar-IQ" sz="2400" dirty="0" smtClean="0"/>
              <a:t>       وقد وردت تعريفات عديدة لهذا المؤشر، فقد عرفها كل من (</a:t>
            </a:r>
            <a:r>
              <a:rPr lang="en-US" sz="2400" dirty="0" err="1" smtClean="0"/>
              <a:t>Astrand</a:t>
            </a:r>
            <a:r>
              <a:rPr lang="en-US" sz="2400" dirty="0" smtClean="0"/>
              <a:t> and </a:t>
            </a:r>
            <a:r>
              <a:rPr lang="en-US" sz="2400" dirty="0" err="1" smtClean="0"/>
              <a:t>Rodahl</a:t>
            </a:r>
            <a:r>
              <a:rPr lang="en-US" sz="2400" dirty="0" smtClean="0"/>
              <a:t>) </a:t>
            </a:r>
            <a:r>
              <a:rPr lang="ar-IQ" sz="2400" dirty="0" smtClean="0"/>
              <a:t>بأنه " أكبر كمية من الاوكسجين المستهلك من الفرد خلال الجهد البدني </a:t>
            </a:r>
            <a:r>
              <a:rPr lang="ar-IQ" sz="2400" dirty="0" err="1" smtClean="0"/>
              <a:t>القصوي</a:t>
            </a:r>
            <a:r>
              <a:rPr lang="ar-IQ" sz="2400" dirty="0" smtClean="0"/>
              <a:t> مقاساً عند مستوى سطح البحر" كما عرف بأنه " أقصى حجم </a:t>
            </a:r>
            <a:r>
              <a:rPr lang="ar-IQ" sz="2400" dirty="0" err="1" smtClean="0"/>
              <a:t>للاوكسجين</a:t>
            </a:r>
            <a:r>
              <a:rPr lang="ar-IQ" sz="2400" dirty="0" smtClean="0"/>
              <a:t> المستهلك باللتر أو </a:t>
            </a:r>
            <a:r>
              <a:rPr lang="ar-IQ" sz="2400" dirty="0" err="1" smtClean="0"/>
              <a:t>المللتر</a:t>
            </a:r>
            <a:r>
              <a:rPr lang="ar-IQ" sz="2400" dirty="0" smtClean="0"/>
              <a:t> في الدقيقة الواحدة " . وذكر (ريسان </a:t>
            </a:r>
            <a:r>
              <a:rPr lang="ar-IQ" sz="2400" dirty="0" err="1" smtClean="0"/>
              <a:t>خريبط</a:t>
            </a:r>
            <a:r>
              <a:rPr lang="ar-IQ" sz="2400" dirty="0" smtClean="0"/>
              <a:t>) عن (مظفر عبد الله شفيق) ان القيمة القصوى لاستهلاك الاوكسجين (</a:t>
            </a:r>
            <a:r>
              <a:rPr lang="en-US" sz="2400" dirty="0" smtClean="0"/>
              <a:t>VO2max) </a:t>
            </a:r>
            <a:r>
              <a:rPr lang="ar-IQ" sz="2400" dirty="0" smtClean="0"/>
              <a:t>هي ((عبارة عن اقصى معدل من الاوكسجين والذي يستهلكه الجسم بالدقيقة الواحدة)) 	أن تطوير هذا المؤشر مرغوب فيه كثيرا لغرض التدريب أو لتحسين عمل القلب والدورة الدموية خاصة في الفعاليات الرياضية التي تزيد مدتها عن (3-4) دقيقة التي تعتمد على الطاقة الهوائية ويتجلى ذلك في فعالية المطاولة. وهذا المؤشر مهم أيضا في الألعاب التي تحتاج الى شدة عالية, فعلى الرغم من أن تجهيز الطاقة </a:t>
            </a:r>
            <a:r>
              <a:rPr lang="ar-IQ" sz="2400" dirty="0" err="1" smtClean="0"/>
              <a:t>لااوكسجينيا</a:t>
            </a:r>
            <a:r>
              <a:rPr lang="ar-IQ" sz="2400" dirty="0" smtClean="0"/>
              <a:t> ألا انه مهم مدة استعادة الشفاء (</a:t>
            </a:r>
            <a:r>
              <a:rPr lang="en-US" sz="2400" dirty="0" smtClean="0"/>
              <a:t>Recovery Period) </a:t>
            </a:r>
            <a:r>
              <a:rPr lang="ar-IQ" sz="2400" dirty="0" smtClean="0"/>
              <a:t>التي هي </a:t>
            </a:r>
            <a:r>
              <a:rPr lang="ar-IQ" sz="2400" dirty="0" err="1" smtClean="0"/>
              <a:t>اوكسجينية</a:t>
            </a:r>
            <a:r>
              <a:rPr lang="ar-IQ" sz="2400" dirty="0" smtClean="0"/>
              <a:t> بطبيعتها. </a:t>
            </a:r>
            <a:endParaRPr lang="ar-IQ" sz="2400" dirty="0"/>
          </a:p>
        </p:txBody>
      </p:sp>
    </p:spTree>
    <p:extLst>
      <p:ext uri="{BB962C8B-B14F-4D97-AF65-F5344CB8AC3E}">
        <p14:creationId xmlns:p14="http://schemas.microsoft.com/office/powerpoint/2010/main" val="762502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r>
              <a:rPr lang="ar-IQ" dirty="0" smtClean="0"/>
              <a:t>كما عرف على انه ضخ اكبر ناتج قلبي والحصول على أعلى فرق بين الأوكسجين الشرياني والوريدي اذ له علاقة نسبية مع وزن الجسم خاصة الخالي من الشحوم </a:t>
            </a:r>
            <a:r>
              <a:rPr lang="en-US" dirty="0" smtClean="0"/>
              <a:t>Lean Body weight </a:t>
            </a:r>
            <a:r>
              <a:rPr lang="ar-IQ" dirty="0" smtClean="0"/>
              <a:t>ويصل إلى قمته بين عمر (15-20) سنة ثم يبدأ بالتناقص تدريجيا حتى يصل إلى ثلثي هذه القيمة في عمر (60) سنة</a:t>
            </a:r>
          </a:p>
          <a:p>
            <a:endParaRPr lang="ar-IQ" dirty="0"/>
          </a:p>
        </p:txBody>
      </p:sp>
    </p:spTree>
    <p:extLst>
      <p:ext uri="{BB962C8B-B14F-4D97-AF65-F5344CB8AC3E}">
        <p14:creationId xmlns:p14="http://schemas.microsoft.com/office/powerpoint/2010/main" val="391993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332656"/>
            <a:ext cx="8280920" cy="5632311"/>
          </a:xfrm>
          <a:prstGeom prst="rect">
            <a:avLst/>
          </a:prstGeom>
        </p:spPr>
        <p:txBody>
          <a:bodyPr wrap="square">
            <a:spAutoFit/>
          </a:bodyPr>
          <a:lstStyle/>
          <a:p>
            <a:r>
              <a:rPr lang="ar-IQ" sz="2000" b="1" dirty="0" smtClean="0"/>
              <a:t> ويذكر (</a:t>
            </a:r>
            <a:r>
              <a:rPr lang="ar-IQ" sz="2000" b="1" dirty="0" err="1" smtClean="0"/>
              <a:t>استراند</a:t>
            </a:r>
            <a:r>
              <a:rPr lang="ar-IQ" sz="2000" b="1" dirty="0" smtClean="0"/>
              <a:t> </a:t>
            </a:r>
            <a:r>
              <a:rPr lang="en-US" sz="2000" b="1" dirty="0" err="1" smtClean="0"/>
              <a:t>Astrand</a:t>
            </a:r>
            <a:r>
              <a:rPr lang="ar-IQ" sz="2000" b="1" dirty="0" smtClean="0"/>
              <a:t>) إن مفهوم الاستهلاك الأقصى </a:t>
            </a:r>
            <a:r>
              <a:rPr lang="ar-IQ" sz="2000" b="1" dirty="0" err="1" smtClean="0"/>
              <a:t>الاوكسجيني</a:t>
            </a:r>
            <a:r>
              <a:rPr lang="ar-IQ" sz="2000" b="1" dirty="0" smtClean="0"/>
              <a:t> </a:t>
            </a:r>
            <a:r>
              <a:rPr lang="en-US" sz="2000" b="1" dirty="0" smtClean="0"/>
              <a:t>Vo2 Max</a:t>
            </a:r>
            <a:r>
              <a:rPr lang="ar-IQ" sz="2000" b="1" dirty="0" smtClean="0"/>
              <a:t> يعد </a:t>
            </a:r>
            <a:r>
              <a:rPr lang="ar-SA" sz="2000" b="1" dirty="0" smtClean="0"/>
              <a:t>مؤشراً جيداً للإمكانيات الوظيفية للجسم ودليلا على اللياقة التنفسية. وحدد العوامل المؤثرة للياقة البدنية بما يلي</a:t>
            </a:r>
            <a:r>
              <a:rPr lang="en-US" sz="2000" b="1" dirty="0" smtClean="0"/>
              <a:t>:</a:t>
            </a:r>
          </a:p>
          <a:p>
            <a:r>
              <a:rPr lang="ar-SA" sz="2000" b="1" dirty="0" smtClean="0"/>
              <a:t>محتوى (كمية) الأوكسجين في الهواء الشهيق الداخل في الرئة.</a:t>
            </a:r>
            <a:endParaRPr lang="en-US" sz="2000" b="1" dirty="0" smtClean="0"/>
          </a:p>
          <a:p>
            <a:pPr lvl="0"/>
            <a:r>
              <a:rPr lang="ar-SA" sz="2000" b="1" dirty="0" smtClean="0"/>
              <a:t>التهوية الرئوية .</a:t>
            </a:r>
            <a:endParaRPr lang="en-US" sz="2000" b="1" dirty="0" smtClean="0"/>
          </a:p>
          <a:p>
            <a:pPr lvl="0"/>
            <a:r>
              <a:rPr lang="ar-SA" sz="2000" b="1" dirty="0" smtClean="0"/>
              <a:t>نفاذ الأوكسجين في الحويصلات الرئوية إلى هيموغلوبين الدم.</a:t>
            </a:r>
            <a:endParaRPr lang="en-US" sz="2000" b="1" dirty="0" smtClean="0"/>
          </a:p>
          <a:p>
            <a:pPr lvl="0"/>
            <a:r>
              <a:rPr lang="ar-SA" sz="2000" b="1" dirty="0" smtClean="0"/>
              <a:t>محتوى هيموغلوبين الدم.</a:t>
            </a:r>
            <a:endParaRPr lang="en-US" sz="2000" b="1" dirty="0" smtClean="0"/>
          </a:p>
          <a:p>
            <a:pPr lvl="0"/>
            <a:r>
              <a:rPr lang="ar-SA" sz="2000" b="1" dirty="0" smtClean="0"/>
              <a:t>قدرة القلب على الدفع الدم.</a:t>
            </a:r>
            <a:endParaRPr lang="en-US" sz="2000" b="1" dirty="0" smtClean="0"/>
          </a:p>
          <a:p>
            <a:pPr lvl="0"/>
            <a:r>
              <a:rPr lang="ar-SA" sz="2000" b="1" dirty="0" smtClean="0"/>
              <a:t>حجم الدم.</a:t>
            </a:r>
            <a:endParaRPr lang="en-US" sz="2000" b="1" dirty="0" smtClean="0"/>
          </a:p>
          <a:p>
            <a:pPr lvl="0"/>
            <a:r>
              <a:rPr lang="ar-SA" sz="2000" b="1" dirty="0" smtClean="0"/>
              <a:t>مقدرة الأوعية الدموية على تحويل سريان الدم من الأنسجة غير العاملة إلى الأنسجة العاملة</a:t>
            </a:r>
            <a:endParaRPr lang="en-US" sz="2000" b="1" dirty="0" smtClean="0"/>
          </a:p>
          <a:p>
            <a:pPr lvl="0"/>
            <a:r>
              <a:rPr lang="ar-SA" sz="2000" b="1" dirty="0" smtClean="0"/>
              <a:t>قدرة أنسجة العضلات على استقبال الدم.</a:t>
            </a:r>
            <a:endParaRPr lang="en-US" sz="2000" b="1" dirty="0" smtClean="0"/>
          </a:p>
          <a:p>
            <a:pPr lvl="0"/>
            <a:r>
              <a:rPr lang="ar-SA" sz="2000" b="1" dirty="0" smtClean="0"/>
              <a:t>نفاذ الدم من الشعيرات الدموية إلى الخلايا العضلية القائمة بالعمل.</a:t>
            </a:r>
            <a:endParaRPr lang="en-US" sz="2000" b="1" dirty="0" smtClean="0"/>
          </a:p>
          <a:p>
            <a:pPr lvl="0"/>
            <a:r>
              <a:rPr lang="ar-SA" sz="2000" b="1" dirty="0" smtClean="0"/>
              <a:t>الدم الوريدي العائد إلى القلب.</a:t>
            </a:r>
            <a:endParaRPr lang="en-US" sz="2000" b="1" dirty="0" smtClean="0"/>
          </a:p>
          <a:p>
            <a:pPr lvl="0"/>
            <a:r>
              <a:rPr lang="ar-SA" sz="2000" b="1" dirty="0" smtClean="0"/>
              <a:t>كفاءة </a:t>
            </a:r>
            <a:r>
              <a:rPr lang="ar-SA" sz="2000" b="1" dirty="0" err="1" smtClean="0"/>
              <a:t>المايتوكندريا</a:t>
            </a:r>
            <a:r>
              <a:rPr lang="ar-SA" sz="2000" b="1" dirty="0" smtClean="0"/>
              <a:t> على تحويل الطاقة الهوائية إلى طاقة كيميائية متمثلة في مركبي (</a:t>
            </a:r>
            <a:r>
              <a:rPr lang="en-US" sz="2000" b="1" dirty="0" smtClean="0"/>
              <a:t>ATP, APP</a:t>
            </a:r>
            <a:r>
              <a:rPr lang="ar-SA" sz="2000" b="1" dirty="0" smtClean="0"/>
              <a:t>).  </a:t>
            </a:r>
            <a:endParaRPr lang="en-US" sz="2000" b="1" dirty="0" smtClean="0"/>
          </a:p>
          <a:p>
            <a:r>
              <a:rPr lang="ar-SA" sz="2000" b="1" dirty="0" smtClean="0"/>
              <a:t>وان هذا المؤشر يعكس الأمور الآتية:</a:t>
            </a:r>
            <a:endParaRPr lang="en-US" sz="2000" b="1" dirty="0" smtClean="0"/>
          </a:p>
          <a:p>
            <a:r>
              <a:rPr lang="ar-SA" sz="2000" b="1" dirty="0" smtClean="0"/>
              <a:t>    قدرة الدم على نقل الأوكسجين- تبادل الغازات – كفاءة عمل الخلايا- كفاءة الجهاز الدوري– كفاءة الجهاز التنفسي – حجوم مخازن الطاقة وعددها</a:t>
            </a:r>
            <a:r>
              <a:rPr lang="ar-SA" sz="2000" b="1" baseline="30000" dirty="0" smtClean="0"/>
              <a:t>()</a:t>
            </a:r>
            <a:r>
              <a:rPr lang="ar-SA" sz="2000" b="1" dirty="0" smtClean="0"/>
              <a:t>. وقد أثبتت الدراسات إن معدل هذا المؤشر للرياضيين بأعمار(20 سنة) يتراوح بـين (</a:t>
            </a:r>
            <a:r>
              <a:rPr lang="en-US" sz="2000" b="1" dirty="0" smtClean="0"/>
              <a:t>50-45ml/kg/min</a:t>
            </a:r>
            <a:r>
              <a:rPr lang="ar-SA" sz="2000" b="1" dirty="0" smtClean="0"/>
              <a:t>) بينما يتراوح عند رياضيي المطاولة ذوي المستويات العليا بين (</a:t>
            </a:r>
            <a:r>
              <a:rPr lang="en-US" sz="2000" b="1" dirty="0" smtClean="0"/>
              <a:t>75-80 ml/kg / min</a:t>
            </a:r>
            <a:r>
              <a:rPr lang="ar-SA" sz="2000" b="1" dirty="0" smtClean="0"/>
              <a:t>)</a:t>
            </a:r>
            <a:endParaRPr lang="en-US" sz="2000" b="1" dirty="0"/>
          </a:p>
        </p:txBody>
      </p:sp>
    </p:spTree>
    <p:extLst>
      <p:ext uri="{BB962C8B-B14F-4D97-AF65-F5344CB8AC3E}">
        <p14:creationId xmlns:p14="http://schemas.microsoft.com/office/powerpoint/2010/main" val="3137556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27584" y="908720"/>
            <a:ext cx="7488832" cy="5016758"/>
          </a:xfrm>
          <a:prstGeom prst="rect">
            <a:avLst/>
          </a:prstGeom>
        </p:spPr>
        <p:txBody>
          <a:bodyPr wrap="square">
            <a:spAutoFit/>
          </a:bodyPr>
          <a:lstStyle/>
          <a:p>
            <a:r>
              <a:rPr lang="ar-SA" sz="3200" b="1" dirty="0" smtClean="0"/>
              <a:t>يعتمد </a:t>
            </a:r>
            <a:r>
              <a:rPr lang="en-US" sz="3200" b="1" dirty="0" smtClean="0"/>
              <a:t>VO2MAX </a:t>
            </a:r>
            <a:r>
              <a:rPr lang="ar-IQ" sz="3200" b="1" dirty="0" smtClean="0"/>
              <a:t> على كفاءة ثلاث اجهزة وهي</a:t>
            </a:r>
            <a:r>
              <a:rPr lang="en-US" sz="3200" b="1" dirty="0" smtClean="0"/>
              <a:t>:</a:t>
            </a:r>
            <a:endParaRPr lang="en-US" sz="3200" dirty="0" smtClean="0"/>
          </a:p>
          <a:p>
            <a:r>
              <a:rPr lang="ar-SA" sz="3200" b="1" dirty="0" smtClean="0"/>
              <a:t>1- الجهاز التنفسي : </a:t>
            </a:r>
            <a:r>
              <a:rPr lang="ar-SA" sz="3200" dirty="0" smtClean="0"/>
              <a:t>اذ يتم الحصول على الاوكسجين من الهواء الخارجي بواسطة الانف والفم والشعب الهوائية ثم تنقل</a:t>
            </a:r>
            <a:r>
              <a:rPr lang="ar-IQ" sz="3200" dirty="0" smtClean="0"/>
              <a:t>ه</a:t>
            </a:r>
            <a:r>
              <a:rPr lang="ar-SA" sz="3200" dirty="0" smtClean="0"/>
              <a:t> الى الرئتين اذ تحدث عملية تبادل الغازي والنفاذية بين الحويصلات الهوائية الى الشعيرات الدموية المحيطة به .</a:t>
            </a:r>
            <a:endParaRPr lang="en-US" sz="3200" dirty="0" smtClean="0"/>
          </a:p>
          <a:p>
            <a:r>
              <a:rPr lang="ar-SA" sz="3200" b="1" dirty="0" smtClean="0"/>
              <a:t>2-</a:t>
            </a:r>
            <a:r>
              <a:rPr lang="ar-IQ" sz="3200" b="1" dirty="0" smtClean="0"/>
              <a:t> الجهاز الدوري ومكوناته : </a:t>
            </a:r>
            <a:r>
              <a:rPr lang="ar-IQ" sz="3200" dirty="0" smtClean="0"/>
              <a:t>التي تقوم بنقل الاوكسجين وتوزيعه الى اجزاء مختلفة </a:t>
            </a:r>
            <a:endParaRPr lang="en-US" sz="3200" dirty="0" smtClean="0"/>
          </a:p>
          <a:p>
            <a:r>
              <a:rPr lang="ar-IQ" sz="3200" b="1" dirty="0" smtClean="0"/>
              <a:t>3-  الجهاز العضلي : </a:t>
            </a:r>
            <a:r>
              <a:rPr lang="ar-IQ" sz="3200" dirty="0" smtClean="0"/>
              <a:t>وخاصة العضلات الهيكلية العاملة التي تستخدم الاوكسجين لتحصل على الطاقة .</a:t>
            </a:r>
            <a:endParaRPr lang="en-US" sz="3200" dirty="0"/>
          </a:p>
        </p:txBody>
      </p:sp>
    </p:spTree>
    <p:extLst>
      <p:ext uri="{BB962C8B-B14F-4D97-AF65-F5344CB8AC3E}">
        <p14:creationId xmlns:p14="http://schemas.microsoft.com/office/powerpoint/2010/main" val="2856487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778098"/>
          </a:xfrm>
        </p:spPr>
        <p:txBody>
          <a:bodyPr/>
          <a:lstStyle/>
          <a:p>
            <a:r>
              <a:rPr lang="ar-IQ" dirty="0" smtClean="0"/>
              <a:t>علامات الوصول </a:t>
            </a:r>
            <a:r>
              <a:rPr lang="en-US" dirty="0" smtClean="0"/>
              <a:t>VO2MAX </a:t>
            </a:r>
            <a:endParaRPr lang="ar-IQ" dirty="0"/>
          </a:p>
        </p:txBody>
      </p:sp>
      <p:sp>
        <p:nvSpPr>
          <p:cNvPr id="3" name="عنصر نائب للمحتوى 2"/>
          <p:cNvSpPr>
            <a:spLocks noGrp="1"/>
          </p:cNvSpPr>
          <p:nvPr>
            <p:ph idx="1"/>
          </p:nvPr>
        </p:nvSpPr>
        <p:spPr>
          <a:xfrm>
            <a:off x="457200" y="1052736"/>
            <a:ext cx="8229600" cy="5073427"/>
          </a:xfrm>
        </p:spPr>
        <p:txBody>
          <a:bodyPr>
            <a:noAutofit/>
          </a:bodyPr>
          <a:lstStyle/>
          <a:p>
            <a:pPr marL="274320" lvl="0" indent="-274320" algn="justLow">
              <a:buClr>
                <a:srgbClr val="0BD0D9"/>
              </a:buClr>
              <a:buSzPct val="95000"/>
              <a:buFont typeface="Wingdings 2"/>
              <a:buChar char=""/>
            </a:pPr>
            <a:r>
              <a:rPr lang="ar-IQ" sz="2000" b="1" dirty="0">
                <a:solidFill>
                  <a:prstClr val="black"/>
                </a:solidFill>
                <a:latin typeface="Constantia"/>
              </a:rPr>
              <a:t>1- زيادة معدل التنفس عن (1.1) والذي يمثل قسمة كمية الاوكسجين المستهلكة على كمية ثنائي اوكسيد الكاربون الناتجة .</a:t>
            </a:r>
            <a:endParaRPr lang="en-US" sz="2000" b="1" dirty="0">
              <a:solidFill>
                <a:prstClr val="black"/>
              </a:solidFill>
              <a:latin typeface="Constantia"/>
            </a:endParaRPr>
          </a:p>
          <a:p>
            <a:pPr marL="274320" lvl="0" indent="-274320" algn="justLow">
              <a:buClr>
                <a:srgbClr val="0BD0D9"/>
              </a:buClr>
              <a:buSzPct val="95000"/>
              <a:buFont typeface="Wingdings 2"/>
              <a:buChar char=""/>
            </a:pPr>
            <a:r>
              <a:rPr lang="ar-IQ" sz="2000" b="1" dirty="0">
                <a:solidFill>
                  <a:prstClr val="black"/>
                </a:solidFill>
                <a:latin typeface="Constantia"/>
              </a:rPr>
              <a:t>2- زيادة معدل ضربات القلب اكثر من 180 ضربة / دقيقة .</a:t>
            </a:r>
            <a:endParaRPr lang="en-US" sz="2000" b="1" dirty="0">
              <a:solidFill>
                <a:prstClr val="black"/>
              </a:solidFill>
              <a:latin typeface="Constantia"/>
            </a:endParaRPr>
          </a:p>
          <a:p>
            <a:pPr marL="274320" lvl="0" indent="-274320" algn="justLow">
              <a:buClr>
                <a:srgbClr val="0BD0D9"/>
              </a:buClr>
              <a:buSzPct val="95000"/>
              <a:buFont typeface="Wingdings 2"/>
              <a:buChar char=""/>
            </a:pPr>
            <a:r>
              <a:rPr lang="ar-IQ" sz="2000" b="1" dirty="0">
                <a:solidFill>
                  <a:prstClr val="black"/>
                </a:solidFill>
                <a:latin typeface="Constantia"/>
              </a:rPr>
              <a:t>طرق قياس الحد الاقصى لاستهلاك الاوكسجين </a:t>
            </a:r>
            <a:r>
              <a:rPr lang="en-US" sz="2000" b="1" dirty="0">
                <a:solidFill>
                  <a:prstClr val="black"/>
                </a:solidFill>
                <a:latin typeface="Constantia"/>
              </a:rPr>
              <a:t>VO2MAX</a:t>
            </a:r>
            <a:r>
              <a:rPr lang="ar-IQ" sz="2000" b="1" dirty="0">
                <a:solidFill>
                  <a:prstClr val="black"/>
                </a:solidFill>
                <a:latin typeface="Constantia"/>
              </a:rPr>
              <a:t>:</a:t>
            </a:r>
            <a:endParaRPr lang="en-US" sz="2000" b="1" dirty="0">
              <a:solidFill>
                <a:prstClr val="black"/>
              </a:solidFill>
              <a:latin typeface="Constantia"/>
            </a:endParaRPr>
          </a:p>
          <a:p>
            <a:pPr marL="274320" lvl="0" indent="-274320" algn="justLow">
              <a:buClr>
                <a:srgbClr val="0BD0D9"/>
              </a:buClr>
              <a:buSzPct val="95000"/>
              <a:buFont typeface="Wingdings 2"/>
              <a:buChar char=""/>
            </a:pPr>
            <a:r>
              <a:rPr lang="ar-SA" sz="2000" b="1" dirty="0">
                <a:solidFill>
                  <a:prstClr val="black"/>
                </a:solidFill>
                <a:latin typeface="Constantia"/>
              </a:rPr>
              <a:t>إذ هناك مجموعة من الطرائق التي يتم فيها قياس الحد الأقصى لاستهلاك الأوكسجين: </a:t>
            </a:r>
            <a:endParaRPr lang="en-US" sz="2000" b="1" dirty="0">
              <a:solidFill>
                <a:prstClr val="black"/>
              </a:solidFill>
              <a:latin typeface="Constantia"/>
            </a:endParaRPr>
          </a:p>
          <a:p>
            <a:pPr marL="274320" lvl="0" indent="-274320" algn="justLow">
              <a:buClr>
                <a:srgbClr val="0BD0D9"/>
              </a:buClr>
              <a:buSzPct val="95000"/>
              <a:buFont typeface="Wingdings 2"/>
              <a:buChar char=""/>
            </a:pPr>
            <a:r>
              <a:rPr lang="ar-SA" sz="2000" b="1" dirty="0">
                <a:solidFill>
                  <a:prstClr val="black"/>
                </a:solidFill>
                <a:latin typeface="Constantia"/>
              </a:rPr>
              <a:t>الطريقة المباشرة :- </a:t>
            </a:r>
            <a:endParaRPr lang="en-US" sz="2000" b="1" dirty="0">
              <a:solidFill>
                <a:prstClr val="black"/>
              </a:solidFill>
              <a:latin typeface="Constantia"/>
            </a:endParaRPr>
          </a:p>
          <a:p>
            <a:pPr marL="274320" lvl="0" indent="-274320" algn="justLow">
              <a:buClr>
                <a:srgbClr val="0BD0D9"/>
              </a:buClr>
              <a:buSzPct val="95000"/>
              <a:buFont typeface="Wingdings 2"/>
              <a:buChar char=""/>
            </a:pPr>
            <a:r>
              <a:rPr lang="ar-SA" sz="2000" b="1" dirty="0">
                <a:solidFill>
                  <a:prstClr val="black"/>
                </a:solidFill>
                <a:latin typeface="Constantia"/>
              </a:rPr>
              <a:t>       وهي التي يتم قياس الاستهلاك الأقصى للأوكسجين بطريقة معملية (مختبرية ) لقياس الحد الأقصى لاستهلاك الأوكسجين بصورة مباشرة خلال الجهد البدني المتصاعد الشدة على الجهاز السير المتحرك ( </a:t>
            </a:r>
            <a:r>
              <a:rPr lang="en-US" sz="2000" b="1" dirty="0">
                <a:solidFill>
                  <a:prstClr val="black"/>
                </a:solidFill>
                <a:latin typeface="Constantia"/>
              </a:rPr>
              <a:t>Treadmill </a:t>
            </a:r>
            <a:r>
              <a:rPr lang="ar-SA" sz="2000" b="1" dirty="0">
                <a:solidFill>
                  <a:prstClr val="black"/>
                </a:solidFill>
                <a:latin typeface="Constantia"/>
              </a:rPr>
              <a:t> ) أو الحزام المتحرك أو الدراجة الثابتة ( </a:t>
            </a:r>
            <a:r>
              <a:rPr lang="en-US" sz="2000" b="1" dirty="0">
                <a:solidFill>
                  <a:prstClr val="black"/>
                </a:solidFill>
                <a:latin typeface="Constantia"/>
              </a:rPr>
              <a:t>Ergometer </a:t>
            </a:r>
            <a:r>
              <a:rPr lang="en-US" sz="2000" b="1" dirty="0" err="1">
                <a:solidFill>
                  <a:prstClr val="black"/>
                </a:solidFill>
                <a:latin typeface="Constantia"/>
              </a:rPr>
              <a:t>Bicyde</a:t>
            </a:r>
            <a:r>
              <a:rPr lang="en-US" sz="2000" b="1" dirty="0">
                <a:solidFill>
                  <a:prstClr val="black"/>
                </a:solidFill>
                <a:latin typeface="Constantia"/>
              </a:rPr>
              <a:t> </a:t>
            </a:r>
            <a:r>
              <a:rPr lang="ar-SA" sz="2000" b="1" dirty="0">
                <a:solidFill>
                  <a:prstClr val="black"/>
                </a:solidFill>
                <a:latin typeface="Constantia"/>
              </a:rPr>
              <a:t> ) إلى أن يصل إلى درجة استنفاذ الجهد أو التعب ويؤخذ نموذج من الزفير, ويتم بتحليله  بطريقة خاصة لتحديد كمية الأوكسجين المستهلك وعلى الرغم من الدقة العالية , فأن القياس بطريقة معدات قياس باهضه التكاليف وكذلك غير عملية عند اختيار عينات كبيرة جدا من المفحوصين لما يتطلب ذلك من جهد ودقة وتكلفة كبيرة.  </a:t>
            </a:r>
            <a:endParaRPr lang="en-US" sz="2000" b="1" dirty="0">
              <a:solidFill>
                <a:prstClr val="black"/>
              </a:solidFill>
              <a:latin typeface="Constantia"/>
            </a:endParaRPr>
          </a:p>
          <a:p>
            <a:endParaRPr lang="ar-IQ" b="1" dirty="0"/>
          </a:p>
        </p:txBody>
      </p:sp>
    </p:spTree>
    <p:extLst>
      <p:ext uri="{BB962C8B-B14F-4D97-AF65-F5344CB8AC3E}">
        <p14:creationId xmlns:p14="http://schemas.microsoft.com/office/powerpoint/2010/main" val="64968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83568" y="332656"/>
            <a:ext cx="7992888" cy="5632311"/>
          </a:xfrm>
          <a:prstGeom prst="rect">
            <a:avLst/>
          </a:prstGeom>
        </p:spPr>
        <p:txBody>
          <a:bodyPr wrap="square">
            <a:spAutoFit/>
          </a:bodyPr>
          <a:lstStyle/>
          <a:p>
            <a:pPr lvl="0"/>
            <a:r>
              <a:rPr lang="ar-SA" sz="2000" b="1" u="sng" dirty="0" smtClean="0"/>
              <a:t>الطريقة غير مباشرة:- </a:t>
            </a:r>
            <a:endParaRPr lang="en-US" sz="2000" b="1" u="sng" dirty="0" smtClean="0"/>
          </a:p>
          <a:p>
            <a:r>
              <a:rPr lang="ar-SA" sz="2000" b="1" dirty="0" smtClean="0"/>
              <a:t>وهذه الطريقة لاقت نجاحا وقبولا كبيرا في الأبحاث العلمية إذ يتم من خلالها تحديد أقصى كفاءة وظيفية الجهاز التنفسي من دون الحاجة إلى زيادة الدافع الاستمرار في الأداء الوظيفي مدة طويلة فضلا عن توفير الوقت والجهد ومن هذه الطرائق :- </a:t>
            </a:r>
            <a:endParaRPr lang="en-US" sz="2000" b="1" dirty="0" smtClean="0"/>
          </a:p>
          <a:p>
            <a:pPr lvl="0"/>
            <a:r>
              <a:rPr lang="ar-SA" sz="2000" b="1" dirty="0" smtClean="0"/>
              <a:t> الطريقة التي تعتمد على الاستجابة </a:t>
            </a:r>
            <a:r>
              <a:rPr lang="ar-SA" sz="2000" b="1" dirty="0" err="1" smtClean="0"/>
              <a:t>الفسلجية</a:t>
            </a:r>
            <a:r>
              <a:rPr lang="ar-SA" sz="2000" b="1" dirty="0" smtClean="0"/>
              <a:t> للجسم : </a:t>
            </a:r>
            <a:endParaRPr lang="en-US" sz="2000" b="1" dirty="0" smtClean="0"/>
          </a:p>
          <a:p>
            <a:r>
              <a:rPr lang="ar-SA" sz="2000" b="1" dirty="0" smtClean="0"/>
              <a:t> إذ عند الأداء اختبارات ذات حمل أقل من الأقصى تزداد سرعة ضربات القلب والتنفس لتقابل زيادة استهلاك الأوكسجين , ومن خلال معرفة سرعة النبض والتنفس يمكن حساب </a:t>
            </a:r>
            <a:r>
              <a:rPr lang="en-US" sz="2000" b="1" dirty="0" smtClean="0"/>
              <a:t>vo</a:t>
            </a:r>
            <a:r>
              <a:rPr lang="en-US" sz="2000" b="1" baseline="-25000" dirty="0" smtClean="0"/>
              <a:t>2</a:t>
            </a:r>
            <a:r>
              <a:rPr lang="en-US" sz="2000" b="1" dirty="0" smtClean="0"/>
              <a:t>max) </a:t>
            </a:r>
            <a:r>
              <a:rPr lang="ar-SA" sz="2000" b="1" dirty="0" smtClean="0"/>
              <a:t>) </a:t>
            </a:r>
            <a:endParaRPr lang="en-US" sz="2000" b="1" dirty="0" smtClean="0"/>
          </a:p>
          <a:p>
            <a:r>
              <a:rPr lang="ar-SA" sz="2000" b="1" dirty="0" smtClean="0"/>
              <a:t>2 -  قياس (</a:t>
            </a:r>
            <a:r>
              <a:rPr lang="en-US" sz="2000" b="1" dirty="0" smtClean="0"/>
              <a:t>vo</a:t>
            </a:r>
            <a:r>
              <a:rPr lang="en-US" sz="2000" b="1" baseline="-25000" dirty="0" smtClean="0"/>
              <a:t>2</a:t>
            </a:r>
            <a:r>
              <a:rPr lang="en-US" sz="2000" b="1" dirty="0" smtClean="0"/>
              <a:t>max</a:t>
            </a:r>
            <a:r>
              <a:rPr lang="ar-SA" sz="2000" b="1" dirty="0" smtClean="0"/>
              <a:t>) بواسطة الركض : </a:t>
            </a:r>
            <a:endParaRPr lang="en-US" sz="2000" b="1" dirty="0" smtClean="0"/>
          </a:p>
          <a:p>
            <a:r>
              <a:rPr lang="ar-SA" sz="2000" b="1" dirty="0" smtClean="0"/>
              <a:t>     بما أن الركض المسافات الطويلة يعتمد على كفاءة العالية لجهاز الدوران هناك اختبارات عديدة لتحديد (</a:t>
            </a:r>
            <a:r>
              <a:rPr lang="en-US" sz="2000" b="1" dirty="0" smtClean="0"/>
              <a:t>vo</a:t>
            </a:r>
            <a:r>
              <a:rPr lang="en-US" sz="2000" b="1" baseline="-25000" dirty="0" smtClean="0"/>
              <a:t>2</a:t>
            </a:r>
            <a:r>
              <a:rPr lang="en-US" sz="2000" b="1" dirty="0" smtClean="0"/>
              <a:t>max</a:t>
            </a:r>
            <a:r>
              <a:rPr lang="ar-SA" sz="2000" b="1" dirty="0" smtClean="0"/>
              <a:t>) سواء كان في ساحة أو على جهاز الثابت   </a:t>
            </a:r>
            <a:r>
              <a:rPr lang="en-US" sz="2000" b="1" dirty="0" smtClean="0"/>
              <a:t>Treadmill) </a:t>
            </a:r>
            <a:r>
              <a:rPr lang="ar-SA" sz="2000" b="1" dirty="0" smtClean="0"/>
              <a:t> ) و تشمل هذه الاختبارات: </a:t>
            </a:r>
            <a:endParaRPr lang="en-US" sz="2000" b="1" dirty="0" smtClean="0"/>
          </a:p>
          <a:p>
            <a:pPr lvl="0"/>
            <a:r>
              <a:rPr lang="ar-SA" sz="2000" b="1" dirty="0" smtClean="0"/>
              <a:t>أطول مدة زمنية على الحزام المتحرك.</a:t>
            </a:r>
            <a:endParaRPr lang="en-US" sz="2000" b="1" dirty="0" smtClean="0"/>
          </a:p>
          <a:p>
            <a:pPr lvl="0"/>
            <a:r>
              <a:rPr lang="ar-SA" sz="2000" b="1" dirty="0" smtClean="0"/>
              <a:t>ركض مسافة (600) ياردة أو (1.5-2 ) ميل.  </a:t>
            </a:r>
            <a:endParaRPr lang="en-US" sz="2000" b="1" dirty="0" smtClean="0"/>
          </a:p>
          <a:p>
            <a:r>
              <a:rPr lang="ar-IQ" sz="2000" b="1" dirty="0" smtClean="0"/>
              <a:t>ج- أطول مسافة يركضها اللاعب خلال 9-15 دقيقة وتحدد النسبة المئوية عن طريق سرعة القلب (النبض) إذ إن هناك علاقة بين زيادة النبض وزيادة استهلاك الأوكسجين. </a:t>
            </a:r>
            <a:endParaRPr lang="en-US" sz="2000" b="1" dirty="0" smtClean="0"/>
          </a:p>
          <a:p>
            <a:r>
              <a:rPr lang="ar-IQ" sz="2000" b="1" dirty="0" smtClean="0"/>
              <a:t> ولقد عمد الباحث إلى استخراج قيمة (</a:t>
            </a:r>
            <a:r>
              <a:rPr lang="en-US" sz="2000" b="1" dirty="0" smtClean="0"/>
              <a:t>vo</a:t>
            </a:r>
            <a:r>
              <a:rPr lang="en-US" sz="2000" b="1" baseline="-25000" dirty="0" smtClean="0"/>
              <a:t>2</a:t>
            </a:r>
            <a:r>
              <a:rPr lang="en-US" sz="2000" b="1" dirty="0" smtClean="0"/>
              <a:t>max</a:t>
            </a:r>
            <a:r>
              <a:rPr lang="ar-IQ" sz="2000" b="1" dirty="0" smtClean="0"/>
              <a:t>)  بالطريقة غير مباشرة مستخدمة قياس (</a:t>
            </a:r>
            <a:r>
              <a:rPr lang="en-US" sz="2000" b="1" dirty="0" smtClean="0"/>
              <a:t>vo</a:t>
            </a:r>
            <a:r>
              <a:rPr lang="en-US" sz="2000" b="1" baseline="-25000" dirty="0" smtClean="0"/>
              <a:t>2</a:t>
            </a:r>
            <a:r>
              <a:rPr lang="en-US" sz="2000" b="1" dirty="0" smtClean="0"/>
              <a:t>max</a:t>
            </a:r>
            <a:r>
              <a:rPr lang="ar-IQ" sz="2000" b="1" dirty="0" smtClean="0"/>
              <a:t> ) بواسطة الركض لمدة (15) دقيقة على الجهاز الثابت </a:t>
            </a:r>
            <a:r>
              <a:rPr lang="ar-IQ" sz="2000" b="1" dirty="0" err="1" smtClean="0"/>
              <a:t>التريد</a:t>
            </a:r>
            <a:r>
              <a:rPr lang="ar-IQ" sz="2000" b="1" dirty="0" smtClean="0"/>
              <a:t> ميل.</a:t>
            </a:r>
            <a:endParaRPr lang="en-US" sz="2000" b="1" dirty="0" smtClean="0"/>
          </a:p>
          <a:p>
            <a:endParaRPr lang="ar-IQ" sz="2000" b="1" dirty="0"/>
          </a:p>
        </p:txBody>
      </p:sp>
    </p:spTree>
    <p:extLst>
      <p:ext uri="{BB962C8B-B14F-4D97-AF65-F5344CB8AC3E}">
        <p14:creationId xmlns:p14="http://schemas.microsoft.com/office/powerpoint/2010/main" val="35856835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ضري">
  <a:themeElements>
    <a:clrScheme name="حضري">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حضري">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حضري">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20</TotalTime>
  <Words>928</Words>
  <Application>Microsoft Office PowerPoint</Application>
  <PresentationFormat>عرض على الشاشة (3:4)‏</PresentationFormat>
  <Paragraphs>47</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حضري</vt:lpstr>
      <vt:lpstr>Vo2 Max الحد الاقصى لاستهلاك الاوكسجين</vt:lpstr>
      <vt:lpstr>عرض تقديمي في PowerPoint</vt:lpstr>
      <vt:lpstr>  الحد الاقصى لاستهلاك الاوكسجين   VO2max</vt:lpstr>
      <vt:lpstr>عرض تقديمي في PowerPoint</vt:lpstr>
      <vt:lpstr>عرض تقديمي في PowerPoint</vt:lpstr>
      <vt:lpstr>عرض تقديمي في PowerPoint</vt:lpstr>
      <vt:lpstr>عرض تقديمي في PowerPoint</vt:lpstr>
      <vt:lpstr>علامات الوصول VO2MAX </vt:lpstr>
      <vt:lpstr>عرض تقديمي في PowerPoint</vt:lpstr>
    </vt:vector>
  </TitlesOfParts>
  <Company>Shamfuture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Shamfuture</dc:creator>
  <cp:lastModifiedBy>Shamfuture</cp:lastModifiedBy>
  <cp:revision>4</cp:revision>
  <dcterms:created xsi:type="dcterms:W3CDTF">2019-04-03T06:46:23Z</dcterms:created>
  <dcterms:modified xsi:type="dcterms:W3CDTF">2019-04-03T07:07:20Z</dcterms:modified>
</cp:coreProperties>
</file>