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2" d="100"/>
          <a:sy n="72" d="100"/>
        </p:scale>
        <p:origin x="-1230"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7ADECD67-1692-4D55-A14C-2D81FC0A971D}" type="datetimeFigureOut">
              <a:rPr lang="ar-IQ" smtClean="0"/>
              <a:t>28/07/1440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26ACA141-572D-4022-9504-F0E6CC54DD55}"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7ADECD67-1692-4D55-A14C-2D81FC0A971D}" type="datetimeFigureOut">
              <a:rPr lang="ar-IQ" smtClean="0"/>
              <a:t>28/07/1440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6ACA141-572D-4022-9504-F0E6CC54DD5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7ADECD67-1692-4D55-A14C-2D81FC0A971D}" type="datetimeFigureOut">
              <a:rPr lang="ar-IQ" smtClean="0"/>
              <a:t>28/07/1440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6ACA141-572D-4022-9504-F0E6CC54DD5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7ADECD67-1692-4D55-A14C-2D81FC0A971D}" type="datetimeFigureOut">
              <a:rPr lang="ar-IQ" smtClean="0"/>
              <a:t>28/07/1440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6ACA141-572D-4022-9504-F0E6CC54DD5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7ADECD67-1692-4D55-A14C-2D81FC0A971D}" type="datetimeFigureOut">
              <a:rPr lang="ar-IQ" smtClean="0"/>
              <a:t>28/07/1440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6ACA141-572D-4022-9504-F0E6CC54DD55}"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7ADECD67-1692-4D55-A14C-2D81FC0A971D}" type="datetimeFigureOut">
              <a:rPr lang="ar-IQ" smtClean="0"/>
              <a:t>28/07/1440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6ACA141-572D-4022-9504-F0E6CC54DD5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7ADECD67-1692-4D55-A14C-2D81FC0A971D}" type="datetimeFigureOut">
              <a:rPr lang="ar-IQ" smtClean="0"/>
              <a:t>28/07/1440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6ACA141-572D-4022-9504-F0E6CC54DD5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7ADECD67-1692-4D55-A14C-2D81FC0A971D}" type="datetimeFigureOut">
              <a:rPr lang="ar-IQ" smtClean="0"/>
              <a:t>28/07/1440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6ACA141-572D-4022-9504-F0E6CC54DD5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ECD67-1692-4D55-A14C-2D81FC0A971D}" type="datetimeFigureOut">
              <a:rPr lang="ar-IQ" smtClean="0"/>
              <a:t>28/07/1440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6ACA141-572D-4022-9504-F0E6CC54DD5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7ADECD67-1692-4D55-A14C-2D81FC0A971D}" type="datetimeFigureOut">
              <a:rPr lang="ar-IQ" smtClean="0"/>
              <a:t>28/07/1440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6ACA141-572D-4022-9504-F0E6CC54DD5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7ADECD67-1692-4D55-A14C-2D81FC0A971D}" type="datetimeFigureOut">
              <a:rPr lang="ar-IQ" smtClean="0"/>
              <a:t>28/07/1440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26ACA141-572D-4022-9504-F0E6CC54DD55}"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DECD67-1692-4D55-A14C-2D81FC0A971D}" type="datetimeFigureOut">
              <a:rPr lang="ar-IQ" smtClean="0"/>
              <a:t>28/07/1440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ACA141-572D-4022-9504-F0E6CC54DD55}"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980728"/>
            <a:ext cx="7851648" cy="2548880"/>
          </a:xfrm>
        </p:spPr>
        <p:txBody>
          <a:bodyPr>
            <a:normAutofit/>
          </a:bodyPr>
          <a:lstStyle/>
          <a:p>
            <a:pPr algn="ctr" rtl="1"/>
            <a:r>
              <a:rPr lang="ar-SA" dirty="0" smtClean="0">
                <a:solidFill>
                  <a:schemeClr val="bg1">
                    <a:lumMod val="95000"/>
                    <a:lumOff val="5000"/>
                  </a:schemeClr>
                </a:solidFill>
                <a:effectLst/>
                <a:cs typeface="PT Bold Heading" pitchFamily="2" charset="-78"/>
              </a:rPr>
              <a:t>مؤشر </a:t>
            </a:r>
            <a:r>
              <a:rPr lang="ar-SA" dirty="0">
                <a:solidFill>
                  <a:schemeClr val="bg1">
                    <a:lumMod val="95000"/>
                    <a:lumOff val="5000"/>
                  </a:schemeClr>
                </a:solidFill>
                <a:effectLst/>
                <a:cs typeface="PT Bold Heading" pitchFamily="2" charset="-78"/>
              </a:rPr>
              <a:t>الكفاءة البدنية </a:t>
            </a:r>
            <a:r>
              <a:rPr lang="ar-IQ" dirty="0" smtClean="0">
                <a:solidFill>
                  <a:schemeClr val="bg1">
                    <a:lumMod val="95000"/>
                    <a:lumOff val="5000"/>
                  </a:schemeClr>
                </a:solidFill>
                <a:effectLst/>
                <a:cs typeface="PT Bold Heading" pitchFamily="2" charset="-78"/>
              </a:rPr>
              <a:t/>
            </a:r>
            <a:br>
              <a:rPr lang="ar-IQ" dirty="0" smtClean="0">
                <a:solidFill>
                  <a:schemeClr val="bg1">
                    <a:lumMod val="95000"/>
                    <a:lumOff val="5000"/>
                  </a:schemeClr>
                </a:solidFill>
                <a:effectLst/>
                <a:cs typeface="PT Bold Heading" pitchFamily="2" charset="-78"/>
              </a:rPr>
            </a:br>
            <a:r>
              <a:rPr lang="ar-SA" dirty="0" smtClean="0">
                <a:solidFill>
                  <a:schemeClr val="bg1">
                    <a:lumMod val="95000"/>
                    <a:lumOff val="5000"/>
                  </a:schemeClr>
                </a:solidFill>
                <a:effectLst/>
                <a:cs typeface="PT Bold Heading" pitchFamily="2" charset="-78"/>
              </a:rPr>
              <a:t>(</a:t>
            </a:r>
            <a:r>
              <a:rPr lang="en-US" dirty="0">
                <a:solidFill>
                  <a:schemeClr val="bg1">
                    <a:lumMod val="95000"/>
                    <a:lumOff val="5000"/>
                  </a:schemeClr>
                </a:solidFill>
                <a:effectLst/>
                <a:cs typeface="PT Bold Heading" pitchFamily="2" charset="-78"/>
              </a:rPr>
              <a:t>PWC </a:t>
            </a:r>
            <a:r>
              <a:rPr lang="en-US" baseline="-25000" dirty="0">
                <a:solidFill>
                  <a:schemeClr val="bg1">
                    <a:lumMod val="95000"/>
                    <a:lumOff val="5000"/>
                  </a:schemeClr>
                </a:solidFill>
                <a:effectLst/>
                <a:cs typeface="PT Bold Heading" pitchFamily="2" charset="-78"/>
              </a:rPr>
              <a:t>170 </a:t>
            </a:r>
            <a:r>
              <a:rPr lang="ar-IQ" dirty="0">
                <a:solidFill>
                  <a:schemeClr val="bg1">
                    <a:lumMod val="95000"/>
                    <a:lumOff val="5000"/>
                  </a:schemeClr>
                </a:solidFill>
                <a:effectLst/>
                <a:cs typeface="PT Bold Heading" pitchFamily="2" charset="-78"/>
              </a:rPr>
              <a:t> </a:t>
            </a:r>
            <a:r>
              <a:rPr lang="ar-IQ" dirty="0" smtClean="0">
                <a:solidFill>
                  <a:schemeClr val="bg1">
                    <a:lumMod val="95000"/>
                    <a:lumOff val="5000"/>
                  </a:schemeClr>
                </a:solidFill>
                <a:effectLst/>
                <a:cs typeface="PT Bold Heading" pitchFamily="2" charset="-78"/>
              </a:rPr>
              <a:t>)</a:t>
            </a:r>
            <a:endParaRPr lang="ar-IQ" dirty="0">
              <a:solidFill>
                <a:schemeClr val="bg1">
                  <a:lumMod val="95000"/>
                  <a:lumOff val="5000"/>
                </a:schemeClr>
              </a:solidFill>
              <a:cs typeface="PT Bold Heading" pitchFamily="2" charset="-78"/>
            </a:endParaRPr>
          </a:p>
        </p:txBody>
      </p:sp>
      <p:sp>
        <p:nvSpPr>
          <p:cNvPr id="3" name="عنوان فرعي 2"/>
          <p:cNvSpPr>
            <a:spLocks noGrp="1"/>
          </p:cNvSpPr>
          <p:nvPr>
            <p:ph type="subTitle" idx="1"/>
          </p:nvPr>
        </p:nvSpPr>
        <p:spPr>
          <a:xfrm>
            <a:off x="533400" y="3821080"/>
            <a:ext cx="7854696" cy="1408120"/>
          </a:xfrm>
        </p:spPr>
        <p:txBody>
          <a:bodyPr>
            <a:normAutofit lnSpcReduction="10000"/>
          </a:bodyPr>
          <a:lstStyle/>
          <a:p>
            <a:r>
              <a:rPr lang="ar-IQ" i="1" dirty="0" smtClean="0">
                <a:solidFill>
                  <a:srgbClr val="FFFF00"/>
                </a:solidFill>
              </a:rPr>
              <a:t>محاضرات الدراسات العليا / ماستر </a:t>
            </a:r>
          </a:p>
          <a:p>
            <a:r>
              <a:rPr lang="ar-IQ" i="1" dirty="0" smtClean="0">
                <a:solidFill>
                  <a:srgbClr val="FFFF00"/>
                </a:solidFill>
              </a:rPr>
              <a:t>أ. د غصون فاضل هادي</a:t>
            </a:r>
          </a:p>
          <a:p>
            <a:r>
              <a:rPr lang="ar-IQ" i="1" dirty="0" smtClean="0">
                <a:solidFill>
                  <a:srgbClr val="FFFF00"/>
                </a:solidFill>
              </a:rPr>
              <a:t>كلية التربية البدنية وعلوم الرياضة/ الجامعة المستنصرية </a:t>
            </a:r>
            <a:endParaRPr lang="ar-IQ" i="1" dirty="0">
              <a:solidFill>
                <a:srgbClr val="FFFF00"/>
              </a:solidFill>
            </a:endParaRPr>
          </a:p>
        </p:txBody>
      </p:sp>
    </p:spTree>
    <p:extLst>
      <p:ext uri="{BB962C8B-B14F-4D97-AF65-F5344CB8AC3E}">
        <p14:creationId xmlns:p14="http://schemas.microsoft.com/office/powerpoint/2010/main" val="245433008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24744"/>
            <a:ext cx="8229600" cy="1143000"/>
          </a:xfrm>
        </p:spPr>
        <p:txBody>
          <a:bodyPr>
            <a:normAutofit fontScale="90000"/>
          </a:bodyPr>
          <a:lstStyle/>
          <a:p>
            <a:pPr indent="27940" algn="justLow">
              <a:lnSpc>
                <a:spcPct val="115000"/>
              </a:lnSpc>
              <a:spcBef>
                <a:spcPts val="1200"/>
              </a:spcBef>
              <a:spcAft>
                <a:spcPts val="300"/>
              </a:spcAft>
            </a:pPr>
            <a:r>
              <a:rPr lang="ar-SA" sz="5400" b="1" kern="1600" dirty="0">
                <a:solidFill>
                  <a:srgbClr val="000000"/>
                </a:solidFill>
                <a:latin typeface="Arial"/>
                <a:ea typeface="Times New Roman"/>
                <a:cs typeface="Simplified Arabic"/>
              </a:rPr>
              <a:t>مؤشر الكفاءة البدنية (</a:t>
            </a:r>
            <a:r>
              <a:rPr lang="en-US" sz="5400" b="1" kern="1600" dirty="0">
                <a:solidFill>
                  <a:srgbClr val="000000"/>
                </a:solidFill>
                <a:latin typeface="Simplified Arabic"/>
                <a:ea typeface="Times New Roman"/>
              </a:rPr>
              <a:t>PWC </a:t>
            </a:r>
            <a:r>
              <a:rPr lang="en-US" sz="5400" b="1" kern="1600" baseline="-25000" dirty="0">
                <a:solidFill>
                  <a:srgbClr val="000000"/>
                </a:solidFill>
                <a:latin typeface="Simplified Arabic"/>
                <a:ea typeface="Times New Roman"/>
              </a:rPr>
              <a:t>170</a:t>
            </a:r>
            <a:r>
              <a:rPr lang="ar-SA" sz="5400" b="1" kern="1600" dirty="0">
                <a:solidFill>
                  <a:srgbClr val="000000"/>
                </a:solidFill>
                <a:latin typeface="Arial"/>
                <a:ea typeface="Times New Roman"/>
                <a:cs typeface="Simplified Arabic"/>
              </a:rPr>
              <a:t>)</a:t>
            </a:r>
            <a:r>
              <a:rPr lang="en-US" sz="5400" b="1" kern="1600" dirty="0">
                <a:solidFill>
                  <a:srgbClr val="000000"/>
                </a:solidFill>
                <a:latin typeface="Arial"/>
                <a:ea typeface="Times New Roman"/>
              </a:rPr>
              <a:t/>
            </a:r>
            <a:br>
              <a:rPr lang="en-US" sz="5400" b="1" kern="1600" dirty="0">
                <a:solidFill>
                  <a:srgbClr val="000000"/>
                </a:solidFill>
                <a:latin typeface="Arial"/>
                <a:ea typeface="Times New Roman"/>
              </a:rPr>
            </a:br>
            <a:endParaRPr lang="ar-IQ" dirty="0"/>
          </a:p>
        </p:txBody>
      </p:sp>
      <p:sp>
        <p:nvSpPr>
          <p:cNvPr id="3" name="عنصر نائب للمحتوى 2"/>
          <p:cNvSpPr>
            <a:spLocks noGrp="1"/>
          </p:cNvSpPr>
          <p:nvPr>
            <p:ph idx="1"/>
          </p:nvPr>
        </p:nvSpPr>
        <p:spPr>
          <a:xfrm>
            <a:off x="251520" y="1628800"/>
            <a:ext cx="8640960" cy="4695800"/>
          </a:xfrm>
        </p:spPr>
        <p:txBody>
          <a:bodyPr>
            <a:normAutofit/>
          </a:bodyPr>
          <a:lstStyle/>
          <a:p>
            <a:pPr algn="justLow"/>
            <a:r>
              <a:rPr lang="ar-SA" b="1" dirty="0"/>
              <a:t> تعد الكفاءة البدنية مقياسا لكثير من الوظائف المهمة لأعضاء الجسم إذ أنها تعني كفاءة إنتاجية الجهاز الدوري والتنفسي والدم وكفاءة العضلات على استهلاك الأوكسجين وإنتاج الطاقة. وتعرف الكفاءة البدنية عند مستوى النبض 170 بأنها كمية العمل العضلي الذي يمكن اللاعب من أدائه عند وصول النبض 170 ضربة/دقيقة وهي تمثل القابلية القصوى </a:t>
            </a:r>
            <a:r>
              <a:rPr lang="ar-SA" b="1" dirty="0" err="1"/>
              <a:t>لانجاز</a:t>
            </a:r>
            <a:r>
              <a:rPr lang="ar-SA" b="1" dirty="0"/>
              <a:t> الشغل</a:t>
            </a:r>
            <a:r>
              <a:rPr lang="ar-SA" b="1" baseline="30000" dirty="0"/>
              <a:t>()</a:t>
            </a:r>
            <a:r>
              <a:rPr lang="ar-SA" b="1" dirty="0"/>
              <a:t>. كما إن الكفاءة البدنية لها ارتباط بكثير من المتغيرات البدنية الفسلجية والقياسات الانثروبومترية وغيرها </a:t>
            </a:r>
            <a:endParaRPr lang="ar-IQ" b="1" dirty="0" smtClean="0"/>
          </a:p>
          <a:p>
            <a:pPr algn="justLow"/>
            <a:r>
              <a:rPr lang="ar-SA" b="1" dirty="0" smtClean="0"/>
              <a:t>أن </a:t>
            </a:r>
            <a:r>
              <a:rPr lang="ar-SA" b="1" dirty="0"/>
              <a:t>الكفاءة البدنية متغيرة حسب نوع النشاط البدني الذي يمارسه الإنسان أي هناك علاقة طردية بين حجم التحمل (المطاولة) والكفاءة البدنية </a:t>
            </a:r>
            <a:r>
              <a:rPr lang="ar-IQ" b="1" dirty="0" smtClean="0"/>
              <a:t>  حيث </a:t>
            </a:r>
            <a:r>
              <a:rPr lang="ar-IQ" b="1" dirty="0"/>
              <a:t>يذكر عمار عبد الرحمن بأن الكفاءة البدنية " مقدار الشغل الذي يمكن ان ينجزه اللاعب بأقصى شدة" </a:t>
            </a:r>
            <a:r>
              <a:rPr lang="ar-IQ" b="1" dirty="0" smtClean="0"/>
              <a:t>. </a:t>
            </a:r>
            <a:endParaRPr lang="en-US" b="1" dirty="0"/>
          </a:p>
        </p:txBody>
      </p:sp>
    </p:spTree>
    <p:extLst>
      <p:ext uri="{BB962C8B-B14F-4D97-AF65-F5344CB8AC3E}">
        <p14:creationId xmlns:p14="http://schemas.microsoft.com/office/powerpoint/2010/main" val="13294076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 </a:t>
            </a:r>
            <a:endParaRPr lang="ar-IQ" dirty="0"/>
          </a:p>
        </p:txBody>
      </p:sp>
      <p:sp>
        <p:nvSpPr>
          <p:cNvPr id="3" name="عنصر نائب للمحتوى 2"/>
          <p:cNvSpPr>
            <a:spLocks noGrp="1"/>
          </p:cNvSpPr>
          <p:nvPr>
            <p:ph idx="1"/>
          </p:nvPr>
        </p:nvSpPr>
        <p:spPr>
          <a:xfrm>
            <a:off x="457200" y="908720"/>
            <a:ext cx="8229600" cy="5415880"/>
          </a:xfrm>
        </p:spPr>
        <p:txBody>
          <a:bodyPr>
            <a:normAutofit/>
          </a:bodyPr>
          <a:lstStyle/>
          <a:p>
            <a:r>
              <a:rPr lang="ar-IQ" dirty="0"/>
              <a:t>اما ابو العلا احمد ومحمد صبحي يذكر بانها " كفاءة انتاجية الجهازالدوري التنفسي والدم وكفاءة العضلات عبر استهلاك الاوكسجين وانتاج الطاقة حيث ان تطوير كفاءة الاداء البدني تعكس لنا مدى تكيف اجهزة الجسم تحت تأثير التدريب الرياضي كما يستخدم لتقييم حالة الرياضي" </a:t>
            </a:r>
            <a:r>
              <a:rPr lang="ar-IQ" dirty="0" smtClean="0"/>
              <a:t>لذلك </a:t>
            </a:r>
            <a:r>
              <a:rPr lang="ar-IQ" dirty="0"/>
              <a:t>تعد الكفاءة البدنية من الامور </a:t>
            </a:r>
            <a:r>
              <a:rPr lang="ar-IQ" dirty="0" smtClean="0"/>
              <a:t>الواجب </a:t>
            </a:r>
            <a:r>
              <a:rPr lang="ar-IQ" dirty="0"/>
              <a:t>مراعاتها </a:t>
            </a:r>
            <a:r>
              <a:rPr lang="ar-IQ" dirty="0" smtClean="0"/>
              <a:t>اذ </a:t>
            </a:r>
            <a:r>
              <a:rPr lang="ar-IQ" dirty="0"/>
              <a:t>انها تدل على كفاءة الجسم في انتاج الطاقة الهوائية واللاهوائية خلال النشاط البدني ولكونها تشتمل على كلا الاتجاهين في كفاءة انتاج الطاقة . كما تعد جزءاً من اللياقة البدنية . وتطور الكفاءة البدنية من خلال التدريب اذ يرتفع مستواها بزيادة كفاءة الجهازين الدوري والتنفسي لذا فأن الكفاءة البدنية هنا تعد مقياساً كلياً للكثير من الوظائف المهمة </a:t>
            </a:r>
            <a:r>
              <a:rPr lang="ar-IQ" dirty="0" err="1"/>
              <a:t>لاعضاء</a:t>
            </a:r>
            <a:r>
              <a:rPr lang="ar-IQ" dirty="0"/>
              <a:t> الجسم للتعبير عن مقدرة الرياضي على اداء عمل عضلي وبشدة عالية ولفترة طويلة . كما تعطي للرياضي جوانب واضحة لبعض المتغيرات </a:t>
            </a:r>
            <a:r>
              <a:rPr lang="ar-IQ" dirty="0" smtClean="0"/>
              <a:t>الوظيفية </a:t>
            </a:r>
            <a:r>
              <a:rPr lang="ar-IQ" dirty="0"/>
              <a:t>. </a:t>
            </a:r>
            <a:endParaRPr lang="en-US" dirty="0"/>
          </a:p>
          <a:p>
            <a:pPr marL="0" indent="0">
              <a:buNone/>
            </a:pPr>
            <a:endParaRPr lang="ar-IQ" dirty="0"/>
          </a:p>
        </p:txBody>
      </p:sp>
    </p:spTree>
    <p:extLst>
      <p:ext uri="{BB962C8B-B14F-4D97-AF65-F5344CB8AC3E}">
        <p14:creationId xmlns:p14="http://schemas.microsoft.com/office/powerpoint/2010/main" val="4000431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10160" algn="justLow"/>
            <a:r>
              <a:rPr lang="ar-IQ" sz="5400" b="1" dirty="0">
                <a:solidFill>
                  <a:srgbClr val="000000"/>
                </a:solidFill>
                <a:latin typeface="Arial"/>
                <a:ea typeface="Times New Roman"/>
                <a:cs typeface="Simplified Arabic"/>
              </a:rPr>
              <a:t>أهمية كفاءة العمل البدني  </a:t>
            </a:r>
            <a:r>
              <a:rPr lang="en-US" sz="5400" b="1" dirty="0" err="1">
                <a:solidFill>
                  <a:srgbClr val="000000"/>
                </a:solidFill>
                <a:latin typeface="Arial"/>
                <a:ea typeface="Times New Roman"/>
                <a:cs typeface="Simplified Arabic"/>
              </a:rPr>
              <a:t>pwc</a:t>
            </a:r>
            <a:r>
              <a:rPr lang="en-US" sz="5400" b="1" dirty="0">
                <a:solidFill>
                  <a:srgbClr val="000000"/>
                </a:solidFill>
                <a:latin typeface="Arial"/>
                <a:ea typeface="Times New Roman"/>
                <a:cs typeface="Simplified Arabic"/>
              </a:rPr>
              <a:t> 170 </a:t>
            </a:r>
            <a:r>
              <a:rPr lang="en-US" sz="5400" b="1" dirty="0">
                <a:solidFill>
                  <a:srgbClr val="000000"/>
                </a:solidFill>
                <a:latin typeface="Simplified Arabic"/>
                <a:ea typeface="Times New Roman"/>
              </a:rPr>
              <a:t> </a:t>
            </a:r>
            <a:r>
              <a:rPr lang="en-US" sz="4800" dirty="0">
                <a:solidFill>
                  <a:srgbClr val="000000"/>
                </a:solidFill>
                <a:latin typeface="Arial"/>
                <a:ea typeface="Times New Roman"/>
              </a:rPr>
              <a:t/>
            </a:r>
            <a:br>
              <a:rPr lang="en-US" sz="4800" dirty="0">
                <a:solidFill>
                  <a:srgbClr val="000000"/>
                </a:solidFill>
                <a:latin typeface="Arial"/>
                <a:ea typeface="Times New Roman"/>
              </a:rPr>
            </a:br>
            <a:endParaRPr lang="ar-IQ" dirty="0"/>
          </a:p>
        </p:txBody>
      </p:sp>
      <p:sp>
        <p:nvSpPr>
          <p:cNvPr id="3" name="عنصر نائب للمحتوى 2"/>
          <p:cNvSpPr>
            <a:spLocks noGrp="1"/>
          </p:cNvSpPr>
          <p:nvPr>
            <p:ph idx="1"/>
          </p:nvPr>
        </p:nvSpPr>
        <p:spPr>
          <a:xfrm>
            <a:off x="179512" y="1196752"/>
            <a:ext cx="8784976" cy="5127848"/>
          </a:xfrm>
        </p:spPr>
        <p:txBody>
          <a:bodyPr>
            <a:noAutofit/>
          </a:bodyPr>
          <a:lstStyle/>
          <a:p>
            <a:pPr algn="justLow"/>
            <a:r>
              <a:rPr lang="ar-IQ" sz="1900" b="1" dirty="0"/>
              <a:t>ان منطقة العمل الوظيفي </a:t>
            </a:r>
            <a:r>
              <a:rPr lang="ar-IQ" sz="1900" b="1" dirty="0" err="1"/>
              <a:t>القصوي</a:t>
            </a:r>
            <a:r>
              <a:rPr lang="ar-IQ" sz="1900" b="1" dirty="0"/>
              <a:t> للجهاز الدوري التنفسي تقع بين 170- 200 ضربة / دقيقة وهذه الحالة يمكن معرفة اقصى عمل وظيفي للقلب والدورة الدموية باستخدام جهد دون </a:t>
            </a:r>
            <a:r>
              <a:rPr lang="ar-IQ" sz="1900" b="1" dirty="0" err="1"/>
              <a:t>القصوي</a:t>
            </a:r>
            <a:r>
              <a:rPr lang="ar-IQ" sz="1900" b="1" dirty="0"/>
              <a:t> ويعتبر كاف </a:t>
            </a:r>
            <a:r>
              <a:rPr lang="ar-IQ" sz="1900" b="1" dirty="0" err="1"/>
              <a:t>لايصال</a:t>
            </a:r>
            <a:r>
              <a:rPr lang="ar-IQ" sz="1900" b="1" dirty="0"/>
              <a:t> الجهازين الدوري والتنفسي </a:t>
            </a:r>
            <a:r>
              <a:rPr lang="ar-IQ" sz="1900" b="1" dirty="0" err="1"/>
              <a:t>لكفائتهما</a:t>
            </a:r>
            <a:r>
              <a:rPr lang="ar-IQ" sz="1900" b="1" dirty="0"/>
              <a:t> القصوى . وهناك علاقة خطية بين معدل ضربات القلب من جهة والجهد </a:t>
            </a:r>
            <a:r>
              <a:rPr lang="ar-IQ" sz="1900" b="1" dirty="0" err="1"/>
              <a:t>الفيزياوي</a:t>
            </a:r>
            <a:r>
              <a:rPr lang="ar-IQ" sz="1900" b="1" dirty="0"/>
              <a:t> المنجز في ثانية حيث وجد ان بعد نبض (170) ض/د تتخذ العلاقة بينهما شكلاً اخر ويعد الباحثون هذا الاختبار ضروري للكشف عن الكفاءة الوظيفية . </a:t>
            </a:r>
            <a:endParaRPr lang="en-US" sz="1900" b="1" dirty="0"/>
          </a:p>
          <a:p>
            <a:pPr algn="justLow"/>
            <a:r>
              <a:rPr lang="ar-IQ" sz="1900" b="1" dirty="0"/>
              <a:t>اختبار الكفاءة البدنية </a:t>
            </a:r>
            <a:r>
              <a:rPr lang="en-US" sz="1900" b="1" dirty="0" err="1"/>
              <a:t>pwc</a:t>
            </a:r>
            <a:r>
              <a:rPr lang="en-US" sz="1900" b="1" dirty="0"/>
              <a:t>   170 </a:t>
            </a:r>
            <a:r>
              <a:rPr lang="ar-IQ" sz="1900" b="1" baseline="30000" dirty="0"/>
              <a:t>()</a:t>
            </a:r>
            <a:endParaRPr lang="en-US" sz="1900" b="1" dirty="0"/>
          </a:p>
          <a:p>
            <a:pPr algn="justLow"/>
            <a:r>
              <a:rPr lang="ar-IQ" sz="1900" b="1" dirty="0"/>
              <a:t>     ويتم ذلك على جهاز </a:t>
            </a:r>
            <a:r>
              <a:rPr lang="ar-IQ" sz="1900" b="1" dirty="0" err="1"/>
              <a:t>تريدميل</a:t>
            </a:r>
            <a:r>
              <a:rPr lang="ar-IQ" sz="1900" b="1" dirty="0"/>
              <a:t> </a:t>
            </a:r>
            <a:r>
              <a:rPr lang="en-US" sz="1900" b="1" dirty="0"/>
              <a:t>(</a:t>
            </a:r>
            <a:r>
              <a:rPr lang="en-US" sz="1900" b="1" dirty="0" err="1"/>
              <a:t>Traidmail</a:t>
            </a:r>
            <a:r>
              <a:rPr lang="en-US" sz="1900" b="1" dirty="0"/>
              <a:t>)</a:t>
            </a:r>
            <a:r>
              <a:rPr lang="ar-IQ" sz="1900" b="1" dirty="0"/>
              <a:t> بإعطاء جهدين مختلفين الشدة مدة الجهـد الأول (3د) ومدة الجهد الثاني (3د) ويتم حساب النبض قبل نهاية الجهد بـ(30) ثانية في كل من الجهد الأول والثاني </a:t>
            </a:r>
            <a:endParaRPr lang="en-US" sz="1900" b="1" dirty="0"/>
          </a:p>
          <a:p>
            <a:pPr algn="justLow"/>
            <a:r>
              <a:rPr lang="ar-IQ" sz="1900" b="1" dirty="0"/>
              <a:t>  ويتم حساب الكفاءة البدنية من خلال المعادلة الآتية </a:t>
            </a:r>
            <a:endParaRPr lang="en-US" sz="1900" b="1" dirty="0"/>
          </a:p>
          <a:p>
            <a:pPr algn="justLow"/>
            <a:r>
              <a:rPr lang="ar-IQ" sz="1900" b="1" dirty="0"/>
              <a:t>                 </a:t>
            </a:r>
            <a:r>
              <a:rPr lang="en-US" sz="1900" b="1" dirty="0"/>
              <a:t>F1</a:t>
            </a:r>
            <a:r>
              <a:rPr lang="ar-IQ" sz="1900" b="1" dirty="0"/>
              <a:t>  </a:t>
            </a:r>
            <a:endParaRPr lang="en-US" sz="1900" b="1" dirty="0"/>
          </a:p>
          <a:p>
            <a:pPr algn="justLow"/>
            <a:r>
              <a:rPr lang="en-US" sz="1900" b="1" dirty="0"/>
              <a:t> </a:t>
            </a:r>
            <a:r>
              <a:rPr lang="en-US" sz="1900" b="1" dirty="0" err="1"/>
              <a:t>Pwc</a:t>
            </a:r>
            <a:r>
              <a:rPr lang="en-US" sz="1900" b="1" dirty="0"/>
              <a:t>  170     =     N1+   (N2- N</a:t>
            </a:r>
            <a:r>
              <a:rPr lang="en-US" sz="1900" b="1" dirty="0" smtClean="0"/>
              <a:t>1</a:t>
            </a:r>
            <a:r>
              <a:rPr lang="en-US" sz="1900" b="1" dirty="0"/>
              <a:t>)  ×  170    -   _____     -  F1       </a:t>
            </a:r>
          </a:p>
          <a:p>
            <a:pPr algn="justLow"/>
            <a:r>
              <a:rPr lang="en-US" sz="1900" b="1" dirty="0"/>
              <a:t>  </a:t>
            </a:r>
            <a:r>
              <a:rPr lang="ar-IQ" sz="1900" b="1" dirty="0"/>
              <a:t>                </a:t>
            </a:r>
            <a:r>
              <a:rPr lang="en-US" sz="1900" b="1" dirty="0"/>
              <a:t>F2 </a:t>
            </a:r>
          </a:p>
          <a:p>
            <a:pPr algn="justLow"/>
            <a:r>
              <a:rPr lang="ar-SA" sz="1900" b="1" dirty="0"/>
              <a:t>حيث إن </a:t>
            </a:r>
            <a:r>
              <a:rPr lang="en-US" sz="1900" b="1" dirty="0"/>
              <a:t>N1 – N2</a:t>
            </a:r>
            <a:r>
              <a:rPr lang="ar-IQ" sz="1900" b="1" dirty="0"/>
              <a:t> = الجهد الأول والجهد الثاني </a:t>
            </a:r>
            <a:endParaRPr lang="en-US" sz="1900" b="1" dirty="0"/>
          </a:p>
          <a:p>
            <a:pPr algn="justLow"/>
            <a:r>
              <a:rPr lang="en-US" sz="1900" b="1" dirty="0"/>
              <a:t> F1 – F2</a:t>
            </a:r>
            <a:r>
              <a:rPr lang="ar-IQ" sz="1900" b="1" dirty="0"/>
              <a:t> = النبض الأول والنبض الثاني </a:t>
            </a:r>
            <a:endParaRPr lang="en-US" sz="1900" b="1" dirty="0"/>
          </a:p>
          <a:p>
            <a:pPr algn="justLow"/>
            <a:r>
              <a:rPr lang="ar-IQ" sz="1900" b="1" dirty="0"/>
              <a:t>وتم استخدام </a:t>
            </a:r>
            <a:r>
              <a:rPr lang="en-US" sz="1900" b="1" dirty="0"/>
              <a:t> PWC 170</a:t>
            </a:r>
            <a:r>
              <a:rPr lang="ar-IQ" sz="1900" b="1" dirty="0"/>
              <a:t> النسبي بقسمة المطلق على  وزن الجسم</a:t>
            </a:r>
            <a:r>
              <a:rPr lang="ar-IQ" sz="1900" b="1" dirty="0" smtClean="0"/>
              <a:t>.</a:t>
            </a:r>
            <a:endParaRPr lang="en-US" sz="1900" b="1" dirty="0"/>
          </a:p>
        </p:txBody>
      </p:sp>
    </p:spTree>
    <p:extLst>
      <p:ext uri="{BB962C8B-B14F-4D97-AF65-F5344CB8AC3E}">
        <p14:creationId xmlns:p14="http://schemas.microsoft.com/office/powerpoint/2010/main" val="3993777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Low"/>
            <a:r>
              <a:rPr lang="ar-IQ" b="1" dirty="0">
                <a:cs typeface="PT Bold Heading" pitchFamily="2" charset="-78"/>
              </a:rPr>
              <a:t>اثر التدريب الرياضي في كفاءة الجهاز الدوري (القلب والدورة الدموية</a:t>
            </a:r>
            <a:r>
              <a:rPr lang="ar-IQ" b="1" dirty="0" smtClean="0">
                <a:cs typeface="PT Bold Heading" pitchFamily="2" charset="-78"/>
              </a:rPr>
              <a:t>):</a:t>
            </a:r>
            <a:endParaRPr lang="ar-IQ" b="1" dirty="0">
              <a:cs typeface="PT Bold Heading" pitchFamily="2" charset="-78"/>
            </a:endParaRPr>
          </a:p>
        </p:txBody>
      </p:sp>
      <p:sp>
        <p:nvSpPr>
          <p:cNvPr id="3" name="عنصر نائب للمحتوى 2"/>
          <p:cNvSpPr>
            <a:spLocks noGrp="1"/>
          </p:cNvSpPr>
          <p:nvPr>
            <p:ph idx="1"/>
          </p:nvPr>
        </p:nvSpPr>
        <p:spPr>
          <a:xfrm>
            <a:off x="179512" y="1935480"/>
            <a:ext cx="8712968" cy="4589864"/>
          </a:xfrm>
        </p:spPr>
        <p:txBody>
          <a:bodyPr>
            <a:normAutofit fontScale="92500" lnSpcReduction="20000"/>
          </a:bodyPr>
          <a:lstStyle/>
          <a:p>
            <a:pPr algn="justLow"/>
            <a:r>
              <a:rPr lang="ar-IQ" b="1" dirty="0"/>
              <a:t> يعتبر الجهاز الدوري من اهم اجهزة الجسم، اذ يتولى القيام </a:t>
            </a:r>
            <a:r>
              <a:rPr lang="ar-IQ" b="1" dirty="0" smtClean="0"/>
              <a:t>بضخ </a:t>
            </a:r>
            <a:r>
              <a:rPr lang="ar-IQ" b="1" dirty="0"/>
              <a:t>الـدم الـى اجـزاء الجسم كافة، للحصول على حاجتها من الغذاء وباقي المواد الـضرورية لعمليـات التمثيـل الغذائي المعقدة داخل الجسم. وان عمل القلب هذا يتكيف مع التدريب الرياضي، ونشاطه عند الرياضيين يتميز بميزات تختلف عن نشاطه عند الناس الاعتياديين الذين لا يزاولون الرياضة وهذا الاختلاف </a:t>
            </a:r>
            <a:r>
              <a:rPr lang="ar-IQ" b="1" dirty="0" err="1"/>
              <a:t>ياتي</a:t>
            </a:r>
            <a:r>
              <a:rPr lang="ar-IQ" b="1" dirty="0"/>
              <a:t> نتيجة </a:t>
            </a:r>
            <a:r>
              <a:rPr lang="ar-IQ" b="1" dirty="0" smtClean="0"/>
              <a:t>لتكيف </a:t>
            </a:r>
            <a:r>
              <a:rPr lang="ar-IQ" b="1" dirty="0"/>
              <a:t>جهاز القلب والدورة الدموية على نشاط عضلي منتظم ولمدة </a:t>
            </a:r>
            <a:r>
              <a:rPr lang="ar-IQ" b="1" dirty="0" smtClean="0"/>
              <a:t>طويلة</a:t>
            </a:r>
            <a:endParaRPr lang="en-US" b="1" dirty="0"/>
          </a:p>
          <a:p>
            <a:pPr algn="justLow"/>
            <a:r>
              <a:rPr lang="ar-IQ" b="1" dirty="0"/>
              <a:t>ان الرياضيين المتدربين جيد يكون عدد ضربات القلب لديهم قليلا نسبة الى الاشخاص غير المتدربين فقد يصل الى 40 ضربة في الدقيقة او اقل </a:t>
            </a:r>
            <a:r>
              <a:rPr lang="ar-IQ" b="1" dirty="0" err="1"/>
              <a:t>للابطال</a:t>
            </a:r>
            <a:r>
              <a:rPr lang="ar-IQ" b="1" dirty="0"/>
              <a:t> راكضي المسافات الطويلة </a:t>
            </a:r>
            <a:r>
              <a:rPr lang="ar-IQ" b="1" dirty="0" smtClean="0"/>
              <a:t>والماراثون . </a:t>
            </a:r>
            <a:r>
              <a:rPr lang="ar-IQ" b="1" dirty="0"/>
              <a:t>فمعدل ضربات القلب لدى الرياضي المتدرب جيدا عند اعطائه حمـلا يكون اقل من نظيره غير المتدرب، والزيادة العظمى لنتاج قلـب الرياضـي يكـون سـببها الرئيسي حجم الضربة </a:t>
            </a:r>
            <a:r>
              <a:rPr lang="ar-IQ" b="1" dirty="0" smtClean="0"/>
              <a:t> </a:t>
            </a:r>
            <a:r>
              <a:rPr lang="ar-IQ" b="1" dirty="0"/>
              <a:t>وكذلك فان للتدريب الرياضي </a:t>
            </a:r>
            <a:r>
              <a:rPr lang="ar-IQ" b="1" dirty="0" err="1"/>
              <a:t>تاثير</a:t>
            </a:r>
            <a:r>
              <a:rPr lang="ar-IQ" b="1" dirty="0"/>
              <a:t> على ضغط الدم حيث يختلف الفرق بين الضغط الانقباضي الذي يرتفع عن معدله وبين الضغط الانبـساطي الـذي ينخفض عن معدله وهو يتراوح عند الرياضيين بين </a:t>
            </a:r>
            <a:r>
              <a:rPr lang="ar-IQ" b="1" dirty="0" smtClean="0"/>
              <a:t> </a:t>
            </a:r>
            <a:r>
              <a:rPr lang="ar-IQ" b="1" dirty="0"/>
              <a:t>للانقباض </a:t>
            </a:r>
            <a:r>
              <a:rPr lang="ar-IQ" b="1" dirty="0" smtClean="0"/>
              <a:t>وبين </a:t>
            </a:r>
            <a:r>
              <a:rPr lang="ar-IQ" b="1" dirty="0"/>
              <a:t>للانبساطي (81-12</a:t>
            </a:r>
            <a:r>
              <a:rPr lang="ar-IQ" b="1" dirty="0" smtClean="0"/>
              <a:t>)..</a:t>
            </a:r>
            <a:endParaRPr lang="ar-IQ" b="1" dirty="0"/>
          </a:p>
        </p:txBody>
      </p:sp>
    </p:spTree>
    <p:extLst>
      <p:ext uri="{BB962C8B-B14F-4D97-AF65-F5344CB8AC3E}">
        <p14:creationId xmlns:p14="http://schemas.microsoft.com/office/powerpoint/2010/main" val="416742802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اهمية اختبار الكفاءة الوظيفية كتقييم الرياضيين </a:t>
            </a:r>
            <a:r>
              <a:rPr lang="en-US" dirty="0" smtClean="0"/>
              <a:t>PWC170:</a:t>
            </a:r>
            <a:endParaRPr lang="ar-IQ" dirty="0"/>
          </a:p>
        </p:txBody>
      </p:sp>
      <p:sp>
        <p:nvSpPr>
          <p:cNvPr id="3" name="عنصر نائب للمحتوى 2"/>
          <p:cNvSpPr>
            <a:spLocks noGrp="1"/>
          </p:cNvSpPr>
          <p:nvPr>
            <p:ph idx="1"/>
          </p:nvPr>
        </p:nvSpPr>
        <p:spPr/>
        <p:txBody>
          <a:bodyPr>
            <a:normAutofit lnSpcReduction="10000"/>
          </a:bodyPr>
          <a:lstStyle/>
          <a:p>
            <a:r>
              <a:rPr lang="ar-IQ" dirty="0"/>
              <a:t>ان ديناميكية العمل لجهاز القلب والدورة الدموية اثناء ممارسة الرياضـة يمكـن ان تقاس بوساطة اختبارات وظيفية محددة يتم اجراؤها خلال فترات التدريب او المنافسات. وهذه الاختبارات يمكن ان تجرى خلال فترات الراحة او خلال الجهد الفيزيائي وهي تعطي صورة واضحة عن خصائص قلب الرياضـي واختلافـه عمـا نجـده لـدى غيـر الممارسـين </a:t>
            </a:r>
            <a:r>
              <a:rPr lang="ar-IQ" dirty="0" smtClean="0"/>
              <a:t> </a:t>
            </a:r>
            <a:r>
              <a:rPr lang="ar-IQ" dirty="0"/>
              <a:t>للرياضة</a:t>
            </a:r>
            <a:endParaRPr lang="en-US" dirty="0"/>
          </a:p>
          <a:p>
            <a:r>
              <a:rPr lang="ar-IQ" dirty="0"/>
              <a:t>     لقد بين كل من </a:t>
            </a:r>
            <a:r>
              <a:rPr lang="ar-IQ" dirty="0" err="1"/>
              <a:t>استراند</a:t>
            </a:r>
            <a:r>
              <a:rPr lang="ar-IQ" dirty="0"/>
              <a:t> </a:t>
            </a:r>
            <a:r>
              <a:rPr lang="ar-IQ" dirty="0" err="1"/>
              <a:t>ورايمتك</a:t>
            </a:r>
            <a:r>
              <a:rPr lang="ar-IQ" dirty="0"/>
              <a:t> عام 1954 بان الكفاءة الوظيفية للرياضـيين تقـيم بقياس القابلية </a:t>
            </a:r>
            <a:r>
              <a:rPr lang="ar-IQ" dirty="0" err="1"/>
              <a:t>الاوكسجينية</a:t>
            </a:r>
            <a:r>
              <a:rPr lang="ar-IQ" dirty="0"/>
              <a:t> واستنادا الى ذلك فان العمل الوظيفي للجهازين الدوري- التنفـسي والـذي يعتبـر العامـل </a:t>
            </a:r>
            <a:r>
              <a:rPr lang="en-US" dirty="0"/>
              <a:t>MAX</a:t>
            </a:r>
            <a:r>
              <a:rPr lang="ar-IQ" dirty="0"/>
              <a:t> يمكن ان يقيم بقياس كمية الاوكسجين القصوى المستخدمة </a:t>
            </a:r>
            <a:r>
              <a:rPr lang="en-US" dirty="0"/>
              <a:t>VO2 </a:t>
            </a:r>
            <a:r>
              <a:rPr lang="ar-IQ" dirty="0"/>
              <a:t>الاساس لمعظم وظائف جسم الانسان والتي تعتمد على انتقال الاوكسجين من الهواء الخارجي الى الانسجة العاملة. </a:t>
            </a:r>
          </a:p>
        </p:txBody>
      </p:sp>
    </p:spTree>
    <p:extLst>
      <p:ext uri="{BB962C8B-B14F-4D97-AF65-F5344CB8AC3E}">
        <p14:creationId xmlns:p14="http://schemas.microsoft.com/office/powerpoint/2010/main" val="2194242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 </a:t>
            </a:r>
            <a:endParaRPr lang="ar-IQ" dirty="0"/>
          </a:p>
        </p:txBody>
      </p:sp>
      <p:sp>
        <p:nvSpPr>
          <p:cNvPr id="3" name="عنصر نائب للمحتوى 2"/>
          <p:cNvSpPr>
            <a:spLocks noGrp="1"/>
          </p:cNvSpPr>
          <p:nvPr>
            <p:ph idx="1"/>
          </p:nvPr>
        </p:nvSpPr>
        <p:spPr/>
        <p:txBody>
          <a:bodyPr/>
          <a:lstStyle/>
          <a:p>
            <a:r>
              <a:rPr lang="ar-IQ" dirty="0"/>
              <a:t>وقد ذكر واتسن عام 1983 في وصفه لاختبار </a:t>
            </a:r>
            <a:r>
              <a:rPr lang="en-US" dirty="0"/>
              <a:t>PWC 170</a:t>
            </a:r>
            <a:r>
              <a:rPr lang="ar-IQ" dirty="0"/>
              <a:t> بانه اختبار لقياس القابليـة الوظيفية عند معدل نبضي 170 ضربة/ دقيقة وهو اختبار للجهد دون القصوى لتقدير القابلية </a:t>
            </a:r>
            <a:r>
              <a:rPr lang="ar-IQ" dirty="0" err="1"/>
              <a:t>الاوكسجينية</a:t>
            </a:r>
            <a:r>
              <a:rPr lang="ar-IQ" dirty="0"/>
              <a:t> بشكل غير مباشر ويعد اختبارا مقيدا الامكانية تنفيذه باستخدام اجهـزة بـسيطة كالدراجة الثابتة وغيرها. وكما يمكن اعتباره دليلا قيما لمعرفة </a:t>
            </a:r>
            <a:r>
              <a:rPr lang="ar-IQ" dirty="0" err="1"/>
              <a:t>تاثيرات</a:t>
            </a:r>
            <a:r>
              <a:rPr lang="ar-IQ" dirty="0"/>
              <a:t> المطاولـة بالنـسبة لطلاب المدارس والرياضيين الشباب </a:t>
            </a:r>
            <a:r>
              <a:rPr lang="ar-IQ" dirty="0" smtClean="0"/>
              <a:t>. </a:t>
            </a:r>
            <a:r>
              <a:rPr lang="ar-IQ" dirty="0"/>
              <a:t>ويرى الباحثـان بـان مؤشـر </a:t>
            </a:r>
            <a:r>
              <a:rPr lang="en-US" dirty="0"/>
              <a:t>PWC 170 </a:t>
            </a:r>
            <a:r>
              <a:rPr lang="ar-IQ" dirty="0"/>
              <a:t>لاختبار العمل الوظيفي للقلب وما يتصف به من خصائص تتعلق </a:t>
            </a:r>
            <a:r>
              <a:rPr lang="ar-IQ" dirty="0" err="1"/>
              <a:t>باهميته</a:t>
            </a:r>
            <a:r>
              <a:rPr lang="ar-IQ" dirty="0"/>
              <a:t> العلميـة وسـهولة اجراءه وتوفر الاجهزة اللازمة له واحدا من اهم المؤشرات الوظيفية التي يمكـن بوسـاطتها معرفة مستوى الكفاءة الوظيفية للرياضي.</a:t>
            </a:r>
            <a:r>
              <a:rPr lang="en-US" dirty="0"/>
              <a:t> </a:t>
            </a:r>
            <a:r>
              <a:rPr lang="ar-IQ" dirty="0"/>
              <a:t> </a:t>
            </a:r>
            <a:endParaRPr lang="en-US" dirty="0"/>
          </a:p>
          <a:p>
            <a:endParaRPr lang="ar-IQ" dirty="0"/>
          </a:p>
        </p:txBody>
      </p:sp>
    </p:spTree>
    <p:extLst>
      <p:ext uri="{BB962C8B-B14F-4D97-AF65-F5344CB8AC3E}">
        <p14:creationId xmlns:p14="http://schemas.microsoft.com/office/powerpoint/2010/main" val="19397687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67</TotalTime>
  <Words>854</Words>
  <Application>Microsoft Office PowerPoint</Application>
  <PresentationFormat>عرض على الشاشة (3:4)‏</PresentationFormat>
  <Paragraphs>28</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تدفق</vt:lpstr>
      <vt:lpstr>مؤشر الكفاءة البدنية  (PWC 170  )</vt:lpstr>
      <vt:lpstr>مؤشر الكفاءة البدنية (PWC 170) </vt:lpstr>
      <vt:lpstr> </vt:lpstr>
      <vt:lpstr>أهمية كفاءة العمل البدني  pwc 170   </vt:lpstr>
      <vt:lpstr>اثر التدريب الرياضي في كفاءة الجهاز الدوري (القلب والدورة الدموية):</vt:lpstr>
      <vt:lpstr>اهمية اختبار الكفاءة الوظيفية كتقييم الرياضيين PWC170:</vt:lpstr>
      <vt:lpstr>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فسلجه التدريب  مؤشر الكفاءة البدنية (PWC 170  )</dc:title>
  <dc:creator>win10</dc:creator>
  <cp:lastModifiedBy>Shamfuture</cp:lastModifiedBy>
  <cp:revision>12</cp:revision>
  <dcterms:created xsi:type="dcterms:W3CDTF">2018-10-15T20:00:36Z</dcterms:created>
  <dcterms:modified xsi:type="dcterms:W3CDTF">2019-04-03T07:05:46Z</dcterms:modified>
</cp:coreProperties>
</file>