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84" r:id="rId1"/>
  </p:sldMasterIdLst>
  <p:notesMasterIdLst>
    <p:notesMasterId r:id="rId42"/>
  </p:notesMasterIdLst>
  <p:sldIdLst>
    <p:sldId id="256" r:id="rId2"/>
    <p:sldId id="257" r:id="rId3"/>
    <p:sldId id="258" r:id="rId4"/>
    <p:sldId id="259" r:id="rId5"/>
    <p:sldId id="260" r:id="rId6"/>
    <p:sldId id="270" r:id="rId7"/>
    <p:sldId id="261" r:id="rId8"/>
    <p:sldId id="262" r:id="rId9"/>
    <p:sldId id="282" r:id="rId10"/>
    <p:sldId id="263" r:id="rId11"/>
    <p:sldId id="264" r:id="rId12"/>
    <p:sldId id="265" r:id="rId13"/>
    <p:sldId id="266" r:id="rId14"/>
    <p:sldId id="269" r:id="rId15"/>
    <p:sldId id="267" r:id="rId16"/>
    <p:sldId id="268" r:id="rId17"/>
    <p:sldId id="271" r:id="rId18"/>
    <p:sldId id="272" r:id="rId19"/>
    <p:sldId id="283" r:id="rId20"/>
    <p:sldId id="284" r:id="rId21"/>
    <p:sldId id="273" r:id="rId22"/>
    <p:sldId id="276" r:id="rId23"/>
    <p:sldId id="281" r:id="rId24"/>
    <p:sldId id="274" r:id="rId25"/>
    <p:sldId id="275" r:id="rId26"/>
    <p:sldId id="277" r:id="rId27"/>
    <p:sldId id="278" r:id="rId28"/>
    <p:sldId id="279" r:id="rId29"/>
    <p:sldId id="280" r:id="rId30"/>
    <p:sldId id="287" r:id="rId31"/>
    <p:sldId id="288" r:id="rId32"/>
    <p:sldId id="285" r:id="rId33"/>
    <p:sldId id="286"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1136" autoAdjust="0"/>
    <p:restoredTop sz="86379" autoAdjust="0"/>
  </p:normalViewPr>
  <p:slideViewPr>
    <p:cSldViewPr>
      <p:cViewPr>
        <p:scale>
          <a:sx n="76" d="100"/>
          <a:sy n="76" d="100"/>
        </p:scale>
        <p:origin x="-1746"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3EF44-9FDA-4BAE-A983-D7C721527A9A}" type="doc">
      <dgm:prSet loTypeId="urn:microsoft.com/office/officeart/2005/8/layout/vList4#1" loCatId="list" qsTypeId="urn:microsoft.com/office/officeart/2005/8/quickstyle/simple1" qsCatId="simple" csTypeId="urn:microsoft.com/office/officeart/2005/8/colors/colorful4" csCatId="colorful" phldr="1"/>
      <dgm:spPr/>
      <dgm:t>
        <a:bodyPr/>
        <a:lstStyle/>
        <a:p>
          <a:pPr rtl="1"/>
          <a:endParaRPr lang="ar-IQ"/>
        </a:p>
      </dgm:t>
    </dgm:pt>
    <dgm:pt modelId="{8A2858BC-815F-4312-8B68-616D592EF5DA}">
      <dgm:prSet/>
      <dgm:spPr>
        <a:gradFill rotWithShape="0">
          <a:gsLst>
            <a:gs pos="0">
              <a:srgbClr val="CCCCFF"/>
            </a:gs>
            <a:gs pos="17999">
              <a:srgbClr val="99CCFF"/>
            </a:gs>
            <a:gs pos="36000">
              <a:srgbClr val="9966FF"/>
            </a:gs>
            <a:gs pos="61000">
              <a:srgbClr val="CC99FF"/>
            </a:gs>
            <a:gs pos="82001">
              <a:srgbClr val="99CCFF"/>
            </a:gs>
            <a:gs pos="100000">
              <a:srgbClr val="CCCCFF"/>
            </a:gs>
          </a:gsLst>
          <a:lin ang="8100000" scaled="0"/>
        </a:gradFill>
      </dgm:spPr>
      <dgm:t>
        <a:bodyPr/>
        <a:lstStyle/>
        <a:p>
          <a:pPr rtl="1"/>
          <a:r>
            <a:rPr lang="ar-IQ" b="1" cap="none" spc="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شكل يبين الموجات القلبية</a:t>
          </a:r>
          <a:endParaRPr lang="ar-IQ" b="1" cap="none" spc="0" baseline="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dgm:t>
    </dgm:pt>
    <dgm:pt modelId="{68A5C0C8-7038-4EF4-B728-6FB1431A2DEB}" type="parTrans" cxnId="{4CDCE00A-51BD-4EBA-82DA-2357E3182159}">
      <dgm:prSet/>
      <dgm:spPr/>
      <dgm:t>
        <a:bodyPr/>
        <a:lstStyle/>
        <a:p>
          <a:pPr rtl="1"/>
          <a:endParaRPr lang="ar-IQ"/>
        </a:p>
      </dgm:t>
    </dgm:pt>
    <dgm:pt modelId="{0E8EE396-18E1-4A8F-91BB-6A328AD0204C}" type="sibTrans" cxnId="{4CDCE00A-51BD-4EBA-82DA-2357E3182159}">
      <dgm:prSet/>
      <dgm:spPr/>
      <dgm:t>
        <a:bodyPr/>
        <a:lstStyle/>
        <a:p>
          <a:pPr rtl="1"/>
          <a:endParaRPr lang="ar-IQ"/>
        </a:p>
      </dgm:t>
    </dgm:pt>
    <dgm:pt modelId="{13928705-B304-49E2-8CFE-B11AD9845076}" type="pres">
      <dgm:prSet presAssocID="{46A3EF44-9FDA-4BAE-A983-D7C721527A9A}" presName="linear" presStyleCnt="0">
        <dgm:presLayoutVars>
          <dgm:dir/>
          <dgm:resizeHandles val="exact"/>
        </dgm:presLayoutVars>
      </dgm:prSet>
      <dgm:spPr/>
      <dgm:t>
        <a:bodyPr/>
        <a:lstStyle/>
        <a:p>
          <a:endParaRPr lang="en-US"/>
        </a:p>
      </dgm:t>
    </dgm:pt>
    <dgm:pt modelId="{42960CEE-3E3D-43E6-9942-CDBAD4B884B8}" type="pres">
      <dgm:prSet presAssocID="{8A2858BC-815F-4312-8B68-616D592EF5DA}" presName="comp" presStyleCnt="0"/>
      <dgm:spPr/>
    </dgm:pt>
    <dgm:pt modelId="{A02B1B02-1563-4634-B63E-270BDB4A425C}" type="pres">
      <dgm:prSet presAssocID="{8A2858BC-815F-4312-8B68-616D592EF5DA}" presName="box" presStyleLbl="node1" presStyleIdx="0" presStyleCnt="1" custLinFactNeighborX="-395" custLinFactNeighborY="-3002"/>
      <dgm:spPr/>
      <dgm:t>
        <a:bodyPr/>
        <a:lstStyle/>
        <a:p>
          <a:endParaRPr lang="en-US"/>
        </a:p>
      </dgm:t>
    </dgm:pt>
    <dgm:pt modelId="{BBBC63B1-FDB6-4A74-B4AA-7247E552C827}" type="pres">
      <dgm:prSet presAssocID="{8A2858BC-815F-4312-8B68-616D592EF5DA}" presName="img" presStyleLbl="fgImgPlace1" presStyleIdx="0" presStyleCnt="1" custScaleY="125000"/>
      <dgm:spPr>
        <a:blipFill rotWithShape="0">
          <a:blip xmlns:r="http://schemas.openxmlformats.org/officeDocument/2006/relationships" r:embed="rId1"/>
          <a:stretch>
            <a:fillRect/>
          </a:stretch>
        </a:blipFill>
      </dgm:spPr>
    </dgm:pt>
    <dgm:pt modelId="{1FA45EFA-37AA-43C2-981C-D7E4057FDD92}" type="pres">
      <dgm:prSet presAssocID="{8A2858BC-815F-4312-8B68-616D592EF5DA}" presName="text" presStyleLbl="node1" presStyleIdx="0" presStyleCnt="1">
        <dgm:presLayoutVars>
          <dgm:bulletEnabled val="1"/>
        </dgm:presLayoutVars>
      </dgm:prSet>
      <dgm:spPr/>
      <dgm:t>
        <a:bodyPr/>
        <a:lstStyle/>
        <a:p>
          <a:endParaRPr lang="en-US"/>
        </a:p>
      </dgm:t>
    </dgm:pt>
  </dgm:ptLst>
  <dgm:cxnLst>
    <dgm:cxn modelId="{15BDFCA9-C645-4D3B-AB07-F29BC47C340E}" type="presOf" srcId="{8A2858BC-815F-4312-8B68-616D592EF5DA}" destId="{A02B1B02-1563-4634-B63E-270BDB4A425C}" srcOrd="0" destOrd="0" presId="urn:microsoft.com/office/officeart/2005/8/layout/vList4#1"/>
    <dgm:cxn modelId="{4CDCE00A-51BD-4EBA-82DA-2357E3182159}" srcId="{46A3EF44-9FDA-4BAE-A983-D7C721527A9A}" destId="{8A2858BC-815F-4312-8B68-616D592EF5DA}" srcOrd="0" destOrd="0" parTransId="{68A5C0C8-7038-4EF4-B728-6FB1431A2DEB}" sibTransId="{0E8EE396-18E1-4A8F-91BB-6A328AD0204C}"/>
    <dgm:cxn modelId="{D0C33DA1-7E86-4C84-8A73-FBB3D7EFF3BA}" type="presOf" srcId="{8A2858BC-815F-4312-8B68-616D592EF5DA}" destId="{1FA45EFA-37AA-43C2-981C-D7E4057FDD92}" srcOrd="1" destOrd="0" presId="urn:microsoft.com/office/officeart/2005/8/layout/vList4#1"/>
    <dgm:cxn modelId="{2470B9F3-365A-4740-A830-34FF500450FE}" type="presOf" srcId="{46A3EF44-9FDA-4BAE-A983-D7C721527A9A}" destId="{13928705-B304-49E2-8CFE-B11AD9845076}" srcOrd="0" destOrd="0" presId="urn:microsoft.com/office/officeart/2005/8/layout/vList4#1"/>
    <dgm:cxn modelId="{ABD6A92D-C6E1-4A62-9AB5-E175954D3B36}" type="presParOf" srcId="{13928705-B304-49E2-8CFE-B11AD9845076}" destId="{42960CEE-3E3D-43E6-9942-CDBAD4B884B8}" srcOrd="0" destOrd="0" presId="urn:microsoft.com/office/officeart/2005/8/layout/vList4#1"/>
    <dgm:cxn modelId="{A27596CB-6776-4F7A-B9A0-9AAB774FCC0F}" type="presParOf" srcId="{42960CEE-3E3D-43E6-9942-CDBAD4B884B8}" destId="{A02B1B02-1563-4634-B63E-270BDB4A425C}" srcOrd="0" destOrd="0" presId="urn:microsoft.com/office/officeart/2005/8/layout/vList4#1"/>
    <dgm:cxn modelId="{5FE90CC9-2199-4445-A233-602BE2E89FE3}" type="presParOf" srcId="{42960CEE-3E3D-43E6-9942-CDBAD4B884B8}" destId="{BBBC63B1-FDB6-4A74-B4AA-7247E552C827}" srcOrd="1" destOrd="0" presId="urn:microsoft.com/office/officeart/2005/8/layout/vList4#1"/>
    <dgm:cxn modelId="{55864A51-0135-43CB-BD86-68345DD04892}" type="presParOf" srcId="{42960CEE-3E3D-43E6-9942-CDBAD4B884B8}" destId="{1FA45EFA-37AA-43C2-981C-D7E4057FDD92}"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B1B02-1563-4634-B63E-270BDB4A425C}">
      <dsp:nvSpPr>
        <dsp:cNvPr id="0" name=""/>
        <dsp:cNvSpPr/>
      </dsp:nvSpPr>
      <dsp:spPr>
        <a:xfrm>
          <a:off x="0" y="0"/>
          <a:ext cx="7239000" cy="1143000"/>
        </a:xfrm>
        <a:prstGeom prst="roundRect">
          <a:avLst>
            <a:gd name="adj" fmla="val 10000"/>
          </a:avLst>
        </a:prstGeom>
        <a:gradFill rotWithShape="0">
          <a:gsLst>
            <a:gs pos="0">
              <a:srgbClr val="CCCCFF"/>
            </a:gs>
            <a:gs pos="17999">
              <a:srgbClr val="99CCFF"/>
            </a:gs>
            <a:gs pos="36000">
              <a:srgbClr val="9966FF"/>
            </a:gs>
            <a:gs pos="61000">
              <a:srgbClr val="CC99FF"/>
            </a:gs>
            <a:gs pos="82001">
              <a:srgbClr val="99CCFF"/>
            </a:gs>
            <a:gs pos="100000">
              <a:srgbClr val="CCCCFF"/>
            </a:gs>
          </a:gsLst>
          <a:lin ang="8100000" scaled="0"/>
        </a:gra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r" defTabSz="2222500" rtl="1">
            <a:lnSpc>
              <a:spcPct val="90000"/>
            </a:lnSpc>
            <a:spcBef>
              <a:spcPct val="0"/>
            </a:spcBef>
            <a:spcAft>
              <a:spcPct val="35000"/>
            </a:spcAft>
          </a:pPr>
          <a:r>
            <a:rPr lang="ar-IQ" sz="5000" b="1" kern="1200" cap="none" spc="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شكل يبين الموجات القلبية</a:t>
          </a:r>
          <a:endParaRPr lang="ar-IQ" sz="5000" b="1" kern="1200" cap="none" spc="0" baseline="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dsp:txBody>
      <dsp:txXfrm>
        <a:off x="1562100" y="0"/>
        <a:ext cx="5676900" cy="1143000"/>
      </dsp:txXfrm>
    </dsp:sp>
    <dsp:sp modelId="{BBBC63B1-FDB6-4A74-B4AA-7247E552C827}">
      <dsp:nvSpPr>
        <dsp:cNvPr id="0" name=""/>
        <dsp:cNvSpPr/>
      </dsp:nvSpPr>
      <dsp:spPr>
        <a:xfrm>
          <a:off x="114299" y="0"/>
          <a:ext cx="1447800" cy="1143000"/>
        </a:xfrm>
        <a:prstGeom prst="roundRect">
          <a:avLst>
            <a:gd name="adj" fmla="val 10000"/>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5E09467-CF01-4E74-B6B1-A37F36D3A5BE}" type="datetimeFigureOut">
              <a:rPr lang="ar-IQ" smtClean="0"/>
              <a:pPr/>
              <a:t>23/07/1440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4A5FEBC-D20D-46D1-9071-F244AFB4B168}" type="slidenum">
              <a:rPr lang="ar-IQ" smtClean="0"/>
              <a:pPr/>
              <a:t>‹#›</a:t>
            </a:fld>
            <a:endParaRPr lang="ar-IQ"/>
          </a:p>
        </p:txBody>
      </p:sp>
    </p:spTree>
    <p:extLst>
      <p:ext uri="{BB962C8B-B14F-4D97-AF65-F5344CB8AC3E}">
        <p14:creationId xmlns:p14="http://schemas.microsoft.com/office/powerpoint/2010/main" val="7172483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44A5FEBC-D20D-46D1-9071-F244AFB4B168}"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B8ABB09-4A1D-463E-8065-109CC2B7EFAA}" type="datetimeFigureOut">
              <a:rPr lang="ar-SA" smtClean="0"/>
              <a:pPr/>
              <a:t>23/07/1440</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23/07/1440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1B8ABB09-4A1D-463E-8065-109CC2B7EFAA}" type="datetimeFigureOut">
              <a:rPr lang="ar-SA" smtClean="0"/>
              <a:pPr/>
              <a:t>23/07/1440</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23/07/1440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B8ABB09-4A1D-463E-8065-109CC2B7EFAA}" type="datetimeFigureOut">
              <a:rPr lang="ar-SA" smtClean="0"/>
              <a:pPr/>
              <a:t>23/07/1440</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23/07/1440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23/07/1440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23/07/1440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B8ABB09-4A1D-463E-8065-109CC2B7EFAA}" type="datetimeFigureOut">
              <a:rPr lang="ar-SA" smtClean="0"/>
              <a:pPr/>
              <a:t>23/07/1440</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23/07/1440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23/07/1440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B8ABB09-4A1D-463E-8065-109CC2B7EFAA}" type="datetimeFigureOut">
              <a:rPr lang="ar-SA" smtClean="0"/>
              <a:pPr/>
              <a:t>23/07/1440</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a:xfrm>
            <a:off x="3366868" y="533400"/>
            <a:ext cx="5105400" cy="1395402"/>
          </a:xfrm>
        </p:spPr>
        <p:txBody>
          <a:bodyPr anchor="ctr"/>
          <a:lstStyle/>
          <a:p>
            <a:pPr algn="ctr"/>
            <a:r>
              <a:rPr lang="ar-IQ" sz="6000" dirty="0" smtClean="0">
                <a:latin typeface="Arial" pitchFamily="34" charset="0"/>
                <a:cs typeface="Arial" pitchFamily="34" charset="0"/>
              </a:rPr>
              <a:t>   القلب </a:t>
            </a:r>
            <a:r>
              <a:rPr lang="ar-IQ" dirty="0" smtClean="0"/>
              <a:t>– </a:t>
            </a:r>
            <a:r>
              <a:rPr lang="en-US" dirty="0" smtClean="0"/>
              <a:t>heart </a:t>
            </a:r>
            <a:endParaRPr lang="ar-IQ" dirty="0"/>
          </a:p>
        </p:txBody>
      </p:sp>
      <p:sp>
        <p:nvSpPr>
          <p:cNvPr id="6" name="عنوان فرعي 5"/>
          <p:cNvSpPr>
            <a:spLocks noGrp="1"/>
          </p:cNvSpPr>
          <p:nvPr>
            <p:ph type="subTitle" idx="1"/>
          </p:nvPr>
        </p:nvSpPr>
        <p:spPr>
          <a:xfrm>
            <a:off x="3354442" y="3502772"/>
            <a:ext cx="5114778" cy="1426426"/>
          </a:xfrm>
        </p:spPr>
        <p:txBody>
          <a:bodyPr/>
          <a:lstStyle/>
          <a:p>
            <a:pPr algn="ct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 د  غصون فاضل هادي </a:t>
            </a:r>
          </a:p>
          <a:p>
            <a:pPr algn="ctr"/>
            <a:r>
              <a:rPr lang="ar-IQ"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كلية التربية البدنية وعلوم الرياضة </a:t>
            </a:r>
          </a:p>
          <a:p>
            <a:pPr algn="ctr"/>
            <a:endPar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7" name="Picture 3" descr="C:\Documents and Settings\Administrator\Desktop\صور رياضية\untitled.bmp"/>
          <p:cNvPicPr>
            <a:picLocks noChangeAspect="1" noChangeArrowheads="1"/>
          </p:cNvPicPr>
          <p:nvPr/>
        </p:nvPicPr>
        <p:blipFill>
          <a:blip r:embed="rId3"/>
          <a:srcRect/>
          <a:stretch>
            <a:fillRect/>
          </a:stretch>
        </p:blipFill>
        <p:spPr bwMode="auto">
          <a:xfrm>
            <a:off x="1428728" y="1643050"/>
            <a:ext cx="2143140" cy="30718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320040"/>
            <a:ext cx="3929090" cy="751506"/>
          </a:xfrm>
        </p:spPr>
        <p:txBody>
          <a:bodyPr anchor="b">
            <a:noAutofit/>
          </a:bodyPr>
          <a:lstStyle/>
          <a:p>
            <a:pPr algn="ctr"/>
            <a:r>
              <a:rPr lang="ar-IQ" sz="3200" dirty="0" smtClean="0">
                <a:latin typeface="Arial" pitchFamily="34" charset="0"/>
                <a:cs typeface="Arial" pitchFamily="34" charset="0"/>
              </a:rPr>
              <a:t>                          خصائص العضلة القلبية</a:t>
            </a:r>
            <a:endParaRPr lang="ar-IQ" sz="3200" dirty="0">
              <a:latin typeface="Arial" pitchFamily="34" charset="0"/>
              <a:cs typeface="Arial" pitchFamily="34" charset="0"/>
            </a:endParaRPr>
          </a:p>
        </p:txBody>
      </p:sp>
      <p:pic>
        <p:nvPicPr>
          <p:cNvPr id="5" name="عنصر نائب للمحتوى 4" descr="imagesCAIUBZWP.jpg"/>
          <p:cNvPicPr>
            <a:picLocks noGrp="1" noChangeAspect="1"/>
          </p:cNvPicPr>
          <p:nvPr>
            <p:ph sz="half" idx="1"/>
          </p:nvPr>
        </p:nvPicPr>
        <p:blipFill>
          <a:blip r:embed="rId2"/>
          <a:stretch>
            <a:fillRect/>
          </a:stretch>
        </p:blipFill>
        <p:spPr>
          <a:xfrm>
            <a:off x="1022350" y="1285860"/>
            <a:ext cx="2692394"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عنصر نائب للمحتوى 3"/>
          <p:cNvSpPr>
            <a:spLocks noGrp="1"/>
          </p:cNvSpPr>
          <p:nvPr>
            <p:ph sz="half" idx="2"/>
          </p:nvPr>
        </p:nvSpPr>
        <p:spPr>
          <a:xfrm>
            <a:off x="4178808" y="214290"/>
            <a:ext cx="3520440" cy="607223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r>
              <a:rPr lang="ar-SA" sz="2000" b="1" dirty="0" smtClean="0">
                <a:solidFill>
                  <a:srgbClr val="FF0000"/>
                </a:solidFill>
                <a:latin typeface="Arial" pitchFamily="34" charset="0"/>
                <a:cs typeface="Arial" pitchFamily="34" charset="0"/>
              </a:rPr>
              <a:t>1. التوصيل </a:t>
            </a:r>
            <a:r>
              <a:rPr lang="ar-IQ" sz="2000" b="1" dirty="0" smtClean="0">
                <a:solidFill>
                  <a:srgbClr val="FF0000"/>
                </a:solidFill>
                <a:latin typeface="Arial" pitchFamily="34" charset="0"/>
                <a:cs typeface="Arial" pitchFamily="34" charset="0"/>
              </a:rPr>
              <a:t>: </a:t>
            </a:r>
            <a:r>
              <a:rPr lang="ar-SA" sz="2000" b="1" dirty="0" smtClean="0">
                <a:latin typeface="Arial" pitchFamily="34" charset="0"/>
                <a:cs typeface="Arial" pitchFamily="34" charset="0"/>
              </a:rPr>
              <a:t>ترتبط نهايات الخلايا ببعضها بتراكيب تسمى الأقراص البينية (الأقراص المقحمة) والتي تسمح بانتشار حر للايونات بحيث تنتقل جهود الفعل من خلية إلى أخرى الأمر الذي يجعل قابلية التوصيل بين الخلايا القلبية عالية جدا.</a:t>
            </a:r>
            <a:endParaRPr lang="ar-IQ" sz="2000" b="1" dirty="0" smtClean="0">
              <a:latin typeface="Arial" pitchFamily="34" charset="0"/>
              <a:cs typeface="Arial" pitchFamily="34" charset="0"/>
            </a:endParaRPr>
          </a:p>
          <a:p>
            <a:pPr algn="justLow"/>
            <a:r>
              <a:rPr lang="ar-SA" sz="2000" b="1" dirty="0" smtClean="0">
                <a:solidFill>
                  <a:srgbClr val="FF0000"/>
                </a:solidFill>
                <a:latin typeface="Arial" pitchFamily="34" charset="0"/>
                <a:cs typeface="Arial" pitchFamily="34" charset="0"/>
              </a:rPr>
              <a:t>2. الاستثارية : </a:t>
            </a:r>
            <a:r>
              <a:rPr lang="ar-SA" sz="2000" b="1" dirty="0" smtClean="0">
                <a:latin typeface="Arial" pitchFamily="34" charset="0"/>
                <a:cs typeface="Arial" pitchFamily="34" charset="0"/>
              </a:rPr>
              <a:t>تبدو هذه الخاصية عندما تظهر الاستثارة تحت تأثير مختلف المثيرات ، ويجب </a:t>
            </a:r>
            <a:r>
              <a:rPr lang="ar-SA" sz="2000" b="1" dirty="0" err="1" smtClean="0">
                <a:latin typeface="Arial" pitchFamily="34" charset="0"/>
                <a:cs typeface="Arial" pitchFamily="34" charset="0"/>
              </a:rPr>
              <a:t>ان</a:t>
            </a:r>
            <a:r>
              <a:rPr lang="ar-SA" sz="2000" b="1" dirty="0" smtClean="0">
                <a:latin typeface="Arial" pitchFamily="34" charset="0"/>
                <a:cs typeface="Arial" pitchFamily="34" charset="0"/>
              </a:rPr>
              <a:t> لا تقل مدة الاستثارة عن العتبة الفارقة </a:t>
            </a:r>
            <a:r>
              <a:rPr lang="ar-IQ" sz="2000" b="1" dirty="0" smtClean="0">
                <a:latin typeface="Arial" pitchFamily="34" charset="0"/>
                <a:cs typeface="Arial" pitchFamily="34" charset="0"/>
              </a:rPr>
              <a:t>(</a:t>
            </a:r>
            <a:r>
              <a:rPr lang="ar-SA" sz="2000" b="1" dirty="0" smtClean="0">
                <a:latin typeface="Arial" pitchFamily="34" charset="0"/>
                <a:cs typeface="Arial" pitchFamily="34" charset="0"/>
              </a:rPr>
              <a:t>الحد الأدنى الذي يمكن </a:t>
            </a:r>
            <a:r>
              <a:rPr lang="ar-SA" sz="2000" b="1" dirty="0" err="1" smtClean="0">
                <a:latin typeface="Arial" pitchFamily="34" charset="0"/>
                <a:cs typeface="Arial" pitchFamily="34" charset="0"/>
              </a:rPr>
              <a:t>ان</a:t>
            </a:r>
            <a:r>
              <a:rPr lang="ar-SA" sz="2000" b="1" dirty="0" smtClean="0">
                <a:latin typeface="Arial" pitchFamily="34" charset="0"/>
                <a:cs typeface="Arial" pitchFamily="34" charset="0"/>
              </a:rPr>
              <a:t> تستجيب له عضلة القلب </a:t>
            </a:r>
            <a:r>
              <a:rPr lang="ar-IQ" sz="2000" b="1" dirty="0" smtClean="0">
                <a:latin typeface="Arial" pitchFamily="34" charset="0"/>
                <a:cs typeface="Arial" pitchFamily="34" charset="0"/>
              </a:rPr>
              <a:t>)</a:t>
            </a:r>
          </a:p>
          <a:p>
            <a:pPr algn="justLow"/>
            <a:r>
              <a:rPr lang="ar-SA" sz="2000" b="1" dirty="0" smtClean="0">
                <a:solidFill>
                  <a:srgbClr val="FF0000"/>
                </a:solidFill>
                <a:latin typeface="Arial" pitchFamily="34" charset="0"/>
                <a:cs typeface="Arial" pitchFamily="34" charset="0"/>
              </a:rPr>
              <a:t>3. فترة العصيان : </a:t>
            </a:r>
            <a:r>
              <a:rPr lang="ar-SA" sz="2000" b="1" dirty="0" smtClean="0">
                <a:latin typeface="Arial" pitchFamily="34" charset="0"/>
                <a:cs typeface="Arial" pitchFamily="34" charset="0"/>
              </a:rPr>
              <a:t>أي عدم الاستجابة للحوافز على الرغم من قوة الحافز </a:t>
            </a:r>
            <a:r>
              <a:rPr lang="ar-SA" sz="2000" b="1" dirty="0" err="1" smtClean="0">
                <a:latin typeface="Arial" pitchFamily="34" charset="0"/>
                <a:cs typeface="Arial" pitchFamily="34" charset="0"/>
              </a:rPr>
              <a:t>اذا</a:t>
            </a:r>
            <a:r>
              <a:rPr lang="ar-SA" sz="2000" b="1" dirty="0" smtClean="0">
                <a:latin typeface="Arial" pitchFamily="34" charset="0"/>
                <a:cs typeface="Arial" pitchFamily="34" charset="0"/>
              </a:rPr>
              <a:t> كانت العضلة في مرحلة التقلص غير أنها تستجيب في مرحلة الانبساط ولكن يعقبها مرحلة انبساط طويلة أي عدم الاستجابة إلى حافز أخر حتى ولو تعرضت لذلك </a:t>
            </a:r>
            <a:endParaRPr lang="ar-IQ" sz="2000" b="1" dirty="0" smtClean="0">
              <a:latin typeface="Arial" pitchFamily="34" charset="0"/>
              <a:cs typeface="Arial" pitchFamily="34" charset="0"/>
            </a:endParaRPr>
          </a:p>
        </p:txBody>
      </p:sp>
      <p:sp>
        <p:nvSpPr>
          <p:cNvPr id="6" name="مستطيل 5"/>
          <p:cNvSpPr/>
          <p:nvPr/>
        </p:nvSpPr>
        <p:spPr>
          <a:xfrm>
            <a:off x="285720" y="4071943"/>
            <a:ext cx="3786214" cy="184665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1900" b="1" dirty="0" smtClean="0">
                <a:solidFill>
                  <a:srgbClr val="FF0000"/>
                </a:solidFill>
                <a:latin typeface="Arial" pitchFamily="34" charset="0"/>
                <a:cs typeface="Arial" pitchFamily="34" charset="0"/>
              </a:rPr>
              <a:t>4. </a:t>
            </a:r>
            <a:r>
              <a:rPr lang="ar-IQ" sz="1900" b="1" dirty="0" smtClean="0">
                <a:solidFill>
                  <a:srgbClr val="FF0000"/>
                </a:solidFill>
                <a:latin typeface="Arial" pitchFamily="34" charset="0"/>
                <a:cs typeface="Arial" pitchFamily="34" charset="0"/>
              </a:rPr>
              <a:t>الانقباضية : </a:t>
            </a:r>
            <a:r>
              <a:rPr lang="ar-SA" sz="1900" b="1" dirty="0" smtClean="0">
                <a:latin typeface="Arial" pitchFamily="34" charset="0"/>
                <a:cs typeface="Arial" pitchFamily="34" charset="0"/>
              </a:rPr>
              <a:t>تمتاز عضلة القلب بأنها ذاتية الانقباض أي عضلية الانقباض ، </a:t>
            </a:r>
            <a:r>
              <a:rPr lang="ar-SA" sz="1900" b="1" dirty="0" err="1" smtClean="0">
                <a:latin typeface="Arial" pitchFamily="34" charset="0"/>
                <a:cs typeface="Arial" pitchFamily="34" charset="0"/>
              </a:rPr>
              <a:t>اذ</a:t>
            </a:r>
            <a:r>
              <a:rPr lang="ar-SA" sz="1900" b="1" dirty="0" smtClean="0">
                <a:latin typeface="Arial" pitchFamily="34" charset="0"/>
                <a:cs typeface="Arial" pitchFamily="34" charset="0"/>
              </a:rPr>
              <a:t> تحتوي على خلايا متخصصة ذات قابلية على إزالة وإعادة الاستقطاب وبالتالي تحفيز الألياف العضلية لعضلة القلب </a:t>
            </a:r>
            <a:endParaRPr lang="ar-IQ" sz="1900" b="1" dirty="0" smtClean="0">
              <a:latin typeface="Arial" pitchFamily="34" charset="0"/>
              <a:cs typeface="Arial" pitchFamily="34" charset="0"/>
            </a:endParaRPr>
          </a:p>
          <a:p>
            <a:r>
              <a:rPr lang="ar-IQ" sz="1900" b="1" dirty="0" smtClean="0">
                <a:solidFill>
                  <a:srgbClr val="FF0000"/>
                </a:solidFill>
                <a:latin typeface="Arial" pitchFamily="34" charset="0"/>
                <a:cs typeface="Arial" pitchFamily="34" charset="0"/>
              </a:rPr>
              <a:t>5. تتأثر عضلة القلب بالأملاح المعدنية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246020" y="228600"/>
            <a:ext cx="5897880" cy="700070"/>
          </a:xfrm>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SA" sz="2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Arial" pitchFamily="34" charset="0"/>
                <a:cs typeface="Arial" pitchFamily="34" charset="0"/>
              </a:rPr>
              <a:t>معدل ضربات القلب والعوامل المؤثرة عليه </a:t>
            </a:r>
            <a:endParaRPr lang="ar-IQ" sz="28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Arial" pitchFamily="34" charset="0"/>
              <a:cs typeface="Arial" pitchFamily="34" charset="0"/>
            </a:endParaRPr>
          </a:p>
        </p:txBody>
      </p:sp>
      <p:sp>
        <p:nvSpPr>
          <p:cNvPr id="6" name="عنصر نائب للنص 5"/>
          <p:cNvSpPr>
            <a:spLocks noGrp="1"/>
          </p:cNvSpPr>
          <p:nvPr>
            <p:ph type="body" idx="2"/>
          </p:nvPr>
        </p:nvSpPr>
        <p:spPr>
          <a:xfrm>
            <a:off x="457200" y="928670"/>
            <a:ext cx="5897880" cy="642942"/>
          </a:xfrm>
        </p:spPr>
        <p:style>
          <a:lnRef idx="2">
            <a:schemeClr val="accent2"/>
          </a:lnRef>
          <a:fillRef idx="1">
            <a:schemeClr val="lt1"/>
          </a:fillRef>
          <a:effectRef idx="0">
            <a:schemeClr val="accent2"/>
          </a:effectRef>
          <a:fontRef idx="minor">
            <a:schemeClr val="dk1"/>
          </a:fontRef>
        </p:style>
        <p:txBody>
          <a:bodyPr>
            <a:normAutofit/>
          </a:bodyPr>
          <a:lstStyle/>
          <a:p>
            <a:pPr algn="justLow"/>
            <a:r>
              <a:rPr lang="ar-IQ" sz="1600" b="1" dirty="0" smtClean="0">
                <a:latin typeface="Arial" pitchFamily="34" charset="0"/>
                <a:cs typeface="Arial" pitchFamily="34" charset="0"/>
              </a:rPr>
              <a:t> </a:t>
            </a:r>
            <a:r>
              <a:rPr lang="ar-SA" sz="1600" b="1" dirty="0" smtClean="0">
                <a:latin typeface="Arial" pitchFamily="34" charset="0"/>
                <a:cs typeface="Arial" pitchFamily="34" charset="0"/>
              </a:rPr>
              <a:t>إن المعدل الطبيعي لضربات القلب للإنسان تكون بحدود (70-80) </a:t>
            </a:r>
            <a:r>
              <a:rPr lang="ar-SA" sz="1600" b="1" dirty="0" err="1" smtClean="0">
                <a:latin typeface="Arial" pitchFamily="34" charset="0"/>
                <a:cs typeface="Arial" pitchFamily="34" charset="0"/>
              </a:rPr>
              <a:t>ض</a:t>
            </a:r>
            <a:r>
              <a:rPr lang="ar-SA" sz="1600" b="1" dirty="0" smtClean="0">
                <a:latin typeface="Arial" pitchFamily="34" charset="0"/>
                <a:cs typeface="Arial" pitchFamily="34" charset="0"/>
              </a:rPr>
              <a:t>/د ولكن لا يمكن التحدث عن نبض واحد للإفراد وهذا يعتمد على </a:t>
            </a:r>
            <a:endParaRPr lang="ar-IQ" sz="1600" b="1" dirty="0">
              <a:latin typeface="Arial" pitchFamily="34" charset="0"/>
              <a:cs typeface="Arial" pitchFamily="34" charset="0"/>
            </a:endParaRPr>
          </a:p>
        </p:txBody>
      </p:sp>
      <p:sp>
        <p:nvSpPr>
          <p:cNvPr id="5" name="عنصر نائب للمحتوى 4"/>
          <p:cNvSpPr>
            <a:spLocks noGrp="1"/>
          </p:cNvSpPr>
          <p:nvPr>
            <p:ph sz="half" idx="1"/>
          </p:nvPr>
        </p:nvSpPr>
        <p:spPr>
          <a:xfrm>
            <a:off x="457200" y="1571612"/>
            <a:ext cx="7239000" cy="4933740"/>
          </a:xfrm>
        </p:spPr>
        <p:style>
          <a:lnRef idx="0">
            <a:scrgbClr r="0" g="0" b="0"/>
          </a:lnRef>
          <a:fillRef idx="1001">
            <a:schemeClr val="lt2"/>
          </a:fillRef>
          <a:effectRef idx="0">
            <a:scrgbClr r="0" g="0" b="0"/>
          </a:effectRef>
          <a:fontRef idx="major"/>
        </p:style>
        <p:txBody>
          <a:bodyPr>
            <a:normAutofit fontScale="62500" lnSpcReduction="20000"/>
          </a:bodyPr>
          <a:lstStyle/>
          <a:p>
            <a:pPr algn="justLow"/>
            <a:r>
              <a:rPr lang="ar-SA" b="1" dirty="0" smtClean="0">
                <a:solidFill>
                  <a:srgbClr val="FF0000"/>
                </a:solidFill>
                <a:latin typeface="Arial" pitchFamily="34" charset="0"/>
                <a:cs typeface="Arial" pitchFamily="34" charset="0"/>
              </a:rPr>
              <a:t>1. العمر :</a:t>
            </a:r>
            <a:r>
              <a:rPr lang="ar-SA" b="1" dirty="0" smtClean="0">
                <a:latin typeface="Arial" pitchFamily="34" charset="0"/>
                <a:cs typeface="Arial" pitchFamily="34" charset="0"/>
              </a:rPr>
              <a:t> يكون بحدود (130-150) ض/د عند الولادة </a:t>
            </a:r>
            <a:endParaRPr lang="ar-IQ" b="1" dirty="0" smtClean="0">
              <a:latin typeface="Arial" pitchFamily="34" charset="0"/>
              <a:cs typeface="Arial" pitchFamily="34" charset="0"/>
            </a:endParaRPr>
          </a:p>
          <a:p>
            <a:pPr algn="justLow"/>
            <a:r>
              <a:rPr lang="ar-SA" b="1" dirty="0" smtClean="0">
                <a:latin typeface="Arial" pitchFamily="34" charset="0"/>
                <a:cs typeface="Arial" pitchFamily="34" charset="0"/>
              </a:rPr>
              <a:t>2. أوقات اليوم الواحد : تنخفض في ساعات النوم إلى (10-30)%ض/د عن معدله في اليقظة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3. الجنس : </a:t>
            </a:r>
            <a:r>
              <a:rPr lang="ar-SA" b="1" dirty="0" smtClean="0">
                <a:latin typeface="Arial" pitchFamily="34" charset="0"/>
                <a:cs typeface="Arial" pitchFamily="34" charset="0"/>
              </a:rPr>
              <a:t>بسبب كفاءة الأجهزة الحيوية الجسمية وحجمها وكتلتها وقياساتها الأخرى يحصل ارتفاع في ضربات القلب لدى النساء عن الرجال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4. وضع الجسم : </a:t>
            </a:r>
            <a:r>
              <a:rPr lang="ar-SA" b="1" dirty="0" smtClean="0">
                <a:latin typeface="Arial" pitchFamily="34" charset="0"/>
                <a:cs typeface="Arial" pitchFamily="34" charset="0"/>
              </a:rPr>
              <a:t>عند الاستلقاء ينخفض عما هو عليه في الجلوس والأخير اقل من حالة الوقوف والاختلاف يكون بين (1-5) </a:t>
            </a:r>
            <a:r>
              <a:rPr lang="ar-SA" b="1" dirty="0" err="1" smtClean="0">
                <a:latin typeface="Arial" pitchFamily="34" charset="0"/>
                <a:cs typeface="Arial" pitchFamily="34" charset="0"/>
              </a:rPr>
              <a:t>ض</a:t>
            </a:r>
            <a:r>
              <a:rPr lang="ar-SA" b="1" dirty="0" smtClean="0">
                <a:latin typeface="Arial" pitchFamily="34" charset="0"/>
                <a:cs typeface="Arial" pitchFamily="34" charset="0"/>
              </a:rPr>
              <a:t>/د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5. الحرارة : </a:t>
            </a:r>
            <a:r>
              <a:rPr lang="ar-SA" b="1" dirty="0" smtClean="0">
                <a:latin typeface="Arial" pitchFamily="34" charset="0"/>
                <a:cs typeface="Arial" pitchFamily="34" charset="0"/>
              </a:rPr>
              <a:t>إن ارتفاع درجة حرارة الجسم والمحيط تزيد من ارتفاع ضربات القلب والعكس بالعكس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6. المرتفعات : </a:t>
            </a:r>
            <a:r>
              <a:rPr lang="ar-SA" b="1" dirty="0" smtClean="0">
                <a:latin typeface="Arial" pitchFamily="34" charset="0"/>
                <a:cs typeface="Arial" pitchFamily="34" charset="0"/>
              </a:rPr>
              <a:t>في المرتفعات ينخفض الضغط الجزيئي للأوكسجين مما يقلل من تشبع </a:t>
            </a:r>
            <a:r>
              <a:rPr lang="ar-SA" b="1" dirty="0" err="1" smtClean="0">
                <a:latin typeface="Arial" pitchFamily="34" charset="0"/>
                <a:cs typeface="Arial" pitchFamily="34" charset="0"/>
              </a:rPr>
              <a:t>الهيموغلوبين</a:t>
            </a:r>
            <a:r>
              <a:rPr lang="ar-SA" b="1" dirty="0" smtClean="0">
                <a:latin typeface="Arial" pitchFamily="34" charset="0"/>
                <a:cs typeface="Arial" pitchFamily="34" charset="0"/>
              </a:rPr>
              <a:t> بالأوكسجين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7. الضغط الأذيني : </a:t>
            </a:r>
            <a:r>
              <a:rPr lang="ar-SA" b="1" dirty="0" smtClean="0">
                <a:latin typeface="Arial" pitchFamily="34" charset="0"/>
                <a:cs typeface="Arial" pitchFamily="34" charset="0"/>
              </a:rPr>
              <a:t>ويسبب زيادة في سرعة ضربات القلب وينتج جزء من هذه الزيادة عن التأثير المباشر لزيادة حجم الأذين الذي يمدد العقدة الجيبية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8. الحوافز العصبية : </a:t>
            </a:r>
            <a:r>
              <a:rPr lang="ar-SA" b="1" dirty="0" smtClean="0">
                <a:latin typeface="Arial" pitchFamily="34" charset="0"/>
                <a:cs typeface="Arial" pitchFamily="34" charset="0"/>
              </a:rPr>
              <a:t>حيث تأتي من الأعصاب السمبثاوية والباراسمبثاوية لتتحكم بمعدل ضربات القلب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9. التمرين البدني : </a:t>
            </a:r>
            <a:r>
              <a:rPr lang="ar-SA" b="1" dirty="0" smtClean="0">
                <a:latin typeface="Arial" pitchFamily="34" charset="0"/>
                <a:cs typeface="Arial" pitchFamily="34" charset="0"/>
              </a:rPr>
              <a:t>حيث إن التدريب المنظم لـ 3 سنوات يخفض معدل ضربات القلب </a:t>
            </a:r>
            <a:endParaRPr lang="ar-IQ" b="1"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5357818" y="857232"/>
            <a:ext cx="3429000" cy="785802"/>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ar-IQ" sz="4800" dirty="0" smtClean="0">
                <a:latin typeface="Arial" pitchFamily="34" charset="0"/>
                <a:cs typeface="Arial" pitchFamily="34" charset="0"/>
              </a:rPr>
              <a:t>حجم الضربة</a:t>
            </a:r>
            <a:endParaRPr lang="ar-IQ" sz="4800" dirty="0">
              <a:latin typeface="Arial" pitchFamily="34" charset="0"/>
              <a:cs typeface="Arial" pitchFamily="34" charset="0"/>
            </a:endParaRPr>
          </a:p>
        </p:txBody>
      </p:sp>
      <p:sp>
        <p:nvSpPr>
          <p:cNvPr id="7" name="عنصر نائب للنص 6"/>
          <p:cNvSpPr>
            <a:spLocks noGrp="1"/>
          </p:cNvSpPr>
          <p:nvPr>
            <p:ph type="body" sz="half" idx="2"/>
          </p:nvPr>
        </p:nvSpPr>
        <p:spPr>
          <a:xfrm>
            <a:off x="5389098" y="2428868"/>
            <a:ext cx="3429000" cy="3714776"/>
          </a:xfrm>
        </p:spPr>
        <p:txBody>
          <a:bodyPr>
            <a:noAutofit/>
          </a:bodyPr>
          <a:lstStyle/>
          <a:p>
            <a:pPr algn="justLow"/>
            <a:r>
              <a:rPr lang="ar-SA" sz="2400" b="1" dirty="0" smtClean="0">
                <a:latin typeface="Arial" pitchFamily="34" charset="0"/>
                <a:cs typeface="Arial" pitchFamily="34" charset="0"/>
              </a:rPr>
              <a:t>ويرمز له بالرمز (</a:t>
            </a:r>
            <a:r>
              <a:rPr lang="en-US" sz="2400" b="1" dirty="0" smtClean="0">
                <a:latin typeface="Arial" pitchFamily="34" charset="0"/>
                <a:cs typeface="Arial" pitchFamily="34" charset="0"/>
              </a:rPr>
              <a:t>SV</a:t>
            </a:r>
            <a:r>
              <a:rPr lang="ar-SA" sz="2400" b="1" dirty="0" smtClean="0">
                <a:latin typeface="Arial" pitchFamily="34" charset="0"/>
                <a:cs typeface="Arial" pitchFamily="34" charset="0"/>
              </a:rPr>
              <a:t>) ، تسمى كمية الدم التي يتم اندفاعها من البطين الأيسر إثناء انقباضه بحجم الدم الديستولي (</a:t>
            </a:r>
            <a:r>
              <a:rPr lang="en-US" sz="2400" b="1" dirty="0" smtClean="0">
                <a:latin typeface="Arial" pitchFamily="34" charset="0"/>
                <a:cs typeface="Arial" pitchFamily="34" charset="0"/>
              </a:rPr>
              <a:t>EDV</a:t>
            </a:r>
            <a:r>
              <a:rPr lang="ar-SA" sz="2400" b="1" dirty="0" smtClean="0">
                <a:latin typeface="Arial" pitchFamily="34" charset="0"/>
                <a:cs typeface="Arial" pitchFamily="34" charset="0"/>
              </a:rPr>
              <a:t>) بينما كمية الدم المتبقية في البطين بعد خروج الدم إلى الابهر تسمى الحجم السيستولي (</a:t>
            </a:r>
            <a:r>
              <a:rPr lang="en-US" sz="2400" b="1" dirty="0" smtClean="0">
                <a:latin typeface="Arial" pitchFamily="34" charset="0"/>
                <a:cs typeface="Arial" pitchFamily="34" charset="0"/>
              </a:rPr>
              <a:t>ESV</a:t>
            </a:r>
            <a:r>
              <a:rPr lang="ar-SA" sz="2400" b="1" dirty="0" smtClean="0">
                <a:latin typeface="Arial" pitchFamily="34" charset="0"/>
                <a:cs typeface="Arial" pitchFamily="34" charset="0"/>
              </a:rPr>
              <a:t>) والفرق بينهما يمثل حجم الضربة الحقيقية .    </a:t>
            </a:r>
            <a:r>
              <a:rPr lang="en-US" sz="2400" b="1" dirty="0" smtClean="0">
                <a:latin typeface="Arial" pitchFamily="34" charset="0"/>
                <a:cs typeface="Arial" pitchFamily="34" charset="0"/>
              </a:rPr>
              <a:t>                  </a:t>
            </a:r>
            <a:r>
              <a:rPr lang="ar-SA" sz="2400" b="1" dirty="0" smtClean="0">
                <a:latin typeface="Arial" pitchFamily="34" charset="0"/>
                <a:cs typeface="Arial" pitchFamily="34" charset="0"/>
              </a:rPr>
              <a:t>(</a:t>
            </a:r>
            <a:r>
              <a:rPr lang="en-US" sz="2400" b="1" dirty="0" smtClean="0">
                <a:latin typeface="Arial" pitchFamily="34" charset="0"/>
                <a:cs typeface="Arial" pitchFamily="34" charset="0"/>
              </a:rPr>
              <a:t>SV= EDV - ESV</a:t>
            </a:r>
            <a:r>
              <a:rPr lang="ar-SA" sz="2400" b="1" dirty="0" smtClean="0">
                <a:latin typeface="Arial" pitchFamily="34" charset="0"/>
                <a:cs typeface="Arial" pitchFamily="34" charset="0"/>
              </a:rPr>
              <a:t>)           </a:t>
            </a:r>
            <a:endParaRPr lang="ar-IQ" sz="2400" b="1" dirty="0">
              <a:latin typeface="Arial" pitchFamily="34" charset="0"/>
              <a:cs typeface="Arial" pitchFamily="34" charset="0"/>
            </a:endParaRPr>
          </a:p>
        </p:txBody>
      </p:sp>
      <p:pic>
        <p:nvPicPr>
          <p:cNvPr id="8" name="عنصر نائب للصورة 7" descr="get-8-2008-36iezvg4js1.gif"/>
          <p:cNvPicPr>
            <a:picLocks noGrp="1" noChangeAspect="1"/>
          </p:cNvPicPr>
          <p:nvPr>
            <p:ph type="pic" idx="1"/>
          </p:nvPr>
        </p:nvPicPr>
        <p:blipFill>
          <a:blip r:embed="rId2"/>
          <a:stretch>
            <a:fillRect/>
          </a:stretch>
        </p:blipFill>
        <p:spPr>
          <a:xfrm>
            <a:off x="663682" y="1285860"/>
            <a:ext cx="4206240" cy="37862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3000">
              <a:srgbClr val="D4DEFF"/>
            </a:gs>
            <a:gs pos="83000">
              <a:srgbClr val="D4DEFF"/>
            </a:gs>
            <a:gs pos="100000">
              <a:srgbClr val="96AB94"/>
            </a:gs>
          </a:gsLst>
          <a:lin ang="8100000" scaled="0"/>
          <a:tileRect/>
        </a:gradFill>
        <a:effectLst/>
      </p:bgPr>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4643446"/>
            <a:ext cx="3520440" cy="1071570"/>
          </a:xfrm>
        </p:spPr>
        <p:style>
          <a:lnRef idx="1">
            <a:schemeClr val="accent4"/>
          </a:lnRef>
          <a:fillRef idx="3">
            <a:schemeClr val="accent4"/>
          </a:fillRef>
          <a:effectRef idx="2">
            <a:schemeClr val="accent4"/>
          </a:effectRef>
          <a:fontRef idx="minor">
            <a:schemeClr val="lt1"/>
          </a:fontRef>
        </p:style>
        <p:txBody>
          <a:bodyPr>
            <a:noAutofit/>
          </a:bodyPr>
          <a:lstStyle/>
          <a:p>
            <a:r>
              <a:rPr lang="ar-SA" sz="3200" dirty="0" smtClean="0">
                <a:latin typeface="Arial" pitchFamily="34" charset="0"/>
                <a:cs typeface="Arial" pitchFamily="34" charset="0"/>
              </a:rPr>
              <a:t>الدفع القلبي </a:t>
            </a:r>
            <a:r>
              <a:rPr lang="ar-IQ" sz="3200" dirty="0" smtClean="0">
                <a:latin typeface="Arial" pitchFamily="34" charset="0"/>
                <a:cs typeface="Arial" pitchFamily="34" charset="0"/>
              </a:rPr>
              <a:t>         </a:t>
            </a:r>
            <a:r>
              <a:rPr lang="ar-SA" sz="3200" dirty="0" smtClean="0">
                <a:latin typeface="Arial" pitchFamily="34" charset="0"/>
                <a:cs typeface="Arial" pitchFamily="34" charset="0"/>
              </a:rPr>
              <a:t>(الناتج القلبي) </a:t>
            </a:r>
            <a:endParaRPr lang="ar-IQ" sz="3200" dirty="0" smtClean="0">
              <a:latin typeface="Arial" pitchFamily="34" charset="0"/>
              <a:cs typeface="Arial" pitchFamily="34" charset="0"/>
            </a:endParaRPr>
          </a:p>
        </p:txBody>
      </p:sp>
      <p:sp>
        <p:nvSpPr>
          <p:cNvPr id="11" name="عنصر نائب للنص 10"/>
          <p:cNvSpPr>
            <a:spLocks noGrp="1"/>
          </p:cNvSpPr>
          <p:nvPr>
            <p:ph type="body" sz="half" idx="3"/>
          </p:nvPr>
        </p:nvSpPr>
        <p:spPr>
          <a:xfrm>
            <a:off x="4178808" y="5867400"/>
            <a:ext cx="3520440" cy="633434"/>
          </a:xfrm>
        </p:spPr>
        <p:style>
          <a:lnRef idx="1">
            <a:schemeClr val="accent2"/>
          </a:lnRef>
          <a:fillRef idx="2">
            <a:schemeClr val="accent2"/>
          </a:fillRef>
          <a:effectRef idx="1">
            <a:schemeClr val="accent2"/>
          </a:effectRef>
          <a:fontRef idx="minor">
            <a:schemeClr val="dk1"/>
          </a:fontRef>
        </p:style>
        <p:txBody>
          <a:bodyPr>
            <a:noAutofit/>
          </a:bodyPr>
          <a:lstStyle/>
          <a:p>
            <a:r>
              <a:rPr lang="ar-SA" sz="3200" dirty="0" smtClean="0">
                <a:latin typeface="Arial" pitchFamily="34" charset="0"/>
                <a:cs typeface="Arial" pitchFamily="34" charset="0"/>
              </a:rPr>
              <a:t>الجزء المقذوف </a:t>
            </a:r>
            <a:endParaRPr lang="ar-IQ" sz="3200" dirty="0" smtClean="0">
              <a:latin typeface="Arial" pitchFamily="34" charset="0"/>
              <a:cs typeface="Arial" pitchFamily="34" charset="0"/>
            </a:endParaRPr>
          </a:p>
        </p:txBody>
      </p:sp>
      <p:sp>
        <p:nvSpPr>
          <p:cNvPr id="10" name="عنصر نائب للمحتوى 9"/>
          <p:cNvSpPr>
            <a:spLocks noGrp="1"/>
          </p:cNvSpPr>
          <p:nvPr>
            <p:ph sz="quarter" idx="2"/>
          </p:nvPr>
        </p:nvSpPr>
        <p:spPr>
          <a:xfrm>
            <a:off x="457200" y="714356"/>
            <a:ext cx="3520440" cy="3929090"/>
          </a:xfrm>
        </p:spPr>
        <p:style>
          <a:lnRef idx="1">
            <a:schemeClr val="accent4"/>
          </a:lnRef>
          <a:fillRef idx="2">
            <a:schemeClr val="accent4"/>
          </a:fillRef>
          <a:effectRef idx="1">
            <a:schemeClr val="accent4"/>
          </a:effectRef>
          <a:fontRef idx="minor">
            <a:schemeClr val="dk1"/>
          </a:fontRef>
        </p:style>
        <p:txBody>
          <a:bodyPr/>
          <a:lstStyle/>
          <a:p>
            <a:pPr algn="justLow"/>
            <a:r>
              <a:rPr lang="ar-SA" dirty="0" smtClean="0">
                <a:latin typeface="Arial" pitchFamily="34" charset="0"/>
                <a:cs typeface="Arial" pitchFamily="34" charset="0"/>
              </a:rPr>
              <a:t>ويرمز له بالرمز (</a:t>
            </a:r>
            <a:r>
              <a:rPr lang="en-US" dirty="0" smtClean="0">
                <a:latin typeface="Arial" pitchFamily="34" charset="0"/>
                <a:cs typeface="Arial" pitchFamily="34" charset="0"/>
              </a:rPr>
              <a:t>C.Q</a:t>
            </a:r>
            <a:r>
              <a:rPr lang="ar-SA" dirty="0" smtClean="0">
                <a:latin typeface="Arial" pitchFamily="34" charset="0"/>
                <a:cs typeface="Arial" pitchFamily="34" charset="0"/>
              </a:rPr>
              <a:t>) ، وهو الحجم الكلي للدم الذي تم ضخه بواسطة البطين الأيسر في الدقيقة وهو حاصل ضرب معدل ضربات القلب (</a:t>
            </a:r>
            <a:r>
              <a:rPr lang="en-US" dirty="0" smtClean="0">
                <a:latin typeface="Arial" pitchFamily="34" charset="0"/>
                <a:cs typeface="Arial" pitchFamily="34" charset="0"/>
              </a:rPr>
              <a:t>HR</a:t>
            </a:r>
            <a:r>
              <a:rPr lang="ar-SA" dirty="0" smtClean="0">
                <a:latin typeface="Arial" pitchFamily="34" charset="0"/>
                <a:cs typeface="Arial" pitchFamily="34" charset="0"/>
              </a:rPr>
              <a:t>) في حجم الضربة (</a:t>
            </a:r>
            <a:r>
              <a:rPr lang="en-US" dirty="0" smtClean="0">
                <a:latin typeface="Arial" pitchFamily="34" charset="0"/>
                <a:cs typeface="Arial" pitchFamily="34" charset="0"/>
              </a:rPr>
              <a:t>SV</a:t>
            </a:r>
            <a:r>
              <a:rPr lang="ar-SA" dirty="0" smtClean="0">
                <a:latin typeface="Arial" pitchFamily="34" charset="0"/>
                <a:cs typeface="Arial" pitchFamily="34" charset="0"/>
              </a:rPr>
              <a:t>) أثناء الراحة وتختلف باختلاف وضع الجسم والجهد الذي يؤديه . (</a:t>
            </a:r>
            <a:r>
              <a:rPr lang="en-US" b="1" dirty="0" smtClean="0">
                <a:latin typeface="Arial" pitchFamily="34" charset="0"/>
                <a:cs typeface="Arial" pitchFamily="34" charset="0"/>
              </a:rPr>
              <a:t>C.Q = SV . HR</a:t>
            </a:r>
            <a:r>
              <a:rPr lang="ar-SA" dirty="0" smtClean="0">
                <a:latin typeface="Arial" pitchFamily="34" charset="0"/>
                <a:cs typeface="Arial" pitchFamily="34" charset="0"/>
              </a:rPr>
              <a:t>)</a:t>
            </a:r>
            <a:endParaRPr lang="ar-IQ" dirty="0">
              <a:latin typeface="Arial" pitchFamily="34" charset="0"/>
              <a:cs typeface="Arial" pitchFamily="34" charset="0"/>
            </a:endParaRPr>
          </a:p>
        </p:txBody>
      </p:sp>
      <p:sp>
        <p:nvSpPr>
          <p:cNvPr id="12" name="عنصر نائب للمحتوى 11"/>
          <p:cNvSpPr>
            <a:spLocks noGrp="1"/>
          </p:cNvSpPr>
          <p:nvPr>
            <p:ph sz="quarter" idx="4"/>
          </p:nvPr>
        </p:nvSpPr>
        <p:spPr>
          <a:xfrm>
            <a:off x="4178808" y="714356"/>
            <a:ext cx="3520440" cy="511228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Low"/>
            <a:r>
              <a:rPr lang="ar-SA" dirty="0" smtClean="0">
                <a:latin typeface="Arial" pitchFamily="34" charset="0"/>
                <a:cs typeface="Arial" pitchFamily="34" charset="0"/>
              </a:rPr>
              <a:t>ويرمز له بالرمز (</a:t>
            </a:r>
            <a:r>
              <a:rPr lang="en-US" dirty="0" smtClean="0">
                <a:latin typeface="Arial" pitchFamily="34" charset="0"/>
                <a:cs typeface="Arial" pitchFamily="34" charset="0"/>
              </a:rPr>
              <a:t>EF</a:t>
            </a:r>
            <a:r>
              <a:rPr lang="ar-SA" dirty="0" smtClean="0">
                <a:latin typeface="Arial" pitchFamily="34" charset="0"/>
                <a:cs typeface="Arial" pitchFamily="34" charset="0"/>
              </a:rPr>
              <a:t>) ، يعرف الجزء المتبقي من الدم بين كل انقباض وارتخاء لعضلة القلب بفرق القيمة أو بفرق الجزء المندفع من البطين ، وهي توضح كمية الدم الداخل إلى البطين  والذي تم ضخه فعلاً أثناء عملية الانقباض ويعبر عنه بنسبة مئوية تتراوح من 60-70% وقت الراحة ويزداد عندما ينقبض البطينان في حالة بذل الجهد البدني وكلما زادت نسبة الدم الخارجة دل ذلك على قوة انقباض القلب. (</a:t>
            </a:r>
            <a:r>
              <a:rPr lang="en-US" dirty="0" smtClean="0">
                <a:latin typeface="Arial" pitchFamily="34" charset="0"/>
                <a:cs typeface="Arial" pitchFamily="34" charset="0"/>
              </a:rPr>
              <a:t>EF=SV / EDV</a:t>
            </a:r>
            <a:r>
              <a:rPr lang="ar-SA" dirty="0" smtClean="0">
                <a:latin typeface="Arial" pitchFamily="34" charset="0"/>
                <a:cs typeface="Arial" pitchFamily="34" charset="0"/>
              </a:rPr>
              <a:t>)</a:t>
            </a:r>
            <a:endParaRPr lang="ar-IQ" dirty="0">
              <a:latin typeface="Arial" pitchFamily="34" charset="0"/>
              <a:cs typeface="Arial" pitchFamily="34" charset="0"/>
            </a:endParaRPr>
          </a:p>
        </p:txBody>
      </p: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gradFill flip="none" rotWithShape="1">
            <a:gsLst>
              <a:gs pos="0">
                <a:srgbClr val="FF0000"/>
              </a:gs>
              <a:gs pos="25000">
                <a:srgbClr val="21D6E0"/>
              </a:gs>
              <a:gs pos="75000">
                <a:srgbClr val="0087E6"/>
              </a:gs>
              <a:gs pos="100000">
                <a:srgbClr val="005CBF"/>
              </a:gs>
            </a:gsLst>
            <a:lin ang="16200000" scaled="1"/>
            <a:tileRect/>
          </a:gradFill>
        </p:spPr>
        <p:txBody>
          <a:bodyPr>
            <a:noAutofit/>
          </a:bodyPr>
          <a:lstStyle/>
          <a:p>
            <a:pPr algn="ctr"/>
            <a:r>
              <a:rPr lang="ar-IQ" sz="2800" dirty="0" smtClean="0">
                <a:latin typeface="Arial" pitchFamily="34" charset="0"/>
                <a:cs typeface="Arial" pitchFamily="34" charset="0"/>
              </a:rPr>
              <a:t>جدول يبين سرعة القلب عند الراحة وإثناء الجهد بين الرياضيين وغير الرياضيين</a:t>
            </a:r>
            <a:endParaRPr lang="ar-IQ" sz="2800" dirty="0">
              <a:latin typeface="Arial" pitchFamily="34" charset="0"/>
              <a:cs typeface="Arial" pitchFamily="34" charset="0"/>
            </a:endParaRPr>
          </a:p>
        </p:txBody>
      </p:sp>
      <p:pic>
        <p:nvPicPr>
          <p:cNvPr id="11" name="عنصر نائب للمحتوى 10" descr="USWCA4450HZCAFB5E8RCAECJR6RCACNLXQCCAFSFLV5CANU3666CAB0N45NCA02JP4BCAEU2L91CAL2657ECA5M4BVXCAU8ZLB3CAMMT23MCABZN5WDCAUKE8H6CAO3QLN2CA041T62CA4SC3XFCAMPB113.jpg"/>
          <p:cNvPicPr>
            <a:picLocks noGrp="1" noChangeAspect="1"/>
          </p:cNvPicPr>
          <p:nvPr>
            <p:ph sz="half" idx="1"/>
          </p:nvPr>
        </p:nvPicPr>
        <p:blipFill>
          <a:blip r:embed="rId2"/>
          <a:stretch>
            <a:fillRect/>
          </a:stretch>
        </p:blipFill>
        <p:spPr>
          <a:xfrm>
            <a:off x="714348" y="2071678"/>
            <a:ext cx="1857388" cy="34290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aphicFrame>
        <p:nvGraphicFramePr>
          <p:cNvPr id="10" name="عنصر نائب للمحتوى 9"/>
          <p:cNvGraphicFramePr>
            <a:graphicFrameLocks noGrp="1"/>
          </p:cNvGraphicFramePr>
          <p:nvPr>
            <p:ph sz="half" idx="2"/>
          </p:nvPr>
        </p:nvGraphicFramePr>
        <p:xfrm>
          <a:off x="2786062" y="1600200"/>
          <a:ext cx="4913313" cy="4358640"/>
        </p:xfrm>
        <a:graphic>
          <a:graphicData uri="http://schemas.openxmlformats.org/drawingml/2006/table">
            <a:tbl>
              <a:tblPr rtl="1" firstRow="1" bandRow="1">
                <a:tableStyleId>{22838BEF-8BB2-4498-84A7-C5851F593DF1}</a:tableStyleId>
              </a:tblPr>
              <a:tblGrid>
                <a:gridCol w="1285705"/>
                <a:gridCol w="2204008"/>
                <a:gridCol w="1423600"/>
              </a:tblGrid>
              <a:tr h="370840">
                <a:tc>
                  <a:txBody>
                    <a:bodyPr/>
                    <a:lstStyle/>
                    <a:p>
                      <a:pPr marL="0" algn="ctr" rtl="1" eaLnBrk="1" latinLnBrk="0" hangingPunct="1"/>
                      <a:r>
                        <a:rPr kumimoji="0" lang="ar-IQ" sz="2000" b="1" kern="1200" dirty="0" smtClean="0">
                          <a:latin typeface="Arial" pitchFamily="34" charset="0"/>
                          <a:cs typeface="Arial" pitchFamily="34" charset="0"/>
                        </a:rPr>
                        <a:t>سرعة القلب ض/د</a:t>
                      </a:r>
                      <a:endParaRPr kumimoji="0" lang="ar-IQ" sz="2000" b="1" kern="1200" dirty="0" smtClean="0">
                        <a:solidFill>
                          <a:schemeClr val="lt1"/>
                        </a:solidFill>
                        <a:latin typeface="Arial" pitchFamily="34" charset="0"/>
                        <a:ea typeface="+mn-ea"/>
                        <a:cs typeface="Arial" pitchFamily="34" charset="0"/>
                      </a:endParaRPr>
                    </a:p>
                  </a:txBody>
                  <a:tcPr anchor="ctr">
                    <a:gradFill>
                      <a:gsLst>
                        <a:gs pos="0">
                          <a:srgbClr val="FFF200"/>
                        </a:gs>
                        <a:gs pos="45000">
                          <a:srgbClr val="FF7A00"/>
                        </a:gs>
                        <a:gs pos="70000">
                          <a:srgbClr val="FF0300"/>
                        </a:gs>
                        <a:gs pos="100000">
                          <a:srgbClr val="4D0808"/>
                        </a:gs>
                      </a:gsLst>
                      <a:lin ang="5400000" scaled="0"/>
                    </a:gradFill>
                  </a:tcPr>
                </a:tc>
                <a:tc>
                  <a:txBody>
                    <a:bodyPr/>
                    <a:lstStyle/>
                    <a:p>
                      <a:pPr marL="0" algn="ctr" rtl="1" eaLnBrk="1" latinLnBrk="0" hangingPunct="1"/>
                      <a:r>
                        <a:rPr kumimoji="0" lang="ar-IQ" sz="2000" b="1" kern="1200" dirty="0" smtClean="0">
                          <a:latin typeface="Arial" pitchFamily="34" charset="0"/>
                          <a:cs typeface="Arial" pitchFamily="34" charset="0"/>
                        </a:rPr>
                        <a:t>الصفة</a:t>
                      </a:r>
                      <a:endParaRPr kumimoji="0" lang="ar-IQ" sz="2000" b="1" kern="1200" dirty="0" smtClean="0">
                        <a:solidFill>
                          <a:schemeClr val="lt1"/>
                        </a:solidFill>
                        <a:latin typeface="Arial" pitchFamily="34" charset="0"/>
                        <a:ea typeface="+mn-ea"/>
                        <a:cs typeface="Arial" pitchFamily="34" charset="0"/>
                      </a:endParaRPr>
                    </a:p>
                  </a:txBody>
                  <a:tcPr anchor="ctr">
                    <a:gradFill>
                      <a:gsLst>
                        <a:gs pos="0">
                          <a:srgbClr val="FFF200"/>
                        </a:gs>
                        <a:gs pos="45000">
                          <a:srgbClr val="FF7A00"/>
                        </a:gs>
                        <a:gs pos="70000">
                          <a:srgbClr val="FF0300"/>
                        </a:gs>
                        <a:gs pos="100000">
                          <a:srgbClr val="4D0808"/>
                        </a:gs>
                      </a:gsLst>
                      <a:lin ang="5400000" scaled="0"/>
                    </a:gradFill>
                  </a:tcPr>
                </a:tc>
                <a:tc>
                  <a:txBody>
                    <a:bodyPr/>
                    <a:lstStyle/>
                    <a:p>
                      <a:pPr algn="ctr" rtl="1"/>
                      <a:r>
                        <a:rPr lang="ar-IQ" sz="2000" b="1" dirty="0" smtClean="0">
                          <a:latin typeface="Arial" pitchFamily="34" charset="0"/>
                          <a:cs typeface="Arial" pitchFamily="34" charset="0"/>
                        </a:rPr>
                        <a:t>حجم الضربة ( مل )</a:t>
                      </a:r>
                      <a:endParaRPr lang="ar-IQ" sz="2000" b="1" dirty="0">
                        <a:latin typeface="Arial" pitchFamily="34" charset="0"/>
                        <a:cs typeface="Arial" pitchFamily="34" charset="0"/>
                      </a:endParaRPr>
                    </a:p>
                  </a:txBody>
                  <a:tcPr anchor="ctr">
                    <a:gradFill>
                      <a:gsLst>
                        <a:gs pos="0">
                          <a:srgbClr val="FFF200"/>
                        </a:gs>
                        <a:gs pos="45000">
                          <a:srgbClr val="FF7A00"/>
                        </a:gs>
                        <a:gs pos="70000">
                          <a:srgbClr val="FF0300"/>
                        </a:gs>
                        <a:gs pos="100000">
                          <a:srgbClr val="4D0808"/>
                        </a:gs>
                      </a:gsLst>
                      <a:lin ang="5400000" scaled="0"/>
                    </a:gradFill>
                  </a:tcPr>
                </a:tc>
              </a:tr>
              <a:tr h="370840">
                <a:tc>
                  <a:txBody>
                    <a:bodyPr/>
                    <a:lstStyle/>
                    <a:p>
                      <a:pPr rtl="1"/>
                      <a:r>
                        <a:rPr lang="ar-IQ" sz="2400" b="1" dirty="0" smtClean="0">
                          <a:latin typeface="Arial" pitchFamily="34" charset="0"/>
                          <a:cs typeface="Arial" pitchFamily="34" charset="0"/>
                        </a:rPr>
                        <a:t>75        عند الراحة</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غير رياضي</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75</a:t>
                      </a:r>
                      <a:endParaRPr lang="ar-IQ" sz="2400" b="1" dirty="0">
                        <a:latin typeface="Arial" pitchFamily="34" charset="0"/>
                        <a:cs typeface="Arial" pitchFamily="34" charset="0"/>
                      </a:endParaRPr>
                    </a:p>
                  </a:txBody>
                  <a:tcPr anchor="ctr"/>
                </a:tc>
              </a:tr>
              <a:tr h="370840">
                <a:tc>
                  <a:txBody>
                    <a:bodyPr/>
                    <a:lstStyle/>
                    <a:p>
                      <a:pPr rtl="1"/>
                      <a:r>
                        <a:rPr lang="ar-IQ" sz="2400" b="1" dirty="0" smtClean="0">
                          <a:latin typeface="Arial" pitchFamily="34" charset="0"/>
                          <a:cs typeface="Arial" pitchFamily="34" charset="0"/>
                        </a:rPr>
                        <a:t>50        عند الراحة</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رياضيي جري المسافات الطويلة</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105</a:t>
                      </a:r>
                      <a:endParaRPr lang="ar-IQ" sz="2400" b="1" dirty="0">
                        <a:latin typeface="Arial" pitchFamily="34" charset="0"/>
                        <a:cs typeface="Arial" pitchFamily="34" charset="0"/>
                      </a:endParaRPr>
                    </a:p>
                  </a:txBody>
                  <a:tcPr anchor="ctr"/>
                </a:tc>
              </a:tr>
              <a:tr h="370840">
                <a:tc>
                  <a:txBody>
                    <a:bodyPr/>
                    <a:lstStyle/>
                    <a:p>
                      <a:pPr rtl="1"/>
                      <a:r>
                        <a:rPr lang="ar-IQ" sz="2400" b="1" dirty="0" smtClean="0">
                          <a:latin typeface="Arial" pitchFamily="34" charset="0"/>
                          <a:cs typeface="Arial" pitchFamily="34" charset="0"/>
                        </a:rPr>
                        <a:t>عند</a:t>
                      </a:r>
                      <a:r>
                        <a:rPr lang="ar-IQ" sz="2400" b="1" baseline="0" dirty="0" smtClean="0">
                          <a:latin typeface="Arial" pitchFamily="34" charset="0"/>
                          <a:cs typeface="Arial" pitchFamily="34" charset="0"/>
                        </a:rPr>
                        <a:t> الشد العضلي</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غير رياضي</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110</a:t>
                      </a:r>
                      <a:endParaRPr lang="ar-IQ" sz="2400" b="1" dirty="0">
                        <a:latin typeface="Arial" pitchFamily="34" charset="0"/>
                        <a:cs typeface="Arial" pitchFamily="34" charset="0"/>
                      </a:endParaRPr>
                    </a:p>
                  </a:txBody>
                  <a:tcPr anchor="ctr"/>
                </a:tc>
              </a:tr>
              <a:tr h="370840">
                <a:tc>
                  <a:txBody>
                    <a:bodyPr/>
                    <a:lstStyle/>
                    <a:p>
                      <a:pPr rtl="1"/>
                      <a:r>
                        <a:rPr lang="ar-IQ" sz="2400" b="1" dirty="0" smtClean="0">
                          <a:latin typeface="Arial" pitchFamily="34" charset="0"/>
                          <a:cs typeface="Arial" pitchFamily="34" charset="0"/>
                        </a:rPr>
                        <a:t>162</a:t>
                      </a:r>
                      <a:endParaRPr lang="ar-IQ" sz="2400" b="1" dirty="0">
                        <a:latin typeface="Arial" pitchFamily="34" charset="0"/>
                        <a:cs typeface="Arial" pitchFamily="34" charset="0"/>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sz="2400" b="1" dirty="0" smtClean="0">
                          <a:latin typeface="Arial" pitchFamily="34" charset="0"/>
                          <a:cs typeface="Arial" pitchFamily="34" charset="0"/>
                        </a:rPr>
                        <a:t>رياضيي جري المسافات الطويلة</a:t>
                      </a:r>
                    </a:p>
                    <a:p>
                      <a:pPr rtl="1"/>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162</a:t>
                      </a:r>
                      <a:endParaRPr lang="ar-IQ" sz="2400" b="1"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solidFill>
            <a:schemeClr val="accent2">
              <a:lumMod val="40000"/>
              <a:lumOff val="60000"/>
            </a:schemeClr>
          </a:solidFill>
        </p:spPr>
        <p:txBody>
          <a:bodyPr anchor="ctr"/>
          <a:lstStyle/>
          <a:p>
            <a:pPr algn="ctr"/>
            <a:r>
              <a:rPr lang="ar-SA" dirty="0" smtClean="0">
                <a:solidFill>
                  <a:srgbClr val="FF0000"/>
                </a:solidFill>
                <a:latin typeface="Arial" pitchFamily="34" charset="0"/>
                <a:cs typeface="Arial" pitchFamily="34" charset="0"/>
              </a:rPr>
              <a:t>نتاج شغل القلب </a:t>
            </a:r>
            <a:endParaRPr lang="ar-IQ" dirty="0">
              <a:solidFill>
                <a:srgbClr val="FF0000"/>
              </a:solidFill>
              <a:latin typeface="Arial" pitchFamily="34" charset="0"/>
              <a:cs typeface="Arial" pitchFamily="34" charset="0"/>
            </a:endParaRPr>
          </a:p>
        </p:txBody>
      </p:sp>
      <p:sp>
        <p:nvSpPr>
          <p:cNvPr id="8" name="عنصر نائب للمحتوى 7"/>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lvl="0" algn="justLow"/>
            <a:r>
              <a:rPr lang="ar-SA" dirty="0" smtClean="0">
                <a:latin typeface="Arial" pitchFamily="34" charset="0"/>
                <a:cs typeface="Arial" pitchFamily="34" charset="0"/>
              </a:rPr>
              <a:t>هو الذي يكون النسبة الكبيرة ويستعمل لتحريك الدم من الأوردة واطئة الضغط إلى الشرايين عالية الضغط ويسمى شغل الحجم – الضغط أو الشغل الخارجي .</a:t>
            </a:r>
            <a:endParaRPr lang="en-US" dirty="0" smtClean="0">
              <a:latin typeface="Arial" pitchFamily="34" charset="0"/>
              <a:cs typeface="Arial" pitchFamily="34" charset="0"/>
            </a:endParaRPr>
          </a:p>
          <a:p>
            <a:pPr lvl="0" algn="justLow"/>
            <a:r>
              <a:rPr lang="ar-SA" dirty="0" smtClean="0">
                <a:latin typeface="Arial" pitchFamily="34" charset="0"/>
                <a:cs typeface="Arial" pitchFamily="34" charset="0"/>
              </a:rPr>
              <a:t>هو نسبة من الطاقة تستعمل لتعجيل الدم إلى سرعة قذفه خلال الصمامين الأبهري والرئوي ويكون هذا الطاقة الحركية لجريان الدم المكمل لنتاج الشغل . </a:t>
            </a:r>
            <a:endParaRPr lang="en-US" dirty="0" smtClean="0">
              <a:latin typeface="Arial" pitchFamily="34" charset="0"/>
              <a:cs typeface="Arial" pitchFamily="34" charset="0"/>
            </a:endParaRPr>
          </a:p>
          <a:p>
            <a:pPr algn="justLow"/>
            <a:endParaRPr lang="ar-IQ" dirty="0">
              <a:latin typeface="Arial" pitchFamily="34" charset="0"/>
              <a:cs typeface="Arial" pitchFamily="34" charset="0"/>
            </a:endParaRPr>
          </a:p>
        </p:txBody>
      </p:sp>
      <p:sp>
        <p:nvSpPr>
          <p:cNvPr id="9" name="عنصر نائب للمحتوى 8"/>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Low"/>
            <a:r>
              <a:rPr lang="ar-SA" dirty="0" smtClean="0">
                <a:latin typeface="Arial" pitchFamily="34" charset="0"/>
                <a:cs typeface="Arial" pitchFamily="34" charset="0"/>
              </a:rPr>
              <a:t>أن نتاج شغل ضربة القلب هو كمية الطاقة التي يحولها القلب إلى شغل أثناء كل ضربة قلبية عند ضخه الدم إلى الشرايين . ونتاج شغل الدقيقة هو مجموع كمية الطاقة المحمولة في فترة دقيقة واحدة . ومن الواضح أنها تساوي نتاج شغل الضربة مضروبا بسرعة ضربات القلب ونتاج شغل القلب هو على نوعين </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to="" calcmode="lin" valueType="num">
                                      <p:cBhvr>
                                        <p:cTn id="12" dur="1" fill="hold"/>
                                        <p:tgtEl>
                                          <p:spTgt spid="9">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to="" calcmode="lin" valueType="num">
                                      <p:cBhvr>
                                        <p:cTn id="17" dur="1" fill="hold"/>
                                        <p:tgtEl>
                                          <p:spTgt spid="9">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circle(in)">
                                      <p:cBhvr>
                                        <p:cTn id="22" dur="20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circle(in)">
                                      <p:cBhvr>
                                        <p:cTn id="3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320040"/>
            <a:ext cx="7242048"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ar-IQ" dirty="0" smtClean="0">
                <a:solidFill>
                  <a:srgbClr val="FF0000"/>
                </a:solidFill>
                <a:latin typeface="Arial" pitchFamily="34" charset="0"/>
                <a:cs typeface="Arial" pitchFamily="34" charset="0"/>
              </a:rPr>
              <a:t>التدريب الرياضي وأثره على القلب </a:t>
            </a:r>
            <a:endParaRPr lang="ar-IQ" dirty="0">
              <a:solidFill>
                <a:srgbClr val="FF0000"/>
              </a:solidFill>
              <a:latin typeface="Arial" pitchFamily="34" charset="0"/>
              <a:cs typeface="Arial" pitchFamily="34" charset="0"/>
            </a:endParaRPr>
          </a:p>
        </p:txBody>
      </p:sp>
      <p:sp>
        <p:nvSpPr>
          <p:cNvPr id="8" name="عنصر نائب للمحتوى 7"/>
          <p:cNvSpPr>
            <a:spLocks noGrp="1"/>
          </p:cNvSpPr>
          <p:nvPr>
            <p:ph sz="half" idx="1"/>
          </p:nvPr>
        </p:nvSpPr>
        <p:spPr>
          <a:xfrm>
            <a:off x="457200" y="1285860"/>
            <a:ext cx="3520440" cy="4840303"/>
          </a:xfrm>
        </p:spPr>
        <p:style>
          <a:lnRef idx="3">
            <a:schemeClr val="lt1"/>
          </a:lnRef>
          <a:fillRef idx="1">
            <a:schemeClr val="accent1"/>
          </a:fillRef>
          <a:effectRef idx="1">
            <a:schemeClr val="accent1"/>
          </a:effectRef>
          <a:fontRef idx="minor">
            <a:schemeClr val="lt1"/>
          </a:fontRef>
        </p:style>
        <p:txBody>
          <a:bodyPr>
            <a:normAutofit fontScale="70000" lnSpcReduction="20000"/>
          </a:bodyPr>
          <a:lstStyle/>
          <a:p>
            <a:pPr algn="justLow"/>
            <a:r>
              <a:rPr lang="ar-SA" b="1" dirty="0" smtClean="0">
                <a:latin typeface="Arial" pitchFamily="34" charset="0"/>
                <a:cs typeface="Arial" pitchFamily="34" charset="0"/>
              </a:rPr>
              <a:t>هذه الزيادة في حجم مقاطع الألياف العضلية هي بسبب :</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1-زيادة في بناء البروتين العضلي.</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2-زيادة عدد بيوت الطاقة وزيادة مساحتها وخزينها من الطاقة.</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3-زيادة كمية الميوجلوبين (حامل الأوكسجين) في القلب على الرغم من اعتماد تحرير الطاقة في عضلة القلب بالطريقة الهوائية ، ولكن في حالات التغيير السريع تستغل لسد النقص الحادث.</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4-زيادة خزين الطاقة.</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5- زيادة خمائر الطاقة.</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6-زيادة الأنزيمات.</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7-كبر المقاطع العرضية للشريان والأوعية الدموية وتفتح أوعية شعرية جديدة في العضلة القلبية.</a:t>
            </a:r>
            <a:endParaRPr lang="en-US" b="1" dirty="0" smtClean="0">
              <a:latin typeface="Arial" pitchFamily="34" charset="0"/>
              <a:cs typeface="Arial" pitchFamily="34" charset="0"/>
            </a:endParaRPr>
          </a:p>
          <a:p>
            <a:pPr algn="justLow"/>
            <a:endParaRPr lang="ar-IQ" b="1" dirty="0">
              <a:latin typeface="Arial" pitchFamily="34" charset="0"/>
              <a:cs typeface="Arial" pitchFamily="34" charset="0"/>
            </a:endParaRPr>
          </a:p>
        </p:txBody>
      </p:sp>
      <p:sp>
        <p:nvSpPr>
          <p:cNvPr id="9" name="عنصر نائب للمحتوى 8"/>
          <p:cNvSpPr>
            <a:spLocks noGrp="1"/>
          </p:cNvSpPr>
          <p:nvPr>
            <p:ph sz="half" idx="2"/>
          </p:nvPr>
        </p:nvSpPr>
        <p:spPr>
          <a:xfrm>
            <a:off x="4178808" y="1285860"/>
            <a:ext cx="3520440" cy="5072098"/>
          </a:xfrm>
        </p:spPr>
        <p:style>
          <a:lnRef idx="1">
            <a:schemeClr val="accent2"/>
          </a:lnRef>
          <a:fillRef idx="2">
            <a:schemeClr val="accent2"/>
          </a:fillRef>
          <a:effectRef idx="1">
            <a:schemeClr val="accent2"/>
          </a:effectRef>
          <a:fontRef idx="minor">
            <a:schemeClr val="dk1"/>
          </a:fontRef>
        </p:style>
        <p:txBody>
          <a:bodyPr>
            <a:noAutofit/>
          </a:bodyPr>
          <a:lstStyle/>
          <a:p>
            <a:pPr algn="justLow"/>
            <a:r>
              <a:rPr lang="ar-IQ" sz="1800" b="1" dirty="0" smtClean="0">
                <a:latin typeface="Arial" pitchFamily="34" charset="0"/>
                <a:cs typeface="Arial" pitchFamily="34" charset="0"/>
              </a:rPr>
              <a:t>تحصل تغيرات في حجم وكتلة ووزن وعضلة القلب وسمك جدرانها كتهيئة للظروف اللازمة للدم العائد وضخه إلى جميع أجزاء الجسم</a:t>
            </a:r>
          </a:p>
          <a:p>
            <a:pPr algn="justLow"/>
            <a:r>
              <a:rPr lang="ar-SA" sz="1800" b="1" dirty="0" smtClean="0">
                <a:latin typeface="Arial" pitchFamily="34" charset="0"/>
                <a:cs typeface="Arial" pitchFamily="34" charset="0"/>
              </a:rPr>
              <a:t>يحصل نمو في عضلة القلب أذا كانت معدلات الأيض البنائي اكبر من معدلات الأيض الهدمي فيما يحصل الضمور أذا قل المعدل البنائي </a:t>
            </a:r>
            <a:endParaRPr lang="ar-IQ" sz="1800" b="1" dirty="0" smtClean="0">
              <a:latin typeface="Arial" pitchFamily="34" charset="0"/>
              <a:cs typeface="Arial" pitchFamily="34" charset="0"/>
            </a:endParaRPr>
          </a:p>
          <a:p>
            <a:pPr algn="justLow"/>
            <a:r>
              <a:rPr lang="ar-SA" sz="1800" b="1" dirty="0" smtClean="0">
                <a:latin typeface="Arial" pitchFamily="34" charset="0"/>
                <a:cs typeface="Arial" pitchFamily="34" charset="0"/>
              </a:rPr>
              <a:t>زيادة حجم وكتلة وسمك ألياف العضلة القلبية وخصوصا في تدريبات المطاولة العامة بشدة متوسطة والتي ترفع من معدل ضربات القلب وحجم الخفة والذي يسمح بإيصال الغذاء والأوكسجين بصورة كافية للألياف العضلية القلبية عن طريق الشريان الإكليلي .</a:t>
            </a:r>
            <a:endParaRPr lang="ar-IQ" sz="1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blinds(horizontal)">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circle(in)">
                                      <p:cBhvr>
                                        <p:cTn id="32" dur="20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ircle(in)">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circle(in)">
                                      <p:cBhvr>
                                        <p:cTn id="42" dur="20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circle(in)">
                                      <p:cBhvr>
                                        <p:cTn id="47" dur="20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circle(in)">
                                      <p:cBhvr>
                                        <p:cTn id="52" dur="20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circle(in)">
                                      <p:cBhvr>
                                        <p:cTn id="57" dur="20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circle(in)">
                                      <p:cBhvr>
                                        <p:cTn id="62" dur="20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circle(in)">
                                      <p:cBhvr>
                                        <p:cTn id="67" dur="20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circle(in)">
                                      <p:cBhvr>
                                        <p:cTn id="7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7239000" cy="864096"/>
          </a:xfrm>
        </p:spPr>
        <p:txBody>
          <a:bodyPr>
            <a:normAutofit fontScale="90000"/>
          </a:bodyPr>
          <a:lstStyle/>
          <a:p>
            <a:pPr algn="r"/>
            <a:r>
              <a:rPr lang="ar-IQ" dirty="0" smtClean="0"/>
              <a:t>ضغط الدم </a:t>
            </a:r>
            <a:br>
              <a:rPr lang="ar-IQ" dirty="0" smtClean="0"/>
            </a:br>
            <a:endParaRPr lang="ar-IQ" dirty="0"/>
          </a:p>
        </p:txBody>
      </p:sp>
      <p:sp>
        <p:nvSpPr>
          <p:cNvPr id="3" name="عنصر نائب للمحتوى 2"/>
          <p:cNvSpPr>
            <a:spLocks noGrp="1"/>
          </p:cNvSpPr>
          <p:nvPr>
            <p:ph idx="1"/>
          </p:nvPr>
        </p:nvSpPr>
        <p:spPr>
          <a:xfrm>
            <a:off x="457200" y="908720"/>
            <a:ext cx="7239000" cy="5547016"/>
          </a:xfrm>
        </p:spPr>
        <p:txBody>
          <a:bodyPr/>
          <a:lstStyle/>
          <a:p>
            <a:r>
              <a:rPr lang="ar-IQ" dirty="0" smtClean="0"/>
              <a:t>الضغط الانقباضي :هو ذلك الدم المتولد خلال عملية انقباض العضلة القلبية او انقباض عضلة البطين ودفع الدم في داخل الشرايين ويحصل مقاومة بجدران الشرايين لمرور الدم .ويزداد عند الرياضيين وكبار السن ويقل عند الصغار وغير الرياضيين .</a:t>
            </a:r>
          </a:p>
          <a:p>
            <a:r>
              <a:rPr lang="ar-IQ" dirty="0" smtClean="0"/>
              <a:t>الضغط الانبساطي : يتولد فترة انبساط البطين .ويتولد نتيجة1- انفتاح الصمام بين الاذين والبطين ليمر الدم من الاذين الى البطين.2- عودة قسم من الدم الذي اندفع في الشريان الابهر وارتطامه بالصمامات  في الشريان الابهر .</a:t>
            </a:r>
          </a:p>
        </p:txBody>
      </p:sp>
    </p:spTree>
    <p:extLst>
      <p:ext uri="{BB962C8B-B14F-4D97-AF65-F5344CB8AC3E}">
        <p14:creationId xmlns:p14="http://schemas.microsoft.com/office/powerpoint/2010/main" val="8581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60648"/>
            <a:ext cx="7239000" cy="842352"/>
          </a:xfrm>
        </p:spPr>
        <p:txBody>
          <a:bodyPr>
            <a:normAutofit fontScale="90000"/>
          </a:bodyPr>
          <a:lstStyle/>
          <a:p>
            <a:r>
              <a:rPr lang="ar-IQ" dirty="0" smtClean="0"/>
              <a:t>العوامل التي تؤثر على ضغط الدم </a:t>
            </a:r>
            <a:endParaRPr lang="ar-IQ" dirty="0"/>
          </a:p>
        </p:txBody>
      </p:sp>
      <p:sp>
        <p:nvSpPr>
          <p:cNvPr id="3" name="عنصر نائب للمحتوى 2"/>
          <p:cNvSpPr>
            <a:spLocks noGrp="1"/>
          </p:cNvSpPr>
          <p:nvPr>
            <p:ph idx="1"/>
          </p:nvPr>
        </p:nvSpPr>
        <p:spPr>
          <a:xfrm>
            <a:off x="457200" y="1268760"/>
            <a:ext cx="7239000" cy="5186976"/>
          </a:xfrm>
        </p:spPr>
        <p:txBody>
          <a:bodyPr/>
          <a:lstStyle/>
          <a:p>
            <a:r>
              <a:rPr lang="ar-IQ" dirty="0"/>
              <a:t> </a:t>
            </a:r>
            <a:r>
              <a:rPr lang="ar-IQ" dirty="0" smtClean="0"/>
              <a:t>الجهد الفيزيائي. بزيادة الجهد يزداد الضخ ويزداد نشاط القلب ( هرمون الادرينالين)</a:t>
            </a:r>
          </a:p>
          <a:p>
            <a:r>
              <a:rPr lang="ar-IQ" dirty="0" smtClean="0"/>
              <a:t>كبار السن .يحدث نتيجة بعض الامراض تصلب الشرايين 000</a:t>
            </a:r>
          </a:p>
          <a:p>
            <a:r>
              <a:rPr lang="ar-IQ" dirty="0" smtClean="0"/>
              <a:t>تناول الاملاح </a:t>
            </a:r>
          </a:p>
          <a:p>
            <a:r>
              <a:rPr lang="ar-IQ" dirty="0" smtClean="0"/>
              <a:t>نشاط بعض الهرمونات : </a:t>
            </a:r>
            <a:r>
              <a:rPr lang="ar-IQ" dirty="0" err="1" smtClean="0"/>
              <a:t>الكورتزون</a:t>
            </a:r>
            <a:r>
              <a:rPr lang="ar-IQ" dirty="0" smtClean="0"/>
              <a:t> الموجود في الغدة الكظرية ويؤدي الى حبس السوائل ويزداد الضغط .</a:t>
            </a:r>
          </a:p>
          <a:p>
            <a:r>
              <a:rPr lang="ar-IQ" dirty="0" smtClean="0"/>
              <a:t>امراض الكليتين </a:t>
            </a:r>
          </a:p>
          <a:p>
            <a:r>
              <a:rPr lang="ar-IQ" dirty="0" smtClean="0"/>
              <a:t>القضايا النفسية</a:t>
            </a:r>
          </a:p>
          <a:p>
            <a:endParaRPr lang="ar-IQ" dirty="0" smtClean="0"/>
          </a:p>
          <a:p>
            <a:endParaRPr lang="ar-IQ" dirty="0"/>
          </a:p>
        </p:txBody>
      </p:sp>
    </p:spTree>
    <p:extLst>
      <p:ext uri="{BB962C8B-B14F-4D97-AF65-F5344CB8AC3E}">
        <p14:creationId xmlns:p14="http://schemas.microsoft.com/office/powerpoint/2010/main" val="278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844881"/>
          </a:xfrm>
        </p:spPr>
        <p:txBody>
          <a:bodyPr/>
          <a:lstStyle/>
          <a:p>
            <a:pPr algn="r"/>
            <a:r>
              <a:rPr lang="ar-IQ" dirty="0" smtClean="0"/>
              <a:t>ضغط الدم لدى الرياضيين</a:t>
            </a:r>
            <a:endParaRPr lang="ar-IQ" dirty="0"/>
          </a:p>
        </p:txBody>
      </p:sp>
      <p:sp>
        <p:nvSpPr>
          <p:cNvPr id="3" name="عنصر نائب للمحتوى 2"/>
          <p:cNvSpPr>
            <a:spLocks noGrp="1"/>
          </p:cNvSpPr>
          <p:nvPr>
            <p:ph idx="1"/>
          </p:nvPr>
        </p:nvSpPr>
        <p:spPr>
          <a:xfrm>
            <a:off x="457200" y="1196752"/>
            <a:ext cx="7239000" cy="5258984"/>
          </a:xfrm>
        </p:spPr>
        <p:txBody>
          <a:bodyPr>
            <a:normAutofit fontScale="77500" lnSpcReduction="20000"/>
          </a:bodyPr>
          <a:lstStyle/>
          <a:p>
            <a:r>
              <a:rPr lang="ar-IQ" dirty="0"/>
              <a:t>وقد اكد ( </a:t>
            </a:r>
            <a:r>
              <a:rPr lang="ar-IQ" dirty="0" err="1"/>
              <a:t>استراند</a:t>
            </a:r>
            <a:r>
              <a:rPr lang="ar-IQ" dirty="0"/>
              <a:t> </a:t>
            </a:r>
            <a:r>
              <a:rPr lang="ar-IQ" dirty="0" err="1"/>
              <a:t>ورودال</a:t>
            </a:r>
            <a:r>
              <a:rPr lang="ar-IQ" dirty="0"/>
              <a:t> ) ان هنالك تغيرات في ضغط الدم لدى الرياضيين تحصل لديهم بعد اداء المجهود الرياضي ،حتى يصل ضغط الدم الانقباضي الى ( 175 ) ملم / زئبق .</a:t>
            </a:r>
          </a:p>
          <a:p>
            <a:endParaRPr lang="ar-IQ" dirty="0"/>
          </a:p>
          <a:p>
            <a:r>
              <a:rPr lang="ar-IQ" dirty="0"/>
              <a:t>ان هذه التغيرات في ضغط الدم تحدث بسبب التغيرات في كمية الدم المدفوعة من القلب وحجم الاوعية الدموية ، فزيادة كمية الدم التي يدفعها القلب تؤدي الى سريان الدم في الشرايين يساعد على زيادة المقاومة في الشرايين الوسطى لسريان الدم ونتيجة لذلك يتعين على القلب زيادة قوة الضخ ليندفع الدم داخل الشرايين الضيقة المنقبضة مما يؤدي الى ارتفاع ضغط الدم .</a:t>
            </a:r>
          </a:p>
          <a:p>
            <a:endParaRPr lang="ar-IQ" dirty="0"/>
          </a:p>
          <a:p>
            <a:r>
              <a:rPr lang="ar-IQ" dirty="0"/>
              <a:t>اما اتساع الاوعية الدموية فيؤدي الى انخفاض ضغط الدم ، ويتأثر ضغط الدم بحجم الدم فهو يزداد مع زيادته وينخفض عندما يقل هذا الحجم .</a:t>
            </a:r>
          </a:p>
          <a:p>
            <a:endParaRPr lang="ar-IQ" dirty="0"/>
          </a:p>
          <a:p>
            <a:r>
              <a:rPr lang="ar-IQ" dirty="0"/>
              <a:t>وقد امدنا بعض العلماء والباحثين ببعض الحقائق عن ضغط الدم ، ومنها كما اوضح ( هيربرت ) ان الزيادة الحاصلة في ضغط الدم الانقباضي مع تقدم العمر تكون قليلة لدى الرياضيين مقارنة بغيرهم عند اداء مجهود رياضي معين </a:t>
            </a:r>
          </a:p>
          <a:p>
            <a:endParaRPr lang="ar-IQ" dirty="0"/>
          </a:p>
        </p:txBody>
      </p:sp>
    </p:spTree>
    <p:extLst>
      <p:ext uri="{BB962C8B-B14F-4D97-AF65-F5344CB8AC3E}">
        <p14:creationId xmlns:p14="http://schemas.microsoft.com/office/powerpoint/2010/main" val="276699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ar-IQ" sz="44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تشريح القلب</a:t>
            </a:r>
            <a:endParaRPr lang="ar-IQ" sz="4400" cap="none"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pic>
        <p:nvPicPr>
          <p:cNvPr id="7" name="عنصر نائب للمحتوى 6" descr="imagesCAANI6Q9.jpg"/>
          <p:cNvPicPr>
            <a:picLocks noGrp="1" noChangeAspect="1"/>
          </p:cNvPicPr>
          <p:nvPr>
            <p:ph sz="half" idx="1"/>
          </p:nvPr>
        </p:nvPicPr>
        <p:blipFill>
          <a:blip r:embed="rId2"/>
          <a:stretch>
            <a:fillRect/>
          </a:stretch>
        </p:blipFill>
        <p:spPr>
          <a:xfrm>
            <a:off x="642910" y="1571612"/>
            <a:ext cx="3357586"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عنصر نائب للمحتوى 5"/>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ar-IQ" dirty="0" smtClean="0">
                <a:latin typeface="Arial" pitchFamily="34" charset="0"/>
                <a:cs typeface="Arial" pitchFamily="34" charset="0"/>
              </a:rPr>
              <a:t>عضو عضلي ذو أربعة تجاويف </a:t>
            </a:r>
          </a:p>
          <a:p>
            <a:r>
              <a:rPr lang="ar-IQ" dirty="0" smtClean="0">
                <a:latin typeface="Arial" pitchFamily="34" charset="0"/>
                <a:cs typeface="Arial" pitchFamily="34" charset="0"/>
              </a:rPr>
              <a:t>مخروطي الشكل </a:t>
            </a:r>
          </a:p>
          <a:p>
            <a:r>
              <a:rPr lang="ar-IQ" dirty="0" smtClean="0">
                <a:latin typeface="Arial" pitchFamily="34" charset="0"/>
                <a:cs typeface="Arial" pitchFamily="34" charset="0"/>
              </a:rPr>
              <a:t>وزنه يشكل حوالي ( 250- 350 غم )</a:t>
            </a:r>
          </a:p>
          <a:p>
            <a:r>
              <a:rPr lang="ar-IQ" dirty="0" smtClean="0">
                <a:latin typeface="Arial" pitchFamily="34" charset="0"/>
                <a:cs typeface="Arial" pitchFamily="34" charset="0"/>
              </a:rPr>
              <a:t>عضلة مخططة لا إرادية</a:t>
            </a:r>
          </a:p>
          <a:p>
            <a:r>
              <a:rPr lang="ar-IQ" dirty="0" smtClean="0">
                <a:latin typeface="Arial" pitchFamily="34" charset="0"/>
                <a:cs typeface="Arial" pitchFamily="34" charset="0"/>
              </a:rPr>
              <a:t>يحتوي الجدار القلبي على ثلاثة طبقات </a:t>
            </a:r>
          </a:p>
          <a:p>
            <a:r>
              <a:rPr lang="ar-IQ" dirty="0" smtClean="0">
                <a:latin typeface="Arial" pitchFamily="34" charset="0"/>
                <a:cs typeface="Arial" pitchFamily="34" charset="0"/>
              </a:rPr>
              <a:t>الأذينان</a:t>
            </a:r>
          </a:p>
          <a:p>
            <a:r>
              <a:rPr lang="ar-IQ" dirty="0" smtClean="0">
                <a:latin typeface="Arial" pitchFamily="34" charset="0"/>
                <a:cs typeface="Arial" pitchFamily="34" charset="0"/>
              </a:rPr>
              <a:t>البطينان</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to="" calcmode="lin" valueType="num">
                                      <p:cBhvr>
                                        <p:cTn id="42" dur="1" fill="hold"/>
                                        <p:tgtEl>
                                          <p:spTgt spid="6">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to="" calcmode="lin" valueType="num">
                                      <p:cBhvr>
                                        <p:cTn id="47" dur="1" fill="hold"/>
                                        <p:tgtEl>
                                          <p:spTgt spid="6">
                                            <p:txEl>
                                              <p:pRg st="5" end="5"/>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to="" calcmode="lin" valueType="num">
                                      <p:cBhvr>
                                        <p:cTn id="52"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lnSpcReduction="10000"/>
          </a:bodyPr>
          <a:lstStyle/>
          <a:p>
            <a:r>
              <a:rPr lang="ar-IQ" dirty="0"/>
              <a:t>واشار وليام واخرون الى ان تدريبات المطاولة الهوائية المنتظمة التي تكون في حدود الشدة شبه القصوى تقلل من الضغط الانقباضي والضغط الانبساطي في اثناء الراحة .</a:t>
            </a:r>
          </a:p>
          <a:p>
            <a:endParaRPr lang="ar-IQ" dirty="0"/>
          </a:p>
          <a:p>
            <a:r>
              <a:rPr lang="ar-IQ" dirty="0"/>
              <a:t>واكد ابو العلا عبد الفتاح ومحمد حسن علاوي ان ضغط الدم </a:t>
            </a:r>
            <a:r>
              <a:rPr lang="ar-IQ" dirty="0" err="1"/>
              <a:t>يتاثر</a:t>
            </a:r>
            <a:r>
              <a:rPr lang="ar-IQ" dirty="0"/>
              <a:t> بعوامل مختلفة في اثناء التدريب مثل العمر ونوع التدريب البدني وعدد العضلات المشتركة في العمل العضلي وكذلك وضع الجسم في اثناء اداء النشاط الرياضي ، فارتفاع ضغط الدم يزداد عند اداء الحمل البدني نفسه بالذراعين عنه بالرجلين </a:t>
            </a:r>
            <a:r>
              <a:rPr lang="ar-IQ" dirty="0" smtClean="0"/>
              <a:t>. </a:t>
            </a:r>
            <a:endParaRPr lang="ar-IQ" dirty="0"/>
          </a:p>
          <a:p>
            <a:endParaRPr lang="ar-IQ" dirty="0"/>
          </a:p>
          <a:p>
            <a:endParaRPr lang="ar-IQ" dirty="0"/>
          </a:p>
        </p:txBody>
      </p:sp>
    </p:spTree>
    <p:extLst>
      <p:ext uri="{BB962C8B-B14F-4D97-AF65-F5344CB8AC3E}">
        <p14:creationId xmlns:p14="http://schemas.microsoft.com/office/powerpoint/2010/main" val="1051847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660688"/>
          </a:xfrm>
        </p:spPr>
        <p:txBody>
          <a:bodyPr>
            <a:normAutofit fontScale="90000"/>
          </a:bodyPr>
          <a:lstStyle/>
          <a:p>
            <a:r>
              <a:rPr lang="ar-IQ" dirty="0" smtClean="0"/>
              <a:t>القابلية البدنية للرياضي </a:t>
            </a:r>
            <a:r>
              <a:rPr lang="en-US" dirty="0" smtClean="0"/>
              <a:t>pwc 170 </a:t>
            </a:r>
            <a:endParaRPr lang="ar-IQ" dirty="0"/>
          </a:p>
        </p:txBody>
      </p:sp>
      <p:sp>
        <p:nvSpPr>
          <p:cNvPr id="3" name="عنصر نائب للمحتوى 2"/>
          <p:cNvSpPr>
            <a:spLocks noGrp="1"/>
          </p:cNvSpPr>
          <p:nvPr>
            <p:ph idx="1"/>
          </p:nvPr>
        </p:nvSpPr>
        <p:spPr>
          <a:xfrm>
            <a:off x="457200" y="1052736"/>
            <a:ext cx="7239000" cy="5403000"/>
          </a:xfrm>
        </p:spPr>
        <p:txBody>
          <a:bodyPr>
            <a:normAutofit lnSpcReduction="10000"/>
          </a:bodyPr>
          <a:lstStyle/>
          <a:p>
            <a:r>
              <a:rPr lang="ar-IQ" dirty="0"/>
              <a:t>الكفاءة البدنية تعني كفاءة إنتاجية الجهاز الدوري التنفسي والدم وكفاءة العضلات على </a:t>
            </a:r>
            <a:r>
              <a:rPr lang="ar-IQ" dirty="0" err="1"/>
              <a:t>إستهلاك</a:t>
            </a:r>
            <a:r>
              <a:rPr lang="ar-IQ" dirty="0"/>
              <a:t> الأوكسجين وإنتاج الطاقة </a:t>
            </a:r>
            <a:r>
              <a:rPr lang="ar-IQ" dirty="0" smtClean="0"/>
              <a:t>( الطريقة المباشرة و غير المباشرة )</a:t>
            </a:r>
          </a:p>
          <a:p>
            <a:r>
              <a:rPr lang="ar-IQ" dirty="0" smtClean="0"/>
              <a:t>جهاز الخطوة( </a:t>
            </a:r>
            <a:r>
              <a:rPr lang="ar-IQ" dirty="0" err="1" smtClean="0"/>
              <a:t>الطريقةو</a:t>
            </a:r>
            <a:r>
              <a:rPr lang="ar-IQ" dirty="0" smtClean="0"/>
              <a:t> </a:t>
            </a:r>
            <a:r>
              <a:rPr lang="ar-IQ" dirty="0"/>
              <a:t>غير المباشرة )</a:t>
            </a:r>
            <a:endParaRPr lang="ar-IQ" dirty="0" smtClean="0"/>
          </a:p>
          <a:p>
            <a:r>
              <a:rPr lang="en-US" dirty="0" smtClean="0"/>
              <a:t>N= WT.    X    H   X N </a:t>
            </a:r>
          </a:p>
          <a:p>
            <a:r>
              <a:rPr lang="en-US" dirty="0" smtClean="0"/>
              <a:t>N= </a:t>
            </a:r>
            <a:r>
              <a:rPr lang="ar-IQ" dirty="0" smtClean="0"/>
              <a:t>الجهد الاول والثاني</a:t>
            </a:r>
          </a:p>
          <a:p>
            <a:r>
              <a:rPr lang="en-US" dirty="0" smtClean="0"/>
              <a:t> </a:t>
            </a:r>
            <a:r>
              <a:rPr lang="ar-IQ" dirty="0" smtClean="0"/>
              <a:t> وزن اللاعب</a:t>
            </a:r>
            <a:r>
              <a:rPr lang="en-US" dirty="0" smtClean="0"/>
              <a:t>WT. = </a:t>
            </a:r>
            <a:endParaRPr lang="ar-IQ" dirty="0" smtClean="0"/>
          </a:p>
          <a:p>
            <a:r>
              <a:rPr lang="en-US" dirty="0" smtClean="0"/>
              <a:t>H </a:t>
            </a:r>
            <a:r>
              <a:rPr lang="ar-IQ" dirty="0" smtClean="0"/>
              <a:t> ارتفاع الصندوق</a:t>
            </a:r>
          </a:p>
          <a:p>
            <a:r>
              <a:rPr lang="en-US" dirty="0" smtClean="0"/>
              <a:t>N</a:t>
            </a:r>
            <a:r>
              <a:rPr lang="ar-IQ" dirty="0" smtClean="0"/>
              <a:t>= عدد مرات الصعود والنزول </a:t>
            </a:r>
          </a:p>
          <a:p>
            <a:r>
              <a:rPr lang="ar-IQ" dirty="0" smtClean="0"/>
              <a:t>الدراجة الثابتة</a:t>
            </a:r>
          </a:p>
          <a:p>
            <a:r>
              <a:rPr lang="ar-IQ" dirty="0" smtClean="0"/>
              <a:t>جهاز الركض الثابت</a:t>
            </a:r>
          </a:p>
          <a:p>
            <a:endParaRPr lang="ar-IQ" dirty="0"/>
          </a:p>
        </p:txBody>
      </p:sp>
    </p:spTree>
    <p:extLst>
      <p:ext uri="{BB962C8B-B14F-4D97-AF65-F5344CB8AC3E}">
        <p14:creationId xmlns:p14="http://schemas.microsoft.com/office/powerpoint/2010/main" val="21422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t>اختبار الكفاءة البدنية     </a:t>
            </a:r>
            <a:r>
              <a:rPr lang="en-US" dirty="0"/>
              <a:t>pwc   170</a:t>
            </a:r>
            <a:endParaRPr lang="ar-IQ" dirty="0"/>
          </a:p>
        </p:txBody>
      </p:sp>
      <p:sp>
        <p:nvSpPr>
          <p:cNvPr id="3" name="عنصر نائب للمحتوى 2"/>
          <p:cNvSpPr>
            <a:spLocks noGrp="1"/>
          </p:cNvSpPr>
          <p:nvPr>
            <p:ph idx="1"/>
          </p:nvPr>
        </p:nvSpPr>
        <p:spPr/>
        <p:txBody>
          <a:bodyPr>
            <a:normAutofit lnSpcReduction="10000"/>
          </a:bodyPr>
          <a:lstStyle/>
          <a:p>
            <a:r>
              <a:rPr lang="ar-IQ" dirty="0" smtClean="0"/>
              <a:t>ويتم </a:t>
            </a:r>
            <a:r>
              <a:rPr lang="ar-IQ" dirty="0"/>
              <a:t>ذلك على جهاز </a:t>
            </a:r>
            <a:r>
              <a:rPr lang="ar-IQ" dirty="0" err="1"/>
              <a:t>تريدميل</a:t>
            </a:r>
            <a:r>
              <a:rPr lang="ar-IQ" dirty="0"/>
              <a:t> (</a:t>
            </a:r>
            <a:r>
              <a:rPr lang="en-US" dirty="0" err="1"/>
              <a:t>Traidmail</a:t>
            </a:r>
            <a:r>
              <a:rPr lang="en-US" dirty="0"/>
              <a:t>) </a:t>
            </a:r>
            <a:r>
              <a:rPr lang="ar-IQ" dirty="0"/>
              <a:t>بإعطاء جهدين مختلفين الشدة مدة الجهـد الأول</a:t>
            </a:r>
          </a:p>
          <a:p>
            <a:r>
              <a:rPr lang="ar-IQ" dirty="0"/>
              <a:t>( 3د) ومدة الجهد الثاني (3د) ويتم حساب النبض قبل نهاية الجهد بـ(30) ثانية في كل من الجهد الأول والثاني </a:t>
            </a:r>
          </a:p>
          <a:p>
            <a:r>
              <a:rPr lang="ar-IQ" dirty="0"/>
              <a:t>ويتم حساب الكفاءة البدنية من خلال المعادلة الآتية </a:t>
            </a:r>
            <a:r>
              <a:rPr lang="en-US" dirty="0" smtClean="0"/>
              <a:t> </a:t>
            </a:r>
            <a:endParaRPr lang="en-US" dirty="0"/>
          </a:p>
          <a:p>
            <a:r>
              <a:rPr lang="en-US" dirty="0"/>
              <a:t> Pwc  170  =  N1+(N2- N</a:t>
            </a:r>
            <a:r>
              <a:rPr lang="en-US" dirty="0" smtClean="0"/>
              <a:t>1</a:t>
            </a:r>
            <a:r>
              <a:rPr lang="en-US" dirty="0"/>
              <a:t>) × 170 </a:t>
            </a:r>
            <a:r>
              <a:rPr lang="en-US" dirty="0" smtClean="0"/>
              <a:t>–P1/P2-P1</a:t>
            </a:r>
            <a:endParaRPr lang="en-US" dirty="0"/>
          </a:p>
          <a:p>
            <a:r>
              <a:rPr lang="en-US" dirty="0"/>
              <a:t>   </a:t>
            </a:r>
            <a:r>
              <a:rPr lang="ar-IQ" dirty="0" smtClean="0"/>
              <a:t>حيث </a:t>
            </a:r>
            <a:r>
              <a:rPr lang="ar-IQ" dirty="0"/>
              <a:t>إن </a:t>
            </a:r>
            <a:r>
              <a:rPr lang="en-US" dirty="0"/>
              <a:t>N1 – N2 = </a:t>
            </a:r>
            <a:r>
              <a:rPr lang="ar-IQ" dirty="0"/>
              <a:t>الجهد الأول والجهد الثاني </a:t>
            </a:r>
          </a:p>
          <a:p>
            <a:r>
              <a:rPr lang="ar-IQ" dirty="0"/>
              <a:t> </a:t>
            </a:r>
            <a:r>
              <a:rPr lang="en-US" dirty="0" smtClean="0"/>
              <a:t>P1 </a:t>
            </a:r>
            <a:r>
              <a:rPr lang="en-US" dirty="0"/>
              <a:t>– </a:t>
            </a:r>
            <a:r>
              <a:rPr lang="en-US" dirty="0" smtClean="0"/>
              <a:t>P2 </a:t>
            </a:r>
            <a:r>
              <a:rPr lang="en-US" dirty="0"/>
              <a:t>= </a:t>
            </a:r>
            <a:r>
              <a:rPr lang="ar-IQ" dirty="0"/>
              <a:t>النبض الأول والنبض الثاني </a:t>
            </a:r>
          </a:p>
          <a:p>
            <a:r>
              <a:rPr lang="ar-IQ" dirty="0"/>
              <a:t>وتم استخدام  </a:t>
            </a:r>
            <a:r>
              <a:rPr lang="en-US" dirty="0"/>
              <a:t>PWC 170 </a:t>
            </a:r>
            <a:r>
              <a:rPr lang="ar-IQ" dirty="0"/>
              <a:t>النسبي بقسمة المطلق على  وزن الجسم . </a:t>
            </a:r>
          </a:p>
          <a:p>
            <a:pPr marL="0" indent="0">
              <a:buNone/>
            </a:pPr>
            <a:endParaRPr lang="ar-IQ" dirty="0"/>
          </a:p>
        </p:txBody>
      </p:sp>
    </p:spTree>
    <p:extLst>
      <p:ext uri="{BB962C8B-B14F-4D97-AF65-F5344CB8AC3E}">
        <p14:creationId xmlns:p14="http://schemas.microsoft.com/office/powerpoint/2010/main" val="3342779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t>الدراجة الثابتة </a:t>
            </a:r>
          </a:p>
          <a:p>
            <a:r>
              <a:rPr lang="ar-IQ" dirty="0" smtClean="0"/>
              <a:t> </a:t>
            </a:r>
            <a:r>
              <a:rPr lang="ar-IQ" dirty="0"/>
              <a:t>معادلة ( </a:t>
            </a:r>
            <a:r>
              <a:rPr lang="ar-IQ" dirty="0" err="1"/>
              <a:t>كاربمان</a:t>
            </a:r>
            <a:r>
              <a:rPr lang="ar-IQ" dirty="0"/>
              <a:t> </a:t>
            </a:r>
            <a:r>
              <a:rPr lang="en-US" dirty="0" err="1"/>
              <a:t>Karpmann</a:t>
            </a:r>
            <a:r>
              <a:rPr lang="en-US" dirty="0"/>
              <a:t>) </a:t>
            </a:r>
            <a:r>
              <a:rPr lang="ar-IQ" dirty="0" smtClean="0"/>
              <a:t> </a:t>
            </a:r>
            <a:r>
              <a:rPr lang="ar-IQ" dirty="0" err="1" smtClean="0"/>
              <a:t>لإستخراج</a:t>
            </a:r>
            <a:r>
              <a:rPr lang="ar-IQ" dirty="0" smtClean="0"/>
              <a:t> </a:t>
            </a:r>
            <a:r>
              <a:rPr lang="ar-IQ" dirty="0"/>
              <a:t>الحد الأقصى </a:t>
            </a:r>
            <a:r>
              <a:rPr lang="ar-IQ" dirty="0" err="1"/>
              <a:t>لإستهلاك</a:t>
            </a:r>
            <a:r>
              <a:rPr lang="ar-IQ" dirty="0"/>
              <a:t> الأوكسجين :</a:t>
            </a:r>
          </a:p>
          <a:p>
            <a:endParaRPr lang="ar-IQ" dirty="0"/>
          </a:p>
          <a:p>
            <a:r>
              <a:rPr lang="en-US" dirty="0"/>
              <a:t>VO2max. = 1,7 </a:t>
            </a:r>
            <a:r>
              <a:rPr lang="en-US" dirty="0" smtClean="0"/>
              <a:t>x </a:t>
            </a:r>
            <a:r>
              <a:rPr lang="en-US" dirty="0"/>
              <a:t>( PWC170 ) + 1240 </a:t>
            </a:r>
            <a:endParaRPr lang="ar-IQ" dirty="0" smtClean="0"/>
          </a:p>
          <a:p>
            <a:r>
              <a:rPr lang="ar-IQ" dirty="0" smtClean="0"/>
              <a:t>للمستويات الاعتيادية </a:t>
            </a:r>
            <a:endParaRPr lang="ar-IQ" dirty="0"/>
          </a:p>
          <a:p>
            <a:r>
              <a:rPr lang="en-US" dirty="0"/>
              <a:t>VO2max. = </a:t>
            </a:r>
            <a:r>
              <a:rPr lang="en-US" dirty="0" smtClean="0"/>
              <a:t>2,2 </a:t>
            </a:r>
            <a:r>
              <a:rPr lang="en-US" dirty="0"/>
              <a:t>x ( PWC170 ) + </a:t>
            </a:r>
            <a:r>
              <a:rPr lang="en-US" dirty="0" smtClean="0"/>
              <a:t>1070 </a:t>
            </a:r>
            <a:endParaRPr lang="en-US" dirty="0"/>
          </a:p>
          <a:p>
            <a:r>
              <a:rPr lang="ar-IQ" dirty="0"/>
              <a:t> </a:t>
            </a:r>
            <a:r>
              <a:rPr lang="ar-IQ" dirty="0" smtClean="0"/>
              <a:t>تعد للمستويات العليا </a:t>
            </a:r>
            <a:endParaRPr lang="ar-IQ" dirty="0"/>
          </a:p>
        </p:txBody>
      </p:sp>
    </p:spTree>
    <p:extLst>
      <p:ext uri="{BB962C8B-B14F-4D97-AF65-F5344CB8AC3E}">
        <p14:creationId xmlns:p14="http://schemas.microsoft.com/office/powerpoint/2010/main" val="3794262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هنالك اختبارات مقننة </a:t>
            </a:r>
            <a:r>
              <a:rPr lang="ar-IQ" dirty="0"/>
              <a:t>ل</a:t>
            </a:r>
            <a:r>
              <a:rPr lang="ar-IQ" dirty="0" smtClean="0"/>
              <a:t>قياس الكفاءة البدنية</a:t>
            </a:r>
            <a:endParaRPr lang="ar-IQ" dirty="0"/>
          </a:p>
        </p:txBody>
      </p:sp>
      <p:sp>
        <p:nvSpPr>
          <p:cNvPr id="3" name="عنصر نائب للمحتوى 2"/>
          <p:cNvSpPr>
            <a:spLocks noGrp="1"/>
          </p:cNvSpPr>
          <p:nvPr>
            <p:ph idx="1"/>
          </p:nvPr>
        </p:nvSpPr>
        <p:spPr/>
        <p:txBody>
          <a:bodyPr/>
          <a:lstStyle/>
          <a:p>
            <a:r>
              <a:rPr lang="ar-IQ" dirty="0" smtClean="0"/>
              <a:t>اختبار </a:t>
            </a:r>
            <a:r>
              <a:rPr lang="ar-IQ" dirty="0" err="1" smtClean="0"/>
              <a:t>كاربمان</a:t>
            </a:r>
            <a:endParaRPr lang="ar-IQ" dirty="0" smtClean="0"/>
          </a:p>
          <a:p>
            <a:r>
              <a:rPr lang="ar-IQ" dirty="0" smtClean="0"/>
              <a:t>ان معدل النبض 170 يعتبر بداية دخول القلب والجهاز التنفسي لمستوى او مرحلة العمل الوظيفي </a:t>
            </a:r>
            <a:r>
              <a:rPr lang="ar-IQ" dirty="0" err="1" smtClean="0"/>
              <a:t>القصوي</a:t>
            </a:r>
            <a:r>
              <a:rPr lang="ar-IQ" dirty="0" smtClean="0"/>
              <a:t> .</a:t>
            </a:r>
          </a:p>
          <a:p>
            <a:r>
              <a:rPr lang="ar-IQ" dirty="0" smtClean="0"/>
              <a:t> وطريقة </a:t>
            </a:r>
            <a:r>
              <a:rPr lang="ar-IQ" dirty="0" err="1" smtClean="0"/>
              <a:t>استراند</a:t>
            </a:r>
            <a:endParaRPr lang="ar-IQ" dirty="0" smtClean="0"/>
          </a:p>
          <a:p>
            <a:r>
              <a:rPr lang="ar-IQ" dirty="0" smtClean="0"/>
              <a:t>العلاقة الخطية بين معدل ضربات القلب ووزن الجسم لقياس الحد الاقصى لاستهلاك الاوكسجين( الجدول)</a:t>
            </a:r>
          </a:p>
          <a:p>
            <a:endParaRPr lang="ar-IQ" dirty="0" smtClean="0"/>
          </a:p>
        </p:txBody>
      </p:sp>
    </p:spTree>
    <p:extLst>
      <p:ext uri="{BB962C8B-B14F-4D97-AF65-F5344CB8AC3E}">
        <p14:creationId xmlns:p14="http://schemas.microsoft.com/office/powerpoint/2010/main" val="94252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7239000" cy="648072"/>
          </a:xfrm>
        </p:spPr>
        <p:txBody>
          <a:bodyPr>
            <a:noAutofit/>
          </a:bodyPr>
          <a:lstStyle/>
          <a:p>
            <a:pPr algn="ctr"/>
            <a:r>
              <a:rPr lang="ar-IQ" sz="2800" dirty="0"/>
              <a:t>ا</a:t>
            </a:r>
            <a:r>
              <a:rPr lang="ar-IQ" sz="2800" dirty="0" smtClean="0"/>
              <a:t>همية </a:t>
            </a:r>
            <a:r>
              <a:rPr lang="ar-IQ" sz="2800" dirty="0"/>
              <a:t>كفاءة العمل البدني  </a:t>
            </a:r>
            <a:r>
              <a:rPr lang="en-US" sz="2800" dirty="0"/>
              <a:t>pwc 170 </a:t>
            </a:r>
            <a:endParaRPr lang="ar-IQ" sz="2800" dirty="0"/>
          </a:p>
        </p:txBody>
      </p:sp>
      <p:sp>
        <p:nvSpPr>
          <p:cNvPr id="3" name="عنصر نائب للمحتوى 2"/>
          <p:cNvSpPr>
            <a:spLocks noGrp="1"/>
          </p:cNvSpPr>
          <p:nvPr>
            <p:ph idx="1"/>
          </p:nvPr>
        </p:nvSpPr>
        <p:spPr>
          <a:xfrm>
            <a:off x="467544" y="1340768"/>
            <a:ext cx="7239000" cy="4970952"/>
          </a:xfrm>
        </p:spPr>
        <p:txBody>
          <a:bodyPr>
            <a:normAutofit/>
          </a:bodyPr>
          <a:lstStyle/>
          <a:p>
            <a:r>
              <a:rPr lang="ar-IQ" dirty="0" smtClean="0"/>
              <a:t>ان </a:t>
            </a:r>
            <a:r>
              <a:rPr lang="ar-IQ" dirty="0"/>
              <a:t>منطقة العمل الوظيفي </a:t>
            </a:r>
            <a:r>
              <a:rPr lang="ar-IQ" dirty="0" err="1"/>
              <a:t>القصوي</a:t>
            </a:r>
            <a:r>
              <a:rPr lang="ar-IQ" dirty="0"/>
              <a:t> للجهاز الدوري التنفسي تقع بين 170- 200 ضربة / دقيقة وهذه الحالة يمكن معرفة اقصى عمل وظيفي للقلب والدورة الدموية باستخدام جهد دون </a:t>
            </a:r>
            <a:r>
              <a:rPr lang="ar-IQ" dirty="0" err="1"/>
              <a:t>القصوي</a:t>
            </a:r>
            <a:r>
              <a:rPr lang="ar-IQ" dirty="0"/>
              <a:t> ويعتبر كاف </a:t>
            </a:r>
            <a:r>
              <a:rPr lang="ar-IQ" dirty="0" err="1"/>
              <a:t>لايصال</a:t>
            </a:r>
            <a:r>
              <a:rPr lang="ar-IQ" dirty="0"/>
              <a:t> الجهازين الدوري والتنفسي </a:t>
            </a:r>
            <a:r>
              <a:rPr lang="ar-IQ" dirty="0" err="1"/>
              <a:t>لكفائتهما</a:t>
            </a:r>
            <a:r>
              <a:rPr lang="ar-IQ" dirty="0"/>
              <a:t> القصوى . وهناك علاقة خطية بين معدل ضربات القلب من جهة والجهد </a:t>
            </a:r>
            <a:r>
              <a:rPr lang="ar-IQ" dirty="0" err="1"/>
              <a:t>الفيزياوي</a:t>
            </a:r>
            <a:r>
              <a:rPr lang="ar-IQ" dirty="0"/>
              <a:t> المنجز في ثانية حيث وجد ان بعد نبض (170) ض/د تتخذ العلاقة بينهما شكلاً اخر ويعد الباحثون هذا الاختبار ضروري للكشف عن الكفاءة الوظيفية . </a:t>
            </a:r>
          </a:p>
        </p:txBody>
      </p:sp>
    </p:spTree>
    <p:extLst>
      <p:ext uri="{BB962C8B-B14F-4D97-AF65-F5344CB8AC3E}">
        <p14:creationId xmlns:p14="http://schemas.microsoft.com/office/powerpoint/2010/main" val="4038527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804704"/>
          </a:xfrm>
        </p:spPr>
        <p:txBody>
          <a:bodyPr>
            <a:normAutofit fontScale="90000"/>
          </a:bodyPr>
          <a:lstStyle/>
          <a:p>
            <a:r>
              <a:rPr lang="ar-IQ" dirty="0"/>
              <a:t>جهاز تخطيط القلب (</a:t>
            </a:r>
            <a:r>
              <a:rPr lang="en-US" dirty="0"/>
              <a:t>ECG) :</a:t>
            </a:r>
            <a:br>
              <a:rPr lang="en-US" dirty="0"/>
            </a:br>
            <a:endParaRPr lang="ar-IQ" dirty="0"/>
          </a:p>
        </p:txBody>
      </p:sp>
      <p:sp>
        <p:nvSpPr>
          <p:cNvPr id="3" name="عنصر نائب للمحتوى 2"/>
          <p:cNvSpPr>
            <a:spLocks noGrp="1"/>
          </p:cNvSpPr>
          <p:nvPr>
            <p:ph idx="1"/>
          </p:nvPr>
        </p:nvSpPr>
        <p:spPr>
          <a:xfrm>
            <a:off x="457200" y="908720"/>
            <a:ext cx="7239000" cy="5330992"/>
          </a:xfrm>
        </p:spPr>
        <p:txBody>
          <a:bodyPr>
            <a:normAutofit fontScale="92500" lnSpcReduction="20000"/>
          </a:bodyPr>
          <a:lstStyle/>
          <a:p>
            <a:r>
              <a:rPr lang="en-US" dirty="0" smtClean="0"/>
              <a:t>   </a:t>
            </a:r>
            <a:r>
              <a:rPr lang="ar-IQ" dirty="0"/>
              <a:t>ويسمى احياناً (</a:t>
            </a:r>
            <a:r>
              <a:rPr lang="en-US" dirty="0"/>
              <a:t>EKG) </a:t>
            </a:r>
            <a:r>
              <a:rPr lang="ar-IQ" dirty="0"/>
              <a:t>وهو اجراء لا غنى عنه في تقييم الكثير من امراض القلب وهو ببساطة تسجيل للنشاط الكهربائي للقلب ويمكن عرض المرتسم النهائي للتخطيط على شريط ورقي أو على شاشة (</a:t>
            </a:r>
            <a:r>
              <a:rPr lang="en-US" dirty="0"/>
              <a:t>Monitor) ، </a:t>
            </a:r>
            <a:r>
              <a:rPr lang="ar-IQ" dirty="0"/>
              <a:t>ويجري اكتشاف النشاط الكهربائي للقلب بواسطة </a:t>
            </a:r>
            <a:r>
              <a:rPr lang="ar-IQ" dirty="0" err="1"/>
              <a:t>الكترودات</a:t>
            </a:r>
            <a:r>
              <a:rPr lang="ar-IQ" dirty="0"/>
              <a:t> موصلة بالجلد ، حيث تنقل هذه </a:t>
            </a:r>
            <a:r>
              <a:rPr lang="ar-IQ" dirty="0" err="1"/>
              <a:t>الالكترودات</a:t>
            </a:r>
            <a:r>
              <a:rPr lang="ar-IQ" dirty="0"/>
              <a:t> الاشارات الكهربائية في القلب الى </a:t>
            </a:r>
            <a:r>
              <a:rPr lang="ar-IQ" dirty="0" err="1"/>
              <a:t>مخطاط</a:t>
            </a:r>
            <a:r>
              <a:rPr lang="ar-IQ" dirty="0"/>
              <a:t> كهربائية القلب وبمساعدة سوائل الجسم التي تعمل على نقل الاشارة الكهربائية </a:t>
            </a:r>
            <a:r>
              <a:rPr lang="ar-IQ" dirty="0" err="1"/>
              <a:t>لاسطح</a:t>
            </a:r>
            <a:r>
              <a:rPr lang="ar-IQ" dirty="0"/>
              <a:t> الجلد ، وتسجل الاشارات الكهربائية عادة بشكل موجات تظهر على ورق التخطيط الذي يتحرك في هذا الجهاز بسرعة محددة ، ومن الجدير بالذكر ان هذه </a:t>
            </a:r>
            <a:r>
              <a:rPr lang="ar-IQ" dirty="0" err="1"/>
              <a:t>الالكترودات</a:t>
            </a:r>
            <a:r>
              <a:rPr lang="ar-IQ" dirty="0"/>
              <a:t> تحاول كشف تيارات كهربائية صغيرة جداً لذا لابد من المحافظة على تماس جيد مع الجلد وتستعمل مادة هلامية (</a:t>
            </a:r>
            <a:r>
              <a:rPr lang="en-US" dirty="0"/>
              <a:t>Gel) </a:t>
            </a:r>
            <a:r>
              <a:rPr lang="ar-IQ" dirty="0"/>
              <a:t>لتحسين هذا التوصيل ، وفي الرسم البياني الذي يظهر يمثل الخط الافقي المخطط الزمني بينما يمثل لخط العمودي الفولتية أو قوة الدفعات الكهربائية للقلب .</a:t>
            </a:r>
          </a:p>
          <a:p>
            <a:endParaRPr lang="ar-IQ" dirty="0"/>
          </a:p>
          <a:p>
            <a:endParaRPr lang="ar-IQ" dirty="0"/>
          </a:p>
        </p:txBody>
      </p:sp>
    </p:spTree>
    <p:extLst>
      <p:ext uri="{BB962C8B-B14F-4D97-AF65-F5344CB8AC3E}">
        <p14:creationId xmlns:p14="http://schemas.microsoft.com/office/powerpoint/2010/main" val="1351282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
            </a:r>
            <a:br>
              <a:rPr lang="ar-IQ" dirty="0" smtClean="0"/>
            </a:br>
            <a:r>
              <a:rPr lang="ar-IQ" dirty="0"/>
              <a:t/>
            </a:r>
            <a:br>
              <a:rPr lang="ar-IQ" dirty="0"/>
            </a:br>
            <a:r>
              <a:rPr lang="ar-IQ" dirty="0" smtClean="0"/>
              <a:t/>
            </a:r>
            <a:br>
              <a:rPr lang="ar-IQ" dirty="0" smtClean="0"/>
            </a:br>
            <a:r>
              <a:rPr lang="ar-IQ" dirty="0"/>
              <a:t/>
            </a:r>
            <a:br>
              <a:rPr lang="ar-IQ" dirty="0"/>
            </a:br>
            <a:endParaRPr lang="ar-IQ" dirty="0"/>
          </a:p>
        </p:txBody>
      </p:sp>
      <p:sp>
        <p:nvSpPr>
          <p:cNvPr id="3" name="عنصر نائب للمحتوى 2"/>
          <p:cNvSpPr>
            <a:spLocks noGrp="1"/>
          </p:cNvSpPr>
          <p:nvPr>
            <p:ph sz="half" idx="1"/>
          </p:nvPr>
        </p:nvSpPr>
        <p:spPr>
          <a:xfrm>
            <a:off x="457200" y="476672"/>
            <a:ext cx="3520440" cy="5649491"/>
          </a:xfrm>
        </p:spPr>
        <p:txBody>
          <a:bodyPr>
            <a:normAutofit fontScale="77500" lnSpcReduction="20000"/>
          </a:bodyPr>
          <a:lstStyle/>
          <a:p>
            <a:r>
              <a:rPr lang="ar-IQ" dirty="0"/>
              <a:t>تتكون القراءة التي يعطيها تخطيط كهربائية القلب من مجموعة موجات تظهر الكثير حول الاشارات الكهربائية في اجزاء القلب ، فالموجة "</a:t>
            </a:r>
            <a:r>
              <a:rPr lang="en-US" dirty="0"/>
              <a:t>P" </a:t>
            </a:r>
            <a:r>
              <a:rPr lang="ar-IQ" dirty="0"/>
              <a:t>تبدي الدَّفعة وهي تسير عبر الأذين ، ثم </a:t>
            </a:r>
            <a:r>
              <a:rPr lang="ar-IQ" dirty="0" err="1"/>
              <a:t>ياتي</a:t>
            </a:r>
            <a:r>
              <a:rPr lang="ar-IQ" dirty="0"/>
              <a:t> المقطع "</a:t>
            </a:r>
            <a:r>
              <a:rPr lang="en-US" dirty="0"/>
              <a:t>PR" </a:t>
            </a:r>
            <a:r>
              <a:rPr lang="ar-IQ" dirty="0"/>
              <a:t>بعد الموجة </a:t>
            </a:r>
            <a:r>
              <a:rPr lang="en-US" dirty="0"/>
              <a:t>P </a:t>
            </a:r>
            <a:r>
              <a:rPr lang="ar-IQ" dirty="0"/>
              <a:t>وهي جزء منبسط يمثل زمن مرور الدَّفعة عبر العقدة </a:t>
            </a:r>
            <a:r>
              <a:rPr lang="ar-IQ" dirty="0" err="1"/>
              <a:t>الاذينية</a:t>
            </a:r>
            <a:r>
              <a:rPr lang="ar-IQ" dirty="0"/>
              <a:t> </a:t>
            </a:r>
            <a:r>
              <a:rPr lang="ar-IQ" dirty="0" err="1"/>
              <a:t>البطينية</a:t>
            </a:r>
            <a:r>
              <a:rPr lang="ar-IQ" dirty="0"/>
              <a:t> ، ويظهر المركب "</a:t>
            </a:r>
            <a:r>
              <a:rPr lang="en-US" dirty="0"/>
              <a:t>QRS" </a:t>
            </a:r>
            <a:r>
              <a:rPr lang="ar-IQ" dirty="0"/>
              <a:t>عندما تسير الدَّفعة عبر البطينين ، بينما تتشكل الموجة "</a:t>
            </a:r>
            <a:r>
              <a:rPr lang="en-US" dirty="0"/>
              <a:t>T" </a:t>
            </a:r>
            <a:r>
              <a:rPr lang="ar-IQ" dirty="0"/>
              <a:t>خلال استعادة العضلة القلبية لكهربائيتها السوية تحضيراً للضربة </a:t>
            </a:r>
            <a:r>
              <a:rPr lang="ar-IQ" dirty="0" smtClean="0"/>
              <a:t>اللاحقة</a:t>
            </a:r>
            <a:endParaRPr lang="ar-IQ" dirty="0"/>
          </a:p>
          <a:p>
            <a:endParaRPr lang="ar-IQ" dirty="0"/>
          </a:p>
        </p:txBody>
      </p:sp>
      <p:sp>
        <p:nvSpPr>
          <p:cNvPr id="4" name="عنصر نائب للمحتوى 3"/>
          <p:cNvSpPr>
            <a:spLocks noGrp="1"/>
          </p:cNvSpPr>
          <p:nvPr>
            <p:ph sz="half" idx="2"/>
          </p:nvPr>
        </p:nvSpPr>
        <p:spPr>
          <a:xfrm>
            <a:off x="4067944" y="476672"/>
            <a:ext cx="3816424" cy="5649491"/>
          </a:xfrm>
        </p:spPr>
        <p:txBody>
          <a:bodyPr>
            <a:normAutofit fontScale="77500" lnSpcReduction="20000"/>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852936"/>
            <a:ext cx="30575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11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t>تخطيط صدى القلب (</a:t>
            </a:r>
            <a:r>
              <a:rPr lang="en-US" dirty="0"/>
              <a:t>Echo):</a:t>
            </a:r>
            <a:br>
              <a:rPr lang="en-US" dirty="0"/>
            </a:br>
            <a:r>
              <a:rPr lang="en-US" dirty="0"/>
              <a:t/>
            </a:r>
            <a:br>
              <a:rPr lang="en-US" dirty="0"/>
            </a:br>
            <a:r>
              <a:rPr lang="en-US" dirty="0"/>
              <a:t>   </a:t>
            </a:r>
            <a:r>
              <a:rPr lang="ar-IQ" dirty="0"/>
              <a:t>وفي هذا المقياس يستخدم صوت مرتفع جداً لا يسمعه الانسان (أمواج فوق الصوتية) حيث ترسل هذه الموجات الى البنى </a:t>
            </a:r>
            <a:r>
              <a:rPr lang="ar-IQ" dirty="0" err="1"/>
              <a:t>الحشوية</a:t>
            </a:r>
            <a:r>
              <a:rPr lang="ar-IQ" dirty="0"/>
              <a:t> وترتد عنها (يرجع الصدى) والجهاز المرسل يسمى </a:t>
            </a:r>
            <a:r>
              <a:rPr lang="ar-IQ" dirty="0" err="1"/>
              <a:t>الترجام</a:t>
            </a:r>
            <a:r>
              <a:rPr lang="ar-IQ" dirty="0"/>
              <a:t> (</a:t>
            </a:r>
            <a:r>
              <a:rPr lang="en-US" dirty="0" err="1"/>
              <a:t>Travducer</a:t>
            </a:r>
            <a:r>
              <a:rPr lang="en-US" dirty="0"/>
              <a:t>) </a:t>
            </a:r>
            <a:r>
              <a:rPr lang="ar-IQ" dirty="0"/>
              <a:t>وهو جهاز خاص شبيه بمكبر الصوت ، يستعمل الحاسوب هذه المعلومات لبناء صورة للقلب أو تحليل الجريان الدموي عبـره .</a:t>
            </a:r>
            <a:br>
              <a:rPr lang="ar-IQ" dirty="0"/>
            </a:br>
            <a:r>
              <a:rPr lang="ar-IQ" dirty="0"/>
              <a:t/>
            </a:r>
            <a:br>
              <a:rPr lang="ar-IQ" dirty="0"/>
            </a:br>
            <a:r>
              <a:rPr lang="ar-IQ" dirty="0"/>
              <a:t> </a:t>
            </a:r>
            <a:br>
              <a:rPr lang="ar-IQ" dirty="0"/>
            </a:br>
            <a:r>
              <a:rPr lang="ar-IQ" dirty="0"/>
              <a:t/>
            </a:r>
            <a:br>
              <a:rPr lang="ar-IQ" dirty="0"/>
            </a:br>
            <a:r>
              <a:rPr lang="ar-IQ" dirty="0"/>
              <a:t> </a:t>
            </a:r>
            <a:br>
              <a:rPr lang="ar-IQ" dirty="0"/>
            </a:br>
            <a:r>
              <a:rPr lang="ar-SA" dirty="0"/>
              <a:t>تخطيط صدى القلب (</a:t>
            </a:r>
            <a:r>
              <a:rPr lang="en-US" dirty="0"/>
              <a:t>Echo):</a:t>
            </a:r>
            <a:br>
              <a:rPr lang="en-US" dirty="0"/>
            </a:br>
            <a:r>
              <a:rPr lang="en-US" dirty="0"/>
              <a:t>   </a:t>
            </a:r>
            <a:r>
              <a:rPr lang="ar-SA" dirty="0"/>
              <a:t>وفي هذا المقياس يستخدم صوت مرتفع جداً لا يسمعه الانسان (أمواج فوق الصوتية) حيث ترسل هذه الموجات الى البنى </a:t>
            </a:r>
            <a:r>
              <a:rPr lang="ar-SA" dirty="0" err="1"/>
              <a:t>الحشوية</a:t>
            </a:r>
            <a:r>
              <a:rPr lang="ar-SA" dirty="0"/>
              <a:t> وترتد عنها (يرجع الصدى) والجهاز المرسل يسمى </a:t>
            </a:r>
            <a:r>
              <a:rPr lang="ar-SA" dirty="0" err="1"/>
              <a:t>الترجام</a:t>
            </a:r>
            <a:r>
              <a:rPr lang="ar-SA" dirty="0"/>
              <a:t> (</a:t>
            </a:r>
            <a:r>
              <a:rPr lang="en-US" dirty="0" err="1"/>
              <a:t>Travducer</a:t>
            </a:r>
            <a:r>
              <a:rPr lang="en-US" dirty="0"/>
              <a:t>) </a:t>
            </a:r>
            <a:r>
              <a:rPr lang="ar-SA" dirty="0"/>
              <a:t>وهو جهاز خاص شبيه بمكبر الصوت ، يستعمل الحاسوب هذه المعلومات لبناء صورة للقلب أو تحليل الجريان الدموي عبـره .</a:t>
            </a:r>
            <a:br>
              <a:rPr lang="ar-SA" dirty="0"/>
            </a:br>
            <a:r>
              <a:rPr lang="ar-SA" dirty="0"/>
              <a:t> </a:t>
            </a:r>
            <a:br>
              <a:rPr lang="ar-SA" dirty="0"/>
            </a:br>
            <a:r>
              <a:rPr lang="ar-SA" dirty="0"/>
              <a:t> </a:t>
            </a:r>
            <a:br>
              <a:rPr lang="ar-SA" dirty="0"/>
            </a:br>
            <a:r>
              <a:rPr lang="ar-IQ" dirty="0"/>
              <a:t/>
            </a:r>
            <a:br>
              <a:rPr lang="ar-IQ" dirty="0"/>
            </a:br>
            <a:endParaRPr lang="ar-IQ" dirty="0"/>
          </a:p>
        </p:txBody>
      </p:sp>
      <p:sp>
        <p:nvSpPr>
          <p:cNvPr id="3" name="عنصر نائب للمحتوى 2"/>
          <p:cNvSpPr>
            <a:spLocks noGrp="1"/>
          </p:cNvSpPr>
          <p:nvPr>
            <p:ph idx="1"/>
          </p:nvPr>
        </p:nvSpPr>
        <p:spPr/>
        <p:txBody>
          <a:bodyPr>
            <a:normAutofit fontScale="92500" lnSpcReduction="10000"/>
          </a:bodyPr>
          <a:lstStyle/>
          <a:p>
            <a:r>
              <a:rPr lang="ar-IQ" dirty="0"/>
              <a:t>تخطيط صدى القلب (</a:t>
            </a:r>
            <a:r>
              <a:rPr lang="en-US" dirty="0"/>
              <a:t>Echo):</a:t>
            </a:r>
          </a:p>
          <a:p>
            <a:endParaRPr lang="en-US" dirty="0"/>
          </a:p>
          <a:p>
            <a:r>
              <a:rPr lang="en-US" dirty="0"/>
              <a:t>   </a:t>
            </a:r>
            <a:r>
              <a:rPr lang="ar-IQ" dirty="0"/>
              <a:t>وفي هذا المقياس يستخدم صوت مرتفع جداً لا يسمعه الانسان (أمواج فوق الصوتية) حيث ترسل هذه الموجات الى البنى </a:t>
            </a:r>
            <a:r>
              <a:rPr lang="ar-IQ" dirty="0" err="1"/>
              <a:t>الحشوية</a:t>
            </a:r>
            <a:r>
              <a:rPr lang="ar-IQ" dirty="0"/>
              <a:t> وترتد عنها (يرجع الصدى) والجهاز المرسل يسمى </a:t>
            </a:r>
            <a:r>
              <a:rPr lang="ar-IQ" dirty="0" err="1"/>
              <a:t>الترجام</a:t>
            </a:r>
            <a:r>
              <a:rPr lang="ar-IQ" dirty="0"/>
              <a:t> (</a:t>
            </a:r>
            <a:r>
              <a:rPr lang="en-US" dirty="0" err="1"/>
              <a:t>Travducer</a:t>
            </a:r>
            <a:r>
              <a:rPr lang="en-US" dirty="0"/>
              <a:t>) </a:t>
            </a:r>
            <a:r>
              <a:rPr lang="ar-IQ" dirty="0"/>
              <a:t>وهو جهاز خاص شبيه بمكبر الصوت ، يستعمل الحاسوب هذه المعلومات لبناء صورة للقلب أو تحليل الجريان الدموي عبـره .</a:t>
            </a:r>
          </a:p>
          <a:p>
            <a:endParaRPr lang="ar-IQ" dirty="0"/>
          </a:p>
          <a:p>
            <a:r>
              <a:rPr lang="ar-IQ" dirty="0"/>
              <a:t> </a:t>
            </a:r>
          </a:p>
          <a:p>
            <a:endParaRPr lang="ar-IQ" dirty="0"/>
          </a:p>
          <a:p>
            <a:r>
              <a:rPr lang="ar-IQ" dirty="0"/>
              <a:t> </a:t>
            </a:r>
          </a:p>
          <a:p>
            <a:endParaRPr lang="ar-IQ" dirty="0"/>
          </a:p>
        </p:txBody>
      </p:sp>
    </p:spTree>
    <p:extLst>
      <p:ext uri="{BB962C8B-B14F-4D97-AF65-F5344CB8AC3E}">
        <p14:creationId xmlns:p14="http://schemas.microsoft.com/office/powerpoint/2010/main" val="68412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1"/>
            <a:ext cx="7239000" cy="538553"/>
          </a:xfrm>
        </p:spPr>
        <p:txBody>
          <a:bodyPr>
            <a:normAutofit fontScale="90000"/>
          </a:bodyPr>
          <a:lstStyle/>
          <a:p>
            <a:pPr algn="r"/>
            <a:r>
              <a:rPr lang="ar-IQ" dirty="0" smtClean="0"/>
              <a:t>التغيرات والتكيفات القلبية</a:t>
            </a:r>
            <a:endParaRPr lang="ar-IQ" dirty="0"/>
          </a:p>
        </p:txBody>
      </p:sp>
      <p:sp>
        <p:nvSpPr>
          <p:cNvPr id="3" name="عنصر نائب للمحتوى 2"/>
          <p:cNvSpPr>
            <a:spLocks noGrp="1"/>
          </p:cNvSpPr>
          <p:nvPr>
            <p:ph idx="1"/>
          </p:nvPr>
        </p:nvSpPr>
        <p:spPr>
          <a:xfrm>
            <a:off x="107504" y="764704"/>
            <a:ext cx="7815064" cy="5904656"/>
          </a:xfrm>
        </p:spPr>
        <p:txBody>
          <a:bodyPr>
            <a:normAutofit fontScale="70000" lnSpcReduction="20000"/>
          </a:bodyPr>
          <a:lstStyle/>
          <a:p>
            <a:r>
              <a:rPr lang="ar-IQ" b="1" u="sng" dirty="0">
                <a:solidFill>
                  <a:srgbClr val="FF0000"/>
                </a:solidFill>
              </a:rPr>
              <a:t>( أ ) التغيرات الفسيولوجية </a:t>
            </a:r>
            <a:r>
              <a:rPr lang="en-US" b="1" u="sng" dirty="0">
                <a:solidFill>
                  <a:srgbClr val="FF0000"/>
                </a:solidFill>
              </a:rPr>
              <a:t>PHYSIOLOGICAL CHANGES  :</a:t>
            </a:r>
            <a:endParaRPr lang="en-US" u="sng" dirty="0">
              <a:solidFill>
                <a:srgbClr val="FF0000"/>
              </a:solidFill>
            </a:endParaRPr>
          </a:p>
          <a:p>
            <a:r>
              <a:rPr lang="en-US" dirty="0"/>
              <a:t>1 – </a:t>
            </a:r>
            <a:r>
              <a:rPr lang="ar-IQ" dirty="0"/>
              <a:t>زيادة مساحة المقطع العرضي للقلب ( حجم القلب </a:t>
            </a:r>
            <a:r>
              <a:rPr lang="en-US" dirty="0"/>
              <a:t>Heart Volume  ).</a:t>
            </a:r>
          </a:p>
          <a:p>
            <a:r>
              <a:rPr lang="en-US" dirty="0"/>
              <a:t>2 – </a:t>
            </a:r>
            <a:r>
              <a:rPr lang="ar-IQ" dirty="0"/>
              <a:t>التناسب العكسي فيما بين حجم القلب ومعدل النبض </a:t>
            </a:r>
            <a:r>
              <a:rPr lang="en-US" dirty="0"/>
              <a:t>Pulse Rate  .</a:t>
            </a:r>
          </a:p>
          <a:p>
            <a:r>
              <a:rPr lang="en-US" dirty="0"/>
              <a:t>3 – </a:t>
            </a:r>
            <a:r>
              <a:rPr lang="ar-IQ" dirty="0"/>
              <a:t>اتساع الشريانان التاجيان المغذيان لعضلة القلب بالغذاء والاوكسجين .</a:t>
            </a:r>
          </a:p>
          <a:p>
            <a:r>
              <a:rPr lang="ar-IQ" dirty="0"/>
              <a:t>4 – زيادة قوة انقباض </a:t>
            </a:r>
            <a:r>
              <a:rPr lang="en-US" dirty="0"/>
              <a:t>Force of Contraction  </a:t>
            </a:r>
            <a:r>
              <a:rPr lang="ar-IQ" dirty="0"/>
              <a:t>العضلة القلبية .</a:t>
            </a:r>
          </a:p>
          <a:p>
            <a:r>
              <a:rPr lang="ar-IQ" dirty="0"/>
              <a:t>5 – ارتفاع معدل انتاج الدفع القلبي </a:t>
            </a:r>
            <a:r>
              <a:rPr lang="en-US" dirty="0"/>
              <a:t>Cardiac Output  ، </a:t>
            </a:r>
            <a:r>
              <a:rPr lang="ar-IQ" dirty="0"/>
              <a:t>وضخ كمية اكبر من الدم باقل عدد من النبضات .</a:t>
            </a:r>
          </a:p>
          <a:p>
            <a:r>
              <a:rPr lang="ar-IQ" dirty="0"/>
              <a:t>6 – زيادة سمك البطين الايسر بتقدم العمر التدريبي والحالة التدريبية .</a:t>
            </a:r>
          </a:p>
          <a:p>
            <a:r>
              <a:rPr lang="ar-IQ" b="1" u="sng" dirty="0">
                <a:solidFill>
                  <a:srgbClr val="FF0000"/>
                </a:solidFill>
              </a:rPr>
              <a:t>( ب ) التكيفات الفسيولوجية </a:t>
            </a:r>
            <a:r>
              <a:rPr lang="en-US" b="1" u="sng" dirty="0">
                <a:solidFill>
                  <a:srgbClr val="FF0000"/>
                </a:solidFill>
              </a:rPr>
              <a:t>PHYSIOLOGICAL ADAPTATION  :</a:t>
            </a:r>
            <a:endParaRPr lang="en-US" u="sng" dirty="0">
              <a:solidFill>
                <a:srgbClr val="FF0000"/>
              </a:solidFill>
            </a:endParaRPr>
          </a:p>
          <a:p>
            <a:r>
              <a:rPr lang="en-US" dirty="0"/>
              <a:t>1 – </a:t>
            </a:r>
            <a:r>
              <a:rPr lang="ar-IQ" dirty="0"/>
              <a:t>القدرة على التكيف </a:t>
            </a:r>
            <a:r>
              <a:rPr lang="en-US" dirty="0"/>
              <a:t>Adaptation  </a:t>
            </a:r>
            <a:r>
              <a:rPr lang="ar-IQ" dirty="0"/>
              <a:t>وبسرعة مع العبء الملقي عليه </a:t>
            </a:r>
          </a:p>
          <a:p>
            <a:r>
              <a:rPr lang="ar-IQ" dirty="0"/>
              <a:t>2 – سرعة الاستجابة </a:t>
            </a:r>
            <a:r>
              <a:rPr lang="ar-IQ" dirty="0" err="1"/>
              <a:t>للتاثيرات</a:t>
            </a:r>
            <a:r>
              <a:rPr lang="ar-IQ" dirty="0"/>
              <a:t> العصبية المنبهة لحجم الضربة </a:t>
            </a:r>
            <a:r>
              <a:rPr lang="en-US" dirty="0"/>
              <a:t>Stroke Volume  </a:t>
            </a:r>
            <a:r>
              <a:rPr lang="ar-IQ" dirty="0"/>
              <a:t>ومعدل القلب </a:t>
            </a:r>
            <a:r>
              <a:rPr lang="en-US" dirty="0"/>
              <a:t>Heart Rate  .</a:t>
            </a:r>
          </a:p>
          <a:p>
            <a:r>
              <a:rPr lang="en-US" dirty="0"/>
              <a:t>3 – </a:t>
            </a:r>
            <a:r>
              <a:rPr lang="ar-IQ" dirty="0"/>
              <a:t>التناسب فيما بين معدل القلب وبين نوع النشاط الرياضي التخصصي الممارس ، في حالة الراحة واثناء النشاط </a:t>
            </a:r>
            <a:r>
              <a:rPr lang="en-US" dirty="0"/>
              <a:t>During Activity  .</a:t>
            </a:r>
          </a:p>
          <a:p>
            <a:r>
              <a:rPr lang="en-US" dirty="0"/>
              <a:t>4 – </a:t>
            </a:r>
            <a:r>
              <a:rPr lang="ar-IQ" dirty="0"/>
              <a:t>التناسب فيما بين ضغط الدم الانقباضي وضغط الدم الانبساطي وبين نوع النشاط الرياضي التخصصي الممارس .</a:t>
            </a:r>
          </a:p>
          <a:p>
            <a:r>
              <a:rPr lang="ar-IQ" dirty="0"/>
              <a:t>5 – زيادة الفترة الفاصلة بين كل </a:t>
            </a:r>
            <a:r>
              <a:rPr lang="ar-IQ" dirty="0" err="1"/>
              <a:t>انقباضة</a:t>
            </a:r>
            <a:r>
              <a:rPr lang="ar-IQ" dirty="0"/>
              <a:t> قلبية واخرى  ( قلب مستريح ) .</a:t>
            </a:r>
          </a:p>
          <a:p>
            <a:r>
              <a:rPr lang="ar-IQ" dirty="0"/>
              <a:t>6 – سرعة عودة اللاعب الى الحالة الطبيعية بانتهاء الجهد البدني </a:t>
            </a:r>
          </a:p>
          <a:p>
            <a:pPr marL="0" indent="0">
              <a:buNone/>
            </a:pPr>
            <a:endParaRPr lang="ar-IQ" dirty="0"/>
          </a:p>
        </p:txBody>
      </p:sp>
    </p:spTree>
    <p:extLst>
      <p:ext uri="{BB962C8B-B14F-4D97-AF65-F5344CB8AC3E}">
        <p14:creationId xmlns:p14="http://schemas.microsoft.com/office/powerpoint/2010/main" val="2455993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965820"/>
          </a:xfrm>
          <a:gradFill>
            <a:gsLst>
              <a:gs pos="0">
                <a:srgbClr val="03D4A8"/>
              </a:gs>
              <a:gs pos="25000">
                <a:srgbClr val="21D6E0"/>
              </a:gs>
              <a:gs pos="75000">
                <a:srgbClr val="0087E6"/>
              </a:gs>
              <a:gs pos="100000">
                <a:srgbClr val="005CBF"/>
              </a:gs>
            </a:gsLst>
            <a:lin ang="5400000" scaled="0"/>
          </a:gradFill>
        </p:spPr>
        <p:txBody>
          <a:bodyPr anchor="ctr"/>
          <a:lstStyle/>
          <a:p>
            <a:pPr algn="ctr"/>
            <a:r>
              <a:rPr lang="ar-IQ" dirty="0" smtClean="0"/>
              <a:t>انسجام وتنسيق عمل القلب</a:t>
            </a:r>
            <a:endParaRPr lang="ar-IQ" dirty="0"/>
          </a:p>
        </p:txBody>
      </p:sp>
      <p:sp>
        <p:nvSpPr>
          <p:cNvPr id="3" name="عنصر نائب للمحتوى 2"/>
          <p:cNvSpPr>
            <a:spLocks noGrp="1"/>
          </p:cNvSpPr>
          <p:nvPr>
            <p:ph sz="half" idx="1"/>
          </p:nvPr>
        </p:nvSpPr>
        <p:spPr>
          <a:xfrm>
            <a:off x="457200" y="1357298"/>
            <a:ext cx="3520440" cy="4768865"/>
          </a:xfrm>
        </p:spPr>
        <p:txBody>
          <a:bodyPr>
            <a:normAutofit fontScale="92500" lnSpcReduction="20000"/>
          </a:bodyPr>
          <a:lstStyle/>
          <a:p>
            <a:pPr algn="justLow"/>
            <a:r>
              <a:rPr lang="ar-SA" dirty="0" smtClean="0">
                <a:latin typeface="Arial" pitchFamily="34" charset="0"/>
                <a:cs typeface="Arial" pitchFamily="34" charset="0"/>
              </a:rPr>
              <a:t>العضلات القلبية تتألف من ألياف مرتبطة ببعضها وبذلك تؤلف مندمج وظيفي فإذا تحفز ليف عضلي قلبي معين فان اثر التحفيز ينتقل بسرعة إلى الألياف العضلية المجاورة بعكس الألياف العضلية الهيكلية والتي هي منفصلة عن بعضها وظيفياً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 وجود منظم خطي وجهاز ينقل موجة التهيج للنبض القلبي بسرعة وتوقيت دقيق إلى عضلات القلب المختلفة .</a:t>
            </a:r>
            <a:endParaRPr lang="en-US" dirty="0" smtClean="0">
              <a:latin typeface="Arial" pitchFamily="34" charset="0"/>
              <a:cs typeface="Arial" pitchFamily="34" charset="0"/>
            </a:endParaRPr>
          </a:p>
          <a:p>
            <a:pPr algn="justLow"/>
            <a:endParaRPr lang="ar-IQ" dirty="0">
              <a:latin typeface="Arial" pitchFamily="34" charset="0"/>
              <a:cs typeface="Arial" pitchFamily="34" charset="0"/>
            </a:endParaRPr>
          </a:p>
        </p:txBody>
      </p:sp>
      <p:pic>
        <p:nvPicPr>
          <p:cNvPr id="5" name="عنصر نائب للمحتوى 4"/>
          <p:cNvPicPr>
            <a:picLocks noGrp="1"/>
          </p:cNvPicPr>
          <p:nvPr>
            <p:ph sz="half" idx="2"/>
          </p:nvPr>
        </p:nvPicPr>
        <p:blipFill>
          <a:blip r:embed="rId2"/>
          <a:srcRect/>
          <a:stretch>
            <a:fillRect/>
          </a:stretch>
        </p:blipFill>
        <p:spPr bwMode="auto">
          <a:xfrm>
            <a:off x="4000496" y="1285860"/>
            <a:ext cx="3894162" cy="3071834"/>
          </a:xfrm>
          <a:prstGeom prst="rect">
            <a:avLst/>
          </a:prstGeom>
          <a:noFill/>
          <a:ln w="9525">
            <a:noFill/>
            <a:miter lim="800000"/>
            <a:headEnd/>
            <a:tailEnd/>
          </a:ln>
        </p:spPr>
      </p:pic>
      <p:sp>
        <p:nvSpPr>
          <p:cNvPr id="6" name="مستطيل 5"/>
          <p:cNvSpPr/>
          <p:nvPr/>
        </p:nvSpPr>
        <p:spPr>
          <a:xfrm>
            <a:off x="3857620" y="4720248"/>
            <a:ext cx="4143404" cy="1569660"/>
          </a:xfrm>
          <a:prstGeom prst="rect">
            <a:avLst/>
          </a:prstGeom>
        </p:spPr>
        <p:txBody>
          <a:bodyPr wrap="square">
            <a:spAutoFit/>
          </a:bodyPr>
          <a:lstStyle/>
          <a:p>
            <a:pPr algn="justLow">
              <a:buFont typeface="Courier New" pitchFamily="49" charset="0"/>
              <a:buChar char="o"/>
            </a:pPr>
            <a:r>
              <a:rPr lang="ar-IQ" sz="2400" dirty="0" smtClean="0">
                <a:latin typeface="Arial" pitchFamily="34" charset="0"/>
                <a:cs typeface="Arial" pitchFamily="34" charset="0"/>
              </a:rPr>
              <a:t> </a:t>
            </a:r>
            <a:r>
              <a:rPr lang="ar-SA" sz="2400" dirty="0" smtClean="0">
                <a:latin typeface="Arial" pitchFamily="34" charset="0"/>
                <a:cs typeface="Arial" pitchFamily="34" charset="0"/>
              </a:rPr>
              <a:t>وجود صمامات قلبية بين الأذينين والبطينين وفي بداية الابهر والشريان الرئوي تنظم عملية امتلاء وتفريغ الأذينين والبطينين . </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764704"/>
            <a:ext cx="7488832" cy="6494085"/>
          </a:xfrm>
          <a:prstGeom prst="rect">
            <a:avLst/>
          </a:prstGeom>
        </p:spPr>
        <p:txBody>
          <a:bodyPr wrap="square">
            <a:spAutoFit/>
          </a:bodyPr>
          <a:lstStyle/>
          <a:p>
            <a:r>
              <a:rPr lang="ar-IQ" sz="2000" u="sng" dirty="0">
                <a:solidFill>
                  <a:srgbClr val="FF0000"/>
                </a:solidFill>
              </a:rPr>
              <a:t>التكيفات الفسيولوجية للتدريب الرياضي على ضغط الدم </a:t>
            </a:r>
            <a:r>
              <a:rPr lang="ar-IQ" sz="2000" u="sng" dirty="0" smtClean="0">
                <a:solidFill>
                  <a:srgbClr val="FF0000"/>
                </a:solidFill>
              </a:rPr>
              <a:t>:</a:t>
            </a:r>
          </a:p>
          <a:p>
            <a:endParaRPr lang="ar-IQ" sz="2000" u="sng" dirty="0">
              <a:solidFill>
                <a:srgbClr val="FF0000"/>
              </a:solidFill>
            </a:endParaRPr>
          </a:p>
          <a:p>
            <a:r>
              <a:rPr lang="ar-IQ" sz="2000" dirty="0"/>
              <a:t>إن للتمارين الرياضية أثرًا </a:t>
            </a:r>
            <a:r>
              <a:rPr lang="ar-IQ" sz="2000" dirty="0" smtClean="0"/>
              <a:t>فعالا </a:t>
            </a:r>
            <a:r>
              <a:rPr lang="ar-IQ" sz="2000" dirty="0"/>
              <a:t>وواضحًا على ضغط الدم بكلا القياسين </a:t>
            </a:r>
            <a:r>
              <a:rPr lang="ar-IQ" sz="2000" dirty="0" err="1"/>
              <a:t>الإنقباضي</a:t>
            </a:r>
            <a:endParaRPr lang="ar-IQ" sz="2000" dirty="0"/>
          </a:p>
          <a:p>
            <a:r>
              <a:rPr lang="ar-IQ" sz="2000" dirty="0" err="1"/>
              <a:t>والإنبساطي</a:t>
            </a:r>
            <a:r>
              <a:rPr lang="ar-IQ" sz="2000" dirty="0"/>
              <a:t> ، وقد دلت التجارب العلمية على أن التمارين الرياضية تساعد على هبوط </a:t>
            </a:r>
            <a:r>
              <a:rPr lang="ar-IQ" sz="2000" dirty="0" smtClean="0"/>
              <a:t>الضغط بالنسبة </a:t>
            </a:r>
            <a:r>
              <a:rPr lang="ar-IQ" sz="2000" dirty="0"/>
              <a:t>لأولئك الأشخاص الذين يعانون من افراط في ارتفاع ضغطهم . كما ان </a:t>
            </a:r>
            <a:r>
              <a:rPr lang="ar-IQ" sz="2000" dirty="0" smtClean="0"/>
              <a:t>ممارسة التمرينات البدنية </a:t>
            </a:r>
            <a:r>
              <a:rPr lang="ar-IQ" sz="2000" dirty="0"/>
              <a:t>قد اثبتت فاعليتها بناء على الدراسات التي اوضحت انه يمكن أن </a:t>
            </a:r>
            <a:r>
              <a:rPr lang="ar-IQ" sz="2000" dirty="0" smtClean="0"/>
              <a:t>تتخذ كأسلوب </a:t>
            </a:r>
            <a:r>
              <a:rPr lang="ar-IQ" sz="2000" dirty="0"/>
              <a:t>وقائي من اجل تجنب ارتفاع ضغط الدم قبل أن تظهر أعراضه على الانسان .</a:t>
            </a:r>
          </a:p>
          <a:p>
            <a:r>
              <a:rPr lang="ar-IQ" sz="2000" dirty="0"/>
              <a:t>وتشير نتائج الدراسات </a:t>
            </a:r>
            <a:r>
              <a:rPr lang="ar-IQ" sz="2000" dirty="0" smtClean="0"/>
              <a:t>العلمية </a:t>
            </a:r>
            <a:r>
              <a:rPr lang="ar-IQ" sz="2000" dirty="0"/>
              <a:t>الى ان ممارسة التمارين الرياضية تؤدي الى تقليل</a:t>
            </a:r>
          </a:p>
          <a:p>
            <a:r>
              <a:rPr lang="ar-IQ" sz="2000" dirty="0"/>
              <a:t>ضغط الدم حتى بالنسبة للأشخاص من ذوي الضغط الطبيعي ، كما ان ضغط الدم </a:t>
            </a:r>
            <a:r>
              <a:rPr lang="ar-IQ" sz="2000" dirty="0" smtClean="0"/>
              <a:t>لدى الرياضيين </a:t>
            </a:r>
            <a:r>
              <a:rPr lang="ar-IQ" sz="2000" dirty="0"/>
              <a:t>يكون عادة اقل من غير الرياضيين في وقت الراحة ، ويعتبر ضغط الدم </a:t>
            </a:r>
            <a:r>
              <a:rPr lang="ar-IQ" sz="2000" dirty="0" smtClean="0"/>
              <a:t>غير المرتفع </a:t>
            </a:r>
            <a:r>
              <a:rPr lang="ar-IQ" sz="2000" dirty="0"/>
              <a:t>وعدد نبضات القلب في الراحة من المؤشرات الفسيولوجية على حالة التدريب الجيدة</a:t>
            </a:r>
            <a:r>
              <a:rPr lang="ar-IQ" sz="2000" dirty="0" smtClean="0"/>
              <a:t>.</a:t>
            </a:r>
            <a:endParaRPr lang="ar-IQ" sz="2000" dirty="0"/>
          </a:p>
          <a:p>
            <a:endParaRPr lang="ar-IQ" sz="2000" dirty="0"/>
          </a:p>
          <a:p>
            <a:endParaRPr lang="ar-IQ" sz="2000" dirty="0"/>
          </a:p>
          <a:p>
            <a:endParaRPr lang="ar-IQ" sz="2000" dirty="0"/>
          </a:p>
          <a:p>
            <a:endParaRPr lang="ar-IQ" sz="2000" dirty="0"/>
          </a:p>
          <a:p>
            <a:endParaRPr lang="ar-IQ" sz="2000" dirty="0"/>
          </a:p>
        </p:txBody>
      </p:sp>
    </p:spTree>
    <p:extLst>
      <p:ext uri="{BB962C8B-B14F-4D97-AF65-F5344CB8AC3E}">
        <p14:creationId xmlns:p14="http://schemas.microsoft.com/office/powerpoint/2010/main" val="669381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664"/>
          <a:stretch/>
        </p:blipFill>
        <p:spPr bwMode="auto">
          <a:xfrm>
            <a:off x="193674" y="414034"/>
            <a:ext cx="7906717" cy="474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204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5671" y="692696"/>
            <a:ext cx="7272808" cy="6001643"/>
          </a:xfrm>
          <a:prstGeom prst="rect">
            <a:avLst/>
          </a:prstGeom>
        </p:spPr>
        <p:txBody>
          <a:bodyPr wrap="square">
            <a:spAutoFit/>
          </a:bodyPr>
          <a:lstStyle/>
          <a:p>
            <a:r>
              <a:rPr lang="ar-IQ" sz="2400" b="1" u="sng" dirty="0" smtClean="0">
                <a:solidFill>
                  <a:srgbClr val="FF0000"/>
                </a:solidFill>
                <a:latin typeface="Arial" pitchFamily="34" charset="0"/>
                <a:cs typeface="Arial" pitchFamily="34" charset="0"/>
              </a:rPr>
              <a:t>ثانيا </a:t>
            </a:r>
            <a:r>
              <a:rPr lang="ar-IQ" sz="2400" b="1" u="sng" dirty="0">
                <a:solidFill>
                  <a:srgbClr val="FF0000"/>
                </a:solidFill>
                <a:latin typeface="Arial" pitchFamily="34" charset="0"/>
                <a:cs typeface="Arial" pitchFamily="34" charset="0"/>
              </a:rPr>
              <a:t>الجهاز الدوري </a:t>
            </a:r>
            <a:r>
              <a:rPr lang="en-US" sz="2400" b="1" u="sng" dirty="0" smtClean="0">
                <a:solidFill>
                  <a:srgbClr val="FF0000"/>
                </a:solidFill>
                <a:latin typeface="Arial" pitchFamily="34" charset="0"/>
                <a:cs typeface="Arial" pitchFamily="34" charset="0"/>
              </a:rPr>
              <a:t>CIRCULATORY </a:t>
            </a:r>
            <a:r>
              <a:rPr lang="en-US" sz="2400" b="1" u="sng" dirty="0">
                <a:solidFill>
                  <a:srgbClr val="FF0000"/>
                </a:solidFill>
                <a:latin typeface="Arial" pitchFamily="34" charset="0"/>
                <a:cs typeface="Arial" pitchFamily="34" charset="0"/>
              </a:rPr>
              <a:t>SYSTEM  :</a:t>
            </a:r>
          </a:p>
          <a:p>
            <a:r>
              <a:rPr lang="ar-IQ" sz="2400" b="1" dirty="0" smtClean="0">
                <a:latin typeface="Arial" pitchFamily="34" charset="0"/>
                <a:cs typeface="Arial" pitchFamily="34" charset="0"/>
              </a:rPr>
              <a:t>أ </a:t>
            </a:r>
            <a:r>
              <a:rPr lang="ar-IQ" sz="2400" b="1" dirty="0">
                <a:latin typeface="Arial" pitchFamily="34" charset="0"/>
                <a:cs typeface="Arial" pitchFamily="34" charset="0"/>
              </a:rPr>
              <a:t>) التغيرات الفسيولوجية </a:t>
            </a:r>
            <a:r>
              <a:rPr lang="en-US" sz="2400" b="1" dirty="0">
                <a:latin typeface="Arial" pitchFamily="34" charset="0"/>
                <a:cs typeface="Arial" pitchFamily="34" charset="0"/>
              </a:rPr>
              <a:t>PHYSIOLOGICAL CHANGES  :</a:t>
            </a:r>
          </a:p>
          <a:p>
            <a:r>
              <a:rPr lang="en-US" sz="2400" b="1" dirty="0">
                <a:latin typeface="Arial" pitchFamily="34" charset="0"/>
                <a:cs typeface="Arial" pitchFamily="34" charset="0"/>
              </a:rPr>
              <a:t>1 – </a:t>
            </a:r>
            <a:r>
              <a:rPr lang="ar-IQ" sz="2400" b="1" dirty="0">
                <a:latin typeface="Arial" pitchFamily="34" charset="0"/>
                <a:cs typeface="Arial" pitchFamily="34" charset="0"/>
              </a:rPr>
              <a:t>زيادة كثافة وانتشار الشبكة الوعائية للدورة الدموية بالجسم عموما </a:t>
            </a:r>
          </a:p>
          <a:p>
            <a:r>
              <a:rPr lang="ar-IQ" sz="2400" b="1" dirty="0">
                <a:latin typeface="Arial" pitchFamily="34" charset="0"/>
                <a:cs typeface="Arial" pitchFamily="34" charset="0"/>
              </a:rPr>
              <a:t>2 – نقل كمية اكبر من الوقود اللازم لعملية التمثيل الغذائي ( الايض ) .</a:t>
            </a:r>
          </a:p>
          <a:p>
            <a:r>
              <a:rPr lang="ar-IQ" sz="2400" b="1" dirty="0">
                <a:latin typeface="Arial" pitchFamily="34" charset="0"/>
                <a:cs typeface="Arial" pitchFamily="34" charset="0"/>
              </a:rPr>
              <a:t>3 – ارتفاع معدل اتحاد </a:t>
            </a:r>
            <a:r>
              <a:rPr lang="ar-IQ" sz="2400" b="1" dirty="0" err="1">
                <a:latin typeface="Arial" pitchFamily="34" charset="0"/>
                <a:cs typeface="Arial" pitchFamily="34" charset="0"/>
              </a:rPr>
              <a:t>هيموكلوبين</a:t>
            </a:r>
            <a:r>
              <a:rPr lang="ar-IQ" sz="2400" b="1" dirty="0">
                <a:latin typeface="Arial" pitchFamily="34" charset="0"/>
                <a:cs typeface="Arial" pitchFamily="34" charset="0"/>
              </a:rPr>
              <a:t> الدم </a:t>
            </a:r>
            <a:r>
              <a:rPr lang="ar-IQ" sz="2400" b="1" dirty="0" err="1">
                <a:latin typeface="Arial" pitchFamily="34" charset="0"/>
                <a:cs typeface="Arial" pitchFamily="34" charset="0"/>
              </a:rPr>
              <a:t>بالاوكسجين</a:t>
            </a:r>
            <a:r>
              <a:rPr lang="ar-IQ" sz="2400" b="1" dirty="0">
                <a:latin typeface="Arial" pitchFamily="34" charset="0"/>
                <a:cs typeface="Arial" pitchFamily="34" charset="0"/>
              </a:rPr>
              <a:t> في الرئتين ( التنفس الخارجي ) وبثاني اوكسيد الكاربون </a:t>
            </a:r>
            <a:r>
              <a:rPr lang="ar-IQ" sz="2400" b="1" dirty="0" err="1">
                <a:latin typeface="Arial" pitchFamily="34" charset="0"/>
                <a:cs typeface="Arial" pitchFamily="34" charset="0"/>
              </a:rPr>
              <a:t>بالانسجة</a:t>
            </a:r>
            <a:r>
              <a:rPr lang="ar-IQ" sz="2400" b="1" dirty="0">
                <a:latin typeface="Arial" pitchFamily="34" charset="0"/>
                <a:cs typeface="Arial" pitchFamily="34" charset="0"/>
              </a:rPr>
              <a:t> العضلية ( التنفس الخلوي ) .</a:t>
            </a:r>
          </a:p>
          <a:p>
            <a:r>
              <a:rPr lang="ar-IQ" sz="2400" b="1" dirty="0">
                <a:latin typeface="Arial" pitchFamily="34" charset="0"/>
                <a:cs typeface="Arial" pitchFamily="34" charset="0"/>
              </a:rPr>
              <a:t>4 – التنبيه الى زيادة سرعة وعمق التنفس بفعل منعكس كنتيجة لزيادة كمية الدم المدفوعة في الاوعية الدموية </a:t>
            </a:r>
            <a:r>
              <a:rPr lang="en-US" sz="2400" b="1" dirty="0">
                <a:latin typeface="Arial" pitchFamily="34" charset="0"/>
                <a:cs typeface="Arial" pitchFamily="34" charset="0"/>
              </a:rPr>
              <a:t>blood Vessels  .</a:t>
            </a:r>
          </a:p>
          <a:p>
            <a:r>
              <a:rPr lang="en-US" sz="2400" b="1" dirty="0">
                <a:latin typeface="Arial" pitchFamily="34" charset="0"/>
                <a:cs typeface="Arial" pitchFamily="34" charset="0"/>
              </a:rPr>
              <a:t>5 – </a:t>
            </a:r>
            <a:r>
              <a:rPr lang="ar-IQ" sz="2400" b="1" dirty="0">
                <a:latin typeface="Arial" pitchFamily="34" charset="0"/>
                <a:cs typeface="Arial" pitchFamily="34" charset="0"/>
              </a:rPr>
              <a:t>زيادة كمية الدم المدفوعة الى الشعيرات المحيطة بالحويصلات .</a:t>
            </a:r>
          </a:p>
          <a:p>
            <a:r>
              <a:rPr lang="ar-IQ" sz="2400" b="1" dirty="0">
                <a:latin typeface="Arial" pitchFamily="34" charset="0"/>
                <a:cs typeface="Arial" pitchFamily="34" charset="0"/>
              </a:rPr>
              <a:t>6 – زيادة كمية الدم الشرياني </a:t>
            </a:r>
            <a:r>
              <a:rPr lang="en-US" sz="2400" b="1" dirty="0">
                <a:latin typeface="Arial" pitchFamily="34" charset="0"/>
                <a:cs typeface="Arial" pitchFamily="34" charset="0"/>
              </a:rPr>
              <a:t>Arterial Blood  </a:t>
            </a:r>
            <a:r>
              <a:rPr lang="ar-IQ" sz="2400" b="1" dirty="0">
                <a:latin typeface="Arial" pitchFamily="34" charset="0"/>
                <a:cs typeface="Arial" pitchFamily="34" charset="0"/>
              </a:rPr>
              <a:t>المغذية </a:t>
            </a:r>
            <a:r>
              <a:rPr lang="ar-IQ" sz="2400" b="1" dirty="0" err="1">
                <a:latin typeface="Arial" pitchFamily="34" charset="0"/>
                <a:cs typeface="Arial" pitchFamily="34" charset="0"/>
              </a:rPr>
              <a:t>للانسجة</a:t>
            </a:r>
            <a:r>
              <a:rPr lang="ar-IQ" sz="2400" b="1" dirty="0">
                <a:latin typeface="Arial" pitchFamily="34" charset="0"/>
                <a:cs typeface="Arial" pitchFamily="34" charset="0"/>
              </a:rPr>
              <a:t> العضلية .</a:t>
            </a:r>
          </a:p>
          <a:p>
            <a:r>
              <a:rPr lang="ar-IQ" sz="2400" b="1" dirty="0">
                <a:latin typeface="Arial" pitchFamily="34" charset="0"/>
                <a:cs typeface="Arial" pitchFamily="34" charset="0"/>
              </a:rPr>
              <a:t>7 – زيادة تركيز </a:t>
            </a:r>
            <a:r>
              <a:rPr lang="ar-IQ" sz="2400" b="1" dirty="0" err="1">
                <a:latin typeface="Arial" pitchFamily="34" charset="0"/>
                <a:cs typeface="Arial" pitchFamily="34" charset="0"/>
              </a:rPr>
              <a:t>الهيموكلوبين</a:t>
            </a:r>
            <a:r>
              <a:rPr lang="ar-IQ" sz="2400" b="1" dirty="0">
                <a:latin typeface="Arial" pitchFamily="34" charset="0"/>
                <a:cs typeface="Arial" pitchFamily="34" charset="0"/>
              </a:rPr>
              <a:t> كنتيجة </a:t>
            </a:r>
            <a:r>
              <a:rPr lang="ar-IQ" sz="2400" b="1" dirty="0" err="1">
                <a:latin typeface="Arial" pitchFamily="34" charset="0"/>
                <a:cs typeface="Arial" pitchFamily="34" charset="0"/>
              </a:rPr>
              <a:t>لافراز</a:t>
            </a:r>
            <a:r>
              <a:rPr lang="ar-IQ" sz="2400" b="1" dirty="0">
                <a:latin typeface="Arial" pitchFamily="34" charset="0"/>
                <a:cs typeface="Arial" pitchFamily="34" charset="0"/>
              </a:rPr>
              <a:t> العرق مما يؤدي الى زيادة القدرة على اتمام عملية التبادل الغازي </a:t>
            </a:r>
            <a:r>
              <a:rPr lang="en-US" sz="2400" b="1" dirty="0">
                <a:latin typeface="Arial" pitchFamily="34" charset="0"/>
                <a:cs typeface="Arial" pitchFamily="34" charset="0"/>
              </a:rPr>
              <a:t>Gases Exchange  .</a:t>
            </a:r>
          </a:p>
          <a:p>
            <a:r>
              <a:rPr lang="en-US" sz="2400" b="1" dirty="0">
                <a:latin typeface="Arial" pitchFamily="34" charset="0"/>
                <a:cs typeface="Arial" pitchFamily="34" charset="0"/>
              </a:rPr>
              <a:t>8 – </a:t>
            </a:r>
            <a:r>
              <a:rPr lang="ar-IQ" sz="2400" b="1" dirty="0">
                <a:latin typeface="Arial" pitchFamily="34" charset="0"/>
                <a:cs typeface="Arial" pitchFamily="34" charset="0"/>
              </a:rPr>
              <a:t>زيادة الدورة الشعرية </a:t>
            </a:r>
            <a:r>
              <a:rPr lang="ar-IQ" sz="2400" b="1" dirty="0" err="1">
                <a:latin typeface="Arial" pitchFamily="34" charset="0"/>
                <a:cs typeface="Arial" pitchFamily="34" charset="0"/>
              </a:rPr>
              <a:t>بالانسجة</a:t>
            </a:r>
            <a:r>
              <a:rPr lang="ar-IQ" sz="2400" b="1" dirty="0">
                <a:latin typeface="Arial" pitchFamily="34" charset="0"/>
                <a:cs typeface="Arial" pitchFamily="34" charset="0"/>
              </a:rPr>
              <a:t> العضلية </a:t>
            </a:r>
            <a:r>
              <a:rPr lang="en-US" sz="2400" b="1" dirty="0">
                <a:latin typeface="Arial" pitchFamily="34" charset="0"/>
                <a:cs typeface="Arial" pitchFamily="34" charset="0"/>
              </a:rPr>
              <a:t>Muscular Tissues ، </a:t>
            </a:r>
            <a:r>
              <a:rPr lang="ar-IQ" sz="2400" b="1" dirty="0">
                <a:latin typeface="Arial" pitchFamily="34" charset="0"/>
                <a:cs typeface="Arial" pitchFamily="34" charset="0"/>
              </a:rPr>
              <a:t>عن طريق تفتح الشعيرات الخاملة وتكوين شعيرات دموية جديدة .</a:t>
            </a:r>
          </a:p>
        </p:txBody>
      </p:sp>
    </p:spTree>
    <p:extLst>
      <p:ext uri="{BB962C8B-B14F-4D97-AF65-F5344CB8AC3E}">
        <p14:creationId xmlns:p14="http://schemas.microsoft.com/office/powerpoint/2010/main" val="2605896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1965" y="908720"/>
            <a:ext cx="7776864" cy="5293757"/>
          </a:xfrm>
          <a:prstGeom prst="rect">
            <a:avLst/>
          </a:prstGeom>
        </p:spPr>
        <p:txBody>
          <a:bodyPr wrap="square">
            <a:spAutoFit/>
          </a:bodyPr>
          <a:lstStyle/>
          <a:p>
            <a:r>
              <a:rPr lang="ar-IQ" sz="2000" b="1" dirty="0"/>
              <a:t>( ب ) التكيفات الفسيولوجية </a:t>
            </a:r>
            <a:r>
              <a:rPr lang="en-US" sz="2000" b="1" dirty="0"/>
              <a:t>PHYSIOLOGICAL ADAPTATION  :</a:t>
            </a:r>
            <a:endParaRPr lang="en-US" sz="2000" dirty="0"/>
          </a:p>
          <a:p>
            <a:r>
              <a:rPr lang="en-US" sz="2000" dirty="0"/>
              <a:t>1 – </a:t>
            </a:r>
            <a:r>
              <a:rPr lang="ar-IQ" sz="2000" dirty="0"/>
              <a:t>زيادة عدد خلايا كريات الدم الحمراء </a:t>
            </a:r>
            <a:r>
              <a:rPr lang="en-US" sz="2000" dirty="0"/>
              <a:t>Red Blood Cells or Erythrocytes  ، </a:t>
            </a:r>
            <a:r>
              <a:rPr lang="ar-IQ" sz="2000" dirty="0"/>
              <a:t>وبالتالي زيادة </a:t>
            </a:r>
            <a:r>
              <a:rPr lang="ar-IQ" sz="2000" dirty="0" err="1"/>
              <a:t>الهيموكلوبين</a:t>
            </a:r>
            <a:r>
              <a:rPr lang="ar-IQ" sz="2000" dirty="0"/>
              <a:t> بالدورة الوعائية .</a:t>
            </a:r>
          </a:p>
          <a:p>
            <a:r>
              <a:rPr lang="ar-IQ" sz="2000" dirty="0"/>
              <a:t>2 – التناسب الطردي فيما بين زيادة عدد كريات الدم الحمراء وبين حجم الجهد البدني </a:t>
            </a:r>
            <a:r>
              <a:rPr lang="en-US" sz="2000" dirty="0"/>
              <a:t>Physical Effort  </a:t>
            </a:r>
            <a:r>
              <a:rPr lang="ar-IQ" sz="2000" dirty="0"/>
              <a:t>المبذول في النشاط الرياضي التخصصي .</a:t>
            </a:r>
          </a:p>
          <a:p>
            <a:r>
              <a:rPr lang="ar-IQ" sz="2000" dirty="0"/>
              <a:t>3 – الزيادة المؤقتة والمحددة لعدد </a:t>
            </a:r>
            <a:r>
              <a:rPr lang="ar-IQ" sz="2000" dirty="0" smtClean="0"/>
              <a:t>خلايا </a:t>
            </a:r>
            <a:r>
              <a:rPr lang="ar-IQ" sz="2000" dirty="0"/>
              <a:t>الدم البيضاء </a:t>
            </a:r>
            <a:r>
              <a:rPr lang="en-US" sz="2000" dirty="0"/>
              <a:t>White Blood </a:t>
            </a:r>
            <a:r>
              <a:rPr lang="en-US" sz="2000" dirty="0" smtClean="0"/>
              <a:t>cells </a:t>
            </a:r>
            <a:r>
              <a:rPr lang="en-US" sz="2000" dirty="0"/>
              <a:t>or Leukocytes </a:t>
            </a:r>
            <a:r>
              <a:rPr lang="ar-IQ" sz="2000" dirty="0"/>
              <a:t>خلال التدريب ثم العودة الى العدد الطبيعي بعده .</a:t>
            </a:r>
          </a:p>
          <a:p>
            <a:r>
              <a:rPr lang="ar-IQ" sz="2000" dirty="0"/>
              <a:t>4 – سرعة التبادل الغازي والغذائي </a:t>
            </a:r>
            <a:r>
              <a:rPr lang="en-US" sz="2000" dirty="0"/>
              <a:t>Tropic  </a:t>
            </a:r>
            <a:r>
              <a:rPr lang="ar-IQ" sz="2000" dirty="0"/>
              <a:t>بين الجهاز الدوري والانسجة العضلية العامل اثناء الجهد البدني .</a:t>
            </a:r>
          </a:p>
          <a:p>
            <a:r>
              <a:rPr lang="ar-IQ" sz="2000" dirty="0"/>
              <a:t>5 – اعادة توزيع الدم بزيادة المدفوع </a:t>
            </a:r>
            <a:r>
              <a:rPr lang="ar-IQ" sz="2000" dirty="0" err="1"/>
              <a:t>بالانسجة</a:t>
            </a:r>
            <a:r>
              <a:rPr lang="ar-IQ" sz="2000" dirty="0"/>
              <a:t> العاملة اثناء المجهود وخفضه بالمناطق البطنية ( </a:t>
            </a:r>
            <a:r>
              <a:rPr lang="ar-IQ" sz="2000" dirty="0" err="1"/>
              <a:t>الحشوية</a:t>
            </a:r>
            <a:r>
              <a:rPr lang="ar-IQ" sz="2000" dirty="0"/>
              <a:t> ) </a:t>
            </a:r>
            <a:r>
              <a:rPr lang="en-US" sz="2000" dirty="0"/>
              <a:t>Abdominal  </a:t>
            </a:r>
            <a:r>
              <a:rPr lang="ar-IQ" sz="2000" dirty="0"/>
              <a:t>غير العاملة .</a:t>
            </a:r>
          </a:p>
          <a:p>
            <a:r>
              <a:rPr lang="ar-IQ" sz="2000" dirty="0"/>
              <a:t>6 – انخفاض حموضة الدم </a:t>
            </a:r>
            <a:r>
              <a:rPr lang="en-US" sz="2000" dirty="0" err="1"/>
              <a:t>Acidness</a:t>
            </a:r>
            <a:r>
              <a:rPr lang="en-US" sz="2000" dirty="0"/>
              <a:t> ، </a:t>
            </a:r>
            <a:r>
              <a:rPr lang="ar-IQ" sz="2000" dirty="0" err="1"/>
              <a:t>والخفاض</a:t>
            </a:r>
            <a:r>
              <a:rPr lang="ar-IQ" sz="2000" dirty="0"/>
              <a:t> على قلويته </a:t>
            </a:r>
            <a:r>
              <a:rPr lang="en-US" sz="2000" dirty="0"/>
              <a:t>Alkalinity  .</a:t>
            </a:r>
          </a:p>
          <a:p>
            <a:r>
              <a:rPr lang="en-US" sz="2000" dirty="0"/>
              <a:t>7 – </a:t>
            </a:r>
            <a:r>
              <a:rPr lang="ar-IQ" sz="2000" dirty="0"/>
              <a:t>انخفاض حجم المقاومة التي يتعرض لها الدم </a:t>
            </a:r>
            <a:r>
              <a:rPr lang="ar-IQ" sz="2000" dirty="0" err="1"/>
              <a:t>بالاوعية</a:t>
            </a:r>
            <a:r>
              <a:rPr lang="ar-IQ" sz="2000" dirty="0"/>
              <a:t> الدموية .</a:t>
            </a:r>
          </a:p>
          <a:p>
            <a:r>
              <a:rPr lang="ar-IQ" sz="2000" dirty="0"/>
              <a:t>8 – ارتفاع ضغط الدم الوريدي ، وتحسن الدورة الوريدية </a:t>
            </a:r>
            <a:r>
              <a:rPr lang="ar-IQ" sz="2000" dirty="0" err="1"/>
              <a:t>باطراف</a:t>
            </a:r>
            <a:r>
              <a:rPr lang="ar-IQ" sz="2000" dirty="0"/>
              <a:t> الجسم .</a:t>
            </a:r>
          </a:p>
          <a:p>
            <a:r>
              <a:rPr lang="ar-IQ" sz="2000" dirty="0"/>
              <a:t>9 – خفض دين الاوكسجين الى حده الادنى في الانشطة المرتفعة الشدة .</a:t>
            </a:r>
          </a:p>
          <a:p>
            <a:r>
              <a:rPr lang="ar-IQ" sz="2000" dirty="0"/>
              <a:t> </a:t>
            </a:r>
          </a:p>
        </p:txBody>
      </p:sp>
    </p:spTree>
    <p:extLst>
      <p:ext uri="{BB962C8B-B14F-4D97-AF65-F5344CB8AC3E}">
        <p14:creationId xmlns:p14="http://schemas.microsoft.com/office/powerpoint/2010/main" val="3102428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7848872" cy="5632311"/>
          </a:xfrm>
          <a:prstGeom prst="rect">
            <a:avLst/>
          </a:prstGeom>
        </p:spPr>
        <p:txBody>
          <a:bodyPr wrap="square">
            <a:spAutoFit/>
          </a:bodyPr>
          <a:lstStyle/>
          <a:p>
            <a:r>
              <a:rPr lang="ar-IQ" sz="2000" u="sng" dirty="0">
                <a:solidFill>
                  <a:srgbClr val="FF0000"/>
                </a:solidFill>
              </a:rPr>
              <a:t>التكيفات الفسيولوجية للتدريب الرياضي على الدم :</a:t>
            </a:r>
          </a:p>
          <a:p>
            <a:r>
              <a:rPr lang="ar-IQ" sz="2000" dirty="0"/>
              <a:t>لا تقتصر التكيفات القلبية عند الرياضيين على تحسن حجم ووظيف القلب ، </a:t>
            </a:r>
            <a:r>
              <a:rPr lang="ar-IQ" sz="2000" dirty="0" smtClean="0"/>
              <a:t>بل يتحسن </a:t>
            </a:r>
            <a:r>
              <a:rPr lang="ar-IQ" sz="2000" dirty="0"/>
              <a:t>أيضا كفاءة الدم الذي يعتبر هو الناقل الأساسي للغذاء والأوكسجين </a:t>
            </a:r>
            <a:r>
              <a:rPr lang="ar-IQ" sz="2000" dirty="0" smtClean="0"/>
              <a:t>للعضلات </a:t>
            </a:r>
            <a:r>
              <a:rPr lang="ar-IQ" sz="2000" dirty="0"/>
              <a:t>ا لعاملة </a:t>
            </a:r>
            <a:r>
              <a:rPr lang="ar-IQ" sz="2000" dirty="0" smtClean="0"/>
              <a:t>،حيث </a:t>
            </a:r>
            <a:r>
              <a:rPr lang="ar-IQ" sz="2000" dirty="0" smtClean="0"/>
              <a:t>تؤدي </a:t>
            </a:r>
            <a:r>
              <a:rPr lang="ar-IQ" sz="2000" dirty="0"/>
              <a:t>ممارسة النشاط الرياضي وخاصة الأنشطة </a:t>
            </a:r>
            <a:r>
              <a:rPr lang="ar-IQ" sz="2000" dirty="0" err="1"/>
              <a:t>الأوكسجينية</a:t>
            </a:r>
            <a:r>
              <a:rPr lang="ar-IQ" sz="2000" dirty="0"/>
              <a:t> إلى حدوث التكيفات</a:t>
            </a:r>
          </a:p>
          <a:p>
            <a:r>
              <a:rPr lang="ar-IQ" sz="2000" dirty="0"/>
              <a:t>الفسيولوجية التالية :</a:t>
            </a:r>
          </a:p>
          <a:p>
            <a:r>
              <a:rPr lang="ar-IQ" sz="2000" dirty="0"/>
              <a:t>١- زيادة حجم الدم مع التمرين المستمر .</a:t>
            </a:r>
          </a:p>
          <a:p>
            <a:r>
              <a:rPr lang="ar-IQ" sz="2000" dirty="0"/>
              <a:t>٢- زيادة معدل إنتاج كريات الدم الحمراء .</a:t>
            </a:r>
          </a:p>
          <a:p>
            <a:r>
              <a:rPr lang="ar-IQ" sz="2000" dirty="0"/>
              <a:t>مع الإشارة إلى أن الزيادة في خلايا الدم الحمراء ربما تسهم أيضا في زيادة حجم </a:t>
            </a:r>
            <a:r>
              <a:rPr lang="ar-IQ" sz="2000" dirty="0" smtClean="0"/>
              <a:t>الدم  </a:t>
            </a:r>
            <a:r>
              <a:rPr lang="ar-IQ" sz="2000" dirty="0"/>
              <a:t>ولكن هذ ه الزيادة لا تكون متناسبة ، فعندما تظهر الزيادة في خلايا الدم الحمراء </a:t>
            </a:r>
            <a:r>
              <a:rPr lang="ar-IQ" sz="2000" dirty="0" smtClean="0"/>
              <a:t>فإن </a:t>
            </a:r>
            <a:r>
              <a:rPr lang="ar-IQ" sz="2000" dirty="0"/>
              <a:t>حجم البلازما يزيد عادة بنسبة أكبر ، وعلى الرغم من الزيادة الفعلية في </a:t>
            </a:r>
            <a:r>
              <a:rPr lang="ar-IQ" sz="2000" dirty="0" smtClean="0"/>
              <a:t>عدد أي </a:t>
            </a:r>
            <a:r>
              <a:rPr lang="ar-IQ" sz="2000" dirty="0"/>
              <a:t>النسبة بين خلايا الدم ( </a:t>
            </a:r>
            <a:r>
              <a:rPr lang="en-US" sz="2000" dirty="0"/>
              <a:t>Hematocrit </a:t>
            </a:r>
            <a:r>
              <a:rPr lang="ar-IQ" sz="2000" dirty="0"/>
              <a:t>خلايا الدم الحمراء فإن ( </a:t>
            </a:r>
            <a:r>
              <a:rPr lang="ar-IQ" sz="2000" dirty="0" err="1" smtClean="0"/>
              <a:t>الهيموتكريت</a:t>
            </a:r>
            <a:r>
              <a:rPr lang="ar-IQ" sz="2000" dirty="0"/>
              <a:t> </a:t>
            </a:r>
            <a:r>
              <a:rPr lang="ar-IQ" sz="2000" dirty="0" smtClean="0"/>
              <a:t>الحمراء </a:t>
            </a:r>
            <a:r>
              <a:rPr lang="ar-IQ" sz="2000" dirty="0"/>
              <a:t>وحجم الدم الكلي تنخفض ، ويلاحظ أن </a:t>
            </a:r>
            <a:r>
              <a:rPr lang="ar-IQ" sz="2000" dirty="0" err="1"/>
              <a:t>الهيموتكريت</a:t>
            </a:r>
            <a:r>
              <a:rPr lang="ar-IQ" sz="2000" dirty="0"/>
              <a:t> ينخفض بالرغم </a:t>
            </a:r>
            <a:r>
              <a:rPr lang="ar-IQ" sz="2000" dirty="0" smtClean="0"/>
              <a:t>من وجود </a:t>
            </a:r>
            <a:r>
              <a:rPr lang="ar-IQ" sz="2000" dirty="0"/>
              <a:t>زيادة طفيفة في خلايا الدم الحمراء ، وبالنسبة للرياضيين يمكن أن </a:t>
            </a:r>
            <a:r>
              <a:rPr lang="ar-IQ" sz="2000" dirty="0" smtClean="0"/>
              <a:t>ينخفض </a:t>
            </a:r>
            <a:r>
              <a:rPr lang="ar-IQ" sz="2000" dirty="0" err="1" smtClean="0"/>
              <a:t>الهيموتكريت</a:t>
            </a:r>
            <a:r>
              <a:rPr lang="ar-IQ" sz="2000" dirty="0" smtClean="0"/>
              <a:t> </a:t>
            </a:r>
            <a:r>
              <a:rPr lang="ar-IQ" sz="2000" dirty="0"/>
              <a:t>إلى الحد الذي يظهر معه الشخص وكأنه لديه فقر دم ، أي فقر دم </a:t>
            </a:r>
            <a:r>
              <a:rPr lang="ar-IQ" sz="2000" dirty="0" smtClean="0"/>
              <a:t>في الصلة </a:t>
            </a:r>
            <a:r>
              <a:rPr lang="ar-IQ" sz="2000" dirty="0"/>
              <a:t>بين تركيز خلايا الدم الحمراء والهيموجلوبين .</a:t>
            </a:r>
          </a:p>
          <a:p>
            <a:endParaRPr lang="ar-IQ" sz="2000" dirty="0"/>
          </a:p>
        </p:txBody>
      </p:sp>
    </p:spTree>
    <p:extLst>
      <p:ext uri="{BB962C8B-B14F-4D97-AF65-F5344CB8AC3E}">
        <p14:creationId xmlns:p14="http://schemas.microsoft.com/office/powerpoint/2010/main" val="3993314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1" y="692697"/>
            <a:ext cx="7312867" cy="509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614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116632"/>
            <a:ext cx="5897880" cy="360040"/>
          </a:xfrm>
        </p:spPr>
        <p:txBody>
          <a:bodyPr>
            <a:normAutofit/>
          </a:bodyPr>
          <a:lstStyle/>
          <a:p>
            <a:pPr algn="r"/>
            <a:r>
              <a:rPr lang="ar-IQ" sz="1800" dirty="0"/>
              <a:t>دهون الدم </a:t>
            </a:r>
            <a:r>
              <a:rPr lang="ar-IQ" sz="1800" dirty="0" smtClean="0"/>
              <a:t>الثلاثية</a:t>
            </a:r>
            <a:r>
              <a:rPr lang="en-US" sz="1800" dirty="0" smtClean="0"/>
              <a:t>Triglycerides</a:t>
            </a:r>
            <a:endParaRPr lang="ar-IQ" sz="1800" dirty="0"/>
          </a:p>
        </p:txBody>
      </p:sp>
      <p:sp>
        <p:nvSpPr>
          <p:cNvPr id="4" name="عنصر نائب للمحتوى 3"/>
          <p:cNvSpPr>
            <a:spLocks noGrp="1"/>
          </p:cNvSpPr>
          <p:nvPr>
            <p:ph sz="half" idx="1"/>
          </p:nvPr>
        </p:nvSpPr>
        <p:spPr>
          <a:xfrm>
            <a:off x="107504" y="476672"/>
            <a:ext cx="7992888" cy="6381328"/>
          </a:xfrm>
        </p:spPr>
        <p:txBody>
          <a:bodyPr>
            <a:normAutofit/>
          </a:bodyPr>
          <a:lstStyle/>
          <a:p>
            <a:pPr>
              <a:lnSpc>
                <a:spcPct val="150000"/>
              </a:lnSpc>
            </a:pPr>
            <a:r>
              <a:rPr lang="ar-IQ" sz="1400" b="1" dirty="0" smtClean="0">
                <a:latin typeface="Simplified Arabic" pitchFamily="18" charset="-78"/>
                <a:cs typeface="Simplified Arabic" pitchFamily="18" charset="-78"/>
              </a:rPr>
              <a:t>دهون </a:t>
            </a:r>
            <a:r>
              <a:rPr lang="ar-IQ" sz="1400" b="1" dirty="0">
                <a:latin typeface="Simplified Arabic" pitchFamily="18" charset="-78"/>
                <a:cs typeface="Simplified Arabic" pitchFamily="18" charset="-78"/>
              </a:rPr>
              <a:t>الدم الثلاثية ، </a:t>
            </a:r>
            <a:r>
              <a:rPr lang="ar-IQ" sz="1400" b="1" dirty="0" err="1">
                <a:latin typeface="Simplified Arabic" pitchFamily="18" charset="-78"/>
                <a:cs typeface="Simplified Arabic" pitchFamily="18" charset="-78"/>
              </a:rPr>
              <a:t>والكلسترول</a:t>
            </a:r>
            <a:r>
              <a:rPr lang="ar-IQ" sz="1400" b="1" dirty="0">
                <a:latin typeface="Simplified Arabic" pitchFamily="18" charset="-78"/>
                <a:cs typeface="Simplified Arabic" pitchFamily="18" charset="-78"/>
              </a:rPr>
              <a:t> ، هما المصدران الأساسيان للدهون السابحة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الدم . </a:t>
            </a:r>
            <a:br>
              <a:rPr lang="ar-IQ" sz="1400" b="1" dirty="0">
                <a:latin typeface="Simplified Arabic" pitchFamily="18" charset="-78"/>
                <a:cs typeface="Simplified Arabic" pitchFamily="18" charset="-78"/>
              </a:rPr>
            </a:br>
            <a:r>
              <a:rPr lang="ar-IQ" sz="1400" b="1" dirty="0">
                <a:latin typeface="Simplified Arabic" pitchFamily="18" charset="-78"/>
                <a:cs typeface="Simplified Arabic" pitchFamily="18" charset="-78"/>
              </a:rPr>
              <a:t>والجسم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حاجة إلى كلاهما ، </a:t>
            </a:r>
            <a:r>
              <a:rPr lang="ar-IQ" sz="1400" b="1" dirty="0" err="1">
                <a:latin typeface="Simplified Arabic" pitchFamily="18" charset="-78"/>
                <a:cs typeface="Simplified Arabic" pitchFamily="18" charset="-78"/>
              </a:rPr>
              <a:t>فالكلسترول</a:t>
            </a:r>
            <a:r>
              <a:rPr lang="ar-IQ" sz="1400" b="1" dirty="0">
                <a:latin typeface="Simplified Arabic" pitchFamily="18" charset="-78"/>
                <a:cs typeface="Simplified Arabic" pitchFamily="18" charset="-78"/>
              </a:rPr>
              <a:t> لازم لبناء خلية قوية ، وأما الدهون الثلاثية </a:t>
            </a:r>
            <a:r>
              <a:rPr lang="ar-IQ" sz="1400" b="1" dirty="0" err="1">
                <a:latin typeface="Simplified Arabic" pitchFamily="18" charset="-78"/>
                <a:cs typeface="Simplified Arabic" pitchFamily="18" charset="-78"/>
              </a:rPr>
              <a:t>فهى</a:t>
            </a:r>
            <a:r>
              <a:rPr lang="ar-IQ" sz="1400" b="1" dirty="0">
                <a:latin typeface="Simplified Arabic" pitchFamily="18" charset="-78"/>
                <a:cs typeface="Simplified Arabic" pitchFamily="18" charset="-78"/>
              </a:rPr>
              <a:t> لإنتاج الطاقة . لكن إذا زاد أحدهما أو كلاهما عن المعدلات الطبيعية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الدم ، فأنهما يعرضانك للمتاعب الصحية الخطيرة . </a:t>
            </a:r>
            <a:br>
              <a:rPr lang="ar-IQ" sz="1400" b="1" dirty="0">
                <a:latin typeface="Simplified Arabic" pitchFamily="18" charset="-78"/>
                <a:cs typeface="Simplified Arabic" pitchFamily="18" charset="-78"/>
              </a:rPr>
            </a:br>
            <a:r>
              <a:rPr lang="ar-IQ" sz="1400" b="1" dirty="0" err="1">
                <a:latin typeface="Simplified Arabic" pitchFamily="18" charset="-78"/>
                <a:cs typeface="Simplified Arabic" pitchFamily="18" charset="-78"/>
              </a:rPr>
              <a:t>ففى</a:t>
            </a:r>
            <a:r>
              <a:rPr lang="ar-IQ" sz="1400" b="1" dirty="0">
                <a:latin typeface="Simplified Arabic" pitchFamily="18" charset="-78"/>
                <a:cs typeface="Simplified Arabic" pitchFamily="18" charset="-78"/>
              </a:rPr>
              <a:t> حالة زيادة </a:t>
            </a:r>
            <a:r>
              <a:rPr lang="ar-IQ" sz="1400" b="1" dirty="0" err="1">
                <a:latin typeface="Simplified Arabic" pitchFamily="18" charset="-78"/>
                <a:cs typeface="Simplified Arabic" pitchFamily="18" charset="-78"/>
              </a:rPr>
              <a:t>الكلسترول</a:t>
            </a:r>
            <a:r>
              <a:rPr lang="ar-IQ" sz="1400" b="1" dirty="0">
                <a:latin typeface="Simplified Arabic" pitchFamily="18" charset="-78"/>
                <a:cs typeface="Simplified Arabic" pitchFamily="18" charset="-78"/>
              </a:rPr>
              <a:t> ، فالمتاعب تكون </a:t>
            </a:r>
            <a:r>
              <a:rPr lang="ar-IQ" sz="1400" b="1" dirty="0" err="1">
                <a:latin typeface="Simplified Arabic" pitchFamily="18" charset="-78"/>
                <a:cs typeface="Simplified Arabic" pitchFamily="18" charset="-78"/>
              </a:rPr>
              <a:t>إنسداد</a:t>
            </a:r>
            <a:r>
              <a:rPr lang="ar-IQ" sz="1400" b="1" dirty="0">
                <a:latin typeface="Simplified Arabic" pitchFamily="18" charset="-78"/>
                <a:cs typeface="Simplified Arabic" pitchFamily="18" charset="-78"/>
              </a:rPr>
              <a:t>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معظم الشرايين الحيوية ، مثل شرايين القلب والمخ . </a:t>
            </a:r>
            <a:br>
              <a:rPr lang="ar-IQ" sz="1400" b="1" dirty="0">
                <a:latin typeface="Simplified Arabic" pitchFamily="18" charset="-78"/>
                <a:cs typeface="Simplified Arabic" pitchFamily="18" charset="-78"/>
              </a:rPr>
            </a:br>
            <a:r>
              <a:rPr lang="ar-IQ" sz="1400" b="1" dirty="0">
                <a:latin typeface="Simplified Arabic" pitchFamily="18" charset="-78"/>
                <a:cs typeface="Simplified Arabic" pitchFamily="18" charset="-78"/>
              </a:rPr>
              <a:t>أما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حالة زيادة الدهون الثلاثية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الدم ، فإن ذلك يتسبب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خفض معدل مستوى </a:t>
            </a:r>
            <a:r>
              <a:rPr lang="ar-IQ" sz="1400" b="1" dirty="0" err="1">
                <a:latin typeface="Simplified Arabic" pitchFamily="18" charset="-78"/>
                <a:cs typeface="Simplified Arabic" pitchFamily="18" charset="-78"/>
              </a:rPr>
              <a:t>الكلسترول</a:t>
            </a:r>
            <a:r>
              <a:rPr lang="ar-IQ" sz="1400" b="1" dirty="0">
                <a:latin typeface="Simplified Arabic" pitchFamily="18" charset="-78"/>
                <a:cs typeface="Simplified Arabic" pitchFamily="18" charset="-78"/>
              </a:rPr>
              <a:t> الجيد المعروف ( </a:t>
            </a:r>
            <a:r>
              <a:rPr lang="en-US" sz="1400" b="1" dirty="0">
                <a:latin typeface="Simplified Arabic" pitchFamily="18" charset="-78"/>
                <a:cs typeface="Simplified Arabic" pitchFamily="18" charset="-78"/>
              </a:rPr>
              <a:t>HDL ) </a:t>
            </a:r>
            <a:r>
              <a:rPr lang="ar-IQ" sz="1400" b="1" dirty="0">
                <a:latin typeface="Simplified Arabic" pitchFamily="18" charset="-78"/>
                <a:cs typeface="Simplified Arabic" pitchFamily="18" charset="-78"/>
              </a:rPr>
              <a:t>بينما يرفع من معدلات </a:t>
            </a:r>
            <a:r>
              <a:rPr lang="ar-IQ" sz="1400" b="1" dirty="0" err="1">
                <a:latin typeface="Simplified Arabic" pitchFamily="18" charset="-78"/>
                <a:cs typeface="Simplified Arabic" pitchFamily="18" charset="-78"/>
              </a:rPr>
              <a:t>الكلسترول</a:t>
            </a:r>
            <a:r>
              <a:rPr lang="ar-IQ" sz="1400" b="1" dirty="0">
                <a:latin typeface="Simplified Arabic" pitchFamily="18" charset="-78"/>
                <a:cs typeface="Simplified Arabic" pitchFamily="18" charset="-78"/>
              </a:rPr>
              <a:t> السيئ المعروف (</a:t>
            </a:r>
            <a:r>
              <a:rPr lang="en-US" sz="1400" b="1" dirty="0">
                <a:latin typeface="Simplified Arabic" pitchFamily="18" charset="-78"/>
                <a:cs typeface="Simplified Arabic" pitchFamily="18" charset="-78"/>
              </a:rPr>
              <a:t>LDL ) </a:t>
            </a:r>
            <a:r>
              <a:rPr lang="ar-IQ" sz="1400" b="1" dirty="0">
                <a:latin typeface="Simplified Arabic" pitchFamily="18" charset="-78"/>
                <a:cs typeface="Simplified Arabic" pitchFamily="18" charset="-78"/>
              </a:rPr>
              <a:t>والذى يتسبب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ترسيب </a:t>
            </a:r>
            <a:r>
              <a:rPr lang="ar-IQ" sz="1400" b="1" dirty="0" err="1">
                <a:latin typeface="Simplified Arabic" pitchFamily="18" charset="-78"/>
                <a:cs typeface="Simplified Arabic" pitchFamily="18" charset="-78"/>
              </a:rPr>
              <a:t>الكلسترول</a:t>
            </a:r>
            <a:r>
              <a:rPr lang="ar-IQ" sz="1400" b="1" dirty="0">
                <a:latin typeface="Simplified Arabic" pitchFamily="18" charset="-78"/>
                <a:cs typeface="Simplified Arabic" pitchFamily="18" charset="-78"/>
              </a:rPr>
              <a:t> على جدران الأوعية الدموية من الداخل مسببا لها الأمراض ، ويساعد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تكون </a:t>
            </a:r>
            <a:r>
              <a:rPr lang="ar-IQ" sz="1400" b="1" dirty="0" err="1">
                <a:latin typeface="Simplified Arabic" pitchFamily="18" charset="-78"/>
                <a:cs typeface="Simplified Arabic" pitchFamily="18" charset="-78"/>
              </a:rPr>
              <a:t>الخثرات</a:t>
            </a:r>
            <a:r>
              <a:rPr lang="ar-IQ" sz="1400" b="1" dirty="0">
                <a:latin typeface="Simplified Arabic" pitchFamily="18" charset="-78"/>
                <a:cs typeface="Simplified Arabic" pitchFamily="18" charset="-78"/>
              </a:rPr>
              <a:t> أو الجلطات الدموية . </a:t>
            </a:r>
            <a:br>
              <a:rPr lang="ar-IQ" sz="1400" b="1" dirty="0">
                <a:latin typeface="Simplified Arabic" pitchFamily="18" charset="-78"/>
                <a:cs typeface="Simplified Arabic" pitchFamily="18" charset="-78"/>
              </a:rPr>
            </a:br>
            <a:r>
              <a:rPr lang="ar-IQ" sz="1400" b="1" dirty="0">
                <a:latin typeface="Simplified Arabic" pitchFamily="18" charset="-78"/>
                <a:cs typeface="Simplified Arabic" pitchFamily="18" charset="-78"/>
              </a:rPr>
              <a:t>والمعدل </a:t>
            </a:r>
            <a:r>
              <a:rPr lang="ar-IQ" sz="1400" b="1" dirty="0" err="1">
                <a:latin typeface="Simplified Arabic" pitchFamily="18" charset="-78"/>
                <a:cs typeface="Simplified Arabic" pitchFamily="18" charset="-78"/>
              </a:rPr>
              <a:t>الطبيعى</a:t>
            </a:r>
            <a:r>
              <a:rPr lang="ar-IQ" sz="1400" b="1" dirty="0">
                <a:latin typeface="Simplified Arabic" pitchFamily="18" charset="-78"/>
                <a:cs typeface="Simplified Arabic" pitchFamily="18" charset="-78"/>
              </a:rPr>
              <a:t> للدهون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الدم ( </a:t>
            </a:r>
            <a:r>
              <a:rPr lang="ar-IQ" sz="1400" b="1" dirty="0" err="1">
                <a:latin typeface="Simplified Arabic" pitchFamily="18" charset="-78"/>
                <a:cs typeface="Simplified Arabic" pitchFamily="18" charset="-78"/>
              </a:rPr>
              <a:t>التراجليسرايدت</a:t>
            </a:r>
            <a:r>
              <a:rPr lang="ar-IQ" sz="1400" b="1" dirty="0">
                <a:latin typeface="Simplified Arabic" pitchFamily="18" charset="-78"/>
                <a:cs typeface="Simplified Arabic" pitchFamily="18" charset="-78"/>
              </a:rPr>
              <a:t> ) ما بين 40 إلى 250 مليجرام </a:t>
            </a:r>
            <a:r>
              <a:rPr lang="ar-IQ" sz="1400" b="1" dirty="0" err="1">
                <a:latin typeface="Simplified Arabic" pitchFamily="18" charset="-78"/>
                <a:cs typeface="Simplified Arabic" pitchFamily="18" charset="-78"/>
              </a:rPr>
              <a:t>ديسى</a:t>
            </a:r>
            <a:r>
              <a:rPr lang="ar-IQ" sz="1400" b="1" dirty="0">
                <a:latin typeface="Simplified Arabic" pitchFamily="18" charset="-78"/>
                <a:cs typeface="Simplified Arabic" pitchFamily="18" charset="-78"/>
              </a:rPr>
              <a:t> لتر ( مج / دل ) .</a:t>
            </a:r>
            <a:br>
              <a:rPr lang="ar-IQ" sz="1400" b="1" dirty="0">
                <a:latin typeface="Simplified Arabic" pitchFamily="18" charset="-78"/>
                <a:cs typeface="Simplified Arabic" pitchFamily="18" charset="-78"/>
              </a:rPr>
            </a:br>
            <a:r>
              <a:rPr lang="ar-IQ" sz="1400" b="1" dirty="0">
                <a:latin typeface="Simplified Arabic" pitchFamily="18" charset="-78"/>
                <a:cs typeface="Simplified Arabic" pitchFamily="18" charset="-78"/>
              </a:rPr>
              <a:t>بينما المعدلات </a:t>
            </a:r>
            <a:r>
              <a:rPr lang="ar-IQ" sz="1400" b="1" dirty="0" err="1">
                <a:latin typeface="Simplified Arabic" pitchFamily="18" charset="-78"/>
                <a:cs typeface="Simplified Arabic" pitchFamily="18" charset="-78"/>
              </a:rPr>
              <a:t>التى</a:t>
            </a:r>
            <a:r>
              <a:rPr lang="ar-IQ" sz="1400" b="1" dirty="0">
                <a:latin typeface="Simplified Arabic" pitchFamily="18" charset="-78"/>
                <a:cs typeface="Simplified Arabic" pitchFamily="18" charset="-78"/>
              </a:rPr>
              <a:t> ما بين 250 إلى 500 فتلك تعتبر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الحدود الحرجة ، أما ما فوق مستوى 500 فيعتبر أمر خطير وغير مستحب ، والأفضل أن يكون مستوى دهون الدم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حدود لا تزيد عن 150 مجم / دل .</a:t>
            </a:r>
            <a:br>
              <a:rPr lang="ar-IQ" sz="1400" b="1" dirty="0">
                <a:latin typeface="Simplified Arabic" pitchFamily="18" charset="-78"/>
                <a:cs typeface="Simplified Arabic" pitchFamily="18" charset="-78"/>
              </a:rPr>
            </a:br>
            <a:r>
              <a:rPr lang="ar-IQ" sz="1400" b="1" dirty="0">
                <a:latin typeface="Simplified Arabic" pitchFamily="18" charset="-78"/>
                <a:cs typeface="Simplified Arabic" pitchFamily="18" charset="-78"/>
              </a:rPr>
              <a:t>فإذا طلب منك أن تخفض مستوى دهون الدم ، </a:t>
            </a:r>
            <a:r>
              <a:rPr lang="ar-IQ" sz="1400" b="1" dirty="0" err="1">
                <a:latin typeface="Simplified Arabic" pitchFamily="18" charset="-78"/>
                <a:cs typeface="Simplified Arabic" pitchFamily="18" charset="-78"/>
              </a:rPr>
              <a:t>وبالتالى</a:t>
            </a:r>
            <a:r>
              <a:rPr lang="ar-IQ" sz="1400" b="1" dirty="0">
                <a:latin typeface="Simplified Arabic" pitchFamily="18" charset="-78"/>
                <a:cs typeface="Simplified Arabic" pitchFamily="18" charset="-78"/>
              </a:rPr>
              <a:t> أن تخفض مستوى </a:t>
            </a:r>
            <a:r>
              <a:rPr lang="ar-IQ" sz="1400" b="1" dirty="0" err="1">
                <a:latin typeface="Simplified Arabic" pitchFamily="18" charset="-78"/>
                <a:cs typeface="Simplified Arabic" pitchFamily="18" charset="-78"/>
              </a:rPr>
              <a:t>الكلسترول</a:t>
            </a:r>
            <a:r>
              <a:rPr lang="ar-IQ" sz="1400" b="1" dirty="0">
                <a:latin typeface="Simplified Arabic" pitchFamily="18" charset="-78"/>
                <a:cs typeface="Simplified Arabic" pitchFamily="18" charset="-78"/>
              </a:rPr>
              <a:t> السيئ . </a:t>
            </a:r>
          </a:p>
          <a:p>
            <a:r>
              <a:rPr lang="ar-IQ" sz="1400" b="1" dirty="0" smtClean="0">
                <a:latin typeface="Simplified Arabic" pitchFamily="18" charset="-78"/>
                <a:cs typeface="Simplified Arabic" pitchFamily="18" charset="-78"/>
              </a:rPr>
              <a:t>امتنع </a:t>
            </a:r>
            <a:r>
              <a:rPr lang="ar-IQ" sz="1400" b="1" dirty="0">
                <a:latin typeface="Simplified Arabic" pitchFamily="18" charset="-78"/>
                <a:cs typeface="Simplified Arabic" pitchFamily="18" charset="-78"/>
              </a:rPr>
              <a:t>عن تناول الدهون عموما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مواد الطعام ، أو يجب أن لا يزيد معدل الاستهلاك من الدهون يوميا عن 30 % من مجموع السعرات الحرارية المستهلكة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اليوم والأنسب هو 20 % فقط على أن لا تكون هناك دهون مشبعة ، مثل الزبد </a:t>
            </a:r>
            <a:r>
              <a:rPr lang="ar-IQ" sz="1400" b="1" dirty="0" err="1">
                <a:latin typeface="Simplified Arabic" pitchFamily="18" charset="-78"/>
                <a:cs typeface="Simplified Arabic" pitchFamily="18" charset="-78"/>
              </a:rPr>
              <a:t>والمسلى</a:t>
            </a:r>
            <a:r>
              <a:rPr lang="ar-IQ" sz="1400" b="1" dirty="0">
                <a:latin typeface="Simplified Arabic" pitchFamily="18" charset="-78"/>
                <a:cs typeface="Simplified Arabic" pitchFamily="18" charset="-78"/>
              </a:rPr>
              <a:t> وغيرها </a:t>
            </a:r>
            <a:r>
              <a:rPr lang="ar-IQ" sz="1400" b="1" dirty="0" smtClean="0">
                <a:latin typeface="Simplified Arabic" pitchFamily="18" charset="-78"/>
                <a:cs typeface="Simplified Arabic" pitchFamily="18" charset="-78"/>
              </a:rPr>
              <a:t>.</a:t>
            </a:r>
            <a:endParaRPr lang="ar-IQ" sz="1400" b="1" dirty="0">
              <a:latin typeface="Simplified Arabic" pitchFamily="18" charset="-78"/>
              <a:cs typeface="Simplified Arabic" pitchFamily="18" charset="-78"/>
            </a:endParaRPr>
          </a:p>
          <a:p>
            <a:r>
              <a:rPr lang="ar-IQ" sz="1400" b="1" dirty="0">
                <a:latin typeface="Simplified Arabic" pitchFamily="18" charset="-78"/>
                <a:cs typeface="Simplified Arabic" pitchFamily="18" charset="-78"/>
              </a:rPr>
              <a:t>تناول المواد الكربوهيدراتية مثل الأرز والمعكرونة  والخبز والبطاطس أو البطاطا . ، ويجب إحلال تلك المواد محل الدهون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طعامك للحصول على الطاقة اللازمة منها . </a:t>
            </a:r>
            <a:br>
              <a:rPr lang="ar-IQ" sz="1400" b="1" dirty="0">
                <a:latin typeface="Simplified Arabic" pitchFamily="18" charset="-78"/>
                <a:cs typeface="Simplified Arabic" pitchFamily="18" charset="-78"/>
              </a:rPr>
            </a:br>
            <a:endParaRPr lang="ar-IQ" sz="1400" b="1" dirty="0">
              <a:latin typeface="Simplified Arabic" pitchFamily="18" charset="-78"/>
              <a:cs typeface="Simplified Arabic" pitchFamily="18" charset="-78"/>
            </a:endParaRPr>
          </a:p>
          <a:p>
            <a:r>
              <a:rPr lang="ar-IQ" sz="1400" b="1" dirty="0">
                <a:latin typeface="Simplified Arabic" pitchFamily="18" charset="-78"/>
                <a:cs typeface="Simplified Arabic" pitchFamily="18" charset="-78"/>
              </a:rPr>
              <a:t>تجنب جميع تلك المواد </a:t>
            </a:r>
            <a:r>
              <a:rPr lang="ar-IQ" sz="1400" b="1" dirty="0" err="1">
                <a:latin typeface="Simplified Arabic" pitchFamily="18" charset="-78"/>
                <a:cs typeface="Simplified Arabic" pitchFamily="18" charset="-78"/>
              </a:rPr>
              <a:t>التى</a:t>
            </a:r>
            <a:r>
              <a:rPr lang="ar-IQ" sz="1400" b="1" dirty="0">
                <a:latin typeface="Simplified Arabic" pitchFamily="18" charset="-78"/>
                <a:cs typeface="Simplified Arabic" pitchFamily="18" charset="-78"/>
              </a:rPr>
              <a:t> تحتوى على السكر مثل جميع أنواع الحلوى ، والمواد </a:t>
            </a:r>
            <a:r>
              <a:rPr lang="ar-IQ" sz="1400" b="1" dirty="0" err="1">
                <a:latin typeface="Simplified Arabic" pitchFamily="18" charset="-78"/>
                <a:cs typeface="Simplified Arabic" pitchFamily="18" charset="-78"/>
              </a:rPr>
              <a:t>التى</a:t>
            </a:r>
            <a:r>
              <a:rPr lang="ar-IQ" sz="1400" b="1" dirty="0">
                <a:latin typeface="Simplified Arabic" pitchFamily="18" charset="-78"/>
                <a:cs typeface="Simplified Arabic" pitchFamily="18" charset="-78"/>
              </a:rPr>
              <a:t> تحتوى على نسبة ضئيلة من الألياف </a:t>
            </a:r>
            <a:r>
              <a:rPr lang="ar-IQ" sz="1400" b="1" dirty="0" smtClean="0">
                <a:latin typeface="Simplified Arabic" pitchFamily="18" charset="-78"/>
                <a:cs typeface="Simplified Arabic" pitchFamily="18" charset="-78"/>
              </a:rPr>
              <a:t>.</a:t>
            </a:r>
            <a:endParaRPr lang="ar-IQ" sz="1400" b="1" dirty="0">
              <a:latin typeface="Simplified Arabic" pitchFamily="18" charset="-78"/>
              <a:cs typeface="Simplified Arabic" pitchFamily="18" charset="-78"/>
            </a:endParaRPr>
          </a:p>
          <a:p>
            <a:r>
              <a:rPr lang="ar-IQ" sz="1400" b="1" dirty="0" smtClean="0">
                <a:latin typeface="Simplified Arabic" pitchFamily="18" charset="-78"/>
                <a:cs typeface="Simplified Arabic" pitchFamily="18" charset="-78"/>
              </a:rPr>
              <a:t>يجب خفض الوزن إلى المستوى </a:t>
            </a:r>
            <a:r>
              <a:rPr lang="ar-IQ" sz="1400" b="1" dirty="0" err="1" smtClean="0">
                <a:latin typeface="Simplified Arabic" pitchFamily="18" charset="-78"/>
                <a:cs typeface="Simplified Arabic" pitchFamily="18" charset="-78"/>
              </a:rPr>
              <a:t>الطبيعى</a:t>
            </a:r>
            <a:r>
              <a:rPr lang="ar-IQ" sz="1400" b="1" dirty="0" smtClean="0">
                <a:latin typeface="Simplified Arabic" pitchFamily="18" charset="-78"/>
                <a:cs typeface="Simplified Arabic" pitchFamily="18" charset="-78"/>
              </a:rPr>
              <a:t> المقبول ، وهذا أمر هام لا جدال فيه ، حتى يكون هناك انخفاض ملموس </a:t>
            </a:r>
            <a:r>
              <a:rPr lang="ar-IQ" sz="1400" b="1" dirty="0" err="1" smtClean="0">
                <a:latin typeface="Simplified Arabic" pitchFamily="18" charset="-78"/>
                <a:cs typeface="Simplified Arabic" pitchFamily="18" charset="-78"/>
              </a:rPr>
              <a:t>فى</a:t>
            </a:r>
            <a:r>
              <a:rPr lang="ar-IQ" sz="1400" b="1" dirty="0" smtClean="0">
                <a:latin typeface="Simplified Arabic" pitchFamily="18" charset="-78"/>
                <a:cs typeface="Simplified Arabic" pitchFamily="18" charset="-78"/>
              </a:rPr>
              <a:t> مستوى دهون الدم .</a:t>
            </a:r>
          </a:p>
          <a:p>
            <a:r>
              <a:rPr lang="ar-IQ" sz="1400" b="1" dirty="0" smtClean="0">
                <a:latin typeface="Simplified Arabic" pitchFamily="18" charset="-78"/>
                <a:cs typeface="Simplified Arabic" pitchFamily="18" charset="-78"/>
              </a:rPr>
              <a:t>مارس </a:t>
            </a:r>
            <a:r>
              <a:rPr lang="ar-IQ" sz="1400" b="1" dirty="0" err="1">
                <a:latin typeface="Simplified Arabic" pitchFamily="18" charset="-78"/>
                <a:cs typeface="Simplified Arabic" pitchFamily="18" charset="-78"/>
              </a:rPr>
              <a:t>أى</a:t>
            </a:r>
            <a:r>
              <a:rPr lang="ar-IQ" sz="1400" b="1" dirty="0">
                <a:latin typeface="Simplified Arabic" pitchFamily="18" charset="-78"/>
                <a:cs typeface="Simplified Arabic" pitchFamily="18" charset="-78"/>
              </a:rPr>
              <a:t> من أنواع الرياضة ، فتلك تعمل على خفض نسبة الدهون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الدم ، كما أنها تساعد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خفض الوزن . فإن ساعة واحدة من الرياضة العنيفة 3 مرات </a:t>
            </a:r>
            <a:r>
              <a:rPr lang="ar-IQ" sz="1400" b="1" dirty="0" err="1">
                <a:latin typeface="Simplified Arabic" pitchFamily="18" charset="-78"/>
                <a:cs typeface="Simplified Arabic" pitchFamily="18" charset="-78"/>
              </a:rPr>
              <a:t>فى</a:t>
            </a:r>
            <a:r>
              <a:rPr lang="ar-IQ" sz="1400" b="1" dirty="0">
                <a:latin typeface="Simplified Arabic" pitchFamily="18" charset="-78"/>
                <a:cs typeface="Simplified Arabic" pitchFamily="18" charset="-78"/>
              </a:rPr>
              <a:t> الأسبوع ، يمكن أن تخفض من مستوى دهون الدم .</a:t>
            </a:r>
            <a:br>
              <a:rPr lang="ar-IQ" sz="1400" b="1" dirty="0">
                <a:latin typeface="Simplified Arabic" pitchFamily="18" charset="-78"/>
                <a:cs typeface="Simplified Arabic" pitchFamily="18" charset="-78"/>
              </a:rPr>
            </a:br>
            <a:endParaRPr lang="ar-IQ" sz="14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572442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260648"/>
            <a:ext cx="7848872" cy="5078313"/>
          </a:xfrm>
          <a:prstGeom prst="rect">
            <a:avLst/>
          </a:prstGeom>
        </p:spPr>
        <p:txBody>
          <a:bodyPr wrap="square">
            <a:spAutoFit/>
          </a:bodyPr>
          <a:lstStyle/>
          <a:p>
            <a:r>
              <a:rPr lang="ar-IQ" dirty="0"/>
              <a:t>تناول زيت الأسماك ، فأن له تأثير مباشر على خفض مستوى الدهون </a:t>
            </a:r>
            <a:r>
              <a:rPr lang="ar-IQ" dirty="0" err="1"/>
              <a:t>فى</a:t>
            </a:r>
            <a:r>
              <a:rPr lang="ar-IQ" dirty="0"/>
              <a:t> الدم ، نظرا لاحتواء زيت السمك على الحمض </a:t>
            </a:r>
            <a:r>
              <a:rPr lang="ar-IQ" dirty="0" err="1"/>
              <a:t>الدهنى</a:t>
            </a:r>
            <a:r>
              <a:rPr lang="ar-IQ" dirty="0"/>
              <a:t> </a:t>
            </a:r>
            <a:r>
              <a:rPr lang="ar-IQ" dirty="0" err="1"/>
              <a:t>الأساسى</a:t>
            </a:r>
            <a:r>
              <a:rPr lang="ar-IQ" dirty="0"/>
              <a:t> ( أوميجا 3 ) ، وربما </a:t>
            </a:r>
            <a:r>
              <a:rPr lang="ar-IQ" dirty="0" err="1"/>
              <a:t>ينبغى</a:t>
            </a:r>
            <a:r>
              <a:rPr lang="ar-IQ" dirty="0"/>
              <a:t> أن تأكل الكثير من الأسماك بالإضافة إلى تناول زيت السمك ، حتى تحقق الفائدة القصوى من ذلك .</a:t>
            </a:r>
            <a:br>
              <a:rPr lang="ar-IQ" dirty="0"/>
            </a:br>
            <a:r>
              <a:rPr lang="ar-IQ" dirty="0"/>
              <a:t>وجرعة زيت السمك قد تصل إلى 15 جم ، </a:t>
            </a:r>
            <a:r>
              <a:rPr lang="ar-IQ" dirty="0" err="1"/>
              <a:t>أى</a:t>
            </a:r>
            <a:r>
              <a:rPr lang="ar-IQ" dirty="0"/>
              <a:t> ما يوازى 250 جم من لحم السلمون أو التونة أو </a:t>
            </a:r>
            <a:r>
              <a:rPr lang="ar-IQ" dirty="0" err="1"/>
              <a:t>الماكريل</a:t>
            </a:r>
            <a:r>
              <a:rPr lang="ar-IQ" dirty="0"/>
              <a:t> . </a:t>
            </a:r>
          </a:p>
          <a:p>
            <a:r>
              <a:rPr lang="ar-IQ" dirty="0"/>
              <a:t>يجب المحافظة على مستوى </a:t>
            </a:r>
            <a:r>
              <a:rPr lang="ar-IQ" dirty="0" err="1"/>
              <a:t>الكلسترول</a:t>
            </a:r>
            <a:r>
              <a:rPr lang="ar-IQ" dirty="0"/>
              <a:t>، والدهون </a:t>
            </a:r>
            <a:r>
              <a:rPr lang="ar-IQ" dirty="0" err="1"/>
              <a:t>فى</a:t>
            </a:r>
            <a:r>
              <a:rPr lang="ar-IQ" dirty="0"/>
              <a:t> الدم ، وجعلها </a:t>
            </a:r>
            <a:r>
              <a:rPr lang="ar-IQ" dirty="0" err="1"/>
              <a:t>فى</a:t>
            </a:r>
            <a:r>
              <a:rPr lang="ar-IQ" dirty="0"/>
              <a:t> الحدود الطبيعية .</a:t>
            </a:r>
            <a:br>
              <a:rPr lang="ar-IQ" dirty="0"/>
            </a:br>
            <a:r>
              <a:rPr lang="ar-IQ" dirty="0"/>
              <a:t>فمستوى </a:t>
            </a:r>
            <a:r>
              <a:rPr lang="ar-IQ" dirty="0" err="1"/>
              <a:t>الكلسترول</a:t>
            </a:r>
            <a:r>
              <a:rPr lang="ar-IQ" dirty="0"/>
              <a:t> يجب أن لا يتعدى 200 مج % ، والأهم من ذلك هو أن يكون لديك نسبة جيدة بين </a:t>
            </a:r>
            <a:r>
              <a:rPr lang="ar-IQ" dirty="0" err="1"/>
              <a:t>الكلسترول</a:t>
            </a:r>
            <a:r>
              <a:rPr lang="ar-IQ" dirty="0"/>
              <a:t> منخفض الكثافة ( والمسمى</a:t>
            </a:r>
            <a:r>
              <a:rPr lang="en-US" dirty="0"/>
              <a:t>LDL   </a:t>
            </a:r>
            <a:r>
              <a:rPr lang="ar-IQ" dirty="0"/>
              <a:t>أو </a:t>
            </a:r>
            <a:r>
              <a:rPr lang="ar-IQ" dirty="0" err="1"/>
              <a:t>الكلسترول</a:t>
            </a:r>
            <a:r>
              <a:rPr lang="ar-IQ" dirty="0"/>
              <a:t> السيئ ) وتلك  النسبة </a:t>
            </a:r>
            <a:r>
              <a:rPr lang="ar-IQ" dirty="0" err="1"/>
              <a:t>هى</a:t>
            </a:r>
            <a:r>
              <a:rPr lang="ar-IQ" dirty="0"/>
              <a:t> أقل  من ( 160 مج % ) ، </a:t>
            </a:r>
            <a:r>
              <a:rPr lang="ar-IQ" dirty="0" err="1"/>
              <a:t>والكلسترول</a:t>
            </a:r>
            <a:r>
              <a:rPr lang="ar-IQ" dirty="0"/>
              <a:t> </a:t>
            </a:r>
            <a:r>
              <a:rPr lang="ar-IQ" dirty="0" err="1"/>
              <a:t>عالى</a:t>
            </a:r>
            <a:r>
              <a:rPr lang="ar-IQ" dirty="0"/>
              <a:t> الكثافة  أو الثقيل (  المسمى </a:t>
            </a:r>
            <a:r>
              <a:rPr lang="en-US" dirty="0"/>
              <a:t>HDL  </a:t>
            </a:r>
            <a:r>
              <a:rPr lang="ar-IQ" dirty="0"/>
              <a:t>أو </a:t>
            </a:r>
            <a:r>
              <a:rPr lang="ar-IQ" dirty="0" err="1"/>
              <a:t>الكلسترول</a:t>
            </a:r>
            <a:r>
              <a:rPr lang="ar-IQ" dirty="0"/>
              <a:t> الجيد )  ويجب  أن تكون نسبته من 35 - 60 مج % .</a:t>
            </a:r>
            <a:br>
              <a:rPr lang="ar-IQ" dirty="0"/>
            </a:br>
            <a:endParaRPr lang="ar-IQ" dirty="0"/>
          </a:p>
          <a:p>
            <a:r>
              <a:rPr lang="ar-IQ" dirty="0"/>
              <a:t>كما يجب أن تكون نسبة </a:t>
            </a:r>
            <a:r>
              <a:rPr lang="ar-IQ" dirty="0" err="1"/>
              <a:t>الكلسترول</a:t>
            </a:r>
            <a:r>
              <a:rPr lang="ar-IQ" dirty="0"/>
              <a:t> الثقيل </a:t>
            </a:r>
            <a:r>
              <a:rPr lang="en-US" dirty="0"/>
              <a:t>HDL  </a:t>
            </a:r>
            <a:r>
              <a:rPr lang="ar-IQ" dirty="0"/>
              <a:t>إلى </a:t>
            </a:r>
            <a:r>
              <a:rPr lang="ar-IQ" dirty="0" err="1"/>
              <a:t>الكلسترول</a:t>
            </a:r>
            <a:r>
              <a:rPr lang="ar-IQ" dirty="0"/>
              <a:t> الكلى </a:t>
            </a:r>
            <a:r>
              <a:rPr lang="ar-IQ" dirty="0" err="1"/>
              <a:t>هى</a:t>
            </a:r>
            <a:r>
              <a:rPr lang="ar-IQ" dirty="0"/>
              <a:t> 1 : 6 ، أو السدس . </a:t>
            </a:r>
            <a:br>
              <a:rPr lang="ar-IQ" dirty="0"/>
            </a:br>
            <a:r>
              <a:rPr lang="ar-IQ" dirty="0"/>
              <a:t/>
            </a:r>
            <a:br>
              <a:rPr lang="ar-IQ" dirty="0"/>
            </a:br>
            <a:endParaRPr lang="ar-IQ" dirty="0"/>
          </a:p>
        </p:txBody>
      </p:sp>
    </p:spTree>
    <p:extLst>
      <p:ext uri="{BB962C8B-B14F-4D97-AF65-F5344CB8AC3E}">
        <p14:creationId xmlns:p14="http://schemas.microsoft.com/office/powerpoint/2010/main" val="41122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064896" cy="6740307"/>
          </a:xfrm>
          <a:prstGeom prst="rect">
            <a:avLst/>
          </a:prstGeom>
        </p:spPr>
        <p:txBody>
          <a:bodyPr wrap="square">
            <a:spAutoFit/>
          </a:bodyPr>
          <a:lstStyle/>
          <a:p>
            <a:r>
              <a:rPr lang="ar-IQ" dirty="0"/>
              <a:t>بينما تناول الأطعمة </a:t>
            </a:r>
            <a:r>
              <a:rPr lang="ar-IQ" dirty="0" err="1"/>
              <a:t>التى</a:t>
            </a:r>
            <a:r>
              <a:rPr lang="ar-IQ" dirty="0"/>
              <a:t> تحتوى على الأحماض الدهنية ( الغير مشبعة ) ، مثل زيت الزيتون ، وزيت الذرة  </a:t>
            </a:r>
            <a:r>
              <a:rPr lang="ar-IQ" dirty="0" err="1"/>
              <a:t>فهى</a:t>
            </a:r>
            <a:r>
              <a:rPr lang="ar-IQ" dirty="0"/>
              <a:t> ولاشك  سوف تكون مفيدة للجسم ، لأنها تعمل على إنقاص نسبة </a:t>
            </a:r>
            <a:r>
              <a:rPr lang="ar-IQ" dirty="0" err="1"/>
              <a:t>الكلسترول</a:t>
            </a:r>
            <a:r>
              <a:rPr lang="ar-IQ" dirty="0"/>
              <a:t> </a:t>
            </a:r>
            <a:r>
              <a:rPr lang="ar-IQ" dirty="0" err="1"/>
              <a:t>فى</a:t>
            </a:r>
            <a:r>
              <a:rPr lang="ar-IQ" dirty="0"/>
              <a:t> الدم </a:t>
            </a:r>
            <a:r>
              <a:rPr lang="ar-IQ" dirty="0" smtClean="0"/>
              <a:t>.</a:t>
            </a:r>
          </a:p>
          <a:p>
            <a:endParaRPr lang="ar-IQ" dirty="0"/>
          </a:p>
          <a:p>
            <a:r>
              <a:rPr lang="ar-IQ" dirty="0"/>
              <a:t>وإذا عرفنا أن الجرام الواحد من الزيوت ، يولد مقدار من الطاقة </a:t>
            </a:r>
            <a:r>
              <a:rPr lang="ar-IQ" dirty="0" err="1"/>
              <a:t>فى</a:t>
            </a:r>
            <a:r>
              <a:rPr lang="ar-IQ" dirty="0"/>
              <a:t> الجسم قدره 9 سعرات حرارية . لذا فأنها يجب أن لا يتعدى مقدار ما تستهلكه من </a:t>
            </a:r>
            <a:r>
              <a:rPr lang="ar-IQ" dirty="0" err="1"/>
              <a:t>أى</a:t>
            </a:r>
            <a:r>
              <a:rPr lang="ar-IQ" dirty="0"/>
              <a:t> من تلك الزيوت </a:t>
            </a:r>
            <a:r>
              <a:rPr lang="ar-IQ" dirty="0" err="1"/>
              <a:t>فى</a:t>
            </a:r>
            <a:r>
              <a:rPr lang="ar-IQ" dirty="0"/>
              <a:t> مواد الطعام المختلفة 3 ملاعق كبيرة </a:t>
            </a:r>
            <a:r>
              <a:rPr lang="ar-IQ" dirty="0" err="1"/>
              <a:t>فى</a:t>
            </a:r>
            <a:r>
              <a:rPr lang="ar-IQ" dirty="0"/>
              <a:t> اليوم الواحد ، وهذا يمثل حوالى 25 % من الطاقة اللازمة للفرد </a:t>
            </a:r>
            <a:r>
              <a:rPr lang="ar-IQ" dirty="0" err="1"/>
              <a:t>فى</a:t>
            </a:r>
            <a:r>
              <a:rPr lang="ar-IQ" dirty="0"/>
              <a:t> اليوم ، </a:t>
            </a:r>
            <a:r>
              <a:rPr lang="ar-IQ" dirty="0" err="1"/>
              <a:t>وباقى</a:t>
            </a:r>
            <a:r>
              <a:rPr lang="ar-IQ" dirty="0"/>
              <a:t> مصادر الطاقة تأتى من استهلاك  النشويات بنسبة 60% ، والبروتين بنسبة 15% . وهذا بغرض إبقاء مستوى </a:t>
            </a:r>
            <a:r>
              <a:rPr lang="ar-IQ" dirty="0" err="1"/>
              <a:t>الكلسترول</a:t>
            </a:r>
            <a:r>
              <a:rPr lang="ar-IQ" dirty="0"/>
              <a:t> </a:t>
            </a:r>
            <a:r>
              <a:rPr lang="ar-IQ" dirty="0" err="1"/>
              <a:t>فى</a:t>
            </a:r>
            <a:r>
              <a:rPr lang="ar-IQ" dirty="0"/>
              <a:t> الدم أقل من 200 مج / </a:t>
            </a:r>
            <a:r>
              <a:rPr lang="ar-IQ" dirty="0" err="1"/>
              <a:t>ديسى</a:t>
            </a:r>
            <a:r>
              <a:rPr lang="ar-IQ" dirty="0"/>
              <a:t> لتر .</a:t>
            </a:r>
            <a:br>
              <a:rPr lang="ar-IQ" dirty="0"/>
            </a:br>
            <a:endParaRPr lang="ar-IQ" dirty="0"/>
          </a:p>
          <a:p>
            <a:r>
              <a:rPr lang="ar-IQ" dirty="0" smtClean="0"/>
              <a:t>كذلك </a:t>
            </a:r>
            <a:r>
              <a:rPr lang="ar-IQ" dirty="0"/>
              <a:t>الأحماض الدهنية ( أوميجا-3 ) ، والموجودة </a:t>
            </a:r>
            <a:r>
              <a:rPr lang="ar-IQ" dirty="0" err="1"/>
              <a:t>فى</a:t>
            </a:r>
            <a:r>
              <a:rPr lang="ar-IQ" dirty="0"/>
              <a:t> الأسماك ، مثل </a:t>
            </a:r>
            <a:r>
              <a:rPr lang="ar-IQ" dirty="0" err="1"/>
              <a:t>الماكريل</a:t>
            </a:r>
            <a:r>
              <a:rPr lang="ar-IQ" dirty="0"/>
              <a:t> ولحم التونة الأبيض ، والسلمون  والسردين ، فكلها يمكن أن تخفض مستوى </a:t>
            </a:r>
            <a:r>
              <a:rPr lang="ar-IQ" dirty="0" err="1"/>
              <a:t>الكلسترول</a:t>
            </a:r>
            <a:r>
              <a:rPr lang="ar-IQ" dirty="0"/>
              <a:t>، والدهون الثلاثية </a:t>
            </a:r>
            <a:r>
              <a:rPr lang="ar-IQ" dirty="0" err="1"/>
              <a:t>فى</a:t>
            </a:r>
            <a:r>
              <a:rPr lang="ar-IQ" dirty="0"/>
              <a:t> الدم ، وكذلك يفعل زيت السمك الموجود </a:t>
            </a:r>
            <a:r>
              <a:rPr lang="ar-IQ" dirty="0" err="1"/>
              <a:t>فى</a:t>
            </a:r>
            <a:r>
              <a:rPr lang="ar-IQ" dirty="0"/>
              <a:t> الصيدليات تحت مسمى ، سفن </a:t>
            </a:r>
            <a:r>
              <a:rPr lang="ar-IQ" dirty="0" err="1"/>
              <a:t>سيز</a:t>
            </a:r>
            <a:r>
              <a:rPr lang="ar-IQ" dirty="0"/>
              <a:t> ، </a:t>
            </a:r>
            <a:r>
              <a:rPr lang="ar-IQ" dirty="0" err="1"/>
              <a:t>وهاى</a:t>
            </a:r>
            <a:r>
              <a:rPr lang="ar-IQ" dirty="0"/>
              <a:t> </a:t>
            </a:r>
            <a:r>
              <a:rPr lang="ar-IQ" dirty="0" err="1"/>
              <a:t>بيرلز</a:t>
            </a:r>
            <a:r>
              <a:rPr lang="ar-IQ" dirty="0"/>
              <a:t> ، وسلمون </a:t>
            </a:r>
            <a:r>
              <a:rPr lang="ar-IQ" dirty="0" err="1"/>
              <a:t>أويل</a:t>
            </a:r>
            <a:r>
              <a:rPr lang="ar-IQ" dirty="0"/>
              <a:t> .</a:t>
            </a:r>
            <a:br>
              <a:rPr lang="ar-IQ" dirty="0"/>
            </a:br>
            <a:r>
              <a:rPr lang="ar-IQ" dirty="0"/>
              <a:t/>
            </a:r>
            <a:br>
              <a:rPr lang="ar-IQ" dirty="0"/>
            </a:br>
            <a:endParaRPr lang="ar-IQ" dirty="0"/>
          </a:p>
          <a:p>
            <a:r>
              <a:rPr lang="ar-IQ" dirty="0"/>
              <a:t>حيث وجد أن تناول 1 جم من ( الأوميجا-3 )  يوميا ، فأنه يقلل من الإصابة بأمراض القلب بنسبة 40 % </a:t>
            </a:r>
            <a:r>
              <a:rPr lang="ar-IQ" dirty="0" smtClean="0"/>
              <a:t>.</a:t>
            </a:r>
            <a:r>
              <a:rPr lang="ar-IQ" dirty="0"/>
              <a:t/>
            </a:r>
            <a:br>
              <a:rPr lang="ar-IQ" dirty="0"/>
            </a:br>
            <a:endParaRPr lang="ar-IQ" dirty="0"/>
          </a:p>
          <a:p>
            <a:r>
              <a:rPr lang="ar-IQ" dirty="0"/>
              <a:t>لذا فأن تناول الأسماك ، بصفة منتظمة </a:t>
            </a:r>
            <a:r>
              <a:rPr lang="ar-IQ" dirty="0" err="1"/>
              <a:t>فى</a:t>
            </a:r>
            <a:r>
              <a:rPr lang="ar-IQ" dirty="0"/>
              <a:t> الطعام يكفل الحماية من تصلب الشرايين .</a:t>
            </a:r>
            <a:br>
              <a:rPr lang="ar-IQ" dirty="0"/>
            </a:br>
            <a:r>
              <a:rPr lang="ar-IQ" dirty="0"/>
              <a:t/>
            </a:r>
            <a:br>
              <a:rPr lang="ar-IQ" dirty="0"/>
            </a:br>
            <a:endParaRPr lang="ar-IQ" dirty="0"/>
          </a:p>
          <a:p>
            <a:endParaRPr lang="ar-IQ" dirty="0"/>
          </a:p>
        </p:txBody>
      </p:sp>
    </p:spTree>
    <p:extLst>
      <p:ext uri="{BB962C8B-B14F-4D97-AF65-F5344CB8AC3E}">
        <p14:creationId xmlns:p14="http://schemas.microsoft.com/office/powerpoint/2010/main" val="174818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8136904" cy="5909310"/>
          </a:xfrm>
          <a:prstGeom prst="rect">
            <a:avLst/>
          </a:prstGeom>
        </p:spPr>
        <p:txBody>
          <a:bodyPr wrap="square">
            <a:spAutoFit/>
          </a:bodyPr>
          <a:lstStyle/>
          <a:p>
            <a:r>
              <a:rPr lang="ar-IQ" dirty="0" smtClean="0"/>
              <a:t>وإن </a:t>
            </a:r>
            <a:r>
              <a:rPr lang="ar-IQ" dirty="0"/>
              <a:t>بعض الفيتامينات </a:t>
            </a:r>
            <a:r>
              <a:rPr lang="ar-IQ" dirty="0" err="1"/>
              <a:t>التى</a:t>
            </a:r>
            <a:r>
              <a:rPr lang="ar-IQ" dirty="0"/>
              <a:t> تحول دون أكسدة الخلايا ، مثل : </a:t>
            </a:r>
            <a:r>
              <a:rPr lang="ar-IQ" dirty="0" err="1"/>
              <a:t>البيتاكاروتين</a:t>
            </a:r>
            <a:r>
              <a:rPr lang="ar-IQ" dirty="0"/>
              <a:t> وفيتامين </a:t>
            </a:r>
            <a:r>
              <a:rPr lang="en-US" dirty="0"/>
              <a:t>E   </a:t>
            </a:r>
            <a:r>
              <a:rPr lang="ar-IQ" dirty="0"/>
              <a:t>وفيتامين ) ج ) </a:t>
            </a:r>
            <a:r>
              <a:rPr lang="ar-IQ" dirty="0" err="1"/>
              <a:t>والسلنيوم</a:t>
            </a:r>
            <a:r>
              <a:rPr lang="ar-IQ" dirty="0"/>
              <a:t>  وكلها تمنع أكسدة أو ( تزنخ ) </a:t>
            </a:r>
            <a:r>
              <a:rPr lang="ar-IQ" dirty="0" err="1"/>
              <a:t>الكلسترول</a:t>
            </a:r>
            <a:r>
              <a:rPr lang="ar-IQ" dirty="0"/>
              <a:t> السيئ  </a:t>
            </a:r>
            <a:r>
              <a:rPr lang="en-US" dirty="0"/>
              <a:t>LDL  </a:t>
            </a:r>
            <a:r>
              <a:rPr lang="ar-IQ" dirty="0"/>
              <a:t>والذى يتسبب </a:t>
            </a:r>
            <a:r>
              <a:rPr lang="ar-IQ" dirty="0" err="1"/>
              <a:t>فى</a:t>
            </a:r>
            <a:r>
              <a:rPr lang="ar-IQ" dirty="0"/>
              <a:t> ترسب </a:t>
            </a:r>
            <a:r>
              <a:rPr lang="ar-IQ" dirty="0" err="1"/>
              <a:t>الكلسترول</a:t>
            </a:r>
            <a:r>
              <a:rPr lang="ar-IQ" dirty="0"/>
              <a:t> </a:t>
            </a:r>
            <a:r>
              <a:rPr lang="ar-IQ" dirty="0" err="1"/>
              <a:t>فى</a:t>
            </a:r>
            <a:r>
              <a:rPr lang="ar-IQ" dirty="0"/>
              <a:t> داخل الأوعية الدموية ، ويعمل على انسدادها .</a:t>
            </a:r>
            <a:br>
              <a:rPr lang="ar-IQ" dirty="0"/>
            </a:br>
            <a:endParaRPr lang="ar-IQ" dirty="0"/>
          </a:p>
          <a:p>
            <a:r>
              <a:rPr lang="ar-IQ" dirty="0"/>
              <a:t>ومن هنا يجب أكل كثير من الجزر الأصفر ، المحتوى على </a:t>
            </a:r>
            <a:r>
              <a:rPr lang="ar-IQ" dirty="0" err="1"/>
              <a:t>البيتاكاروتين</a:t>
            </a:r>
            <a:r>
              <a:rPr lang="ar-IQ" dirty="0"/>
              <a:t> وعلى </a:t>
            </a:r>
            <a:r>
              <a:rPr lang="ar-IQ" dirty="0" err="1"/>
              <a:t>بكتات</a:t>
            </a:r>
            <a:r>
              <a:rPr lang="ar-IQ" dirty="0"/>
              <a:t> الكالسيوم ( نوع من الألياف ) </a:t>
            </a:r>
            <a:r>
              <a:rPr lang="ar-IQ" dirty="0" err="1"/>
              <a:t>التى</a:t>
            </a:r>
            <a:r>
              <a:rPr lang="ar-IQ" dirty="0"/>
              <a:t> تخفض مستوى </a:t>
            </a:r>
            <a:r>
              <a:rPr lang="ar-IQ" dirty="0" err="1"/>
              <a:t>الكلسترول</a:t>
            </a:r>
            <a:r>
              <a:rPr lang="ar-IQ" dirty="0"/>
              <a:t> </a:t>
            </a:r>
            <a:r>
              <a:rPr lang="ar-IQ" dirty="0" err="1"/>
              <a:t>فى</a:t>
            </a:r>
            <a:r>
              <a:rPr lang="ar-IQ" dirty="0"/>
              <a:t> الدم . فأكل عدد أثنين جزرة صفراء </a:t>
            </a:r>
            <a:r>
              <a:rPr lang="ar-IQ" dirty="0" err="1"/>
              <a:t>فى</a:t>
            </a:r>
            <a:r>
              <a:rPr lang="ar-IQ" dirty="0"/>
              <a:t> اليوم ، فأنه يقلل نسبة </a:t>
            </a:r>
            <a:r>
              <a:rPr lang="ar-IQ" dirty="0" err="1"/>
              <a:t>الكلسترول</a:t>
            </a:r>
            <a:r>
              <a:rPr lang="ar-IQ" dirty="0"/>
              <a:t> </a:t>
            </a:r>
            <a:r>
              <a:rPr lang="ar-IQ" dirty="0" err="1"/>
              <a:t>فى</a:t>
            </a:r>
            <a:r>
              <a:rPr lang="ar-IQ" dirty="0"/>
              <a:t> الدم بنسبة 20% </a:t>
            </a:r>
            <a:r>
              <a:rPr lang="ar-IQ" dirty="0" err="1"/>
              <a:t>فى</a:t>
            </a:r>
            <a:r>
              <a:rPr lang="ar-IQ" dirty="0"/>
              <a:t> خلال شهرين </a:t>
            </a:r>
            <a:br>
              <a:rPr lang="ar-IQ" dirty="0"/>
            </a:br>
            <a:endParaRPr lang="ar-IQ" dirty="0"/>
          </a:p>
          <a:p>
            <a:r>
              <a:rPr lang="ar-IQ" dirty="0"/>
              <a:t>كما أن هناك أطعمة أخرى تحتوى على مضادات الأكسدة مثل : </a:t>
            </a:r>
            <a:r>
              <a:rPr lang="ar-IQ" dirty="0" err="1"/>
              <a:t>البروكلى</a:t>
            </a:r>
            <a:r>
              <a:rPr lang="ar-IQ" dirty="0"/>
              <a:t> ، </a:t>
            </a:r>
            <a:r>
              <a:rPr lang="ar-IQ" dirty="0" err="1"/>
              <a:t>والباباى</a:t>
            </a:r>
            <a:r>
              <a:rPr lang="ar-IQ" dirty="0"/>
              <a:t> ، </a:t>
            </a:r>
            <a:r>
              <a:rPr lang="ar-IQ" dirty="0" err="1"/>
              <a:t>والكنتلوب</a:t>
            </a:r>
            <a:r>
              <a:rPr lang="ar-IQ" dirty="0"/>
              <a:t> ، والحمضيات  والخضراوات الخضراء اللون الطازجة . </a:t>
            </a:r>
            <a:br>
              <a:rPr lang="ar-IQ" dirty="0"/>
            </a:br>
            <a:r>
              <a:rPr lang="ar-IQ" dirty="0"/>
              <a:t/>
            </a:r>
            <a:br>
              <a:rPr lang="ar-IQ" dirty="0"/>
            </a:br>
            <a:endParaRPr lang="ar-IQ" dirty="0"/>
          </a:p>
          <a:p>
            <a:r>
              <a:rPr lang="ar-IQ" dirty="0" smtClean="0"/>
              <a:t>وهناك </a:t>
            </a:r>
            <a:r>
              <a:rPr lang="ar-IQ" dirty="0"/>
              <a:t>بعض الأطعمة الأخرى ، </a:t>
            </a:r>
            <a:r>
              <a:rPr lang="ar-IQ" dirty="0" err="1"/>
              <a:t>التى</a:t>
            </a:r>
            <a:r>
              <a:rPr lang="ar-IQ" dirty="0"/>
              <a:t> تخفض نسبة </a:t>
            </a:r>
            <a:r>
              <a:rPr lang="ar-IQ" dirty="0" err="1"/>
              <a:t>الكلسترول</a:t>
            </a:r>
            <a:r>
              <a:rPr lang="ar-IQ" dirty="0"/>
              <a:t> </a:t>
            </a:r>
            <a:r>
              <a:rPr lang="ar-IQ" dirty="0" err="1"/>
              <a:t>فى</a:t>
            </a:r>
            <a:r>
              <a:rPr lang="ar-IQ" dirty="0"/>
              <a:t> الدم ، مثل : </a:t>
            </a:r>
          </a:p>
          <a:p>
            <a:pPr lvl="1"/>
            <a:r>
              <a:rPr lang="ar-IQ" dirty="0"/>
              <a:t>الخيار ، وبه مواد يطلق عليها ( </a:t>
            </a:r>
            <a:r>
              <a:rPr lang="ar-IQ" dirty="0" err="1"/>
              <a:t>ستيرول</a:t>
            </a:r>
            <a:r>
              <a:rPr lang="ar-IQ" dirty="0"/>
              <a:t> ) موجودة </a:t>
            </a:r>
            <a:r>
              <a:rPr lang="ar-IQ" dirty="0" err="1"/>
              <a:t>فى</a:t>
            </a:r>
            <a:r>
              <a:rPr lang="ar-IQ" dirty="0"/>
              <a:t> القشرة .</a:t>
            </a:r>
          </a:p>
          <a:p>
            <a:pPr lvl="1"/>
            <a:r>
              <a:rPr lang="ar-IQ" dirty="0"/>
              <a:t>الشطة ، والفلفل </a:t>
            </a:r>
            <a:r>
              <a:rPr lang="ar-IQ" dirty="0" err="1"/>
              <a:t>الحامى</a:t>
            </a:r>
            <a:r>
              <a:rPr lang="ar-IQ" dirty="0"/>
              <a:t> ، به مواد تسمى </a:t>
            </a:r>
            <a:r>
              <a:rPr lang="ar-IQ" dirty="0" err="1"/>
              <a:t>الكابسكين</a:t>
            </a:r>
            <a:r>
              <a:rPr lang="ar-IQ" dirty="0"/>
              <a:t> ، وهى تخفض </a:t>
            </a:r>
            <a:r>
              <a:rPr lang="ar-IQ" dirty="0" err="1"/>
              <a:t>الكلسترول</a:t>
            </a:r>
            <a:r>
              <a:rPr lang="ar-IQ" dirty="0"/>
              <a:t>، ودهون الدم .</a:t>
            </a:r>
          </a:p>
          <a:p>
            <a:pPr lvl="1"/>
            <a:r>
              <a:rPr lang="ar-IQ" dirty="0"/>
              <a:t>العنب ، وبه مواد تسمى </a:t>
            </a:r>
            <a:r>
              <a:rPr lang="ar-IQ" dirty="0" err="1"/>
              <a:t>ريزفيرتول</a:t>
            </a:r>
            <a:r>
              <a:rPr lang="ar-IQ" dirty="0"/>
              <a:t> ، وتؤدى نفس الغرض .</a:t>
            </a:r>
            <a:br>
              <a:rPr lang="ar-IQ" dirty="0"/>
            </a:br>
            <a:r>
              <a:rPr lang="ar-IQ" dirty="0"/>
              <a:t/>
            </a:r>
            <a:br>
              <a:rPr lang="ar-IQ" dirty="0"/>
            </a:br>
            <a:endParaRPr lang="ar-IQ" dirty="0"/>
          </a:p>
        </p:txBody>
      </p:sp>
    </p:spTree>
    <p:extLst>
      <p:ext uri="{BB962C8B-B14F-4D97-AF65-F5344CB8AC3E}">
        <p14:creationId xmlns:p14="http://schemas.microsoft.com/office/powerpoint/2010/main" val="34139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tileRect/>
          </a:gradFill>
        </p:spPr>
        <p:txBody>
          <a:bodyPr anchor="ctr">
            <a:normAutofit/>
          </a:bodyPr>
          <a:lstStyle/>
          <a:p>
            <a:pPr algn="ctr"/>
            <a:r>
              <a:rPr lang="ar-IQ" sz="3200" cap="none" dirty="0" smtClean="0">
                <a:ln w="10541" cmpd="sng">
                  <a:solidFill>
                    <a:schemeClr val="accent1">
                      <a:shade val="88000"/>
                      <a:satMod val="110000"/>
                    </a:schemeClr>
                  </a:solidFill>
                  <a:prstDash val="solid"/>
                </a:ln>
                <a:solidFill>
                  <a:srgbClr val="FF0000"/>
                </a:solidFill>
                <a:latin typeface="Arial" pitchFamily="34" charset="0"/>
                <a:cs typeface="Arial" pitchFamily="34" charset="0"/>
              </a:rPr>
              <a:t>علاقة حجم القلب بطول ووزن الجسم</a:t>
            </a:r>
            <a:endParaRPr lang="ar-IQ" sz="3200" cap="none" dirty="0">
              <a:ln w="10541" cmpd="sng">
                <a:solidFill>
                  <a:schemeClr val="accent1">
                    <a:shade val="88000"/>
                    <a:satMod val="110000"/>
                  </a:schemeClr>
                </a:solidFill>
                <a:prstDash val="solid"/>
              </a:ln>
              <a:solidFill>
                <a:srgbClr val="FF0000"/>
              </a:solidFill>
              <a:latin typeface="Arial" pitchFamily="34" charset="0"/>
              <a:cs typeface="Arial" pitchFamily="34" charset="0"/>
            </a:endParaRPr>
          </a:p>
        </p:txBody>
      </p:sp>
      <p:sp>
        <p:nvSpPr>
          <p:cNvPr id="3" name="عنصر نائب للمحتوى 2"/>
          <p:cNvSpPr>
            <a:spLocks noGrp="1"/>
          </p:cNvSpPr>
          <p:nvPr>
            <p:ph sz="half" idx="1"/>
          </p:nvPr>
        </p:nvSpPr>
        <p:spPr/>
        <p:style>
          <a:lnRef idx="1">
            <a:schemeClr val="accent6"/>
          </a:lnRef>
          <a:fillRef idx="1003">
            <a:schemeClr val="dk1"/>
          </a:fillRef>
          <a:effectRef idx="2">
            <a:schemeClr val="accent6"/>
          </a:effectRef>
          <a:fontRef idx="minor">
            <a:schemeClr val="lt1"/>
          </a:fontRef>
        </p:style>
        <p:txBody>
          <a:bodyPr>
            <a:normAutofit fontScale="92500"/>
          </a:bodyPr>
          <a:lstStyle/>
          <a:p>
            <a:pPr algn="justLow"/>
            <a:r>
              <a:rPr lang="ar-SA" dirty="0" smtClean="0">
                <a:latin typeface="Arial" pitchFamily="34" charset="0"/>
                <a:cs typeface="Arial" pitchFamily="34" charset="0"/>
              </a:rPr>
              <a:t>إما طوله فيبلغ في المتوسط 14سم والعرض 12سم</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ويبلغ حجم تجاويف البطينين حوالي 250-300 ملم ويقل بعض الشيء بالنسبة للسيدات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إن لكل كيلو غرام من وزن الجسم يبلغ حجم القلب 11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لغير الرياضيين ، بينما يبلغ 13-14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للرياضيين </a:t>
            </a:r>
            <a:endParaRPr lang="ar-IQ" dirty="0">
              <a:latin typeface="Arial" pitchFamily="34" charset="0"/>
              <a:cs typeface="Arial" pitchFamily="34" charset="0"/>
            </a:endParaRPr>
          </a:p>
        </p:txBody>
      </p:sp>
      <p:sp>
        <p:nvSpPr>
          <p:cNvPr id="4" name="عنصر نائب للمحتوى 3"/>
          <p:cNvSpPr>
            <a:spLocks noGrp="1"/>
          </p:cNvSpPr>
          <p:nvPr>
            <p:ph sz="half" idx="2"/>
          </p:nvPr>
        </p:nvSpPr>
        <p:spPr/>
        <p:style>
          <a:lnRef idx="0">
            <a:scrgbClr r="0" g="0" b="0"/>
          </a:lnRef>
          <a:fillRef idx="1002">
            <a:schemeClr val="lt1"/>
          </a:fillRef>
          <a:effectRef idx="0">
            <a:scrgbClr r="0" g="0" b="0"/>
          </a:effectRef>
          <a:fontRef idx="major"/>
        </p:style>
        <p:txBody>
          <a:bodyPr>
            <a:normAutofit fontScale="92500"/>
          </a:bodyPr>
          <a:lstStyle/>
          <a:p>
            <a:pPr algn="justLow"/>
            <a:r>
              <a:rPr lang="ar-SA" dirty="0" smtClean="0">
                <a:latin typeface="Arial" pitchFamily="34" charset="0"/>
                <a:cs typeface="Arial" pitchFamily="34" charset="0"/>
              </a:rPr>
              <a:t>حجم القلب بالنسبة للرجال في المتوسط (700-800)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والسيدات   (500-600)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ويزيد عادة بالنسبة للرياضيين (100-300)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يمكن إن يصل في بعض الأحيان إلى (1000-1200) </a:t>
            </a:r>
            <a:r>
              <a:rPr lang="en-US" dirty="0" smtClean="0">
                <a:latin typeface="Arial" pitchFamily="34" charset="0"/>
                <a:cs typeface="Arial" pitchFamily="34" charset="0"/>
              </a:rPr>
              <a:t> </a:t>
            </a:r>
            <a:r>
              <a:rPr lang="ar-SA" dirty="0" smtClean="0">
                <a:latin typeface="Arial" pitchFamily="34" charset="0"/>
                <a:cs typeface="Arial" pitchFamily="34" charset="0"/>
              </a:rPr>
              <a:t>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166843"/>
            <a:ext cx="6480720" cy="3693319"/>
          </a:xfrm>
          <a:prstGeom prst="rect">
            <a:avLst/>
          </a:prstGeom>
        </p:spPr>
        <p:txBody>
          <a:bodyPr wrap="square">
            <a:spAutoFit/>
          </a:bodyPr>
          <a:lstStyle/>
          <a:p>
            <a:r>
              <a:rPr lang="ar-IQ" dirty="0"/>
              <a:t>تناول الحمضيات ، بصفة منتظمة ، مثل البرتقال ، </a:t>
            </a:r>
            <a:r>
              <a:rPr lang="ar-IQ" dirty="0" err="1"/>
              <a:t>واليوسفى</a:t>
            </a:r>
            <a:r>
              <a:rPr lang="ar-IQ" dirty="0"/>
              <a:t> ،  وعلى الأخص الجريب فروت ، الذى يعتبر المقاوم الأول لزيادة </a:t>
            </a:r>
            <a:r>
              <a:rPr lang="ar-IQ" dirty="0" err="1"/>
              <a:t>الكلسترول</a:t>
            </a:r>
            <a:r>
              <a:rPr lang="ar-IQ" dirty="0"/>
              <a:t> </a:t>
            </a:r>
            <a:r>
              <a:rPr lang="ar-IQ" dirty="0" err="1"/>
              <a:t>فى</a:t>
            </a:r>
            <a:r>
              <a:rPr lang="ar-IQ" dirty="0"/>
              <a:t> الدم .</a:t>
            </a:r>
            <a:br>
              <a:rPr lang="ar-IQ" dirty="0"/>
            </a:br>
            <a:r>
              <a:rPr lang="ar-IQ" dirty="0"/>
              <a:t/>
            </a:r>
            <a:br>
              <a:rPr lang="ar-IQ" dirty="0"/>
            </a:br>
            <a:endParaRPr lang="ar-IQ" dirty="0"/>
          </a:p>
          <a:p>
            <a:r>
              <a:rPr lang="ar-IQ" dirty="0"/>
              <a:t>تناول فيتامين ب المركب وعلى الأخص ، النياسين ( حمض </a:t>
            </a:r>
            <a:r>
              <a:rPr lang="ar-IQ" dirty="0" err="1"/>
              <a:t>النيكوتينك</a:t>
            </a:r>
            <a:r>
              <a:rPr lang="ar-IQ" dirty="0"/>
              <a:t> ) كذلك ( </a:t>
            </a:r>
            <a:r>
              <a:rPr lang="ar-IQ" dirty="0" err="1"/>
              <a:t>الكرميوم</a:t>
            </a:r>
            <a:r>
              <a:rPr lang="ar-IQ" dirty="0"/>
              <a:t> </a:t>
            </a:r>
            <a:r>
              <a:rPr lang="ar-IQ" dirty="0" err="1"/>
              <a:t>بيكلونات</a:t>
            </a:r>
            <a:r>
              <a:rPr lang="ar-IQ" dirty="0"/>
              <a:t> )  فكلها تكافح </a:t>
            </a:r>
            <a:r>
              <a:rPr lang="ar-IQ" dirty="0" err="1"/>
              <a:t>الكلسترول</a:t>
            </a:r>
            <a:r>
              <a:rPr lang="ar-IQ" dirty="0"/>
              <a:t> وتجعله متوازنا </a:t>
            </a:r>
            <a:r>
              <a:rPr lang="ar-IQ" dirty="0" err="1"/>
              <a:t>فى</a:t>
            </a:r>
            <a:r>
              <a:rPr lang="ar-IQ" dirty="0"/>
              <a:t> الدم .</a:t>
            </a:r>
            <a:br>
              <a:rPr lang="ar-IQ" dirty="0"/>
            </a:br>
            <a:r>
              <a:rPr lang="ar-IQ" dirty="0"/>
              <a:t/>
            </a:r>
            <a:br>
              <a:rPr lang="ar-IQ" dirty="0"/>
            </a:br>
            <a:endParaRPr lang="ar-IQ" dirty="0"/>
          </a:p>
          <a:p>
            <a:r>
              <a:rPr lang="ar-IQ" dirty="0"/>
              <a:t>مزاولة الرياضة  أمر هام جدا ، لأنها </a:t>
            </a:r>
            <a:r>
              <a:rPr lang="ar-IQ" dirty="0" err="1"/>
              <a:t>هى</a:t>
            </a:r>
            <a:r>
              <a:rPr lang="ar-IQ" dirty="0"/>
              <a:t> الطريقة المثلى لرفع نسبة </a:t>
            </a:r>
            <a:r>
              <a:rPr lang="ar-IQ" dirty="0" err="1"/>
              <a:t>الكلسترول</a:t>
            </a:r>
            <a:r>
              <a:rPr lang="ar-IQ" dirty="0"/>
              <a:t> الجيد </a:t>
            </a:r>
            <a:r>
              <a:rPr lang="ar-IQ" dirty="0" err="1"/>
              <a:t>فى</a:t>
            </a:r>
            <a:r>
              <a:rPr lang="ar-IQ" dirty="0"/>
              <a:t> الجسم وأن  </a:t>
            </a:r>
            <a:r>
              <a:rPr lang="ar-IQ" dirty="0" err="1"/>
              <a:t>المشى</a:t>
            </a:r>
            <a:r>
              <a:rPr lang="ar-IQ" dirty="0"/>
              <a:t>  أو </a:t>
            </a:r>
            <a:r>
              <a:rPr lang="ar-IQ" dirty="0" err="1"/>
              <a:t>الجرى</a:t>
            </a:r>
            <a:r>
              <a:rPr lang="ar-IQ" dirty="0"/>
              <a:t> أو السباحة ، فكلها </a:t>
            </a:r>
            <a:r>
              <a:rPr lang="ar-IQ" dirty="0" err="1"/>
              <a:t>تفى</a:t>
            </a:r>
            <a:r>
              <a:rPr lang="ar-IQ" dirty="0"/>
              <a:t> بالغرض </a:t>
            </a:r>
          </a:p>
        </p:txBody>
      </p:sp>
    </p:spTree>
    <p:extLst>
      <p:ext uri="{BB962C8B-B14F-4D97-AF65-F5344CB8AC3E}">
        <p14:creationId xmlns:p14="http://schemas.microsoft.com/office/powerpoint/2010/main" val="22463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5389098" y="357166"/>
            <a:ext cx="3326306" cy="1143008"/>
          </a:xfrm>
        </p:spPr>
        <p:txBody>
          <a:bodyPr/>
          <a:lstStyle/>
          <a:p>
            <a:pPr algn="ctr"/>
            <a:r>
              <a:rPr lang="ar-IQ" dirty="0" smtClean="0">
                <a:latin typeface="Arial" pitchFamily="34" charset="0"/>
                <a:cs typeface="Arial" pitchFamily="34" charset="0"/>
              </a:rPr>
              <a:t>نظام التوصيل الكهربائي للقلب </a:t>
            </a:r>
            <a:endParaRPr lang="ar-IQ" dirty="0">
              <a:latin typeface="Arial" pitchFamily="34" charset="0"/>
              <a:cs typeface="Arial" pitchFamily="34" charset="0"/>
            </a:endParaRPr>
          </a:p>
        </p:txBody>
      </p:sp>
      <p:sp>
        <p:nvSpPr>
          <p:cNvPr id="7" name="عنصر نائب للنص 6"/>
          <p:cNvSpPr>
            <a:spLocks noGrp="1"/>
          </p:cNvSpPr>
          <p:nvPr>
            <p:ph type="body" sz="half" idx="2"/>
          </p:nvPr>
        </p:nvSpPr>
        <p:spPr>
          <a:xfrm>
            <a:off x="5389098" y="2357430"/>
            <a:ext cx="3429000" cy="1785950"/>
          </a:xfrm>
        </p:spPr>
        <p:txBody>
          <a:bodyPr anchor="ctr">
            <a:normAutofit/>
          </a:bodyPr>
          <a:lstStyle/>
          <a:p>
            <a:pPr algn="justLow"/>
            <a:r>
              <a:rPr lang="ar-IQ" sz="2800" b="1" dirty="0" smtClean="0">
                <a:latin typeface="Arial" pitchFamily="34" charset="0"/>
                <a:cs typeface="Arial" pitchFamily="34" charset="0"/>
              </a:rPr>
              <a:t> 1. العقدة الجيبية الأذينية  </a:t>
            </a:r>
          </a:p>
          <a:p>
            <a:pPr algn="justLow"/>
            <a:r>
              <a:rPr lang="ar-IQ" sz="2800" b="1" dirty="0" smtClean="0">
                <a:latin typeface="Arial" pitchFamily="34" charset="0"/>
                <a:cs typeface="Arial" pitchFamily="34" charset="0"/>
              </a:rPr>
              <a:t>2. العقدة الأذينية البطينية </a:t>
            </a:r>
          </a:p>
          <a:p>
            <a:pPr algn="justLow"/>
            <a:r>
              <a:rPr lang="ar-IQ" sz="2800" b="1" dirty="0" smtClean="0">
                <a:latin typeface="Arial" pitchFamily="34" charset="0"/>
                <a:cs typeface="Arial" pitchFamily="34" charset="0"/>
              </a:rPr>
              <a:t>3. الحزمة الأذينية البطينية </a:t>
            </a:r>
          </a:p>
          <a:p>
            <a:pPr algn="justLow"/>
            <a:r>
              <a:rPr lang="ar-IQ" sz="2800" b="1" dirty="0" smtClean="0">
                <a:latin typeface="Arial" pitchFamily="34" charset="0"/>
                <a:cs typeface="Arial" pitchFamily="34" charset="0"/>
              </a:rPr>
              <a:t>4. شبكة بركنجي </a:t>
            </a:r>
            <a:endParaRPr lang="ar-IQ" sz="2800" b="1" dirty="0">
              <a:latin typeface="Arial" pitchFamily="34" charset="0"/>
              <a:cs typeface="Arial" pitchFamily="34" charset="0"/>
            </a:endParaRPr>
          </a:p>
        </p:txBody>
      </p:sp>
      <p:pic>
        <p:nvPicPr>
          <p:cNvPr id="8" name="عنصر نائب للصورة 7" descr="imagesCA371IDW.jpg"/>
          <p:cNvPicPr>
            <a:picLocks noGrp="1" noChangeAspect="1"/>
          </p:cNvPicPr>
          <p:nvPr>
            <p:ph type="pic" idx="1"/>
          </p:nvPr>
        </p:nvPicPr>
        <p:blipFill>
          <a:blip r:embed="rId2"/>
          <a:srcRect t="19" b="19"/>
          <a:stretch>
            <a:fillRect/>
          </a:stretch>
        </p:blipFill>
        <p:spPr>
          <a:xfrm>
            <a:off x="663682" y="1041002"/>
            <a:ext cx="4206240" cy="495976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00B050"/>
            </a:gs>
            <a:gs pos="25000">
              <a:srgbClr val="21D6E0"/>
            </a:gs>
            <a:gs pos="75000">
              <a:srgbClr val="0087E6"/>
            </a:gs>
            <a:gs pos="100000">
              <a:srgbClr val="005CBF"/>
            </a:gs>
          </a:gsLst>
          <a:lin ang="8100000" scaled="1"/>
          <a:tileRect/>
        </a:gradFill>
        <a:effectLst/>
      </p:bgPr>
    </p:bg>
    <p:spTree>
      <p:nvGrpSpPr>
        <p:cNvPr id="1" name=""/>
        <p:cNvGrpSpPr/>
        <p:nvPr/>
      </p:nvGrpSpPr>
      <p:grpSpPr>
        <a:xfrm>
          <a:off x="0" y="0"/>
          <a:ext cx="0" cy="0"/>
          <a:chOff x="0" y="0"/>
          <a:chExt cx="0" cy="0"/>
        </a:xfrm>
      </p:grpSpPr>
      <p:graphicFrame>
        <p:nvGraphicFramePr>
          <p:cNvPr id="11" name="رسم تخطيطي 10"/>
          <p:cNvGraphicFramePr/>
          <p:nvPr/>
        </p:nvGraphicFramePr>
        <p:xfrm>
          <a:off x="457200" y="320040"/>
          <a:ext cx="7239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عنصر نائب للمحتوى 9" descr="imagesCA9R4AQO.jpg"/>
          <p:cNvPicPr>
            <a:picLocks noGrp="1" noChangeAspect="1"/>
          </p:cNvPicPr>
          <p:nvPr>
            <p:ph idx="1"/>
          </p:nvPr>
        </p:nvPicPr>
        <p:blipFill>
          <a:blip r:embed="rId7"/>
          <a:stretch>
            <a:fillRect/>
          </a:stretch>
        </p:blipFill>
        <p:spPr>
          <a:xfrm>
            <a:off x="928662" y="1949322"/>
            <a:ext cx="6643734" cy="407196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p:txBody>
          <a:bodyPr anchor="ctr">
            <a:normAutofit/>
          </a:bodyPr>
          <a:lstStyle/>
          <a:p>
            <a:pPr algn="ctr"/>
            <a:r>
              <a:rPr lang="ar-SA" dirty="0" smtClean="0">
                <a:latin typeface="Arial" pitchFamily="34" charset="0"/>
                <a:cs typeface="Arial" pitchFamily="34" charset="0"/>
              </a:rPr>
              <a:t>تغذية القلب الدموية ( الدورة التاجية ) </a:t>
            </a:r>
            <a:endParaRPr lang="ar-IQ" dirty="0">
              <a:latin typeface="Arial" pitchFamily="34" charset="0"/>
              <a:cs typeface="Arial" pitchFamily="34" charset="0"/>
            </a:endParaRPr>
          </a:p>
        </p:txBody>
      </p:sp>
      <p:sp>
        <p:nvSpPr>
          <p:cNvPr id="6" name="عنصر نائب للمحتوى 5"/>
          <p:cNvSpPr>
            <a:spLocks noGrp="1"/>
          </p:cNvSpPr>
          <p:nvPr>
            <p:ph sz="half" idx="1"/>
          </p:nvPr>
        </p:nvSpPr>
        <p:spPr/>
        <p:txBody>
          <a:bodyPr>
            <a:normAutofit fontScale="92500"/>
          </a:bodyPr>
          <a:lstStyle/>
          <a:p>
            <a:endParaRPr lang="ar-IQ"/>
          </a:p>
        </p:txBody>
      </p:sp>
      <p:sp>
        <p:nvSpPr>
          <p:cNvPr id="7" name="عنصر نائب للمحتوى 6"/>
          <p:cNvSpPr>
            <a:spLocks noGrp="1"/>
          </p:cNvSpPr>
          <p:nvPr>
            <p:ph sz="half" idx="2"/>
          </p:nvPr>
        </p:nvSpPr>
        <p:spPr/>
        <p:style>
          <a:lnRef idx="0">
            <a:scrgbClr r="0" g="0" b="0"/>
          </a:lnRef>
          <a:fillRef idx="1003">
            <a:schemeClr val="lt2"/>
          </a:fillRef>
          <a:effectRef idx="0">
            <a:scrgbClr r="0" g="0" b="0"/>
          </a:effectRef>
          <a:fontRef idx="major"/>
        </p:style>
        <p:txBody>
          <a:bodyPr>
            <a:normAutofit fontScale="92500"/>
          </a:bodyPr>
          <a:lstStyle/>
          <a:p>
            <a:pPr algn="justLow"/>
            <a:r>
              <a:rPr lang="ar-SA" dirty="0" smtClean="0">
                <a:latin typeface="Arial" pitchFamily="34" charset="0"/>
                <a:cs typeface="Arial" pitchFamily="34" charset="0"/>
              </a:rPr>
              <a:t>هي تلك الدورة التي تزود عضلة القلب ذاتها بالدم لتؤمن الأوكسجين والعناصر الغذائية اللازمة له لإنتاج الطاقة ليستطيع القيام بوظيفته كمضخة للدم ، وهي أضعف نقطة في جسم الإنسان إذ يموت حوالي ثلث الناس بمرض الدورة الدموية التاجية وذلك لأن الشرايين التاجية أكثر قابلية للتصلب . </a:t>
            </a:r>
            <a:endParaRPr lang="ar-IQ" dirty="0">
              <a:latin typeface="Arial" pitchFamily="34" charset="0"/>
              <a:cs typeface="Arial" pitchFamily="34" charset="0"/>
            </a:endParaRPr>
          </a:p>
        </p:txBody>
      </p:sp>
      <p:pic>
        <p:nvPicPr>
          <p:cNvPr id="8" name="صورة 7"/>
          <p:cNvPicPr/>
          <p:nvPr/>
        </p:nvPicPr>
        <p:blipFill>
          <a:blip r:embed="rId2"/>
          <a:srcRect/>
          <a:stretch>
            <a:fillRect/>
          </a:stretch>
        </p:blipFill>
        <p:spPr bwMode="auto">
          <a:xfrm>
            <a:off x="428596" y="1571613"/>
            <a:ext cx="3571900" cy="45788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circle(in)">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320040"/>
            <a:ext cx="7242048" cy="608630"/>
          </a:xfrm>
          <a:solidFill>
            <a:schemeClr val="accent4">
              <a:lumMod val="60000"/>
              <a:lumOff val="40000"/>
            </a:schemeClr>
          </a:solidFill>
        </p:spPr>
        <p:txBody>
          <a:bodyPr anchor="ctr"/>
          <a:lstStyle/>
          <a:p>
            <a:pPr algn="ctr"/>
            <a:r>
              <a:rPr lang="ar-IQ" cap="none"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5">
                      <a:satMod val="175000"/>
                      <a:alpha val="40000"/>
                    </a:schemeClr>
                  </a:glow>
                  <a:innerShdw blurRad="101600" dist="76200" dir="5400000">
                    <a:schemeClr val="accent1">
                      <a:satMod val="190000"/>
                      <a:tint val="100000"/>
                      <a:alpha val="74000"/>
                    </a:schemeClr>
                  </a:innerShdw>
                </a:effectLst>
                <a:latin typeface="Arial" pitchFamily="34" charset="0"/>
                <a:cs typeface="Arial" pitchFamily="34" charset="0"/>
              </a:rPr>
              <a:t>تغذية عضلة القلب</a:t>
            </a:r>
            <a:endParaRPr lang="ar-IQ" cap="none" dirty="0">
              <a:ln w="900" cmpd="sng">
                <a:solidFill>
                  <a:schemeClr val="accent1">
                    <a:satMod val="190000"/>
                    <a:alpha val="55000"/>
                  </a:schemeClr>
                </a:solidFill>
                <a:prstDash val="solid"/>
              </a:ln>
              <a:solidFill>
                <a:schemeClr val="accent1">
                  <a:satMod val="200000"/>
                  <a:tint val="3000"/>
                </a:schemeClr>
              </a:solidFill>
              <a:effectLst>
                <a:glow rad="228600">
                  <a:schemeClr val="accent5">
                    <a:satMod val="175000"/>
                    <a:alpha val="40000"/>
                  </a:schemeClr>
                </a:glow>
                <a:innerShdw blurRad="101600" dist="76200" dir="5400000">
                  <a:schemeClr val="accent1">
                    <a:satMod val="190000"/>
                    <a:tint val="100000"/>
                    <a:alpha val="74000"/>
                  </a:schemeClr>
                </a:innerShdw>
              </a:effectLst>
              <a:latin typeface="Arial" pitchFamily="34" charset="0"/>
              <a:cs typeface="Arial" pitchFamily="34" charset="0"/>
            </a:endParaRPr>
          </a:p>
        </p:txBody>
      </p:sp>
      <p:sp>
        <p:nvSpPr>
          <p:cNvPr id="7" name="عنصر نائب للمحتوى 6"/>
          <p:cNvSpPr>
            <a:spLocks noGrp="1"/>
          </p:cNvSpPr>
          <p:nvPr>
            <p:ph sz="half" idx="2"/>
          </p:nvPr>
        </p:nvSpPr>
        <p:spPr>
          <a:xfrm>
            <a:off x="4178808" y="1000108"/>
            <a:ext cx="3520440" cy="5126055"/>
          </a:xfrm>
        </p:spPr>
        <p:txBody>
          <a:bodyPr>
            <a:normAutofit fontScale="85000" lnSpcReduction="20000"/>
          </a:bodyPr>
          <a:lstStyle/>
          <a:p>
            <a:pPr algn="justLow"/>
            <a:r>
              <a:rPr lang="ar-SA" dirty="0" smtClean="0">
                <a:latin typeface="Arial" pitchFamily="34" charset="0"/>
                <a:cs typeface="Arial" pitchFamily="34" charset="0"/>
              </a:rPr>
              <a:t>تتغذى عضلة القلب من خلال الشرايين التاجية (الاكليلية ) تملأ هذه الأوعية في مرحلة انقباض البطينين ، ويتم نقل المغذيات لعضلة القلب في مرحلة الانبساط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تحويل حامض اللاكتيك بوجود الأوكسجين إلى حامض البيروفيك مع ايون الهيدروجين ويؤكسد جزء كبير لتكوين كميات كبيرة من (</a:t>
            </a:r>
            <a:r>
              <a:rPr lang="en-US" dirty="0" smtClean="0">
                <a:latin typeface="Arial" pitchFamily="34" charset="0"/>
                <a:cs typeface="Arial" pitchFamily="34" charset="0"/>
              </a:rPr>
              <a:t>ATP</a:t>
            </a:r>
            <a:r>
              <a:rPr lang="ar-SA" dirty="0" smtClean="0">
                <a:latin typeface="Arial" pitchFamily="34" charset="0"/>
                <a:cs typeface="Arial" pitchFamily="34" charset="0"/>
              </a:rPr>
              <a:t>) وهذه تستخدم في التمارين الشاقة الطويلة كطاقة إضافية للقلب غير أن عملية التمثيل الغذائي الهوائي يتم داخل جسيمات المايتوكوندريا بالألياف العضلية </a:t>
            </a:r>
            <a:endParaRPr lang="ar-IQ" dirty="0">
              <a:latin typeface="Arial" pitchFamily="34" charset="0"/>
              <a:cs typeface="Arial" pitchFamily="34" charset="0"/>
            </a:endParaRPr>
          </a:p>
        </p:txBody>
      </p:sp>
      <p:pic>
        <p:nvPicPr>
          <p:cNvPr id="8" name="عنصر نائب للمحتوى 7"/>
          <p:cNvPicPr>
            <a:picLocks noGrp="1"/>
          </p:cNvPicPr>
          <p:nvPr>
            <p:ph sz="half" idx="1"/>
          </p:nvPr>
        </p:nvPicPr>
        <p:blipFill>
          <a:blip r:embed="rId2"/>
          <a:srcRect/>
          <a:stretch>
            <a:fillRect/>
          </a:stretch>
        </p:blipFill>
        <p:spPr bwMode="auto">
          <a:xfrm>
            <a:off x="457200" y="928671"/>
            <a:ext cx="3521075" cy="2571767"/>
          </a:xfrm>
          <a:prstGeom prst="rect">
            <a:avLst/>
          </a:prstGeom>
          <a:ln>
            <a:noFill/>
          </a:ln>
          <a:effectLst>
            <a:outerShdw blurRad="292100" dist="139700" dir="2700000" algn="tl" rotWithShape="0">
              <a:srgbClr val="333333">
                <a:alpha val="65000"/>
              </a:srgbClr>
            </a:outerShdw>
          </a:effectLst>
        </p:spPr>
      </p:pic>
      <p:pic>
        <p:nvPicPr>
          <p:cNvPr id="2050" name="Picture 2" descr="C:\Documents and Settings\Administrator\Desktop\صور رياضية\imagesCAZLEEPN.jpg"/>
          <p:cNvPicPr>
            <a:picLocks noChangeAspect="1" noChangeArrowheads="1"/>
          </p:cNvPicPr>
          <p:nvPr/>
        </p:nvPicPr>
        <p:blipFill>
          <a:blip r:embed="rId3"/>
          <a:srcRect/>
          <a:stretch>
            <a:fillRect/>
          </a:stretch>
        </p:blipFill>
        <p:spPr bwMode="auto">
          <a:xfrm>
            <a:off x="642910" y="3929079"/>
            <a:ext cx="3071834"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to="" calcmode="lin" valueType="num">
                                      <p:cBhvr>
                                        <p:cTn id="17" dur="1" fill="hold"/>
                                        <p:tgtEl>
                                          <p:spTgt spid="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linds(horizont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تغذية القلب </a:t>
            </a:r>
            <a:endParaRPr lang="ar-IQ" dirty="0"/>
          </a:p>
        </p:txBody>
      </p:sp>
      <p:sp>
        <p:nvSpPr>
          <p:cNvPr id="3" name="عنصر نائب للمحتوى 2"/>
          <p:cNvSpPr>
            <a:spLocks noGrp="1"/>
          </p:cNvSpPr>
          <p:nvPr>
            <p:ph sz="half" idx="1"/>
          </p:nvPr>
        </p:nvSpPr>
        <p:spPr/>
        <p:txBody>
          <a:bodyPr>
            <a:normAutofit fontScale="92500"/>
          </a:bodyPr>
          <a:lstStyle/>
          <a:p>
            <a:r>
              <a:rPr lang="ar-IQ" dirty="0" smtClean="0"/>
              <a:t>تغذية عصبية عن طريق الجهاز العصبي الذاتي ( الودي ) وهو لا ارادي  </a:t>
            </a:r>
          </a:p>
          <a:p>
            <a:r>
              <a:rPr lang="ar-IQ" dirty="0" err="1" smtClean="0"/>
              <a:t>السمبثاوي</a:t>
            </a:r>
            <a:endParaRPr lang="ar-IQ" dirty="0" smtClean="0"/>
          </a:p>
          <a:p>
            <a:r>
              <a:rPr lang="ar-IQ" dirty="0" smtClean="0"/>
              <a:t>الجار </a:t>
            </a:r>
            <a:r>
              <a:rPr lang="ar-IQ" dirty="0" err="1" smtClean="0"/>
              <a:t>السمبثاوي</a:t>
            </a:r>
            <a:endParaRPr lang="ar-IQ" dirty="0"/>
          </a:p>
        </p:txBody>
      </p:sp>
      <p:sp>
        <p:nvSpPr>
          <p:cNvPr id="4" name="عنصر نائب للمحتوى 3"/>
          <p:cNvSpPr>
            <a:spLocks noGrp="1"/>
          </p:cNvSpPr>
          <p:nvPr>
            <p:ph sz="half" idx="2"/>
          </p:nvPr>
        </p:nvSpPr>
        <p:spPr/>
        <p:txBody>
          <a:bodyPr>
            <a:normAutofit fontScale="92500"/>
          </a:bodyPr>
          <a:lstStyle/>
          <a:p>
            <a:r>
              <a:rPr lang="ar-IQ" dirty="0" smtClean="0"/>
              <a:t>تغذية دموية عن طريق الشريان التاجي الذي يعطي دم محمل ب</a:t>
            </a:r>
            <a:r>
              <a:rPr lang="en-US" dirty="0" smtClean="0"/>
              <a:t>o2 </a:t>
            </a:r>
            <a:r>
              <a:rPr lang="ar-IQ" dirty="0" smtClean="0"/>
              <a:t> للقلب ووريد تاجي </a:t>
            </a:r>
            <a:r>
              <a:rPr lang="ar-IQ" dirty="0" err="1" smtClean="0"/>
              <a:t>ياخذ</a:t>
            </a:r>
            <a:r>
              <a:rPr lang="ar-IQ" dirty="0" smtClean="0"/>
              <a:t> دم فاسد من القلب </a:t>
            </a:r>
          </a:p>
          <a:p>
            <a:r>
              <a:rPr lang="ar-IQ" dirty="0" err="1" smtClean="0"/>
              <a:t>ياخذ</a:t>
            </a:r>
            <a:r>
              <a:rPr lang="ar-IQ" dirty="0" smtClean="0"/>
              <a:t> الشريان التاجي الدم من الشريان الابهر </a:t>
            </a:r>
          </a:p>
          <a:p>
            <a:r>
              <a:rPr lang="ar-IQ" dirty="0" smtClean="0"/>
              <a:t>يتفرع الشريان التاجي الى </a:t>
            </a:r>
            <a:r>
              <a:rPr lang="ar-IQ" smtClean="0"/>
              <a:t>يمين ويسار </a:t>
            </a:r>
            <a:endParaRPr lang="ar-IQ" dirty="0"/>
          </a:p>
        </p:txBody>
      </p:sp>
    </p:spTree>
    <p:extLst>
      <p:ext uri="{BB962C8B-B14F-4D97-AF65-F5344CB8AC3E}">
        <p14:creationId xmlns:p14="http://schemas.microsoft.com/office/powerpoint/2010/main" val="4129047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25688</TotalTime>
  <Words>2620</Words>
  <Application>Microsoft Office PowerPoint</Application>
  <PresentationFormat>عرض على الشاشة (3:4)‏</PresentationFormat>
  <Paragraphs>239</Paragraphs>
  <Slides>40</Slides>
  <Notes>1</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وافر</vt:lpstr>
      <vt:lpstr>   القلب – heart </vt:lpstr>
      <vt:lpstr>تشريح القلب</vt:lpstr>
      <vt:lpstr>انسجام وتنسيق عمل القلب</vt:lpstr>
      <vt:lpstr>علاقة حجم القلب بطول ووزن الجسم</vt:lpstr>
      <vt:lpstr>نظام التوصيل الكهربائي للقلب </vt:lpstr>
      <vt:lpstr>عرض تقديمي في PowerPoint</vt:lpstr>
      <vt:lpstr>تغذية القلب الدموية ( الدورة التاجية ) </vt:lpstr>
      <vt:lpstr>تغذية عضلة القلب</vt:lpstr>
      <vt:lpstr>تغذية القلب </vt:lpstr>
      <vt:lpstr>                          خصائص العضلة القلبية</vt:lpstr>
      <vt:lpstr>معدل ضربات القلب والعوامل المؤثرة عليه </vt:lpstr>
      <vt:lpstr>حجم الضربة</vt:lpstr>
      <vt:lpstr>عرض تقديمي في PowerPoint</vt:lpstr>
      <vt:lpstr>جدول يبين سرعة القلب عند الراحة وإثناء الجهد بين الرياضيين وغير الرياضيين</vt:lpstr>
      <vt:lpstr>نتاج شغل القلب </vt:lpstr>
      <vt:lpstr>التدريب الرياضي وأثره على القلب </vt:lpstr>
      <vt:lpstr>ضغط الدم  </vt:lpstr>
      <vt:lpstr>العوامل التي تؤثر على ضغط الدم </vt:lpstr>
      <vt:lpstr>ضغط الدم لدى الرياضيين</vt:lpstr>
      <vt:lpstr>عرض تقديمي في PowerPoint</vt:lpstr>
      <vt:lpstr>القابلية البدنية للرياضي pwc 170 </vt:lpstr>
      <vt:lpstr>اختبار الكفاءة البدنية     pwc   170</vt:lpstr>
      <vt:lpstr>عرض تقديمي في PowerPoint</vt:lpstr>
      <vt:lpstr>هنالك اختبارات مقننة لقياس الكفاءة البدنية</vt:lpstr>
      <vt:lpstr>اهمية كفاءة العمل البدني  pwc 170 </vt:lpstr>
      <vt:lpstr>جهاز تخطيط القلب (ECG) : </vt:lpstr>
      <vt:lpstr>    </vt:lpstr>
      <vt:lpstr>تخطيط صدى القلب (Echo):     وفي هذا المقياس يستخدم صوت مرتفع جداً لا يسمعه الانسان (أمواج فوق الصوتية) حيث ترسل هذه الموجات الى البنى الحشوية وترتد عنها (يرجع الصدى) والجهاز المرسل يسمى الترجام (Travducer) وهو جهاز خاص شبيه بمكبر الصوت ، يستعمل الحاسوب هذه المعلومات لبناء صورة للقلب أو تحليل الجريان الدموي عبـره .       تخطيط صدى القلب (Echo):    وفي هذا المقياس يستخدم صوت مرتفع جداً لا يسمعه الانسان (أمواج فوق الصوتية) حيث ترسل هذه الموجات الى البنى الحشوية وترتد عنها (يرجع الصدى) والجهاز المرسل يسمى الترجام (Travducer) وهو جهاز خاص شبيه بمكبر الصوت ، يستعمل الحاسوب هذه المعلومات لبناء صورة للقلب أو تحليل الجريان الدموي عبـره .      </vt:lpstr>
      <vt:lpstr>التغيرات والتكيفات القلبية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دهون الدم الثلاثيةTriglycerides</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الفب</dc:title>
  <dc:creator>dell</dc:creator>
  <cp:lastModifiedBy>Shamfuture</cp:lastModifiedBy>
  <cp:revision>89</cp:revision>
  <dcterms:modified xsi:type="dcterms:W3CDTF">2019-03-29T15:14:34Z</dcterms:modified>
</cp:coreProperties>
</file>