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049867"/>
            <a:ext cx="9332423" cy="3251200"/>
          </a:xfrm>
        </p:spPr>
        <p:txBody>
          <a:bodyPr/>
          <a:lstStyle/>
          <a:p>
            <a:pPr algn="ctr"/>
            <a:r>
              <a:rPr lang="ar-IQ" sz="8800" b="1" i="1" dirty="0" smtClean="0">
                <a:solidFill>
                  <a:srgbClr val="FFFF00"/>
                </a:solidFill>
              </a:rPr>
              <a:t>اسلوب الوسائط المتعددة في التعلم الحركي </a:t>
            </a:r>
            <a:r>
              <a:rPr lang="en-US" sz="8800" b="1" i="1" smtClean="0">
                <a:solidFill>
                  <a:srgbClr val="FFFF00"/>
                </a:solidFill>
              </a:rPr>
              <a:t>2</a:t>
            </a:r>
            <a:endParaRPr lang="ar-IQ" sz="8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5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956" y="282222"/>
            <a:ext cx="10419644" cy="5966177"/>
          </a:xfrm>
        </p:spPr>
        <p:txBody>
          <a:bodyPr/>
          <a:lstStyle/>
          <a:p>
            <a:pPr algn="just"/>
            <a:r>
              <a:rPr lang="ar-IQ" sz="3200" b="1" u="sng" dirty="0" smtClean="0">
                <a:solidFill>
                  <a:srgbClr val="FFFF00"/>
                </a:solidFill>
              </a:rPr>
              <a:t>خصائص الوسائط المتعددة :</a:t>
            </a:r>
          </a:p>
          <a:p>
            <a:pPr algn="just"/>
            <a:r>
              <a:rPr lang="ar-IQ" sz="3200" b="1" dirty="0" smtClean="0">
                <a:solidFill>
                  <a:schemeClr val="accent3"/>
                </a:solidFill>
              </a:rPr>
              <a:t>1- التفاعلية :</a:t>
            </a:r>
          </a:p>
          <a:p>
            <a:pPr marL="0" indent="0" algn="just">
              <a:buNone/>
            </a:pPr>
            <a:r>
              <a:rPr lang="ar-IQ" sz="3200" dirty="0" smtClean="0"/>
              <a:t>   تعني قدرة المتعلم على التحكم في عناصر الوسائط المتعددة والتفاعل معها تفاعلا نشطا ايجابيا ، والتحكم فيما تعرضة البية التفاعلية ، من حيث تسلسل المادة المعروضة وزمن العرض المناسب لها .</a:t>
            </a:r>
          </a:p>
          <a:p>
            <a:pPr algn="just"/>
            <a:r>
              <a:rPr lang="ar-IQ" sz="3200" b="1" dirty="0" smtClean="0">
                <a:solidFill>
                  <a:schemeClr val="accent3"/>
                </a:solidFill>
              </a:rPr>
              <a:t>2- التكامل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يعني هو المزج بين عدة وسائط لخدمة موضوع واحد ، حيث يعرض محتوى برنامج الوسائط المتعددة عن طريق احداث التكامل بين ثلاث عناصر على الاقل من عناصر الوسائط المتعددة ، بحيث يؤدي كل وسيط دورا معين مستمدا من تاثيره على حواس المتعلم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9771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112" y="440267"/>
            <a:ext cx="10577688" cy="5808133"/>
          </a:xfrm>
        </p:spPr>
        <p:txBody>
          <a:bodyPr>
            <a:noAutofit/>
          </a:bodyPr>
          <a:lstStyle/>
          <a:p>
            <a:pPr algn="just"/>
            <a:r>
              <a:rPr lang="ar-IQ" sz="3200" b="1" dirty="0" smtClean="0">
                <a:solidFill>
                  <a:schemeClr val="accent3"/>
                </a:solidFill>
              </a:rPr>
              <a:t>3- الفردية :</a:t>
            </a:r>
          </a:p>
          <a:p>
            <a:pPr marL="0" indent="0" algn="just">
              <a:buNone/>
            </a:pPr>
            <a:r>
              <a:rPr lang="ar-IQ" sz="3200" dirty="0" smtClean="0"/>
              <a:t>     يقصد بها هو تقديم تعليم مناسب يتناسب مع خصائص المتعلمين ، اي ان برامج الوسائط المتعددة تراعي الفروق الفردية في شخصية المتعلمين ، وايضا تتيح للمتعلم ان يسير في تعلمه وفق سرعتة .</a:t>
            </a:r>
          </a:p>
          <a:p>
            <a:pPr algn="just"/>
            <a:r>
              <a:rPr lang="ar-IQ" sz="3200" b="1" dirty="0" smtClean="0">
                <a:solidFill>
                  <a:schemeClr val="accent3"/>
                </a:solidFill>
              </a:rPr>
              <a:t>4- التنويع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يقصد به اي التوفير الوسائط المتعددة للكثير من المثيرات التي تخاطب الحواس المتعددة للمتعلم ، بحيث يستطيع المتعلم ان يتعامل في الموقف واحد مع صورة ثابتة او متحركة او نصوص مكتوبة او مسموعة ، اي يعني هذا العرض للوسائط يكون واحد تلو الاخرى ، حيث يكون عرض في شاشات مختلفة  اي منفصلة ولكن يجب ان تخدم هذة العناصر فكرة معينة او موضوع نفسه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86490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78" y="541868"/>
            <a:ext cx="11243733" cy="5909732"/>
          </a:xfrm>
        </p:spPr>
        <p:txBody>
          <a:bodyPr/>
          <a:lstStyle/>
          <a:p>
            <a:r>
              <a:rPr lang="ar-IQ" sz="2800" b="1" u="sng" dirty="0" smtClean="0">
                <a:solidFill>
                  <a:srgbClr val="FFFF00"/>
                </a:solidFill>
              </a:rPr>
              <a:t>هناك مراحل للتطور مفهوم تقنيات التعلم او تكنولوجيا التعلم :</a:t>
            </a:r>
          </a:p>
          <a:p>
            <a:pPr marL="0" indent="0">
              <a:buNone/>
            </a:pPr>
            <a:r>
              <a:rPr lang="ar-IQ" sz="2800" b="1" dirty="0" smtClean="0">
                <a:solidFill>
                  <a:schemeClr val="accent3"/>
                </a:solidFill>
              </a:rPr>
              <a:t>    اولا : مرحلة التعلم البصري :</a:t>
            </a:r>
          </a:p>
          <a:p>
            <a:pPr marL="0" indent="0">
              <a:buNone/>
            </a:pPr>
            <a:r>
              <a:rPr lang="ar-IQ" sz="2800" dirty="0"/>
              <a:t> </a:t>
            </a:r>
            <a:r>
              <a:rPr lang="ar-IQ" sz="2800" dirty="0" smtClean="0"/>
              <a:t>    ويقصد بها مرحلة النظر اي ينظر لتقنيات التعليم على انها اداة سواء اكانت صورة ام نموذج او سواهما ، لانها تقدم للمتعلم خبرة مرئية محسوسة .</a:t>
            </a:r>
          </a:p>
          <a:p>
            <a:pPr marL="0" indent="0">
              <a:buNone/>
            </a:pPr>
            <a:r>
              <a:rPr lang="ar-IQ" sz="2800" b="1" dirty="0" smtClean="0">
                <a:solidFill>
                  <a:schemeClr val="accent3"/>
                </a:solidFill>
              </a:rPr>
              <a:t>   ثانيا : مرحلة التعلم السمعي البصري :</a:t>
            </a:r>
          </a:p>
          <a:p>
            <a:pPr marL="0" indent="0">
              <a:buNone/>
            </a:pPr>
            <a:r>
              <a:rPr lang="ar-IQ" sz="2800" dirty="0" smtClean="0"/>
              <a:t>اعتبرت  تقنيات التعلم  هذة المرحلة على انها مجموعه الادوات والاجهزة التي تستخدم لنقل المعرفة والخبرات والافكار من خلال حاستي السمع والبصر ، اي ان هذه المرحلة اضافت عنصر الصوت الى المرحلة السابقة فقط .</a:t>
            </a:r>
          </a:p>
          <a:p>
            <a:pPr marL="0" indent="0">
              <a:buNone/>
            </a:pPr>
            <a:r>
              <a:rPr lang="ar-IQ" sz="2800" b="1" dirty="0" smtClean="0">
                <a:solidFill>
                  <a:schemeClr val="accent3"/>
                </a:solidFill>
              </a:rPr>
              <a:t>   ثالثا: مفهوم النظم:</a:t>
            </a:r>
          </a:p>
          <a:p>
            <a:pPr marL="0" indent="0">
              <a:buNone/>
            </a:pPr>
            <a:r>
              <a:rPr lang="ar-IQ" sz="2800" dirty="0" smtClean="0"/>
              <a:t>اي ينظر هذا المفهوم للتقنيات على انه نظام تعليمي متكامل وليست معينات منفصلة او مواد تعليمية مستقلة .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009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016001"/>
            <a:ext cx="10205155" cy="5283199"/>
          </a:xfrm>
        </p:spPr>
        <p:txBody>
          <a:bodyPr>
            <a:normAutofit/>
          </a:bodyPr>
          <a:lstStyle/>
          <a:p>
            <a:pPr algn="just"/>
            <a:r>
              <a:rPr lang="ar-IQ" sz="4000" b="1" u="sng" dirty="0" smtClean="0">
                <a:solidFill>
                  <a:srgbClr val="FFFF00"/>
                </a:solidFill>
              </a:rPr>
              <a:t>دور الوسائط المتعددة في العملية التعليمية :</a:t>
            </a:r>
          </a:p>
          <a:p>
            <a:pPr algn="just"/>
            <a:r>
              <a:rPr lang="ar-IQ" sz="4000" dirty="0" smtClean="0"/>
              <a:t>1- التغلب على التعلم اللفظي وعيوبه وبالتالي تحقق الوسائط التعليمية استجابات غير لفظية مرغوبة .</a:t>
            </a:r>
          </a:p>
          <a:p>
            <a:pPr algn="just"/>
            <a:r>
              <a:rPr lang="ar-IQ" sz="4000" dirty="0" smtClean="0"/>
              <a:t>2- اثارة الاهتمام المتعلم وتشويقة في البيئة التعليمية .</a:t>
            </a:r>
          </a:p>
          <a:p>
            <a:pPr algn="just"/>
            <a:r>
              <a:rPr lang="ar-IQ" sz="4000" dirty="0" smtClean="0"/>
              <a:t>3- بقاء اثر التعلم لان الوسائط تخاطب اكثر من حاسه .</a:t>
            </a:r>
          </a:p>
          <a:p>
            <a:pPr algn="just"/>
            <a:r>
              <a:rPr lang="ar-IQ" sz="4000" dirty="0" smtClean="0"/>
              <a:t>4-زيادة درجة الوضوح والتفسير للمفاهيم المجردة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002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956" y="891823"/>
            <a:ext cx="10318044" cy="5333999"/>
          </a:xfrm>
        </p:spPr>
        <p:txBody>
          <a:bodyPr/>
          <a:lstStyle/>
          <a:p>
            <a:pPr algn="just"/>
            <a:r>
              <a:rPr lang="ar-IQ" sz="3600" dirty="0" smtClean="0"/>
              <a:t>5- مراعاة الفروق الفردية بين المتعلمين بتنويع اساليب التعلم .</a:t>
            </a:r>
          </a:p>
          <a:p>
            <a:pPr algn="just"/>
            <a:r>
              <a:rPr lang="ar-IQ" sz="3600" dirty="0" smtClean="0"/>
              <a:t>6- اكساب المتعلمين مهارات نفس حركية متعددة لايمكن اكسابها عن طريق التعلم اللفظي .</a:t>
            </a:r>
          </a:p>
          <a:p>
            <a:pPr algn="just"/>
            <a:r>
              <a:rPr lang="ar-IQ" sz="3600" dirty="0" smtClean="0"/>
              <a:t>7- ان هذه الوسائط تساهم في حل بعض المشكلات العصرية مثل الانفجار المعرفي او الانفجار السكاني  ، من خلال استخدام مكبرات الصوت في المدارس و القاعات المحاضرات ، حيث يستطيع سماع اكثر عدد من المتعلمين في قاعات الدراسية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14680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333" y="1897696"/>
            <a:ext cx="9404723" cy="1400530"/>
          </a:xfrm>
        </p:spPr>
        <p:txBody>
          <a:bodyPr/>
          <a:lstStyle/>
          <a:p>
            <a:pPr algn="ctr"/>
            <a:r>
              <a:rPr lang="ar-IQ" sz="9600" b="1" i="1" dirty="0" smtClean="0">
                <a:solidFill>
                  <a:srgbClr val="FFFF00"/>
                </a:solidFill>
              </a:rPr>
              <a:t>وشكـــــــرا لكــــــــم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51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7000">
        <p14:doors dir="vert"/>
      </p:transition>
    </mc:Choice>
    <mc:Fallback>
      <p:transition spd="slow" advTm="17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422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</vt:lpstr>
      <vt:lpstr>اسلوب الوسائط المتعددة في التعلم الحركي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وشكـــــــرا لكــــــــم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اية</dc:creator>
  <cp:lastModifiedBy>اية</cp:lastModifiedBy>
  <cp:revision>6</cp:revision>
  <dcterms:created xsi:type="dcterms:W3CDTF">2019-03-16T06:01:52Z</dcterms:created>
  <dcterms:modified xsi:type="dcterms:W3CDTF">2019-03-16T06:49:29Z</dcterms:modified>
</cp:coreProperties>
</file>