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3/16/2019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750" advTm="16000">
        <p14:vortex dir="r"/>
      </p:transition>
    </mc:Choice>
    <mc:Fallback>
      <p:transition spd="slow" advTm="16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799"/>
            <a:ext cx="882565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750" advTm="16000">
        <p14:vortex dir="r"/>
      </p:transition>
    </mc:Choice>
    <mc:Fallback>
      <p:transition spd="slow" advTm="16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750" advTm="16000">
        <p14:vortex dir="r"/>
      </p:transition>
    </mc:Choice>
    <mc:Fallback>
      <p:transition spd="slow" advTm="16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0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750" advTm="16000">
        <p14:vortex dir="r"/>
      </p:transition>
    </mc:Choice>
    <mc:Fallback>
      <p:transition spd="slow" advTm="16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750" advTm="16000">
        <p14:vortex dir="r"/>
      </p:transition>
    </mc:Choice>
    <mc:Fallback>
      <p:transition spd="slow" advTm="16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3/16/2019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750" advTm="16000">
        <p14:vortex dir="r"/>
      </p:transition>
    </mc:Choice>
    <mc:Fallback>
      <p:transition spd="slow" advTm="1600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3/16/2019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750" advTm="16000">
        <p14:vortex dir="r"/>
      </p:transition>
    </mc:Choice>
    <mc:Fallback>
      <p:transition spd="slow" advTm="1600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750" advTm="16000">
        <p14:vortex dir="r"/>
      </p:transition>
    </mc:Choice>
    <mc:Fallback>
      <p:transition spd="slow" advTm="16000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750" advTm="16000">
        <p14:vortex dir="r"/>
      </p:transition>
    </mc:Choice>
    <mc:Fallback>
      <p:transition spd="slow" advTm="16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3/16/2019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750" advTm="16000">
        <p14:vortex dir="r"/>
      </p:transition>
    </mc:Choice>
    <mc:Fallback>
      <p:transition spd="slow" advTm="16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3/16/2019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750" advTm="16000">
        <p14:vortex dir="r"/>
      </p:transition>
    </mc:Choice>
    <mc:Fallback>
      <p:transition spd="slow" advTm="16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3/16/2019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750" advTm="16000">
        <p14:vortex dir="r"/>
      </p:transition>
    </mc:Choice>
    <mc:Fallback>
      <p:transition spd="slow" advTm="16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3/16/2019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750" advTm="16000">
        <p14:vortex dir="r"/>
      </p:transition>
    </mc:Choice>
    <mc:Fallback>
      <p:transition spd="slow" advTm="16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3/16/2019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750" advTm="16000">
        <p14:vortex dir="r"/>
      </p:transition>
    </mc:Choice>
    <mc:Fallback>
      <p:transition spd="slow" advTm="16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3/16/2019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750" advTm="16000">
        <p14:vortex dir="r"/>
      </p:transition>
    </mc:Choice>
    <mc:Fallback>
      <p:transition spd="slow" advTm="16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3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0"/>
            <a:ext cx="34010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3/16/2019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750" advTm="16000">
        <p14:vortex dir="r"/>
      </p:transition>
    </mc:Choice>
    <mc:Fallback>
      <p:transition spd="slow" advTm="16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750" advTm="16000">
        <p14:vortex dir="r"/>
      </p:transition>
    </mc:Choice>
    <mc:Fallback>
      <p:transition spd="slow" advTm="16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"/>
          <a:stretch/>
        </p:blipFill>
        <p:spPr>
          <a:xfrm>
            <a:off x="0" y="2669685"/>
            <a:ext cx="403566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3/16/2019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mc:AlternateContent xmlns:mc="http://schemas.openxmlformats.org/markup-compatibility/2006">
    <mc:Choice xmlns:p14="http://schemas.microsoft.com/office/powerpoint/2010/main" Requires="p14">
      <p:transition spd="slow" p14:dur="3750" advTm="16000">
        <p14:vortex dir="r"/>
      </p:transition>
    </mc:Choice>
    <mc:Fallback>
      <p:transition spd="slow" advTm="16000">
        <p:fade/>
      </p:transition>
    </mc:Fallback>
  </mc:AlternateContent>
  <p:hf sldNum="0" hdr="0" ftr="0" dt="0"/>
  <p:txStyles>
    <p:titleStyle>
      <a:lvl1pPr algn="l" defTabSz="457200" rtl="1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9444" y="1436511"/>
            <a:ext cx="9253400" cy="3553178"/>
          </a:xfrm>
        </p:spPr>
        <p:txBody>
          <a:bodyPr/>
          <a:lstStyle/>
          <a:p>
            <a:pPr algn="ctr"/>
            <a:r>
              <a:rPr lang="ar-IQ" sz="8800" b="1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اسلوب الوسائط المتعددة في التعلم الحركي</a:t>
            </a:r>
            <a:endParaRPr lang="ar-IQ" sz="8800" b="1" i="1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21565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750" advTm="16000">
        <p14:vortex dir="r"/>
      </p:transition>
    </mc:Choice>
    <mc:Fallback>
      <p:transition spd="slow" advTm="16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4445" y="722489"/>
            <a:ext cx="10622844" cy="5825067"/>
          </a:xfrm>
        </p:spPr>
        <p:txBody>
          <a:bodyPr>
            <a:normAutofit/>
          </a:bodyPr>
          <a:lstStyle/>
          <a:p>
            <a:pPr algn="just"/>
            <a:r>
              <a:rPr lang="ar-IQ" sz="3600" dirty="0" smtClean="0"/>
              <a:t>يمر العالم  اليوم بثورة علمية عبر استخدامه لتقنيات الاتصال المتمثلة في الاقمار الصناعية ، شبكة الانترنيت ، الوسائط المتعددة ، وقد وجدت هذة التقنيات طريقها الى مجال التعليم ومؤسساته المختلفة .</a:t>
            </a:r>
          </a:p>
          <a:p>
            <a:pPr marL="0" indent="0" algn="just">
              <a:buNone/>
            </a:pPr>
            <a:endParaRPr lang="ar-IQ" sz="3600" dirty="0" smtClean="0"/>
          </a:p>
          <a:p>
            <a:pPr algn="just"/>
            <a:r>
              <a:rPr lang="ar-IQ" sz="3600" dirty="0" smtClean="0"/>
              <a:t>وقد جمعت هذة الوسائط المتعددة بين المواد السمعية والبصرية من النصوص ، والرسوم ، وصور ثابتة او متحركة ، وعروض الفيديو ، لتساعد المتعلمين على اكتساب المعارف </a:t>
            </a:r>
            <a:r>
              <a:rPr lang="ar-IQ" sz="3600" smtClean="0"/>
              <a:t>والمهارات </a:t>
            </a:r>
            <a:r>
              <a:rPr lang="ar-IQ" sz="3600" smtClean="0"/>
              <a:t>المتقدمة </a:t>
            </a:r>
            <a:r>
              <a:rPr lang="ar-IQ" sz="3600" dirty="0" smtClean="0"/>
              <a:t>لهم .</a:t>
            </a:r>
            <a:endParaRPr lang="ar-IQ" sz="3600" dirty="0"/>
          </a:p>
        </p:txBody>
      </p:sp>
    </p:spTree>
    <p:extLst>
      <p:ext uri="{BB962C8B-B14F-4D97-AF65-F5344CB8AC3E}">
        <p14:creationId xmlns:p14="http://schemas.microsoft.com/office/powerpoint/2010/main" val="9057388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750" advTm="16000">
        <p14:vortex dir="r"/>
      </p:transition>
    </mc:Choice>
    <mc:Fallback>
      <p:transition spd="slow" advTm="16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178" y="824090"/>
            <a:ext cx="10577689" cy="5424310"/>
          </a:xfrm>
        </p:spPr>
        <p:txBody>
          <a:bodyPr>
            <a:normAutofit/>
          </a:bodyPr>
          <a:lstStyle/>
          <a:p>
            <a:pPr algn="just"/>
            <a:r>
              <a:rPr lang="ar-IQ" sz="3600" b="1" u="sng" dirty="0" smtClean="0">
                <a:solidFill>
                  <a:schemeClr val="accent4"/>
                </a:solidFill>
              </a:rPr>
              <a:t>وتعرف الوسائط </a:t>
            </a:r>
            <a:r>
              <a:rPr lang="ar-IQ" sz="3600" b="1" u="sng" dirty="0" smtClean="0">
                <a:solidFill>
                  <a:schemeClr val="accent4"/>
                </a:solidFill>
              </a:rPr>
              <a:t>  </a:t>
            </a:r>
            <a:r>
              <a:rPr lang="ar-IQ" sz="3600" b="1" u="sng" dirty="0" smtClean="0">
                <a:solidFill>
                  <a:schemeClr val="accent4"/>
                </a:solidFill>
              </a:rPr>
              <a:t>: </a:t>
            </a:r>
          </a:p>
          <a:p>
            <a:pPr algn="just"/>
            <a:r>
              <a:rPr lang="ar-IQ" sz="3200" dirty="0" smtClean="0"/>
              <a:t>هي دمج مابين الحاسوب والوسائط لأنتاج بيئة تشعبية تفاعلية تحتوي على النصوص ةالصور والفيديو والتي ترتبط  بينهما بشكل تشعبي من خلال الرسومات ، لهذا فهي تكوين بنائي رقمي حيث يتكون من النص المكتوب والرسومات والصور والمرئيات المتحركة والمؤثرات الصوتية لتزويد المتعلم بدرجة عالية من التحكم والتفاعل معها ، من خلال برامج لتقديم المادة التعليمية بجهاز الحاسوب مصمم بشكل يسمح للمتعلم بالتعامل معها بكل تفاعلي طبقا لا حتياجاته وقدراته الذاتية .</a:t>
            </a:r>
          </a:p>
        </p:txBody>
      </p:sp>
    </p:spTree>
    <p:extLst>
      <p:ext uri="{BB962C8B-B14F-4D97-AF65-F5344CB8AC3E}">
        <p14:creationId xmlns:p14="http://schemas.microsoft.com/office/powerpoint/2010/main" val="15856820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750" advTm="16000">
        <p14:vortex dir="r"/>
      </p:transition>
    </mc:Choice>
    <mc:Fallback>
      <p:transition spd="slow" advTm="16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8933" y="1083734"/>
            <a:ext cx="10160000" cy="4673599"/>
          </a:xfrm>
        </p:spPr>
        <p:txBody>
          <a:bodyPr>
            <a:normAutofit/>
          </a:bodyPr>
          <a:lstStyle/>
          <a:p>
            <a:r>
              <a:rPr lang="ar-IQ" sz="3600" b="1" u="sng" dirty="0" smtClean="0">
                <a:solidFill>
                  <a:schemeClr val="accent4"/>
                </a:solidFill>
              </a:rPr>
              <a:t>حيث تعرف الوسائط المتعددة :</a:t>
            </a:r>
          </a:p>
          <a:p>
            <a:pPr algn="just"/>
            <a:r>
              <a:rPr lang="ar-IQ" sz="3600" dirty="0" smtClean="0"/>
              <a:t>هي منومة تعليمية او على انها طائفة من تطبيقات الحاسوب والتي يمكن تخزين بها المعلومات بأشكال متعددة وتشمل على النصوص والاصوات والرسوم والصور الساكنة والمتحركة وعرض هذة المعلومات للمتعلم عن طريق ( </a:t>
            </a:r>
            <a:r>
              <a:rPr lang="en-US" sz="3600" dirty="0" smtClean="0"/>
              <a:t>DATA SHOW</a:t>
            </a:r>
            <a:r>
              <a:rPr lang="en-US" sz="3600" dirty="0"/>
              <a:t> </a:t>
            </a:r>
            <a:r>
              <a:rPr lang="ar-IQ" sz="3600" dirty="0" smtClean="0"/>
              <a:t>) المسيطر عليها من قبل الحاسوب .</a:t>
            </a:r>
            <a:endParaRPr lang="ar-IQ" sz="3600" dirty="0"/>
          </a:p>
        </p:txBody>
      </p:sp>
    </p:spTree>
    <p:extLst>
      <p:ext uri="{BB962C8B-B14F-4D97-AF65-F5344CB8AC3E}">
        <p14:creationId xmlns:p14="http://schemas.microsoft.com/office/powerpoint/2010/main" val="9820921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750" advTm="16000">
        <p14:vortex dir="r"/>
      </p:transition>
    </mc:Choice>
    <mc:Fallback>
      <p:transition spd="slow" advTm="16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778934"/>
            <a:ext cx="10464800" cy="5469466"/>
          </a:xfrm>
        </p:spPr>
        <p:txBody>
          <a:bodyPr>
            <a:normAutofit/>
          </a:bodyPr>
          <a:lstStyle/>
          <a:p>
            <a:r>
              <a:rPr lang="ar-IQ" sz="3600" b="1" u="sng" dirty="0" smtClean="0">
                <a:solidFill>
                  <a:schemeClr val="accent4"/>
                </a:solidFill>
              </a:rPr>
              <a:t>عناصر الوسائط المتعددة :</a:t>
            </a:r>
          </a:p>
          <a:p>
            <a:pPr algn="just"/>
            <a:r>
              <a:rPr lang="ar-IQ" sz="3600" b="1" dirty="0" smtClean="0">
                <a:solidFill>
                  <a:srgbClr val="FFC000"/>
                </a:solidFill>
              </a:rPr>
              <a:t>1- النص : </a:t>
            </a:r>
            <a:r>
              <a:rPr lang="ar-IQ" sz="3600" dirty="0" smtClean="0"/>
              <a:t>اي يجب اختيارة بعناية لانه مهم جدا للمتعلم في تلقي المعلومات فعلية ان يكون بسيطا ومختصرا.</a:t>
            </a:r>
          </a:p>
          <a:p>
            <a:pPr algn="just"/>
            <a:r>
              <a:rPr lang="ar-IQ" sz="3600" b="1" dirty="0" smtClean="0">
                <a:solidFill>
                  <a:srgbClr val="FFC000"/>
                </a:solidFill>
              </a:rPr>
              <a:t>2- الصوتيات : </a:t>
            </a:r>
            <a:r>
              <a:rPr lang="ar-IQ" sz="3600" dirty="0" smtClean="0"/>
              <a:t>هي التاثيرات الصوتية الصادرة من الالات ، يجب ان تكون واضحة ومتناغمه .</a:t>
            </a:r>
          </a:p>
          <a:p>
            <a:pPr algn="just"/>
            <a:r>
              <a:rPr lang="ar-IQ" sz="3600" b="1" dirty="0" smtClean="0">
                <a:solidFill>
                  <a:srgbClr val="FFC000"/>
                </a:solidFill>
              </a:rPr>
              <a:t>3- الرسوم المتحركة : </a:t>
            </a:r>
            <a:r>
              <a:rPr lang="ar-IQ" sz="3600" dirty="0" smtClean="0"/>
              <a:t>هي التي تعرض من اجل الاحساس بالحركة .</a:t>
            </a:r>
            <a:endParaRPr lang="ar-IQ" sz="3600" dirty="0"/>
          </a:p>
        </p:txBody>
      </p:sp>
    </p:spTree>
    <p:extLst>
      <p:ext uri="{BB962C8B-B14F-4D97-AF65-F5344CB8AC3E}">
        <p14:creationId xmlns:p14="http://schemas.microsoft.com/office/powerpoint/2010/main" val="17877096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750" advTm="16000">
        <p14:vortex dir="r"/>
      </p:transition>
    </mc:Choice>
    <mc:Fallback>
      <p:transition spd="slow" advTm="16000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106311"/>
            <a:ext cx="9843911" cy="5142089"/>
          </a:xfrm>
        </p:spPr>
        <p:txBody>
          <a:bodyPr/>
          <a:lstStyle/>
          <a:p>
            <a:pPr algn="just"/>
            <a:r>
              <a:rPr lang="ar-IQ" sz="3200" b="1" dirty="0" smtClean="0">
                <a:solidFill>
                  <a:srgbClr val="FFC000"/>
                </a:solidFill>
              </a:rPr>
              <a:t>4-</a:t>
            </a:r>
            <a:r>
              <a:rPr lang="ar-IQ" sz="3600" b="1" dirty="0" smtClean="0">
                <a:solidFill>
                  <a:srgbClr val="FFC000"/>
                </a:solidFill>
              </a:rPr>
              <a:t> الصورة الرقمية : </a:t>
            </a:r>
            <a:r>
              <a:rPr lang="ar-IQ" sz="3600" dirty="0" smtClean="0"/>
              <a:t>اي التي يكون عرضها من خلال الكاميرات الرقمية الخاصة او الاجهزة المسح الضوئي او الارشيف الرقمي .</a:t>
            </a:r>
          </a:p>
          <a:p>
            <a:pPr marL="0" indent="0" algn="just">
              <a:buNone/>
            </a:pPr>
            <a:endParaRPr lang="ar-IQ" sz="3600" dirty="0" smtClean="0"/>
          </a:p>
          <a:p>
            <a:pPr algn="just"/>
            <a:r>
              <a:rPr lang="ar-IQ" sz="3600" b="1" dirty="0" smtClean="0">
                <a:solidFill>
                  <a:srgbClr val="FFC000"/>
                </a:solidFill>
              </a:rPr>
              <a:t>5- لقطات الفيديو الحية : </a:t>
            </a:r>
            <a:r>
              <a:rPr lang="ar-IQ" sz="3600" dirty="0" smtClean="0"/>
              <a:t>وهي التي تستخدم بااقراص (</a:t>
            </a:r>
            <a:r>
              <a:rPr lang="en-US" sz="3600" dirty="0" smtClean="0"/>
              <a:t>CD</a:t>
            </a:r>
            <a:r>
              <a:rPr lang="ar-IQ" sz="3600" dirty="0" smtClean="0"/>
              <a:t>) او اجهزة عرض الصور والرسوم والحفظ واسترجاع الاصوات وتوليد الموسيقى والمؤثرات الصوتية . </a:t>
            </a:r>
            <a:endParaRPr lang="ar-IQ" sz="3600" dirty="0"/>
          </a:p>
        </p:txBody>
      </p:sp>
    </p:spTree>
    <p:extLst>
      <p:ext uri="{BB962C8B-B14F-4D97-AF65-F5344CB8AC3E}">
        <p14:creationId xmlns:p14="http://schemas.microsoft.com/office/powerpoint/2010/main" val="7548355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750" advTm="16000">
        <p14:vortex dir="r"/>
      </p:transition>
    </mc:Choice>
    <mc:Fallback>
      <p:transition spd="slow" advTm="16000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1889" y="2089606"/>
            <a:ext cx="9404723" cy="1793771"/>
          </a:xfrm>
        </p:spPr>
        <p:txBody>
          <a:bodyPr/>
          <a:lstStyle/>
          <a:p>
            <a:pPr algn="ctr"/>
            <a:r>
              <a:rPr lang="ar-IQ" sz="96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وشكـــــــرا لكـــــــــم</a:t>
            </a:r>
            <a:endParaRPr lang="ar-IQ" sz="9600" b="1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58915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750" advTm="16000">
        <p14:vortex dir="r"/>
      </p:transition>
    </mc:Choice>
    <mc:Fallback>
      <p:transition spd="slow" advTm="16000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72</TotalTime>
  <Words>287</Words>
  <Application>Microsoft Office PowerPoint</Application>
  <PresentationFormat>Widescreen</PresentationFormat>
  <Paragraphs>16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Century Gothic</vt:lpstr>
      <vt:lpstr>Times New Roman</vt:lpstr>
      <vt:lpstr>Wingdings 3</vt:lpstr>
      <vt:lpstr>Ion</vt:lpstr>
      <vt:lpstr>اسلوب الوسائط المتعددة في التعلم الحركي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وشكـــــــرا لكـــــــــم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اية</dc:creator>
  <cp:lastModifiedBy>اية</cp:lastModifiedBy>
  <cp:revision>10</cp:revision>
  <dcterms:created xsi:type="dcterms:W3CDTF">2019-03-15T20:23:08Z</dcterms:created>
  <dcterms:modified xsi:type="dcterms:W3CDTF">2019-03-16T06:01:18Z</dcterms:modified>
</cp:coreProperties>
</file>